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59" r:id="rId4"/>
    <p:sldId id="260" r:id="rId5"/>
    <p:sldId id="265" r:id="rId6"/>
    <p:sldId id="262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5AEC1-DB90-4DBF-9ACD-3692B85603E7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FC28-0DE1-4763-A82D-92CD294A29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33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d562ba7be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1d562ba7be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2111F-BD44-CE0A-6BE1-B119F6878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DDCA79-966E-B74C-C750-ACA3F8AD3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A21DD8-11AD-920A-202A-6BA3705D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F78444-1A81-77C6-3B50-768A457A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5ABB25-863D-0571-7908-71CF9FD2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92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F6594-8C41-2879-CB73-7D56D5EA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D113DF-4E61-9341-3649-4C894C5E5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D4F08B-B7D7-799D-A634-14DD70CB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C1DA99-5EB6-0F96-ED32-2E0E5473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2B7137-65B4-11E2-1E8A-A113F0E0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45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992CF5-4839-CC1A-D630-577596BFB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291DC9-490D-A67D-4DDE-9F04654F3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8B1249-A91C-BA59-7EA4-8C0CFBF8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6B46C3-6F3F-CCAA-D2E0-87F7DEA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6A4250-602B-FF16-83C7-2244B699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55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AD36F-A856-63B4-C77A-C659A4E1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DC4662-1B26-50A9-7CDC-73DDC5470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A17E76-DD8F-AB37-3D0D-72EC42BB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FB9B9F-BCBA-5AD6-7651-5E6E6817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199D54-FF2D-0FD3-6625-B1F1A20F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1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274E1-7ECC-2699-F09C-05F14BFC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631AE1-7868-D47D-1C72-EE6304FC8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B9992-B6AE-03FD-84DC-827307BA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25A4FF-DDFF-3D8E-EEAD-1DF7D173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2AF846-B83A-532C-7360-5BF726D8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87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D1B2B-0964-AA59-462C-4A3F909E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E7E822-8F15-CC46-41C5-1FA3C9649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9ACB32-F669-F3E2-BEA8-C8D2B5848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5433CC-060F-360C-B5A8-C4DCCFB7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0216C1-7A5F-FFCB-4D79-D0CCE145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384C97-460F-DC0C-F878-7E8DCE2C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04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C4024-9EF9-A0DF-DCD5-391D0663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4769E1-3776-7210-60D2-571F4AB89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614ED3-3846-0229-2221-A15C1F05E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2CA0526-3A76-DF67-A026-896162A7A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C9F67E-970A-1B1F-B444-CDB461714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28845F-37F6-165A-DAF8-1CE78546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361C07F-ACB0-E749-1077-B0BD05A3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8007CA-F1F6-1510-1EC3-BB94EB74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13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30428-FE04-2595-EF52-7210D9C9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A535ED-AFE4-4AB8-662F-E306DAF8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5EFDA1-7DA6-CAEC-8CDF-1A3AD78C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B0B5F7-A7C5-0DAC-3B9B-1C31D932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0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BD2082-81AF-CDEC-7FA8-42508516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388EFA-97FF-F915-E51C-5001D00B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D88133-CBA2-1876-A80B-88784F5D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7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5A266-BECC-52D1-0EF4-DABC6A5F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F8BC5-6440-0FEA-C71D-B2E7B9CE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909B92-DC0C-01F7-1623-141CE75FA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EFD0ED-87E9-DCF3-E67C-26DE7004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B74F44-D8F5-D7C9-FD7C-B05610FD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49BCAF-1614-276D-B603-76C0C198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05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6D2B3-F6B8-C90A-27E5-6C5D8392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D9B7A8-7AD6-9089-9725-32705D99A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9B1090-9849-3A46-6049-2745E4D8C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C3C6F5-8704-C798-5E07-38EE3816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52F3C5-1551-DDF2-DB63-991858CA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5B2FF8-8981-9156-0BC4-A1EFA7C1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72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A051F9-A4AF-8258-41B0-5ABC0965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497D83-CB8D-E716-6114-64D15D5E4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344D99-A22F-F37B-F887-E97739B5E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1D6D-DBB7-4D01-B1A3-2FBA3F10BC89}" type="datetimeFigureOut">
              <a:rPr lang="cs-CZ" smtClean="0"/>
              <a:t>03.12.2023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E24A4A-D525-59FF-021E-321A72BCB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D2567-BC73-E20E-0B84-EA1F238C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45F6-9D26-4688-ABA4-E458325FF8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9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ctrTitle"/>
          </p:nvPr>
        </p:nvSpPr>
        <p:spPr>
          <a:xfrm>
            <a:off x="1494200" y="1845233"/>
            <a:ext cx="9203600" cy="25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pl-PL" b="1" dirty="0">
                <a:latin typeface="DM Sans" panose="020F0502020204030204" pitchFamily="2" charset="-18"/>
              </a:rPr>
              <a:t>Základní zákon SRN z roku 1949 </a:t>
            </a:r>
            <a:endParaRPr lang="cs-CZ" b="1" dirty="0">
              <a:latin typeface="DM Sans" panose="020F0502020204030204" pitchFamily="2" charset="-18"/>
            </a:endParaRPr>
          </a:p>
        </p:txBody>
      </p:sp>
      <p:sp>
        <p:nvSpPr>
          <p:cNvPr id="292" name="Google Shape;292;p40"/>
          <p:cNvSpPr txBox="1">
            <a:spLocks noGrp="1"/>
          </p:cNvSpPr>
          <p:nvPr>
            <p:ph type="subTitle" idx="1"/>
          </p:nvPr>
        </p:nvSpPr>
        <p:spPr>
          <a:xfrm>
            <a:off x="1494200" y="4468367"/>
            <a:ext cx="9203600" cy="5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cs-CZ" dirty="0">
                <a:latin typeface="DM Sans" panose="020F0502020204030204" pitchFamily="2" charset="-18"/>
              </a:rPr>
              <a:t>Tereza Havlásková </a:t>
            </a:r>
          </a:p>
          <a:p>
            <a:pPr>
              <a:spcBef>
                <a:spcPts val="0"/>
              </a:spcBef>
            </a:pPr>
            <a:endParaRPr dirty="0">
              <a:latin typeface="DM Sans" panose="020F0502020204030204" pitchFamily="2" charset="-18"/>
            </a:endParaRPr>
          </a:p>
        </p:txBody>
      </p:sp>
      <p:pic>
        <p:nvPicPr>
          <p:cNvPr id="293" name="Google Shape;293;p40"/>
          <p:cNvPicPr preferRelativeResize="0"/>
          <p:nvPr/>
        </p:nvPicPr>
        <p:blipFill rotWithShape="1">
          <a:blip r:embed="rId3">
            <a:alphaModFix/>
          </a:blip>
          <a:srcRect l="-60" t="50" r="59" b="-330"/>
          <a:stretch/>
        </p:blipFill>
        <p:spPr>
          <a:xfrm rot="-1711709">
            <a:off x="-1931020" y="520003"/>
            <a:ext cx="7425269" cy="194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0"/>
          <p:cNvPicPr preferRelativeResize="0"/>
          <p:nvPr/>
        </p:nvPicPr>
        <p:blipFill rotWithShape="1">
          <a:blip r:embed="rId3">
            <a:alphaModFix/>
          </a:blip>
          <a:srcRect l="-60" t="50" r="59" b="-330"/>
          <a:stretch/>
        </p:blipFill>
        <p:spPr>
          <a:xfrm rot="-1885572">
            <a:off x="6621286" y="4574163"/>
            <a:ext cx="7780463" cy="2034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40"/>
          <p:cNvGrpSpPr/>
          <p:nvPr/>
        </p:nvGrpSpPr>
        <p:grpSpPr>
          <a:xfrm>
            <a:off x="1233851" y="4163012"/>
            <a:ext cx="1786800" cy="1678400"/>
            <a:chOff x="990813" y="2977447"/>
            <a:chExt cx="1340100" cy="1258800"/>
          </a:xfrm>
        </p:grpSpPr>
        <p:cxnSp>
          <p:nvCxnSpPr>
            <p:cNvPr id="296" name="Google Shape;296;p40"/>
            <p:cNvCxnSpPr/>
            <p:nvPr/>
          </p:nvCxnSpPr>
          <p:spPr>
            <a:xfrm>
              <a:off x="993538" y="2977447"/>
              <a:ext cx="0" cy="12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40"/>
            <p:cNvCxnSpPr/>
            <p:nvPr/>
          </p:nvCxnSpPr>
          <p:spPr>
            <a:xfrm rot="10800000">
              <a:off x="990813" y="4231725"/>
              <a:ext cx="1340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8" name="Google Shape;298;p40"/>
          <p:cNvGrpSpPr/>
          <p:nvPr/>
        </p:nvGrpSpPr>
        <p:grpSpPr>
          <a:xfrm rot="10800000">
            <a:off x="9171351" y="1016588"/>
            <a:ext cx="1786800" cy="1678400"/>
            <a:chOff x="990813" y="2977447"/>
            <a:chExt cx="1340100" cy="1258800"/>
          </a:xfrm>
        </p:grpSpPr>
        <p:cxnSp>
          <p:nvCxnSpPr>
            <p:cNvPr id="299" name="Google Shape;299;p40"/>
            <p:cNvCxnSpPr/>
            <p:nvPr/>
          </p:nvCxnSpPr>
          <p:spPr>
            <a:xfrm>
              <a:off x="993538" y="2977447"/>
              <a:ext cx="0" cy="1258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40"/>
            <p:cNvCxnSpPr/>
            <p:nvPr/>
          </p:nvCxnSpPr>
          <p:spPr>
            <a:xfrm rot="10800000">
              <a:off x="990813" y="4231725"/>
              <a:ext cx="1340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1D1A9-485B-4A0D-A619-EF62FAE9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PRINCIPY ZÁKLADNÍHO ZÁKONA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75A4A-7008-870E-8079-B3AC2E22D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Avenir Next LT Pro Light" panose="020B0304020202020204" pitchFamily="34" charset="-18"/>
              </a:rPr>
              <a:t>Základná zákon psán s úvahami o slabinách výmarské ústavy – racionalizace parlamentarismu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Oslabení pozice prezidenta – nedisponuje skutečnými pravomocemi, volen nepřímo volebním kolegiem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Posílená role vlády v čele s kancléřem – odvolání kancléře – možné jen konstruktivním vyjádřením nedůvěry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Volební systém a zavedení pětiprocentní klauzule ke vstupu do parlamentu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Základní principy – federativnost, demokracie, právní stát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Nezaměnitelné principy </a:t>
            </a:r>
          </a:p>
          <a:p>
            <a:pPr lvl="1"/>
            <a:r>
              <a:rPr lang="cs-CZ" sz="1600" kern="1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Funkci ochránce ústavy a jejího </a:t>
            </a:r>
            <a:r>
              <a:rPr lang="cs-CZ" sz="1600" kern="100" dirty="0" err="1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interpretátora</a:t>
            </a:r>
            <a:r>
              <a:rPr lang="cs-CZ" sz="1600" kern="1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plní Spolkový ústavní soud – protiváha a kontrolní instancí ostatních ústavních orgánů</a:t>
            </a:r>
          </a:p>
          <a:p>
            <a:pPr lvl="1"/>
            <a:r>
              <a:rPr lang="cs-CZ" sz="1600" kern="1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 zkušenostech s totalitním systémem byla nově koncipována základní práva – obsažena v prvních článcích Základního zákona (na rozdíl od výmarské ústavy)</a:t>
            </a:r>
          </a:p>
          <a:p>
            <a:pPr lvl="1"/>
            <a:endParaRPr lang="cs-CZ" sz="1200" dirty="0">
              <a:latin typeface="Avenir Next LT Pro Light" panose="020B0304020202020204" pitchFamily="34" charset="-18"/>
            </a:endParaRPr>
          </a:p>
        </p:txBody>
      </p:sp>
      <p:pic>
        <p:nvPicPr>
          <p:cNvPr id="4" name="Google Shape;1076;p68">
            <a:extLst>
              <a:ext uri="{FF2B5EF4-FFF2-40B4-BE49-F238E27FC236}">
                <a16:creationId xmlns:a16="http://schemas.microsoft.com/office/drawing/2014/main" id="{10BF6C9B-D258-4460-E07D-21A0712328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60" t="50" r="59" b="-330"/>
          <a:stretch/>
        </p:blipFill>
        <p:spPr>
          <a:xfrm rot="1720576">
            <a:off x="-1030866" y="4855979"/>
            <a:ext cx="5568056" cy="1455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44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08145-A465-5C84-C72E-7EF3CA39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OBSAH ZÁKLADNÍHO ZÁKONA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99E15-1EA0-9B2A-7081-213E543C5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Avenir Next LT Pro Light" panose="020B0304020202020204" pitchFamily="34" charset="-18"/>
              </a:rPr>
              <a:t>Skládá se z preambule a 11 oddílů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Postupně byly včleněny také </a:t>
            </a:r>
            <a:r>
              <a:rPr lang="pt-BR" sz="1600" dirty="0">
                <a:latin typeface="Avenir Next LT Pro Light" panose="020B0304020202020204" pitchFamily="34" charset="-18"/>
              </a:rPr>
              <a:t>oddíly IVa., VIIIa. a Xa.</a:t>
            </a:r>
            <a:r>
              <a:rPr lang="cs-CZ" sz="1600" dirty="0">
                <a:latin typeface="Avenir Next LT Pro Light" panose="020B0304020202020204" pitchFamily="34" charset="-18"/>
              </a:rPr>
              <a:t>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Už v preambuli byla projevena vůle sjednotit celé Německo, když prohlašovala, že Základní zákon byl usnesen </a:t>
            </a:r>
            <a:r>
              <a:rPr lang="cs-CZ" sz="1600" i="1" dirty="0">
                <a:latin typeface="Avenir Next LT Pro Light" panose="020B0304020202020204" pitchFamily="34" charset="-18"/>
              </a:rPr>
              <a:t>„aby pro přechodnou dobu dal státnímu životu nový řád“</a:t>
            </a:r>
            <a:r>
              <a:rPr lang="cs-CZ" sz="1600" dirty="0">
                <a:latin typeface="Avenir Next LT Pro Light" panose="020B0304020202020204" pitchFamily="34" charset="-18"/>
              </a:rPr>
              <a:t>, přičemž německý lid v zemích Bádensku, Bavorsku, Brémách, Hamburku, </a:t>
            </a:r>
            <a:r>
              <a:rPr lang="cs-CZ" sz="1600" dirty="0" err="1">
                <a:latin typeface="Avenir Next LT Pro Light" panose="020B0304020202020204" pitchFamily="34" charset="-18"/>
              </a:rPr>
              <a:t>Hessensku</a:t>
            </a:r>
            <a:r>
              <a:rPr lang="cs-CZ" sz="1600" dirty="0">
                <a:latin typeface="Avenir Next LT Pro Light" panose="020B0304020202020204" pitchFamily="34" charset="-18"/>
              </a:rPr>
              <a:t>, Dolním Sasku, Severním Rýně – Vestfálsku, Porýní-Falci, Šlesvicko-Holštýnsku, Virtembersku-Bádensku a Virtembersku-Hohenzollern </a:t>
            </a:r>
            <a:r>
              <a:rPr lang="cs-CZ" sz="1600" i="1" dirty="0">
                <a:latin typeface="Avenir Next LT Pro Light" panose="020B0304020202020204" pitchFamily="34" charset="-18"/>
              </a:rPr>
              <a:t>„jednal i za ony Němce, jimž bylo odepřeno spolupůsobit“</a:t>
            </a:r>
            <a:r>
              <a:rPr lang="cs-CZ" sz="1600" dirty="0">
                <a:latin typeface="Avenir Next LT Pro Light" panose="020B0304020202020204" pitchFamily="34" charset="-18"/>
              </a:rPr>
              <a:t>. V závěru pak preambule vyzývala veškerý německý lid </a:t>
            </a:r>
            <a:r>
              <a:rPr lang="cs-CZ" sz="1600" i="1" dirty="0">
                <a:latin typeface="Avenir Next LT Pro Light" panose="020B0304020202020204" pitchFamily="34" charset="-18"/>
              </a:rPr>
              <a:t>„aby svobodným sebeurčením dokončil jednotu a svobodu Německa“.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Dle článku 140 Základního zákona jsou jeho součástí články 136, 137, 138, 139 a 141 Ústavy Německé říše z 11. srpna 1919 (Výmarská ústava)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Tyto články jsou součástí Základního zákona v nezměněné podobě dodnes</a:t>
            </a:r>
          </a:p>
        </p:txBody>
      </p:sp>
      <p:pic>
        <p:nvPicPr>
          <p:cNvPr id="4" name="Google Shape;1076;p68">
            <a:extLst>
              <a:ext uri="{FF2B5EF4-FFF2-40B4-BE49-F238E27FC236}">
                <a16:creationId xmlns:a16="http://schemas.microsoft.com/office/drawing/2014/main" id="{A3676EA3-905E-0469-43F8-295C6BFE5AB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60" t="50" r="59" b="-330"/>
          <a:stretch/>
        </p:blipFill>
        <p:spPr>
          <a:xfrm rot="20621796">
            <a:off x="7001510" y="5034670"/>
            <a:ext cx="5568056" cy="1455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14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FF10C-FA74-36D5-01AC-062153A1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Avenir Next LT Pro Light" panose="020B0304020202020204" pitchFamily="34" charset="-18"/>
              </a:rPr>
              <a:t>PREAMBULE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Oddíl I. – ZÁKLADNÍ PRÁVA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Oddíl II. – SPOLEK A ZĚMĚ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Oddíl III. – SPOLKOVÝ SNĚM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Oddíl IV. – SPOLKOVÁ RADA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Oddíl V. – SPOLKOVÝ PRESIDENT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Oddíl VI. – SPOLKOVÁ VLÁDA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Oddíl VII. – ZÁKONODÁRSTVÍ SPOLKU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Oddíl VIII. – PROVÁDĚNÍ SPOLKOVÝCH ZÁKONŮ A SPOLKOVÁ SPRÁVA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Oddíl IX. – SOUDNICTVÍ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Oddíl X. – FINANCE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Oddíl XI. – PŘECHODNÁ A ZÁVĚREČNÁ USTANOVENÍ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016A254-38FA-61D8-0657-D0B59E92D613}"/>
              </a:ext>
            </a:extLst>
          </p:cNvPr>
          <p:cNvSpPr txBox="1">
            <a:spLocks/>
          </p:cNvSpPr>
          <p:nvPr/>
        </p:nvSpPr>
        <p:spPr>
          <a:xfrm>
            <a:off x="1074205" y="7864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latin typeface="DM Sans" panose="020F0502020204030204" pitchFamily="2" charset="-18"/>
              </a:rPr>
              <a:t>OBSAH ZÁKLADNÍHO ZÁKONA </a:t>
            </a:r>
          </a:p>
        </p:txBody>
      </p:sp>
      <p:pic>
        <p:nvPicPr>
          <p:cNvPr id="6" name="Google Shape;1076;p68">
            <a:extLst>
              <a:ext uri="{FF2B5EF4-FFF2-40B4-BE49-F238E27FC236}">
                <a16:creationId xmlns:a16="http://schemas.microsoft.com/office/drawing/2014/main" id="{657DBB40-8DFC-9588-1B33-FB2D4DAE75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60" t="50" r="59" b="-330"/>
          <a:stretch/>
        </p:blipFill>
        <p:spPr>
          <a:xfrm rot="1393687">
            <a:off x="6642921" y="471634"/>
            <a:ext cx="5568056" cy="1455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10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CCAEC-F4AE-BAA8-F54A-6CEC22A0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SPOLKOVÝ SNĚM (BUNDESTAG)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E2ECD1-E743-0743-FB5F-9331FF0A9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Avenir Next LT Pro Light" panose="020B0304020202020204" pitchFamily="34" charset="-18"/>
              </a:rPr>
              <a:t>Spolkový sněm – ve třetím oddílu Základního zákona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Spolu se Spolkovou radou vykonávají zákonodárnou moc spolku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Členové Sněmu – voleni ve všeobecných, přímých, svobodných, rovných a tajných volbách – čtyřleté volební období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Aktivní volební právo – každý, kdo dosáhl 21 let, pasivním volebním právo – každý, kdo dosáhl 25 let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Po dvou říšských sněmech císařské monarchie a Výmarské republiky – Sněm třetím svobodně voleným parlamentem na německé půdě, jemuž náleží zastupování celého národa, ale je prvním, který má tak silné postavení, tak rozsáhlé pravomoci, a natolik ovlivňuje spolkovou vládu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Hlavní pravomocí Spolkového sněmu – pravomoc legislativní, avšak kromě ní mu byla Základním zákonem svěřena i další důležitá práva – volba kancléře, schvalování rozpočtu a kontrola exekutivy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V čele Spolkového sněmu stál předseda – designován politickou stranou, která měla v Spolkovém sněmu nejpočetnější zastoupení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Nedílnou součástí Spolkového sněmu – výbory, které byly buď obligatorně zřizovány jako výbory stálé nebo jako výbory mimořádné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 Např. výbor pro zahraniční věci, výbor pro obranu, výbor vyšetřovací či výbor pro ověřování voleb…</a:t>
            </a:r>
          </a:p>
          <a:p>
            <a:endParaRPr lang="cs-CZ" sz="1600" dirty="0">
              <a:latin typeface="Avenir Next LT Pro Light" panose="020B03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1578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4D5B8D-BDCE-3BD7-537E-CA3DAD80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Avenir Next LT Pro Light" panose="020B0304020202020204" pitchFamily="34" charset="-18"/>
              </a:rPr>
              <a:t>Jednotlivé spolkové země se na zákonodárném procesu a správě spolku účastnily prostřednictvím Spolkové rady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Skládala se z členů zemských vlád, kterými byli zároveň jmenování a odvoláváni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Počet členů Spolková rady vyslaných jednotlivými spolkovými zeměmi – shodný s počtem jejich hlasů a závisel na počtu obyvatel té které země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Přičemž každá země měla nejméně tři hlasy, země s více než dvěma miliony obyvatele měly čtyři hlasy a země s více než šesti miliony obyvatel měly hlasů pět.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V čele Spolkové rady stál předseda – byl radou volen na jeden rok.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Dle Základního zákona má povinnost svolat jednání Rady, požadují-li tak zástupci minimálně dvou spolkových zemí či spolková vláda.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Jedním z hlavních úkolů – schvalovat spolu se Spolkovým sněmem právní předpisy, u nichž Základní zákon či jiný (zpravidla spolkový) zákon vyžaduje souhlas Spolkové rady</a:t>
            </a:r>
          </a:p>
          <a:p>
            <a:endParaRPr lang="cs-CZ" sz="1600" dirty="0">
              <a:latin typeface="Avenir Next LT Pro Light" panose="020B0304020202020204" pitchFamily="34" charset="-18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476D1FB-E203-06E4-035F-7ED4E09D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SPOLKOVÁ RADA (BUNDESRAT)</a:t>
            </a:r>
          </a:p>
        </p:txBody>
      </p:sp>
    </p:spTree>
    <p:extLst>
      <p:ext uri="{BB962C8B-B14F-4D97-AF65-F5344CB8AC3E}">
        <p14:creationId xmlns:p14="http://schemas.microsoft.com/office/powerpoint/2010/main" val="166922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F07DDC-BFF1-B40B-65D4-3C68CAE9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Avenir Next LT Pro Light" panose="020B0304020202020204" pitchFamily="34" charset="-18"/>
              </a:rPr>
              <a:t>Spolkový prezident byl volen na dobu pěti let (s možností jednoho opětovného zvolení) Spolkovým shromážděním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Pasivní volební právo – každý Němec, který má volební právo do Spolkového sněmu, který zároveň dovršil 40 let věku.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Spolkový prezident zastával tradiční úlohu hlavy státu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Zastupoval SRN navenek v mezinárodních stycích, uzavíral mezinárodní smlouvy a pověřoval a přijímal velvyslance, jmenoval a odvolával soudce a spolkové úředníky, stejně jako důstojníky a poddůstojníky.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Spolkový prezident byl ze své funkce politicky neodpovědný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Mohl však být Spolkovým sněmem nebo Spolkovou radou obžalován u Spolkového ústavního soudu pro úmyslné porušení Základního zákona nebo jiného spolkového zákona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Oproti Výmarské ústavě je jeho postavení vůči vládě a parlamentu obecně koncipováno jako slabší</a:t>
            </a:r>
          </a:p>
          <a:p>
            <a:endParaRPr lang="cs-CZ" sz="1600" dirty="0">
              <a:latin typeface="Avenir Next LT Pro Light" panose="020B0304020202020204" pitchFamily="34" charset="-18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FD28AD3-E2CC-7EB7-5965-BDCC1AF2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SPOLKOVÝ PRESIDENT (BUNDESPRÄSIDENT)</a:t>
            </a:r>
          </a:p>
        </p:txBody>
      </p:sp>
    </p:spTree>
    <p:extLst>
      <p:ext uri="{BB962C8B-B14F-4D97-AF65-F5344CB8AC3E}">
        <p14:creationId xmlns:p14="http://schemas.microsoft.com/office/powerpoint/2010/main" val="68415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A79490-5300-3C6C-6C87-F602A545A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Avenir Next LT Pro Light" panose="020B0304020202020204" pitchFamily="34" charset="-18"/>
              </a:rPr>
              <a:t>Spolková vláda – kolektivním orgánem skládajícím se ze spolkového kancléře a spolkových ministrů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Kancléř je volem Spolkovým sněmem na návrh spolkového prezidenta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Jednotliví spolkoví ministři – jmenování spolkovým prezidentem na návrh spolkového kancléře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Úkolem kancléře – určovat směřování politiky, za což také nese odpovědnost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V rámci tohoto směřování vede každý spolkový ministr své ministerstvo samostatně a sám za něj zodpovídá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Silná pozice spolkového kancléře – posílena institutem tzv. konstruktivního vyjádření nedůvěry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Spolkový sněm může vyslovit spolkovému kancléři nedůvěru – většinou svých členů zvolí jeho nástupce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Institut konstruktivního vyjádření nedůvěry – zaveden za účelem zajištění stability vlády po předchozích nedobrých zkušenostech z Výmarské republiky </a:t>
            </a:r>
          </a:p>
          <a:p>
            <a:endParaRPr lang="cs-CZ" sz="1600" dirty="0">
              <a:latin typeface="Avenir Next LT Pro Light" panose="020B0304020202020204" pitchFamily="34" charset="-18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404DCAF-2011-885A-490C-F7B83E89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SPOLKOVÁ VLÁDA (BUNDESREGIERUNG)</a:t>
            </a:r>
          </a:p>
        </p:txBody>
      </p:sp>
    </p:spTree>
    <p:extLst>
      <p:ext uri="{BB962C8B-B14F-4D97-AF65-F5344CB8AC3E}">
        <p14:creationId xmlns:p14="http://schemas.microsoft.com/office/powerpoint/2010/main" val="268570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821B14-1777-8357-FECF-F68380345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cs-CZ" sz="1800" dirty="0">
                <a:latin typeface="Avenir Next LT Pro Light" panose="020B0304020202020204" pitchFamily="34" charset="-18"/>
              </a:rPr>
              <a:t>Zásadní roli v soudnictví Spolkové republiky Německo – Spolkový ústavní soud</a:t>
            </a:r>
          </a:p>
          <a:p>
            <a:r>
              <a:rPr lang="cs-CZ" sz="1800" dirty="0">
                <a:latin typeface="Avenir Next LT Pro Light" panose="020B0304020202020204" pitchFamily="34" charset="-18"/>
              </a:rPr>
              <a:t>Úlohy Spolkového ústavního soudu </a:t>
            </a:r>
          </a:p>
          <a:p>
            <a:pPr lvl="1"/>
            <a:r>
              <a:rPr lang="cs-CZ" sz="1800" dirty="0">
                <a:latin typeface="Avenir Next LT Pro Light" panose="020B0304020202020204" pitchFamily="34" charset="-18"/>
              </a:rPr>
              <a:t>Působení jako orgán ústavního dozoru, řešení kompetenčních konfliktů mezi jednotlivými orgány Spolkové republiky Německo, řešení sporů mezi spolkem a jednotlivými zeměmi či rozhodování o protiústavnosti politických stran</a:t>
            </a:r>
          </a:p>
          <a:p>
            <a:pPr lvl="1"/>
            <a:r>
              <a:rPr lang="cs-CZ" sz="1800" dirty="0">
                <a:latin typeface="Avenir Next LT Pro Light" panose="020B0304020202020204" pitchFamily="34" charset="-18"/>
              </a:rPr>
              <a:t>Díky tomu představuje Spolkový ústavní soud jednu z nejvýznamnějších mocenských institucí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DB606D7-3CA7-ACC1-9087-894194B9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SPOLKOVÝ ÚSTAVNÍ SOUD (BUNDESVERFASSUNGSGERICHT)</a:t>
            </a:r>
          </a:p>
        </p:txBody>
      </p:sp>
    </p:spTree>
    <p:extLst>
      <p:ext uri="{BB962C8B-B14F-4D97-AF65-F5344CB8AC3E}">
        <p14:creationId xmlns:p14="http://schemas.microsoft.com/office/powerpoint/2010/main" val="158505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60548-3CC5-B936-607C-613BB5E5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ZMĚNY ZÁKLADNÍHO ZÁKONA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FAD648-6D2E-1579-1ABE-06E0460F6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554"/>
            <a:ext cx="10515600" cy="4351338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Avenir Next LT Pro Light" panose="020B0304020202020204" pitchFamily="34" charset="-18"/>
              </a:rPr>
              <a:t>V období 1949 - 1990 se Základní zákon přirozeně nevyhnul změnám</a:t>
            </a:r>
          </a:p>
          <a:p>
            <a:pPr lvl="1"/>
            <a:r>
              <a:rPr lang="cs-CZ" sz="1800" dirty="0">
                <a:latin typeface="Avenir Next LT Pro Light" panose="020B0304020202020204" pitchFamily="34" charset="-18"/>
              </a:rPr>
              <a:t>Změn proběhla celá řada, přičemž ve zmiňovaném období jich bylo celkem 36. </a:t>
            </a:r>
          </a:p>
          <a:p>
            <a:r>
              <a:rPr lang="cs-CZ" sz="1800" dirty="0">
                <a:latin typeface="Avenir Next LT Pro Light" panose="020B0304020202020204" pitchFamily="34" charset="-18"/>
              </a:rPr>
              <a:t>V období do roku 1989 bylo změněno 47 článků a dalších 73 jich bylo doplněno</a:t>
            </a:r>
          </a:p>
          <a:p>
            <a:r>
              <a:rPr lang="cs-CZ" sz="1800" dirty="0">
                <a:latin typeface="Avenir Next LT Pro Light" panose="020B0304020202020204" pitchFamily="34" charset="-18"/>
              </a:rPr>
              <a:t>Další novelizace – znovusjednocení Německa dne 3. října 1990</a:t>
            </a:r>
          </a:p>
          <a:p>
            <a:pPr lvl="1"/>
            <a:r>
              <a:rPr lang="cs-CZ" sz="1800" dirty="0">
                <a:latin typeface="Avenir Next LT Pro Light" panose="020B0304020202020204" pitchFamily="34" charset="-18"/>
              </a:rPr>
              <a:t>Mnohé z těchto změn byly přijaty ještě v roce 1990</a:t>
            </a:r>
          </a:p>
          <a:p>
            <a:pPr lvl="1"/>
            <a:r>
              <a:rPr lang="cs-CZ" sz="1800" dirty="0">
                <a:latin typeface="Avenir Next LT Pro Light" panose="020B0304020202020204" pitchFamily="34" charset="-18"/>
              </a:rPr>
              <a:t>Úpravu podstoupila i preambule, která reflektovala dovršení snah o opětovnou jednotu </a:t>
            </a:r>
          </a:p>
        </p:txBody>
      </p:sp>
      <p:pic>
        <p:nvPicPr>
          <p:cNvPr id="4" name="Google Shape;1700;p76">
            <a:extLst>
              <a:ext uri="{FF2B5EF4-FFF2-40B4-BE49-F238E27FC236}">
                <a16:creationId xmlns:a16="http://schemas.microsoft.com/office/drawing/2014/main" id="{449EFD7A-BA3A-F125-FC50-CC780C32B4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4443"/>
          <a:stretch/>
        </p:blipFill>
        <p:spPr>
          <a:xfrm>
            <a:off x="2026023" y="4284109"/>
            <a:ext cx="2031376" cy="191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03;p76">
            <a:extLst>
              <a:ext uri="{FF2B5EF4-FFF2-40B4-BE49-F238E27FC236}">
                <a16:creationId xmlns:a16="http://schemas.microsoft.com/office/drawing/2014/main" id="{2A219AD9-1D5A-1548-FD54-D603D3385E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047"/>
          <a:stretch/>
        </p:blipFill>
        <p:spPr>
          <a:xfrm rot="985442">
            <a:off x="5165686" y="4346641"/>
            <a:ext cx="2894624" cy="178571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2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43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9FC98-3691-914E-E79E-F22CC1BC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47" y="2695949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DM Sans" panose="020F0502020204030204" pitchFamily="2" charset="-18"/>
              </a:rPr>
              <a:t>DĚKUJI VŠEM ZA POZORNOST </a:t>
            </a:r>
          </a:p>
        </p:txBody>
      </p:sp>
      <p:pic>
        <p:nvPicPr>
          <p:cNvPr id="4" name="Google Shape;294;p40">
            <a:extLst>
              <a:ext uri="{FF2B5EF4-FFF2-40B4-BE49-F238E27FC236}">
                <a16:creationId xmlns:a16="http://schemas.microsoft.com/office/drawing/2014/main" id="{23DE3B0E-822D-D48A-D4D9-E548D14A4A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60" t="50" r="59" b="-330"/>
          <a:stretch/>
        </p:blipFill>
        <p:spPr>
          <a:xfrm rot="-1885572">
            <a:off x="6396001" y="4156561"/>
            <a:ext cx="6346107" cy="1244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33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01AE5-B18F-016C-6DAF-92A5936F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OSNOVA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2CA142-2A29-79AD-67B6-88A69C827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700" dirty="0">
                <a:latin typeface="Avenir Next LT Pro Light" panose="020B0304020202020204" pitchFamily="34" charset="-18"/>
              </a:rPr>
              <a:t>Základní informace </a:t>
            </a:r>
          </a:p>
          <a:p>
            <a:r>
              <a:rPr lang="cs-CZ" sz="1700" dirty="0">
                <a:latin typeface="Avenir Next LT Pro Light" panose="020B0304020202020204" pitchFamily="34" charset="-18"/>
              </a:rPr>
              <a:t>Poválečný vývoj v Německu</a:t>
            </a:r>
          </a:p>
          <a:p>
            <a:r>
              <a:rPr lang="cs-CZ" sz="1700" dirty="0">
                <a:latin typeface="Avenir Next LT Pro Light" panose="020B0304020202020204" pitchFamily="34" charset="-18"/>
              </a:rPr>
              <a:t>Program „čtyř D“</a:t>
            </a:r>
          </a:p>
          <a:p>
            <a:r>
              <a:rPr lang="cs-CZ" sz="1700" dirty="0">
                <a:latin typeface="Avenir Next LT Pro Light" panose="020B0304020202020204" pitchFamily="34" charset="-18"/>
              </a:rPr>
              <a:t>Okupační zóny </a:t>
            </a:r>
          </a:p>
          <a:p>
            <a:r>
              <a:rPr lang="cs-CZ" sz="1700" dirty="0">
                <a:latin typeface="Avenir Next LT Pro Light" panose="020B0304020202020204" pitchFamily="34" charset="-18"/>
              </a:rPr>
              <a:t>Vznik Základního zákona a SRN</a:t>
            </a:r>
          </a:p>
          <a:p>
            <a:r>
              <a:rPr lang="cs-CZ" sz="1700" dirty="0">
                <a:latin typeface="Avenir Next LT Pro Light" panose="020B0304020202020204" pitchFamily="34" charset="-18"/>
              </a:rPr>
              <a:t>Principy Základního zákona</a:t>
            </a:r>
          </a:p>
          <a:p>
            <a:r>
              <a:rPr lang="cs-CZ" sz="1700" dirty="0">
                <a:latin typeface="Avenir Next LT Pro Light" panose="020B0304020202020204" pitchFamily="34" charset="-18"/>
              </a:rPr>
              <a:t>Obsah základního zákona </a:t>
            </a:r>
          </a:p>
          <a:p>
            <a:pPr lvl="1"/>
            <a:r>
              <a:rPr lang="cs-CZ" sz="1700" dirty="0">
                <a:latin typeface="Avenir Next LT Pro Light" panose="020B0304020202020204" pitchFamily="34" charset="-18"/>
              </a:rPr>
              <a:t>Spolkový sněm</a:t>
            </a:r>
          </a:p>
          <a:p>
            <a:pPr lvl="1"/>
            <a:r>
              <a:rPr lang="cs-CZ" sz="1700" dirty="0">
                <a:latin typeface="Avenir Next LT Pro Light" panose="020B0304020202020204" pitchFamily="34" charset="-18"/>
              </a:rPr>
              <a:t>Spolková rada</a:t>
            </a:r>
          </a:p>
          <a:p>
            <a:pPr lvl="1"/>
            <a:r>
              <a:rPr lang="cs-CZ" sz="1700" dirty="0">
                <a:latin typeface="Avenir Next LT Pro Light" panose="020B0304020202020204" pitchFamily="34" charset="-18"/>
              </a:rPr>
              <a:t>Spolkový prezident</a:t>
            </a:r>
          </a:p>
          <a:p>
            <a:pPr lvl="1"/>
            <a:r>
              <a:rPr lang="cs-CZ" sz="1700" dirty="0">
                <a:latin typeface="Avenir Next LT Pro Light" panose="020B0304020202020204" pitchFamily="34" charset="-18"/>
              </a:rPr>
              <a:t>Spolková vláda </a:t>
            </a:r>
          </a:p>
          <a:p>
            <a:pPr lvl="1"/>
            <a:r>
              <a:rPr lang="cs-CZ" sz="1700" dirty="0">
                <a:latin typeface="Avenir Next LT Pro Light" panose="020B0304020202020204" pitchFamily="34" charset="-18"/>
              </a:rPr>
              <a:t>Spolkový ústavní soud </a:t>
            </a:r>
          </a:p>
          <a:p>
            <a:r>
              <a:rPr lang="cs-CZ" sz="1700" dirty="0">
                <a:latin typeface="Avenir Next LT Pro Light" panose="020B0304020202020204" pitchFamily="34" charset="-18"/>
              </a:rPr>
              <a:t>Změny Základního zákona </a:t>
            </a:r>
          </a:p>
          <a:p>
            <a:endParaRPr lang="cs-CZ" sz="2000" dirty="0">
              <a:latin typeface="Avenir Next LT Pro Light" panose="020B0304020202020204" pitchFamily="34" charset="-18"/>
            </a:endParaRPr>
          </a:p>
          <a:p>
            <a:endParaRPr lang="cs-CZ" sz="2000" dirty="0">
              <a:latin typeface="Avenir Next LT Pro Light" panose="020B03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6112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C92710-8A49-C916-F0A8-5DF62EFE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427F18-4A81-EABB-0FB6-2FDBA15F8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latin typeface="Avenir Next LT Pro Light" panose="020B0304020202020204" pitchFamily="34" charset="-18"/>
                <a:hlinkClick r:id="rId2"/>
              </a:rPr>
              <a:t>https://is.muni.cz/elportal/estud/praf/js09/dejiny/web/prameny/09/Zakladni_zakon_SRN_-_Grundgesetz_-_1949.pdf</a:t>
            </a:r>
            <a:endParaRPr lang="cs-CZ" sz="1600" dirty="0">
              <a:latin typeface="Avenir Next LT Pro Light" panose="020B0304020202020204" pitchFamily="34" charset="-18"/>
            </a:endParaRPr>
          </a:p>
          <a:p>
            <a:r>
              <a:rPr lang="cs-CZ" sz="1600" dirty="0">
                <a:latin typeface="Avenir Next LT Pro Light" panose="020B0304020202020204" pitchFamily="34" charset="-18"/>
                <a:hlinkClick r:id="rId3"/>
              </a:rPr>
              <a:t>https://www.gesetze-im-internet.de/gg/BJNR000010949.html</a:t>
            </a:r>
            <a:endParaRPr lang="cs-CZ" sz="1600" dirty="0">
              <a:latin typeface="Avenir Next LT Pro Light" panose="020B0304020202020204" pitchFamily="34" charset="-18"/>
            </a:endParaRPr>
          </a:p>
          <a:p>
            <a:r>
              <a:rPr lang="cs-CZ" sz="1600" dirty="0">
                <a:latin typeface="Avenir Next LT Pro Light" panose="020B0304020202020204" pitchFamily="34" charset="-18"/>
                <a:hlinkClick r:id="rId4"/>
              </a:rPr>
              <a:t>https://dspace.cuni.cz/bitstream/handle/20.500.11956/116535/120350579.pdf?sequence=1&amp;isAllowed=y</a:t>
            </a:r>
            <a:endParaRPr lang="cs-CZ" sz="1600" dirty="0">
              <a:latin typeface="Avenir Next LT Pro Light" panose="020B0304020202020204" pitchFamily="34" charset="-18"/>
            </a:endParaRPr>
          </a:p>
          <a:p>
            <a:r>
              <a:rPr lang="cs-CZ" sz="1600" dirty="0">
                <a:latin typeface="Avenir Next LT Pro Light" panose="020B0304020202020204" pitchFamily="34" charset="-18"/>
                <a:hlinkClick r:id="rId5"/>
              </a:rPr>
              <a:t>https://is.muni.cz/th/h1fxa/Ustavni_vyvoj_v_SRN__1949_-_1990__-_Eva_Cerna.pdf</a:t>
            </a:r>
            <a:endParaRPr lang="cs-CZ" sz="1600" dirty="0">
              <a:latin typeface="Avenir Next LT Pro Light" panose="020B0304020202020204" pitchFamily="34" charset="-18"/>
            </a:endParaRPr>
          </a:p>
          <a:p>
            <a:r>
              <a:rPr lang="cs-CZ" sz="1600" dirty="0">
                <a:latin typeface="Avenir Next LT Pro Light" panose="020B0304020202020204" pitchFamily="34" charset="-18"/>
                <a:hlinkClick r:id="rId6"/>
              </a:rPr>
              <a:t>https://www.youtube.com/watch?v=Dr82OEjkGU0</a:t>
            </a:r>
            <a:endParaRPr lang="cs-CZ" sz="1600" dirty="0">
              <a:latin typeface="Avenir Next LT Pro Light" panose="020B0304020202020204" pitchFamily="34" charset="-18"/>
            </a:endParaRPr>
          </a:p>
          <a:p>
            <a:r>
              <a:rPr lang="cs-CZ" sz="1600" dirty="0">
                <a:latin typeface="Avenir Next LT Pro Light" panose="020B0304020202020204" pitchFamily="34" charset="-18"/>
                <a:hlinkClick r:id="rId7"/>
              </a:rPr>
              <a:t>https://ct24.ceskatelevize.cz/svet/1407152-nemecka-ustava-slavi-dodnes-naplnuje-vetsinu-nemcu-pocitem-hrdosti</a:t>
            </a:r>
            <a:endParaRPr lang="cs-CZ" sz="1600" dirty="0">
              <a:latin typeface="Avenir Next LT Pro Light" panose="020B0304020202020204" pitchFamily="34" charset="-18"/>
            </a:endParaRPr>
          </a:p>
          <a:p>
            <a:r>
              <a:rPr lang="cs-CZ" sz="1600" dirty="0">
                <a:latin typeface="Avenir Next LT Pro Light" panose="020B0304020202020204" pitchFamily="34" charset="-18"/>
                <a:hlinkClick r:id="rId8"/>
              </a:rPr>
              <a:t>https://de.wikipedia.org/wiki/Grundgesetz_f%C3%BCr_die_Bundesrepublik_Deutschland</a:t>
            </a:r>
            <a:endParaRPr lang="cs-CZ" sz="1600" dirty="0">
              <a:latin typeface="Avenir Next LT Pro Light" panose="020B0304020202020204" pitchFamily="34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90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F73E9-FEB5-E6E2-DAB8-9D2C1345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ZÁKLADNÍ INFORMACE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474829-F41B-7AB7-A991-46D699912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74" y="1853519"/>
            <a:ext cx="8550384" cy="395962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venir Next LT Pro Light" panose="020B0304020202020204" pitchFamily="34" charset="-18"/>
              </a:rPr>
              <a:t>Základní zákon Spolkové republiky Německo (</a:t>
            </a:r>
            <a:r>
              <a:rPr lang="cs-CZ" sz="2000" dirty="0" err="1">
                <a:latin typeface="Avenir Next LT Pro Light" panose="020B0304020202020204" pitchFamily="34" charset="-18"/>
              </a:rPr>
              <a:t>Grundgesetz</a:t>
            </a:r>
            <a:r>
              <a:rPr lang="cs-CZ" sz="2000" dirty="0">
                <a:latin typeface="Avenir Next LT Pro Light" panose="020B0304020202020204" pitchFamily="34" charset="-18"/>
              </a:rPr>
              <a:t>)</a:t>
            </a:r>
          </a:p>
          <a:p>
            <a:r>
              <a:rPr lang="cs-CZ" sz="2000" dirty="0">
                <a:latin typeface="Avenir Next LT Pro Light" panose="020B0304020202020204" pitchFamily="34" charset="-18"/>
              </a:rPr>
              <a:t>Základní zákon – zdůraznění provizorního charakteru </a:t>
            </a:r>
            <a:endParaRPr lang="cs-CZ" sz="1200" dirty="0">
              <a:latin typeface="Avenir Next LT Pro Light" panose="020B0304020202020204" pitchFamily="34" charset="-18"/>
            </a:endParaRPr>
          </a:p>
          <a:p>
            <a:endParaRPr lang="cs-CZ" sz="2000" dirty="0">
              <a:latin typeface="Avenir Next LT Pro Light" panose="020B0304020202020204" pitchFamily="34" charset="-18"/>
            </a:endParaRPr>
          </a:p>
          <a:p>
            <a:r>
              <a:rPr lang="cs-CZ" sz="2000" dirty="0">
                <a:latin typeface="Avenir Next LT Pro Light" panose="020B0304020202020204" pitchFamily="34" charset="-18"/>
              </a:rPr>
              <a:t>Vyhlášen 23. května 1949 v západních okupačních zónách předsedou Parlamentní rady K. </a:t>
            </a:r>
            <a:r>
              <a:rPr lang="cs-CZ" sz="2000" dirty="0" err="1">
                <a:latin typeface="Avenir Next LT Pro Light" panose="020B0304020202020204" pitchFamily="34" charset="-18"/>
              </a:rPr>
              <a:t>Adenauerem</a:t>
            </a:r>
            <a:r>
              <a:rPr lang="cs-CZ" sz="2000" dirty="0">
                <a:latin typeface="Avenir Next LT Pro Light" panose="020B0304020202020204" pitchFamily="34" charset="-18"/>
              </a:rPr>
              <a:t> </a:t>
            </a:r>
          </a:p>
          <a:p>
            <a:endParaRPr lang="cs-CZ" sz="2000" dirty="0">
              <a:latin typeface="Avenir Next LT Pro Light" panose="020B0304020202020204" pitchFamily="34" charset="-18"/>
            </a:endParaRPr>
          </a:p>
          <a:p>
            <a:r>
              <a:rPr lang="cs-CZ" sz="2000" dirty="0">
                <a:latin typeface="Avenir Next LT Pro Light" panose="020B0304020202020204" pitchFamily="34" charset="-18"/>
              </a:rPr>
              <a:t>Vznik Spolkové republiky Německo</a:t>
            </a:r>
          </a:p>
          <a:p>
            <a:endParaRPr lang="cs-CZ" sz="2000" dirty="0">
              <a:latin typeface="Avenir Next LT Pro Light" panose="020B0304020202020204" pitchFamily="34" charset="-18"/>
            </a:endParaRPr>
          </a:p>
          <a:p>
            <a:endParaRPr lang="cs-CZ" sz="2000" dirty="0">
              <a:latin typeface="Avenir Next LT Pro Light" panose="020B0304020202020204" pitchFamily="34" charset="-18"/>
            </a:endParaRPr>
          </a:p>
          <a:p>
            <a:endParaRPr lang="cs-CZ" sz="2000" dirty="0">
              <a:latin typeface="Avenir Next LT Pro Light" panose="020B0304020202020204" pitchFamily="34" charset="-18"/>
            </a:endParaRPr>
          </a:p>
        </p:txBody>
      </p:sp>
      <p:pic>
        <p:nvPicPr>
          <p:cNvPr id="4" name="Google Shape;349;p44">
            <a:extLst>
              <a:ext uri="{FF2B5EF4-FFF2-40B4-BE49-F238E27FC236}">
                <a16:creationId xmlns:a16="http://schemas.microsoft.com/office/drawing/2014/main" id="{057C67C2-BB8C-92B8-68EC-48144BB0113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34815" flipH="1">
            <a:off x="8166175" y="114593"/>
            <a:ext cx="3510493" cy="4317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96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224E1-9AC7-C3BF-C5B9-8F15A614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301129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POVÁLEČNÝ VÝVOJ V NĚMECKU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74CC5B-0BEA-0E69-72AB-EC0F924A6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18" y="1611919"/>
            <a:ext cx="7005917" cy="4351338"/>
          </a:xfrm>
        </p:spPr>
        <p:txBody>
          <a:bodyPr>
            <a:normAutofit/>
          </a:bodyPr>
          <a:lstStyle/>
          <a:p>
            <a:r>
              <a:rPr lang="cs-CZ" sz="16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Obnova Německa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Nejnaléhavější úkol </a:t>
            </a:r>
          </a:p>
          <a:p>
            <a:pPr lvl="1"/>
            <a:r>
              <a:rPr lang="cs-CZ" sz="16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Již během války – celá řada návrhů o</a:t>
            </a:r>
            <a:r>
              <a:rPr lang="cs-CZ" sz="1600" dirty="0"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budoucnosti a poválečném uspořádání Německa</a:t>
            </a:r>
          </a:p>
          <a:p>
            <a:pPr lvl="1"/>
            <a:r>
              <a:rPr lang="cs-CZ" sz="16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Názory jednotlivých zemí na </a:t>
            </a:r>
            <a:r>
              <a:rPr lang="cs-CZ" sz="1600" dirty="0"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poválečné uspořádání Německa – velmi rozdílné </a:t>
            </a:r>
          </a:p>
          <a:p>
            <a:pPr marL="457200" lvl="1" indent="0">
              <a:buNone/>
            </a:pPr>
            <a:endParaRPr lang="cs-CZ" sz="1600" dirty="0">
              <a:latin typeface="Avenir Next LT Pro Light" panose="020B03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Rozdělení Německa do okupačních zón vítězných mocností (Spojenců)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Okupační zóny – rozhodující vliv na poválečný vývoj Německa </a:t>
            </a:r>
          </a:p>
          <a:p>
            <a:pPr lvl="1"/>
            <a:endParaRPr lang="cs-CZ" sz="1600" dirty="0">
              <a:latin typeface="Avenir Next LT Pro Light" panose="020B03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Teheránská konference (1943) + Jaltská konference (únor 1945)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Nekonkrétní dohody o nutnosti demilitarizace, denacifikace a demokratizace Německa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Kromě VB, USA a SSSR – bude okupační zóna přidělena i Francii </a:t>
            </a:r>
          </a:p>
          <a:p>
            <a:endParaRPr lang="cs-CZ" sz="1600" dirty="0">
              <a:latin typeface="Avenir Next LT Pro Light" panose="020B03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3E19E9F7-8653-4FDE-6EAB-A46DF2AE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71" y="3633423"/>
            <a:ext cx="3417421" cy="276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6E33604-0E3D-8090-6B79-5AC45AD8A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70" y="1066122"/>
            <a:ext cx="3417421" cy="236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5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B9DA7-6387-D3AD-3AA0-8078BD30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365124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POVÁLEČNÝ VÝVOJ V NĚMECKU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BE54DE-B227-CA36-FB6C-C4E60B3C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1592075"/>
            <a:ext cx="8054788" cy="4620465"/>
          </a:xfrm>
        </p:spPr>
        <p:txBody>
          <a:bodyPr>
            <a:normAutofit/>
          </a:bodyPr>
          <a:lstStyle/>
          <a:p>
            <a:r>
              <a:rPr lang="cs-CZ" sz="1600" b="1" dirty="0">
                <a:latin typeface="Avenir Next LT Pro Light" panose="020B0304020202020204" pitchFamily="34" charset="-18"/>
              </a:rPr>
              <a:t>Postupimská konference (červenec – srpen 1945)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Rozhodující jednání o budoucnosti Německa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Demokratizace, denacifikace, demilitarizace, dekartelizace a decentralizace Německa</a:t>
            </a:r>
            <a:r>
              <a:rPr lang="cs-CZ" sz="1400" dirty="0">
                <a:latin typeface="Avenir Next LT Pro Light" panose="020B0304020202020204" pitchFamily="34" charset="-18"/>
              </a:rPr>
              <a:t>, specifikovaná těmito body:</a:t>
            </a:r>
          </a:p>
          <a:p>
            <a:pPr marL="457200" lvl="1" indent="0">
              <a:buNone/>
            </a:pPr>
            <a:r>
              <a:rPr lang="cs-CZ" sz="1400" dirty="0">
                <a:latin typeface="Avenir Next LT Pro Light" panose="020B0304020202020204" pitchFamily="34" charset="-18"/>
              </a:rPr>
              <a:t>	→ úplné odzbrojení a demilitarizace</a:t>
            </a:r>
          </a:p>
          <a:p>
            <a:pPr marL="457200" lvl="1" indent="0">
              <a:buNone/>
            </a:pPr>
            <a:r>
              <a:rPr lang="cs-CZ" sz="1400" dirty="0">
                <a:latin typeface="Avenir Next LT Pro Light" panose="020B0304020202020204" pitchFamily="34" charset="-18"/>
              </a:rPr>
              <a:t>	→ zrušení a zákaz NSDAP a dalších organizací jako SA či SS</a:t>
            </a:r>
          </a:p>
          <a:p>
            <a:pPr marL="457200" lvl="1" indent="0">
              <a:buNone/>
            </a:pPr>
            <a:r>
              <a:rPr lang="cs-CZ" sz="1400" dirty="0">
                <a:latin typeface="Avenir Next LT Pro Light" panose="020B0304020202020204" pitchFamily="34" charset="-18"/>
              </a:rPr>
              <a:t>	→zrušení všech stěžejních či diskriminačních fašistických zákonů</a:t>
            </a:r>
          </a:p>
          <a:p>
            <a:pPr marL="457200" lvl="1" indent="0">
              <a:buNone/>
            </a:pPr>
            <a:r>
              <a:rPr lang="cs-CZ" sz="1400" dirty="0">
                <a:latin typeface="Avenir Next LT Pro Light" panose="020B0304020202020204" pitchFamily="34" charset="-18"/>
              </a:rPr>
              <a:t>	→ zatčení a potrestání nacistických a válečných zločinců </a:t>
            </a:r>
          </a:p>
          <a:p>
            <a:pPr marL="457200" lvl="1" indent="0">
              <a:buNone/>
            </a:pPr>
            <a:r>
              <a:rPr lang="cs-CZ" sz="1400" dirty="0">
                <a:latin typeface="Avenir Next LT Pro Light" panose="020B0304020202020204" pitchFamily="34" charset="-18"/>
              </a:rPr>
              <a:t>	→ podpora národa při postupném znovu-vytváření jeho politického života a     	pořádku na demokratických základech</a:t>
            </a:r>
          </a:p>
          <a:p>
            <a:pPr marL="457200" lvl="1" indent="0">
              <a:buNone/>
            </a:pPr>
            <a:r>
              <a:rPr lang="cs-CZ" sz="1400" dirty="0">
                <a:latin typeface="Avenir Next LT Pro Light" panose="020B0304020202020204" pitchFamily="34" charset="-18"/>
              </a:rPr>
              <a:t>	→ reparace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Specifické postavení Francie – konference se neúčastí </a:t>
            </a:r>
          </a:p>
          <a:p>
            <a:pPr marL="914400" lvl="2" indent="0">
              <a:buNone/>
            </a:pPr>
            <a:r>
              <a:rPr lang="cs-CZ" sz="1400" dirty="0">
                <a:latin typeface="Avenir Next LT Pro Light" panose="020B0304020202020204" pitchFamily="34" charset="-18"/>
              </a:rPr>
              <a:t>→ zřejmý rozdílný vývoj v její zóně oproti zónám okupovaných VB a USA, (tyto dvě země v mnoha směrech okupační správu koordinovaly) → vznik Bizonie</a:t>
            </a:r>
          </a:p>
          <a:p>
            <a:pPr marL="914400" lvl="2" indent="0">
              <a:buNone/>
            </a:pPr>
            <a:r>
              <a:rPr lang="cs-CZ" sz="1400" dirty="0">
                <a:latin typeface="Avenir Next LT Pro Light" panose="020B0304020202020204" pitchFamily="34" charset="-18"/>
              </a:rPr>
              <a:t>→ později došlo k připojení francouzské zóny → vznik Trizonie</a:t>
            </a:r>
          </a:p>
        </p:txBody>
      </p: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B2D9E5CB-2FED-046E-67DD-D6B87A55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41" y="2184308"/>
            <a:ext cx="3598085" cy="28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2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A4CF0-2931-6D42-8030-C8B52727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619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PROGRAM „ČTYŘ D“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25F07A-69CF-FC19-B3BE-56541F62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136" y="1681561"/>
            <a:ext cx="10515600" cy="4351686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Avenir Next LT Pro Light" panose="020B0304020202020204" pitchFamily="34" charset="-18"/>
              </a:rPr>
              <a:t>Denacifikace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Dekartelizace (průmyslu)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Demilitarizace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Demokratizace (politického systému)</a:t>
            </a:r>
          </a:p>
          <a:p>
            <a:pPr marL="0" indent="0">
              <a:buNone/>
            </a:pPr>
            <a:endParaRPr lang="cs-CZ" sz="1600" dirty="0">
              <a:latin typeface="Avenir Next LT Pro Light" panose="020B0304020202020204" pitchFamily="34" charset="-18"/>
            </a:endParaRPr>
          </a:p>
          <a:p>
            <a:r>
              <a:rPr lang="cs-CZ" sz="1600" dirty="0">
                <a:latin typeface="Avenir Next LT Pro Light" panose="020B0304020202020204" pitchFamily="34" charset="-18"/>
              </a:rPr>
              <a:t>Povolení politických stran – nejprve v sovětské zóně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Povoleny pouze demokraticky smýšlející strany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Zásadní politické strany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SPD - Sociálnědemokratická strana Německa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KDP - </a:t>
            </a:r>
            <a:r>
              <a:rPr lang="cs-CZ" sz="1600" i="0" dirty="0">
                <a:solidFill>
                  <a:srgbClr val="202122"/>
                </a:solidFill>
                <a:effectLst/>
                <a:latin typeface="Avenir Next LT Pro Light" panose="020B0304020202020204" pitchFamily="34" charset="-18"/>
              </a:rPr>
              <a:t>Komunistická strana Německa</a:t>
            </a:r>
          </a:p>
          <a:p>
            <a:pPr lvl="1"/>
            <a:r>
              <a:rPr lang="cs-CZ" sz="1600" dirty="0">
                <a:solidFill>
                  <a:srgbClr val="202122"/>
                </a:solidFill>
                <a:latin typeface="Avenir Next LT Pro Light" panose="020B0304020202020204" pitchFamily="34" charset="-18"/>
              </a:rPr>
              <a:t>SED - Sjednocená socialistická strana Německa</a:t>
            </a:r>
            <a:endParaRPr lang="cs-CZ" sz="1600" dirty="0">
              <a:latin typeface="Avenir Next LT Pro Light" panose="020B0304020202020204" pitchFamily="34" charset="-18"/>
            </a:endParaRP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CDU/CSU - </a:t>
            </a:r>
            <a:r>
              <a:rPr lang="cs-CZ" sz="1600" i="0" dirty="0">
                <a:solidFill>
                  <a:srgbClr val="202122"/>
                </a:solidFill>
                <a:effectLst/>
                <a:latin typeface="Avenir Next LT Pro Light" panose="020B0304020202020204" pitchFamily="34" charset="-18"/>
              </a:rPr>
              <a:t>Křesťanskodemokratická unie Německa</a:t>
            </a:r>
            <a:endParaRPr lang="cs-CZ" sz="1600" dirty="0">
              <a:latin typeface="Avenir Next LT Pro Light" panose="020B0304020202020204" pitchFamily="34" charset="-18"/>
            </a:endParaRP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FDP - </a:t>
            </a:r>
            <a:r>
              <a:rPr lang="cs-CZ" sz="1600" i="0" dirty="0">
                <a:solidFill>
                  <a:srgbClr val="202122"/>
                </a:solidFill>
                <a:effectLst/>
                <a:latin typeface="Avenir Next LT Pro Light" panose="020B0304020202020204" pitchFamily="34" charset="-18"/>
              </a:rPr>
              <a:t>Svobodná demokratická strana</a:t>
            </a:r>
            <a:endParaRPr lang="cs-CZ" sz="1600" dirty="0">
              <a:latin typeface="Avenir Next LT Pro Light" panose="020B0304020202020204" pitchFamily="34" charset="-18"/>
            </a:endParaRPr>
          </a:p>
          <a:p>
            <a:pPr lvl="1"/>
            <a:endParaRPr lang="cs-CZ" sz="1200" dirty="0">
              <a:latin typeface="Avenir Next LT Pro Light" panose="020B0304020202020204" pitchFamily="34" charset="-18"/>
            </a:endParaRPr>
          </a:p>
          <a:p>
            <a:endParaRPr lang="cs-CZ" dirty="0"/>
          </a:p>
        </p:txBody>
      </p:sp>
      <p:pic>
        <p:nvPicPr>
          <p:cNvPr id="4" name="Google Shape;334;p43">
            <a:extLst>
              <a:ext uri="{FF2B5EF4-FFF2-40B4-BE49-F238E27FC236}">
                <a16:creationId xmlns:a16="http://schemas.microsoft.com/office/drawing/2014/main" id="{82A5D5E3-E913-9F8D-7B53-B8709BB6503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60" t="50" r="59" b="-330"/>
          <a:stretch/>
        </p:blipFill>
        <p:spPr>
          <a:xfrm rot="1038108">
            <a:off x="6399575" y="-26308"/>
            <a:ext cx="5942649" cy="179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35;p43">
            <a:extLst>
              <a:ext uri="{FF2B5EF4-FFF2-40B4-BE49-F238E27FC236}">
                <a16:creationId xmlns:a16="http://schemas.microsoft.com/office/drawing/2014/main" id="{D7F5F251-E710-F73B-8F15-36B0A1CB68B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60" t="50" r="59" b="-330"/>
          <a:stretch/>
        </p:blipFill>
        <p:spPr>
          <a:xfrm rot="193748">
            <a:off x="189442" y="5863234"/>
            <a:ext cx="5365791" cy="1208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07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BB84A-8CA0-DF37-35DD-F786B0F3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43684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OKUPAČNÍ ZÓNY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20FED-0875-8D51-A430-7FB817314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34" y="1862607"/>
            <a:ext cx="7696200" cy="4412687"/>
          </a:xfrm>
        </p:spPr>
        <p:txBody>
          <a:bodyPr>
            <a:normAutofit/>
          </a:bodyPr>
          <a:lstStyle/>
          <a:p>
            <a:r>
              <a:rPr lang="cs-CZ" sz="16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Území Německa rozděleno na čtyři okupační zóny – sovětskou, americkou, britskou a francouzskou </a:t>
            </a:r>
          </a:p>
          <a:p>
            <a:pPr lvl="1"/>
            <a:r>
              <a:rPr lang="cs-CZ" sz="16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Obdobně bylo rozděleno území hlavního města Berlína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Způsob zacházení s jednotlivými okupačními zónami – v každé zóně se lišil </a:t>
            </a:r>
          </a:p>
          <a:p>
            <a:r>
              <a:rPr lang="cs-CZ" sz="1600" b="1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Berlínská proklamace (1945)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Dočasné převzetí správy státu – neexistovala žádná německá (demokratická) vláda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Spojenecká kontrolní rada – </a:t>
            </a:r>
            <a:r>
              <a:rPr lang="cs-CZ" sz="16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vydávání proklamací, zákonů a direktiv, kterými nahrazovala faktickou činnost vlády</a:t>
            </a:r>
          </a:p>
          <a:p>
            <a:r>
              <a:rPr lang="cs-CZ" sz="16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Cílem bylo především zabránit návratu totality a militarismu a tím opětovnému ohrožení světového míru</a:t>
            </a:r>
          </a:p>
          <a:p>
            <a:r>
              <a:rPr lang="cs-CZ" sz="16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Vnitřní problémy mezi zónami – VB, USA, Francie vs SSSR</a:t>
            </a:r>
          </a:p>
          <a:p>
            <a:pPr lvl="1"/>
            <a:r>
              <a:rPr lang="cs-CZ" sz="1600" dirty="0">
                <a:effectLst/>
                <a:latin typeface="Avenir Next LT Pro Light" panose="020B0304020202020204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18. června 1948 – provedení měnové reformy ze staré říšské marky na marku novou → berlínská krize → urychlila rozdělení Německa na Spolkovou republiku Německo a Německou demokratickou republiku</a:t>
            </a:r>
          </a:p>
          <a:p>
            <a:pPr lvl="1"/>
            <a:endParaRPr lang="cs-CZ" sz="1200" dirty="0">
              <a:effectLst/>
              <a:latin typeface="Avenir Next LT Pro Light" panose="020B0304020202020204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apa">
            <a:extLst>
              <a:ext uri="{FF2B5EF4-FFF2-40B4-BE49-F238E27FC236}">
                <a16:creationId xmlns:a16="http://schemas.microsoft.com/office/drawing/2014/main" id="{C03906C1-3997-E0F7-A5AD-BEFBFC64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88" y="978599"/>
            <a:ext cx="3603578" cy="30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1724BC76-E6F1-BA83-BE8B-BFB63AEE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02" y="4040046"/>
            <a:ext cx="3244152" cy="262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8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00AE4-B5EF-C81B-1303-A93B2F6D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VZNIK ZÁKLADNÍHO ZÁKONA A SRN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AAA6EF-52F1-34B0-60F3-5BD28F99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4"/>
            <a:ext cx="10515600" cy="5256493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>
                <a:latin typeface="Avenir Next LT Pro Light" panose="020B0304020202020204" pitchFamily="34" charset="-18"/>
              </a:rPr>
              <a:t>V průběhu studené války – stále konkrétnější úvahy o vytvoření západoněmeckého státu </a:t>
            </a:r>
          </a:p>
          <a:p>
            <a:r>
              <a:rPr lang="cs-CZ" sz="1600" b="1" dirty="0">
                <a:latin typeface="Avenir Next LT Pro Light" panose="020B0304020202020204" pitchFamily="34" charset="-18"/>
              </a:rPr>
              <a:t>Londýnská konference (1948)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Zúčastnění – VB, USA, Francie, Benelux (bez SSSR!)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Ovlivnila vztahy mezi okupačními  mocnostmi a činnost Kontrolní rady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Překonán dosavadní odpor Francie – obava z centralizovaného Německa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Londýnská doporučení – přichýlení okupovaného Německo k Západu, přijetí Marshallova plánu </a:t>
            </a:r>
          </a:p>
          <a:p>
            <a:r>
              <a:rPr lang="cs-CZ" sz="1600" b="1" dirty="0">
                <a:latin typeface="Avenir Next LT Pro Light" panose="020B0304020202020204" pitchFamily="34" charset="-18"/>
              </a:rPr>
              <a:t>Frankfurtské dokumenty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Vyzývaly ke svolání ústavodárného Národního shromáždění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Hranice spolkových zemí – přezkoumání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Základní rysy Okupačního statutu → 12. května 1949 byl Spojenci vyhlášen, účinnosti nabyl 21. září 1949</a:t>
            </a:r>
          </a:p>
          <a:p>
            <a:r>
              <a:rPr lang="cs-CZ" sz="1600" b="1" dirty="0">
                <a:latin typeface="Avenir Next LT Pro Light" panose="020B0304020202020204" pitchFamily="34" charset="-18"/>
              </a:rPr>
              <a:t>Konference v </a:t>
            </a:r>
            <a:r>
              <a:rPr lang="cs-CZ" sz="1600" b="1" dirty="0" err="1">
                <a:latin typeface="Avenir Next LT Pro Light" panose="020B0304020202020204" pitchFamily="34" charset="-18"/>
              </a:rPr>
              <a:t>Koblenci</a:t>
            </a:r>
            <a:r>
              <a:rPr lang="cs-CZ" sz="1600" b="1" dirty="0">
                <a:latin typeface="Avenir Next LT Pro Light" panose="020B0304020202020204" pitchFamily="34" charset="-18"/>
              </a:rPr>
              <a:t> (červenec 1948)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Zasedání západoněmeckých ministerských předsedů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Vytvoření samostatného útvaru pro západoněmecké okupační zóny je pouze dočasné – odmítnutí myšlenky dvou samostatných německých států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Odmítnutí výrazu ústava → přiklonění k termínu Základní zákon – zdůraznění provizorního charakteru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Odmítnuty principy přímé demokracie co se týče tvorby Základního zákona</a:t>
            </a:r>
          </a:p>
          <a:p>
            <a:r>
              <a:rPr lang="cs-CZ" sz="1600" b="1" dirty="0" err="1">
                <a:latin typeface="Avenir Next LT Pro Light" panose="020B0304020202020204" pitchFamily="34" charset="-18"/>
              </a:rPr>
              <a:t>Herrenchiemsee</a:t>
            </a:r>
            <a:r>
              <a:rPr lang="cs-CZ" sz="1600" b="1" dirty="0">
                <a:latin typeface="Avenir Next LT Pro Light" panose="020B0304020202020204" pitchFamily="34" charset="-18"/>
              </a:rPr>
              <a:t> (srpen 1948)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Odborníci ze všech západních spolkových zemí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Ústavodárné shromáždění – vypracovalo návrh Základního zákona jakožto provizorium, než bude opět ustanoven společný německý stát </a:t>
            </a:r>
          </a:p>
          <a:p>
            <a:endParaRPr lang="cs-CZ" sz="2000" dirty="0">
              <a:latin typeface="Avenir Next LT Pro Light" panose="020B03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1026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BDD36-6EC0-7E3C-98E6-19A5D921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DM Sans" panose="020F0502020204030204" pitchFamily="2" charset="-18"/>
              </a:rPr>
              <a:t>VZNIK ZÁKLADNÍHO ZÁKONA A SRN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17AECD-1A29-8FE0-4818-D863ED4F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5"/>
          </a:xfrm>
        </p:spPr>
        <p:txBody>
          <a:bodyPr>
            <a:normAutofit lnSpcReduction="10000"/>
          </a:bodyPr>
          <a:lstStyle/>
          <a:p>
            <a:r>
              <a:rPr lang="cs-CZ" sz="1600" dirty="0">
                <a:latin typeface="Avenir Next LT Pro Light" panose="020B0304020202020204" pitchFamily="34" charset="-18"/>
              </a:rPr>
              <a:t>Parlamentní rada v Bonnu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Parlamentní rada – 65 členů, členové jmenováni zemskými parlamenty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Prezident Parlamentní rady – Konrad </a:t>
            </a:r>
            <a:r>
              <a:rPr lang="cs-CZ" sz="1600" dirty="0" err="1">
                <a:latin typeface="Avenir Next LT Pro Light" panose="020B0304020202020204" pitchFamily="34" charset="-18"/>
              </a:rPr>
              <a:t>Adenauer</a:t>
            </a:r>
            <a:r>
              <a:rPr lang="cs-CZ" sz="1600" dirty="0">
                <a:latin typeface="Avenir Next LT Pro Light" panose="020B0304020202020204" pitchFamily="34" charset="-18"/>
              </a:rPr>
              <a:t> </a:t>
            </a:r>
          </a:p>
          <a:p>
            <a:pPr marL="457200" lvl="1" indent="0">
              <a:buNone/>
            </a:pPr>
            <a:r>
              <a:rPr lang="cs-CZ" sz="1600" dirty="0">
                <a:latin typeface="Avenir Next LT Pro Light" panose="020B0304020202020204" pitchFamily="34" charset="-18"/>
              </a:rPr>
              <a:t>	→ následně první kancléř SRN </a:t>
            </a:r>
          </a:p>
          <a:p>
            <a:pPr marL="457200" lvl="1" indent="0">
              <a:buNone/>
            </a:pPr>
            <a:r>
              <a:rPr lang="cs-CZ" sz="1600" dirty="0">
                <a:latin typeface="Avenir Next LT Pro Light" panose="020B0304020202020204" pitchFamily="34" charset="-18"/>
              </a:rPr>
              <a:t>	→ klíčovou postavou určující vývoj SRN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Bonn – poté hlavní město SRN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O návrhu začala Parlamentní rada jednat 1. září 1948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Přijetí návrhu vypracovaného ústavodárným shromážděním předcházely dlouhé diskuze </a:t>
            </a:r>
          </a:p>
          <a:p>
            <a:pPr marL="457200" lvl="1" indent="0">
              <a:buNone/>
            </a:pPr>
            <a:r>
              <a:rPr lang="cs-CZ" sz="1600" dirty="0">
                <a:latin typeface="Avenir Next LT Pro Light" panose="020B0304020202020204" pitchFamily="34" charset="-18"/>
              </a:rPr>
              <a:t>	→ předmětem kritiky především vztah spolku a jednotlivých zemí, převážně ve finančních a 	zákonodárných kompetencích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8. května 1949 – schválení Základního zákona (53 – pro, 12 – proti)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23. května 1949 – vyhlášení Základního zákona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Půlnoc z 23. – 24. května 1949 – nabytí účinnosti Základního zákona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Vzniká tak Spolková republika Německo </a:t>
            </a:r>
          </a:p>
          <a:p>
            <a:r>
              <a:rPr lang="cs-CZ" sz="1600" dirty="0">
                <a:latin typeface="Avenir Next LT Pro Light" panose="020B0304020202020204" pitchFamily="34" charset="-18"/>
              </a:rPr>
              <a:t>7. října 1949 – vydána ústava pro východní (sovětskou) část Německa </a:t>
            </a:r>
          </a:p>
          <a:p>
            <a:pPr lvl="1"/>
            <a:r>
              <a:rPr lang="cs-CZ" sz="1600" dirty="0">
                <a:latin typeface="Avenir Next LT Pro Light" panose="020B0304020202020204" pitchFamily="34" charset="-18"/>
              </a:rPr>
              <a:t>Vzniká tak Německá demokratická republika </a:t>
            </a:r>
          </a:p>
          <a:p>
            <a:pPr lvl="1"/>
            <a:endParaRPr lang="cs-CZ" sz="1200" dirty="0">
              <a:latin typeface="Avenir Next LT Pro Light" panose="020B0304020202020204" pitchFamily="34" charset="-18"/>
            </a:endParaRPr>
          </a:p>
          <a:p>
            <a:pPr lvl="1"/>
            <a:endParaRPr lang="cs-CZ" sz="1200" dirty="0">
              <a:latin typeface="Avenir Next LT Pro Light" panose="020B0304020202020204" pitchFamily="34" charset="-18"/>
            </a:endParaRPr>
          </a:p>
          <a:p>
            <a:pPr lvl="1"/>
            <a:endParaRPr lang="cs-CZ" sz="1200" dirty="0">
              <a:latin typeface="Avenir Next LT Pro Light" panose="020B0304020202020204" pitchFamily="34" charset="-18"/>
            </a:endParaRPr>
          </a:p>
          <a:p>
            <a:pPr lvl="1"/>
            <a:endParaRPr lang="cs-CZ" sz="1200" dirty="0">
              <a:latin typeface="Avenir Next LT Pro Light" panose="020B0304020202020204" pitchFamily="34" charset="-18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19E8DDC-9B62-DA0B-54E2-4A3CD0EF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02" y="635933"/>
            <a:ext cx="21431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69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1997</Words>
  <Application>Microsoft Office PowerPoint</Application>
  <PresentationFormat>Širokoúhlá obrazovka</PresentationFormat>
  <Paragraphs>194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Avenir Next LT Pro Light</vt:lpstr>
      <vt:lpstr>Calibri</vt:lpstr>
      <vt:lpstr>Calibri Light</vt:lpstr>
      <vt:lpstr>DM Sans</vt:lpstr>
      <vt:lpstr>Motiv Office</vt:lpstr>
      <vt:lpstr>Základní zákon SRN z roku 1949 </vt:lpstr>
      <vt:lpstr>OSNOVA PREZENTACE</vt:lpstr>
      <vt:lpstr>ZÁKLADNÍ INFORMACE </vt:lpstr>
      <vt:lpstr>POVÁLEČNÝ VÝVOJ V NĚMECKU </vt:lpstr>
      <vt:lpstr>POVÁLEČNÝ VÝVOJ V NĚMECKU </vt:lpstr>
      <vt:lpstr>PROGRAM „ČTYŘ D“</vt:lpstr>
      <vt:lpstr>OKUPAČNÍ ZÓNY</vt:lpstr>
      <vt:lpstr>VZNIK ZÁKLADNÍHO ZÁKONA A SRN</vt:lpstr>
      <vt:lpstr>VZNIK ZÁKLADNÍHO ZÁKONA A SRN</vt:lpstr>
      <vt:lpstr>PRINCIPY ZÁKLADNÍHO ZÁKONA</vt:lpstr>
      <vt:lpstr>OBSAH ZÁKLADNÍHO ZÁKONA </vt:lpstr>
      <vt:lpstr>Prezentace aplikace PowerPoint</vt:lpstr>
      <vt:lpstr>SPOLKOVÝ SNĚM (BUNDESTAG)</vt:lpstr>
      <vt:lpstr>SPOLKOVÁ RADA (BUNDESRAT)</vt:lpstr>
      <vt:lpstr>SPOLKOVÝ PRESIDENT (BUNDESPRÄSIDENT)</vt:lpstr>
      <vt:lpstr>SPOLKOVÁ VLÁDA (BUNDESREGIERUNG)</vt:lpstr>
      <vt:lpstr>SPOLKOVÝ ÚSTAVNÍ SOUD (BUNDESVERFASSUNGSGERICHT)</vt:lpstr>
      <vt:lpstr>ZMĚNY ZÁKLADNÍHO ZÁKONA</vt:lpstr>
      <vt:lpstr>DĚKUJI VŠEM ZA POZORNOST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zákon SRN z roku 1949 </dc:title>
  <dc:creator>Tereza Havlásková</dc:creator>
  <cp:lastModifiedBy>Tereza Havlásková</cp:lastModifiedBy>
  <cp:revision>2</cp:revision>
  <dcterms:created xsi:type="dcterms:W3CDTF">2023-12-03T19:34:47Z</dcterms:created>
  <dcterms:modified xsi:type="dcterms:W3CDTF">2023-12-04T09:32:42Z</dcterms:modified>
</cp:coreProperties>
</file>