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922e06bfb7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922e06bfb7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938ff98aef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938ff98aef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922e06bfb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922e06bfb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938ff98aef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938ff98aef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938ff98aef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938ff98aef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938ff98aef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938ff98aef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938ff98aef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938ff98aef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938ff98aef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938ff98aef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938ff98aef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938ff98aef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922e06bfb7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922e06bfb7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922e06bfb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922e06bfb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938ff98aef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938ff98aef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938ff98aef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938ff98aef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938ff98ae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938ff98ae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938ff98aef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938ff98aef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938ff98ae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938ff98ae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938ff98aef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938ff98aef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22e06bfb7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22e06bfb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
<Relationships xmlns="http://schemas.openxmlformats.org/package/2006/relationships"><Relationship Id="rId11" Type="http://schemas.openxmlformats.org/officeDocument/2006/relationships/hyperlink" Target="about:blank" TargetMode="External"/><Relationship Id="rId10" Type="http://schemas.openxmlformats.org/officeDocument/2006/relationships/hyperlink" Target="about:blank" TargetMode="External"/><Relationship Id="rId13" Type="http://schemas.openxmlformats.org/officeDocument/2006/relationships/hyperlink" Target="about:blank" TargetMode="External"/><Relationship Id="rId12" Type="http://schemas.openxmlformats.org/officeDocument/2006/relationships/hyperlink" Target="about:blank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about:blank" TargetMode="External"/><Relationship Id="rId4" Type="http://schemas.openxmlformats.org/officeDocument/2006/relationships/hyperlink" Target="about:blank" TargetMode="External"/><Relationship Id="rId9" Type="http://schemas.openxmlformats.org/officeDocument/2006/relationships/hyperlink" Target="about:blank" TargetMode="External"/><Relationship Id="rId14" Type="http://schemas.openxmlformats.org/officeDocument/2006/relationships/hyperlink" Target="about:blank" TargetMode="External"/><Relationship Id="rId5" Type="http://schemas.openxmlformats.org/officeDocument/2006/relationships/hyperlink" Target="about:blank" TargetMode="External"/><Relationship Id="rId6" Type="http://schemas.openxmlformats.org/officeDocument/2006/relationships/hyperlink" Target="about:blank" TargetMode="External"/><Relationship Id="rId7" Type="http://schemas.openxmlformats.org/officeDocument/2006/relationships/hyperlink" Target="about:blank" TargetMode="External"/><Relationship Id="rId8" Type="http://schemas.openxmlformats.org/officeDocument/2006/relationships/hyperlink" Target="about:blank" TargetMode="External"/></Relationships>
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2.png"/><Relationship Id="rId6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9545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4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Charakter a součásti britské ústavy</a:t>
            </a:r>
            <a:endParaRPr sz="4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 rot="-1719389">
            <a:off x="-165632" y="3919227"/>
            <a:ext cx="4650542" cy="53459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Adam Jan Turner</a:t>
            </a:r>
            <a:endParaRPr sz="2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" name="Google Shape;56;p13"/>
          <p:cNvSpPr txBox="1"/>
          <p:nvPr/>
        </p:nvSpPr>
        <p:spPr>
          <a:xfrm rot="1729477">
            <a:off x="6496921" y="4206382"/>
            <a:ext cx="3542405" cy="3885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CEVRO Institut, z. ú. </a:t>
            </a:r>
            <a:endParaRPr sz="2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" name="Google Shape;57;p13"/>
          <p:cNvSpPr txBox="1"/>
          <p:nvPr/>
        </p:nvSpPr>
        <p:spPr>
          <a:xfrm rot="-1743689">
            <a:off x="5654139" y="535075"/>
            <a:ext cx="3400530" cy="4928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Times New Roman"/>
                <a:ea typeface="Times New Roman"/>
                <a:cs typeface="Times New Roman"/>
                <a:sym typeface="Times New Roman"/>
              </a:rPr>
              <a:t>Ústavní zvyklosti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" name="Google Shape;126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nepsané zvyklosti a postupy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nejsou právně závazné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všeobecně přijímány a dodržovány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lze je poměrně snadno změnit zákonem parlamentu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“the Cabinet Manual” and “the Ministerial Code”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zvyklosti jsou mimo rámec pravomoci soudů o nich rozhodovat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7" name="Google Shape;1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3151" y="506048"/>
            <a:ext cx="1749025" cy="247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Times New Roman"/>
                <a:ea typeface="Times New Roman"/>
                <a:cs typeface="Times New Roman"/>
                <a:sym typeface="Times New Roman"/>
              </a:rPr>
              <a:t>Královské prerogativy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" name="Google Shape;133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pravomoci monarchy nebo ministrů vlády, které mohou být použity bez souhlasu Dolní nebo Horní sněmovny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dnes je z velké části vykonávají vládní ministři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Král vykonává jeho rezervní pravomoci nebo osobní výsady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odpovědnost</a:t>
            </a: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ministrů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 posledních letech více kontrolované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Constitutional Reform and Governance Act (2010)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Times New Roman"/>
                <a:ea typeface="Times New Roman"/>
                <a:cs typeface="Times New Roman"/>
                <a:sym typeface="Times New Roman"/>
              </a:rPr>
              <a:t>Názory odborníků/autorit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" name="Google Shape;139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publikovaná díla </a:t>
            </a: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politickými a právními akademiky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relevantní dokumenty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“návod pro vládu”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nemají právní sílu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V. Dicey - “The Law of the Constitution”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Erskine May - “Parliamentary Practice”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1704" y="1644175"/>
            <a:ext cx="2574500" cy="322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Times New Roman"/>
                <a:ea typeface="Times New Roman"/>
                <a:cs typeface="Times New Roman"/>
                <a:sym typeface="Times New Roman"/>
              </a:rPr>
              <a:t>Instituce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Google Shape;146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arlament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výkonná moc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monarcha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soudnictví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375" y="1194101"/>
            <a:ext cx="5441526" cy="275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Times New Roman"/>
                <a:ea typeface="Times New Roman"/>
                <a:cs typeface="Times New Roman"/>
                <a:sym typeface="Times New Roman"/>
              </a:rPr>
              <a:t>Parlament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1801 - spojením Království Velké Británie a Irského království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jediný subjekt, který vykonává svrchované pravomoci a nemá žádné omezení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dvoukomorový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House of Lords - 793 členů (peers)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House of Commons - 650 členů (MPs)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4" name="Google Shape;15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3100" y="2340825"/>
            <a:ext cx="3425948" cy="228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Times New Roman"/>
                <a:ea typeface="Times New Roman"/>
                <a:cs typeface="Times New Roman"/>
                <a:sym typeface="Times New Roman"/>
              </a:rPr>
              <a:t>Výkonná moc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0" name="Google Shape;160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panovník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předseda vlády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Kabinet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vláda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ministerstva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1" name="Google Shape;1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080238"/>
            <a:ext cx="3560877" cy="3560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Times New Roman"/>
                <a:ea typeface="Times New Roman"/>
                <a:cs typeface="Times New Roman"/>
                <a:sym typeface="Times New Roman"/>
              </a:rPr>
              <a:t>Panovník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" name="Google Shape;167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symbolická a reprezentativní role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politicky neutrální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hlavní povinnosti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ústřední bod národní identity, solidarity a hrdosti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pocit stability a kontinuity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Karel III.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8" name="Google Shape;16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0561" y="863550"/>
            <a:ext cx="2641265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Times New Roman"/>
                <a:ea typeface="Times New Roman"/>
                <a:cs typeface="Times New Roman"/>
                <a:sym typeface="Times New Roman"/>
              </a:rPr>
              <a:t>Soudnictví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" name="Google Shape;174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odpovědné za ochranu právního státu, demokracie a lidských práv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Constitutional Reform Act (2005)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Supreme Court of the United Kingdom - 2009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President, Justices of the Supreme Court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Případ "Miller 1" (2017)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Případ "R (on the application of Nicklinson) v Ministry of Justice" (2014)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5" name="Google Shape;17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4938" y="3296925"/>
            <a:ext cx="4094125" cy="177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>
                <a:latin typeface="Times New Roman"/>
                <a:ea typeface="Times New Roman"/>
                <a:cs typeface="Times New Roman"/>
                <a:sym typeface="Times New Roman"/>
              </a:rPr>
              <a:t>Řešení ústavních problémů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1" name="Google Shape;181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Parlamentní proces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Soudní proces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Parlamentní výbory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Odborné komise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Národní a mezinárodní veřejná debata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Referenda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referendum o Brexitu (2016)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Fixed-term Parliaments Act (2011) - pevná délka volebního období na 5 let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Human Rights Act (1998)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2" name="Google Shape;1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6975" y="545150"/>
            <a:ext cx="2669325" cy="26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Times New Roman"/>
                <a:ea typeface="Times New Roman"/>
                <a:cs typeface="Times New Roman"/>
                <a:sym typeface="Times New Roman"/>
              </a:rPr>
              <a:t>Zdroje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8" name="Google Shape;188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cs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https://blog.ipleaders.in/all-you-need-to-know-about-the-british-constitution/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cs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https://www.studysmarter.co.uk/explanations/politics/uk-government/uk-constitution/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cs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https://www.oxfordlawtrove.com/display/10.1093/he/9780198870579.001.0001/he-9780198870579-chapter-3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cs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https://is.muni.cz/th/dztcf/Role_a_postaveni_predsedy_vlady_v_ustavnim_systemu_Velke_Britanie.pdf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cs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https://prezi.com/p/xibkd0p-l_d9/sources-of-the-uk-constitution/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cs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https://www.ucl.ac.uk/constitution-unit/explainers/what-royal-prerogative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cs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https://www.parliament.uk/site-information/glossary/crown-prerogative/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cs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https://commonslibrary.parliament.uk/research-briefings/cbp-9877/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cs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1"/>
              </a:rPr>
              <a:t>https://constitutionallawmatters.org/2021/10/11/prerogative-powers-what-are-they-and-where-do-they-come-from/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cs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2"/>
              </a:rPr>
              <a:t>https://oxcon.ouplaw.com/display/10.1093/law-mpeccol/law-mpeccol-e773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cs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3"/>
              </a:rPr>
              <a:t>https://www.ritter-stastny.cz/vite-ze/vykonna-moc-v-politickem-systemu-velke-britanie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cs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4"/>
              </a:rPr>
              <a:t>https://hmn.wiki/cs/Scots_Law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Times New Roman"/>
                <a:ea typeface="Times New Roman"/>
                <a:cs typeface="Times New Roman"/>
                <a:sym typeface="Times New Roman"/>
              </a:rPr>
              <a:t>Obsah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Úvod do britské ústavy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Ústavní vývoj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Zdroje ústavnosti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Instituce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Řešení ústavních problémů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Zdroje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2850" y="1689775"/>
            <a:ext cx="4147076" cy="27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2520">
                <a:latin typeface="Times New Roman"/>
                <a:ea typeface="Times New Roman"/>
                <a:cs typeface="Times New Roman"/>
                <a:sym typeface="Times New Roman"/>
              </a:rPr>
              <a:t>Úvod do britské ústavy</a:t>
            </a:r>
            <a:endParaRPr sz="252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neformální a nepsaný systém ústavních pravidel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flexibilní, jednotná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parlamentní výkonná moc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225" y="3161338"/>
            <a:ext cx="2036499" cy="203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0650" y="3215675"/>
            <a:ext cx="1927825" cy="192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8000" y="3250038"/>
            <a:ext cx="1859100" cy="18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448982">
            <a:off x="-264771" y="2976634"/>
            <a:ext cx="2405919" cy="2405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Times New Roman"/>
                <a:ea typeface="Times New Roman"/>
                <a:cs typeface="Times New Roman"/>
                <a:sym typeface="Times New Roman"/>
              </a:rPr>
              <a:t>Ústavní vývoj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Magna charta libertatum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Petition of Right (1628) - stanovila výslovné individuální záruky vůči státu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Občanská válka (1642-1651) - omezení královské moci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Slavná revoluce (1688) - upevněn parlamentního systém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Bill of Rights (1689) - omezení panovníka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“nový dualismus”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3650" y="2474300"/>
            <a:ext cx="2580602" cy="2580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9175" y="2004925"/>
            <a:ext cx="6068177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300" y="1457350"/>
            <a:ext cx="4129025" cy="330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8675" y="1457356"/>
            <a:ext cx="4129025" cy="330322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1757800" y="16270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600">
                <a:latin typeface="Times New Roman"/>
                <a:ea typeface="Times New Roman"/>
                <a:cs typeface="Times New Roman"/>
                <a:sym typeface="Times New Roman"/>
              </a:rPr>
              <a:t>teorie "právního státu"</a:t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4753175" y="16270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600">
                <a:latin typeface="Times New Roman"/>
                <a:ea typeface="Times New Roman"/>
                <a:cs typeface="Times New Roman"/>
                <a:sym typeface="Times New Roman"/>
              </a:rPr>
              <a:t>parlamentní suverenita</a:t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Times New Roman"/>
                <a:ea typeface="Times New Roman"/>
                <a:cs typeface="Times New Roman"/>
                <a:sym typeface="Times New Roman"/>
              </a:rPr>
              <a:t>Zdroje ústavnosti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statutární právo (statute law)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zvykové právo (common law)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ústavní zvyklosti (conventions)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královské prerogativy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názory odborníků, autorit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3050" y="1361650"/>
            <a:ext cx="5359350" cy="401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Times New Roman"/>
                <a:ea typeface="Times New Roman"/>
                <a:cs typeface="Times New Roman"/>
                <a:sym typeface="Times New Roman"/>
              </a:rPr>
              <a:t>Statutární právo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Google Shape;112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nejpodstatnějším zdrojem britské ústavy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soubor klíčových rozhodnutí parlamentu, který rámuje otázku dělby moci a vztahů v rámci britského politického systému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 všechny zákony Parlamentu jsou součástí ústavy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 Act of the Parliament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3174" y="3091475"/>
            <a:ext cx="2647375" cy="1765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Times New Roman"/>
                <a:ea typeface="Times New Roman"/>
                <a:cs typeface="Times New Roman"/>
                <a:sym typeface="Times New Roman"/>
              </a:rPr>
              <a:t>Zvykové právo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mimo rámec psaného práva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vytváření precedentu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právní bitvy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 odděleno od práva Statutárního, ale je na stejné úrovni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5825" y="2701425"/>
            <a:ext cx="3086650" cy="205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