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5" r:id="rId7"/>
    <p:sldId id="257" r:id="rId8"/>
    <p:sldId id="258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idalgo Camargo" userId="6e50cbb021db547f" providerId="LiveId" clId="{BE943EE1-5213-47D2-9621-561124C72827}"/>
    <pc:docChg chg="undo redo custSel modSld">
      <pc:chgData name="Samantha Hidalgo Camargo" userId="6e50cbb021db547f" providerId="LiveId" clId="{BE943EE1-5213-47D2-9621-561124C72827}" dt="2023-11-15T10:17:46.380" v="5" actId="20577"/>
      <pc:docMkLst>
        <pc:docMk/>
      </pc:docMkLst>
      <pc:sldChg chg="modSp mod">
        <pc:chgData name="Samantha Hidalgo Camargo" userId="6e50cbb021db547f" providerId="LiveId" clId="{BE943EE1-5213-47D2-9621-561124C72827}" dt="2023-11-15T10:17:46.380" v="5" actId="20577"/>
        <pc:sldMkLst>
          <pc:docMk/>
          <pc:sldMk cId="1527621287" sldId="256"/>
        </pc:sldMkLst>
        <pc:spChg chg="mod">
          <ac:chgData name="Samantha Hidalgo Camargo" userId="6e50cbb021db547f" providerId="LiveId" clId="{BE943EE1-5213-47D2-9621-561124C72827}" dt="2023-11-15T10:17:46.380" v="5" actId="20577"/>
          <ac:spMkLst>
            <pc:docMk/>
            <pc:sldMk cId="1527621287" sldId="256"/>
            <ac:spMk id="3" creationId="{04E96F11-E82E-9DD3-3549-732C4A3769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662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658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7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0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A4A5B5-1567-491F-88D4-92D526E9F4C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EE5A4E0-98D4-49F7-9764-1DD4CDBB827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6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land-flag-polish-country-icon-26125/" TargetMode="External"/><Relationship Id="rId7" Type="http://schemas.openxmlformats.org/officeDocument/2006/relationships/hyperlink" Target="https://pixabay.com/no/%C3%B8sterrike-flagg-flag-%C3%B8sterrike-288815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ublicdomainpictures.net/view-image.php?image=332183&amp;picture=national-flag-of-hungary-themes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6C143-DEEA-03CD-0E10-7FBAD082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678215" cy="3254321"/>
          </a:xfrm>
        </p:spPr>
        <p:txBody>
          <a:bodyPr>
            <a:normAutofit/>
          </a:bodyPr>
          <a:lstStyle/>
          <a:p>
            <a:pPr algn="l"/>
            <a:r>
              <a:rPr lang="en-US" sz="4100" b="0" i="0" dirty="0">
                <a:effectLst/>
                <a:latin typeface="Open Sans" panose="020B0606030504020204" pitchFamily="34" charset="0"/>
              </a:rPr>
              <a:t>The advance of extreme right-wing parties in Poland,</a:t>
            </a:r>
            <a:br>
              <a:rPr lang="en-US" sz="4100" dirty="0"/>
            </a:br>
            <a:r>
              <a:rPr lang="en-US" sz="4100" b="0" i="0" dirty="0">
                <a:effectLst/>
                <a:latin typeface="Open Sans" panose="020B0606030504020204" pitchFamily="34" charset="0"/>
              </a:rPr>
              <a:t>Austria and Hungary</a:t>
            </a:r>
            <a:endParaRPr lang="en-US" sz="4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E96F11-E82E-9DD3-3549-732C4A37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3" y="4804851"/>
            <a:ext cx="5678213" cy="681550"/>
          </a:xfrm>
        </p:spPr>
        <p:txBody>
          <a:bodyPr>
            <a:normAutofit/>
          </a:bodyPr>
          <a:lstStyle/>
          <a:p>
            <a:pPr algn="l"/>
            <a:r>
              <a:rPr lang="en-US" sz="1600" i="1" dirty="0">
                <a:solidFill>
                  <a:schemeClr val="tx1">
                    <a:alpha val="85000"/>
                  </a:schemeClr>
                </a:solidFill>
              </a:rPr>
              <a:t>Andrea Hidalgo Camargo</a:t>
            </a:r>
          </a:p>
          <a:p>
            <a:pPr algn="l"/>
            <a:r>
              <a:rPr lang="en-US" sz="1600" i="1" dirty="0" err="1">
                <a:solidFill>
                  <a:schemeClr val="tx1">
                    <a:alpha val="85000"/>
                  </a:schemeClr>
                </a:solidFill>
              </a:rPr>
              <a:t>Radan</a:t>
            </a:r>
            <a:r>
              <a:rPr lang="en-US" sz="1600" i="1" dirty="0">
                <a:solidFill>
                  <a:schemeClr val="tx1">
                    <a:alpha val="8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alpha val="85000"/>
                  </a:schemeClr>
                </a:solidFill>
              </a:rPr>
              <a:t>Šíbl</a:t>
            </a:r>
            <a:r>
              <a:rPr lang="en-US" sz="1600" i="1" dirty="0">
                <a:solidFill>
                  <a:schemeClr val="tx1">
                    <a:alpha val="85000"/>
                  </a:schemeClr>
                </a:solidFill>
              </a:rPr>
              <a:t> 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BDD30BF9-6EA6-4BD1-8FA3-5ED4D6FF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8AE53224-8AAD-8F62-AB69-59FCB59E6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7962" y="352826"/>
            <a:ext cx="2505902" cy="18246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3A21AAA8-3AC0-DBF7-5113-BE889470A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2619" y="2446217"/>
            <a:ext cx="2473181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5E9C99AD-1F68-E1C2-42F2-338DDC78D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01913" y="4464756"/>
            <a:ext cx="2481951" cy="17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1B4B5D-8708-545D-F9E4-78699A51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>
                <a:solidFill>
                  <a:schemeClr val="bg2"/>
                </a:solidFill>
              </a:rPr>
              <a:t>What is an extreme right-wing party?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D9451-97B6-600A-AC5A-34132C541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European far-right parties share an anti-immigration political program reflecting their ultra-nationalist ideology; they consider that only natives should be inhabitants of the state and that non-native elements threaten the homogeneity of the nation-state (Mudde, 2007)</a:t>
            </a:r>
          </a:p>
        </p:txBody>
      </p:sp>
    </p:spTree>
    <p:extLst>
      <p:ext uri="{BB962C8B-B14F-4D97-AF65-F5344CB8AC3E}">
        <p14:creationId xmlns:p14="http://schemas.microsoft.com/office/powerpoint/2010/main" val="332330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A6D2BC-ED9C-23BC-3EE2-49CF52B0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95" y="810260"/>
            <a:ext cx="5793475" cy="929640"/>
          </a:xfrm>
        </p:spPr>
        <p:txBody>
          <a:bodyPr>
            <a:normAutofit/>
          </a:bodyPr>
          <a:lstStyle/>
          <a:p>
            <a:r>
              <a:rPr lang="en-US" b="1" dirty="0"/>
              <a:t>Actual Government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3B3A7-6040-AAE7-A7E3-1E571040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5" y="2001520"/>
            <a:ext cx="5793475" cy="3581400"/>
          </a:xfrm>
        </p:spPr>
        <p:txBody>
          <a:bodyPr>
            <a:normAutofit/>
          </a:bodyPr>
          <a:lstStyle/>
          <a:p>
            <a:r>
              <a:rPr lang="en-US" i="1" dirty="0"/>
              <a:t>Poland</a:t>
            </a:r>
          </a:p>
          <a:p>
            <a:pPr marL="0" indent="0">
              <a:buNone/>
            </a:pPr>
            <a:r>
              <a:rPr lang="en-US" dirty="0"/>
              <a:t>Mateusz Morawiecki – Prime Minister (Law and Justice Party)</a:t>
            </a:r>
          </a:p>
          <a:p>
            <a:r>
              <a:rPr lang="en-US" i="1" dirty="0"/>
              <a:t>Austria</a:t>
            </a:r>
          </a:p>
          <a:p>
            <a:pPr marL="0" indent="0">
              <a:buNone/>
            </a:pPr>
            <a:r>
              <a:rPr lang="en-US" dirty="0"/>
              <a:t>Karl Nehammer - Chancellor of Austria (ÖVP, Austrian People's Party )</a:t>
            </a:r>
          </a:p>
          <a:p>
            <a:r>
              <a:rPr lang="en-US" i="1" dirty="0"/>
              <a:t>Hungary</a:t>
            </a:r>
          </a:p>
          <a:p>
            <a:pPr marL="0" indent="0">
              <a:buNone/>
            </a:pPr>
            <a:r>
              <a:rPr lang="en-US" dirty="0"/>
              <a:t>Viktor </a:t>
            </a:r>
            <a:r>
              <a:rPr lang="en-US" dirty="0" err="1"/>
              <a:t>Orban</a:t>
            </a:r>
            <a:r>
              <a:rPr lang="en-US" dirty="0"/>
              <a:t> – Prime Minister (Fidesz – Hungarian Civic Alliance)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Viktor Orbán, el líder longevo de Hungría - Foro Diplomático">
            <a:extLst>
              <a:ext uri="{FF2B5EF4-FFF2-40B4-BE49-F238E27FC236}">
                <a16:creationId xmlns:a16="http://schemas.microsoft.com/office/drawing/2014/main" id="{F481EA0C-FE5C-6783-1CB8-9F942606A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" r="-2" b="18157"/>
          <a:stretch/>
        </p:blipFill>
        <p:spPr bwMode="auto">
          <a:xfrm>
            <a:off x="7764664" y="4548738"/>
            <a:ext cx="4425696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rl Nehammer - Wikipedia, la enciclopedia libre">
            <a:extLst>
              <a:ext uri="{FF2B5EF4-FFF2-40B4-BE49-F238E27FC236}">
                <a16:creationId xmlns:a16="http://schemas.microsoft.com/office/drawing/2014/main" id="{93D819CC-6ED1-307D-90CA-E7C9D0C1B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r="2" b="43837"/>
          <a:stretch/>
        </p:blipFill>
        <p:spPr bwMode="auto">
          <a:xfrm>
            <a:off x="7764664" y="2295958"/>
            <a:ext cx="4427336" cy="22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6064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Mateusz Morawiecki - Wikipedia">
            <a:extLst>
              <a:ext uri="{FF2B5EF4-FFF2-40B4-BE49-F238E27FC236}">
                <a16:creationId xmlns:a16="http://schemas.microsoft.com/office/drawing/2014/main" id="{F13E1C6C-8235-9E43-1F74-F3ED27027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r="1" b="40054"/>
          <a:stretch/>
        </p:blipFill>
        <p:spPr bwMode="auto">
          <a:xfrm>
            <a:off x="7764664" y="-14530"/>
            <a:ext cx="4427336" cy="22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0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DA9C93F-F7E3-9DA9-47CA-8708095BF96B}"/>
              </a:ext>
            </a:extLst>
          </p:cNvPr>
          <p:cNvSpPr txBox="1"/>
          <p:nvPr/>
        </p:nvSpPr>
        <p:spPr>
          <a:xfrm>
            <a:off x="1219200" y="289580"/>
            <a:ext cx="7142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Post-Communist Transition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4E2F668-1049-FADE-6DF4-5FB431E33EE1}"/>
              </a:ext>
            </a:extLst>
          </p:cNvPr>
          <p:cNvSpPr txBox="1">
            <a:spLocks/>
          </p:cNvSpPr>
          <p:nvPr/>
        </p:nvSpPr>
        <p:spPr>
          <a:xfrm>
            <a:off x="1341120" y="944880"/>
            <a:ext cx="8727440" cy="26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late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i="0" dirty="0"/>
              <a:t>Influenced political landscape</a:t>
            </a:r>
          </a:p>
          <a:p>
            <a:pPr lvl="1"/>
            <a:r>
              <a:rPr lang="en-US" i="0" dirty="0"/>
              <a:t>Challenges of transitioning: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Market economy.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Stability and national identity.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Traditional values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Rise of populist movements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CB5C3E-1743-BD6C-A756-E40275106D9A}"/>
              </a:ext>
            </a:extLst>
          </p:cNvPr>
          <p:cNvSpPr txBox="1"/>
          <p:nvPr/>
        </p:nvSpPr>
        <p:spPr>
          <a:xfrm>
            <a:off x="1341120" y="3974197"/>
            <a:ext cx="645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Religious Conservatism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43A00D7-641B-8BC2-51B7-C3F03BCACAD9}"/>
              </a:ext>
            </a:extLst>
          </p:cNvPr>
          <p:cNvSpPr txBox="1">
            <a:spLocks/>
          </p:cNvSpPr>
          <p:nvPr/>
        </p:nvSpPr>
        <p:spPr>
          <a:xfrm>
            <a:off x="1341120" y="4846320"/>
            <a:ext cx="8397165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Religious influence: Catholic Church</a:t>
            </a:r>
          </a:p>
          <a:p>
            <a:r>
              <a:rPr lang="en-US" dirty="0"/>
              <a:t>Social Conservatism.</a:t>
            </a:r>
          </a:p>
          <a:p>
            <a:r>
              <a:rPr lang="en-US" dirty="0"/>
              <a:t>Cultural preservation.</a:t>
            </a:r>
          </a:p>
        </p:txBody>
      </p:sp>
    </p:spTree>
    <p:extLst>
      <p:ext uri="{BB962C8B-B14F-4D97-AF65-F5344CB8AC3E}">
        <p14:creationId xmlns:p14="http://schemas.microsoft.com/office/powerpoint/2010/main" val="389183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B1F65C-8E62-A7B5-3DD4-D8A825419A32}"/>
              </a:ext>
            </a:extLst>
          </p:cNvPr>
          <p:cNvSpPr txBox="1"/>
          <p:nvPr/>
        </p:nvSpPr>
        <p:spPr>
          <a:xfrm>
            <a:off x="1003485" y="503022"/>
            <a:ext cx="96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National Identity and Historical Memory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6545850-3A71-5308-8692-C97CD489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589" y="1661138"/>
            <a:ext cx="8397165" cy="1442720"/>
          </a:xfrm>
        </p:spPr>
        <p:txBody>
          <a:bodyPr>
            <a:normAutofit/>
          </a:bodyPr>
          <a:lstStyle/>
          <a:p>
            <a:r>
              <a:rPr lang="en-US" dirty="0"/>
              <a:t>Struggle against communism.</a:t>
            </a:r>
          </a:p>
          <a:p>
            <a:r>
              <a:rPr lang="en-US" dirty="0"/>
              <a:t>Historical grievances, Treaty of Trianon.</a:t>
            </a:r>
          </a:p>
          <a:p>
            <a:r>
              <a:rPr lang="en-US" dirty="0"/>
              <a:t>The framing of national pride.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F0B681-3C94-6AE3-F7CB-BC8BE84D9E7B}"/>
              </a:ext>
            </a:extLst>
          </p:cNvPr>
          <p:cNvSpPr txBox="1"/>
          <p:nvPr/>
        </p:nvSpPr>
        <p:spPr>
          <a:xfrm>
            <a:off x="1534308" y="3492533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Post-Imperial Legacies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9171BFE-E1BF-3850-55B2-B43B63AB8D8A}"/>
              </a:ext>
            </a:extLst>
          </p:cNvPr>
          <p:cNvSpPr txBox="1">
            <a:spLocks/>
          </p:cNvSpPr>
          <p:nvPr/>
        </p:nvSpPr>
        <p:spPr>
          <a:xfrm>
            <a:off x="1534308" y="4160542"/>
            <a:ext cx="8397165" cy="103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Austria-Hungarian Empire</a:t>
            </a:r>
          </a:p>
          <a:p>
            <a:r>
              <a:rPr lang="en-US" dirty="0"/>
              <a:t>World War I: territorial loses and border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1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BE23A5-DACC-C3AD-0C2A-0E6D3052CA2D}"/>
              </a:ext>
            </a:extLst>
          </p:cNvPr>
          <p:cNvSpPr txBox="1"/>
          <p:nvPr/>
        </p:nvSpPr>
        <p:spPr>
          <a:xfrm>
            <a:off x="1060268" y="429260"/>
            <a:ext cx="9770292" cy="1122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Historical Right-Wing Movements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B15932-FA1D-A448-755C-16ED34293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01633"/>
              </p:ext>
            </p:extLst>
          </p:nvPr>
        </p:nvGraphicFramePr>
        <p:xfrm>
          <a:off x="1056640" y="1417320"/>
          <a:ext cx="10083800" cy="5125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57880">
                  <a:extLst>
                    <a:ext uri="{9D8B030D-6E8A-4147-A177-3AD203B41FA5}">
                      <a16:colId xmlns:a16="http://schemas.microsoft.com/office/drawing/2014/main" val="2016816020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3447176839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11843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18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After World War II: conservative </a:t>
                      </a:r>
                      <a:r>
                        <a:rPr lang="en-US" b="1" dirty="0"/>
                        <a:t>Austrian People's Party (ÖVP) </a:t>
                      </a:r>
                      <a:r>
                        <a:rPr lang="en-US" dirty="0"/>
                        <a:t>played a crucial role in rebuilding the country.</a:t>
                      </a:r>
                    </a:p>
                    <a:p>
                      <a:r>
                        <a:rPr lang="en-US" dirty="0"/>
                        <a:t>-</a:t>
                      </a:r>
                      <a:r>
                        <a:rPr lang="en-US" b="1" dirty="0"/>
                        <a:t>Freedom Party of Austria </a:t>
                      </a:r>
                      <a:r>
                        <a:rPr lang="en-US" dirty="0"/>
                        <a:t>was founded in 1945 but became popular with leader </a:t>
                      </a:r>
                      <a:r>
                        <a:rPr lang="en-US" dirty="0" err="1"/>
                        <a:t>Jörg</a:t>
                      </a:r>
                      <a:r>
                        <a:rPr lang="en-US" dirty="0"/>
                        <a:t> Haider in 1990s who combined liberal economics with nationalism, euroscepticism and antisemitism. It is </a:t>
                      </a:r>
                      <a:r>
                        <a:rPr lang="en-US" b="1" dirty="0"/>
                        <a:t>unofficial successor of Christian Social Party </a:t>
                      </a:r>
                      <a:r>
                        <a:rPr lang="en-US" dirty="0"/>
                        <a:t>that focused on keeping catholic Austria out of protestant state of Germany</a:t>
                      </a:r>
                    </a:p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NEOS</a:t>
                      </a:r>
                      <a:r>
                        <a:rPr lang="en-US" dirty="0"/>
                        <a:t> – liberal right-wing party.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Fidesz</a:t>
                      </a:r>
                      <a:r>
                        <a:rPr lang="en-US" dirty="0"/>
                        <a:t>: Right-wing to far right Viktor Orbán continuously winning from 2010 with 40% or more. </a:t>
                      </a:r>
                    </a:p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Jobbik</a:t>
                      </a:r>
                      <a:r>
                        <a:rPr lang="en-US" dirty="0"/>
                        <a:t>: Before extreme right now more center, nationalism, </a:t>
                      </a:r>
                      <a:r>
                        <a:rPr lang="en-US" dirty="0" err="1"/>
                        <a:t>agrarism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antiglobalization</a:t>
                      </a:r>
                      <a:r>
                        <a:rPr lang="en-US" dirty="0"/>
                        <a:t>. </a:t>
                      </a:r>
                    </a:p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Our homeland movement</a:t>
                      </a:r>
                      <a:r>
                        <a:rPr lang="en-US" dirty="0"/>
                        <a:t>: Hungarian nationalism, euroscepticism, </a:t>
                      </a:r>
                      <a:r>
                        <a:rPr lang="en-US" dirty="0" err="1"/>
                        <a:t>antisionism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antiglobalization</a:t>
                      </a:r>
                      <a:r>
                        <a:rPr lang="en-US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PiS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Jarosław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Kaczyński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Civic Platform</a:t>
                      </a:r>
                      <a:r>
                        <a:rPr lang="en-US" dirty="0"/>
                        <a:t>: Donald Tusk, liberal conservatism, </a:t>
                      </a:r>
                      <a:r>
                        <a:rPr lang="en-US" dirty="0" err="1"/>
                        <a:t>christian</a:t>
                      </a:r>
                      <a:r>
                        <a:rPr lang="en-US" dirty="0"/>
                        <a:t> democracy, pro </a:t>
                      </a:r>
                      <a:r>
                        <a:rPr lang="en-US" dirty="0" err="1"/>
                        <a:t>european</a:t>
                      </a:r>
                      <a:endParaRPr lang="en-US" dirty="0"/>
                    </a:p>
                    <a:p>
                      <a:r>
                        <a:rPr lang="en-US" dirty="0"/>
                        <a:t>- </a:t>
                      </a:r>
                      <a:r>
                        <a:rPr lang="en-US" b="1" dirty="0"/>
                        <a:t>Sovereign Poland</a:t>
                      </a:r>
                      <a:r>
                        <a:rPr lang="en-US" dirty="0"/>
                        <a:t>: Zbigniew </a:t>
                      </a:r>
                      <a:r>
                        <a:rPr lang="en-US" dirty="0" err="1"/>
                        <a:t>Ziobro</a:t>
                      </a:r>
                      <a:r>
                        <a:rPr lang="en-US" dirty="0"/>
                        <a:t>, national conservatism, social conservatism.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0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4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806ABA-6EF5-AD47-7A97-0DAB036C25B0}"/>
              </a:ext>
            </a:extLst>
          </p:cNvPr>
          <p:cNvSpPr txBox="1"/>
          <p:nvPr/>
        </p:nvSpPr>
        <p:spPr>
          <a:xfrm>
            <a:off x="784743" y="685800"/>
            <a:ext cx="57934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Economic Disparities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65550A08-2475-A17E-932F-7604E62B6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Economic uncertainty (Covid, Inflation, War)</a:t>
            </a:r>
          </a:p>
          <a:p>
            <a:r>
              <a:rPr lang="en-US" dirty="0"/>
              <a:t>Globalization – concerns about the job loss</a:t>
            </a:r>
          </a:p>
          <a:p>
            <a:r>
              <a:rPr lang="en-US" dirty="0"/>
              <a:t>Regional differences – some regions are left behind economically compared to others</a:t>
            </a:r>
          </a:p>
          <a:p>
            <a:r>
              <a:rPr lang="en-US" dirty="0"/>
              <a:t>Isolated elites from ordinary citizen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4503B4A4-F291-923D-39F3-47C69CE4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0" r="42994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1A9724-6F01-4870-996C-63D97D8DE6B5}"/>
              </a:ext>
            </a:extLst>
          </p:cNvPr>
          <p:cNvSpPr txBox="1"/>
          <p:nvPr/>
        </p:nvSpPr>
        <p:spPr>
          <a:xfrm>
            <a:off x="5100824" y="685800"/>
            <a:ext cx="617677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Immigration and Nationalism</a:t>
            </a:r>
          </a:p>
        </p:txBody>
      </p:sp>
      <p:pic>
        <p:nvPicPr>
          <p:cNvPr id="7" name="Picture 6" descr="Chicken wire close-up">
            <a:extLst>
              <a:ext uri="{FF2B5EF4-FFF2-40B4-BE49-F238E27FC236}">
                <a16:creationId xmlns:a16="http://schemas.microsoft.com/office/drawing/2014/main" id="{514A5A35-C564-2677-2012-AC10A7BB3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8" r="29438" b="-1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DAA7F6E-D912-3877-6B2E-0C337BA3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Strict border control and limitation on immigration</a:t>
            </a:r>
          </a:p>
          <a:p>
            <a:r>
              <a:rPr lang="en-US"/>
              <a:t>Border fences – Fidesz</a:t>
            </a:r>
          </a:p>
          <a:p>
            <a:r>
              <a:rPr lang="en-US"/>
              <a:t>Opposition to EU policis on migration</a:t>
            </a:r>
          </a:p>
          <a:p>
            <a:r>
              <a:rPr lang="en-US"/>
              <a:t>Protection of cultural and religious identity</a:t>
            </a:r>
          </a:p>
          <a:p>
            <a:r>
              <a:rPr lang="en-US"/>
              <a:t>Against any external interference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813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70f6a7-f147-4916-9fe4-700bb006ec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2E294F2A49E64F93ACCFC940FCA599" ma:contentTypeVersion="15" ma:contentTypeDescription="Crear nuevo documento." ma:contentTypeScope="" ma:versionID="f1a9a7bc8871fb08bbea4eb8cdfe8643">
  <xsd:schema xmlns:xsd="http://www.w3.org/2001/XMLSchema" xmlns:xs="http://www.w3.org/2001/XMLSchema" xmlns:p="http://schemas.microsoft.com/office/2006/metadata/properties" xmlns:ns3="8570f6a7-f147-4916-9fe4-700bb006ece6" xmlns:ns4="a5b870ef-0b4b-4d90-9345-1d1965c646fa" targetNamespace="http://schemas.microsoft.com/office/2006/metadata/properties" ma:root="true" ma:fieldsID="9748e5f204d4364768ff186e406359f0" ns3:_="" ns4:_="">
    <xsd:import namespace="8570f6a7-f147-4916-9fe4-700bb006ece6"/>
    <xsd:import namespace="a5b870ef-0b4b-4d90-9345-1d1965c646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0f6a7-f147-4916-9fe4-700bb006e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70ef-0b4b-4d90-9345-1d1965c646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68093-2479-44C0-A4B9-E909FC7434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E762D-9867-40A3-82AE-32402C0B1D8C}">
  <ds:schemaRefs>
    <ds:schemaRef ds:uri="http://www.w3.org/XML/1998/namespace"/>
    <ds:schemaRef ds:uri="a5b870ef-0b4b-4d90-9345-1d1965c646fa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8570f6a7-f147-4916-9fe4-700bb006ece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780093-6836-4914-80FC-28CE83B41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0f6a7-f147-4916-9fe4-700bb006ece6"/>
    <ds:schemaRef ds:uri="a5b870ef-0b4b-4d90-9345-1d1965c64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635</TotalTime>
  <Words>413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Courier New</vt:lpstr>
      <vt:lpstr>Franklin Gothic Book</vt:lpstr>
      <vt:lpstr>Open Sans</vt:lpstr>
      <vt:lpstr>Recorte</vt:lpstr>
      <vt:lpstr>The advance of extreme right-wing parties in Poland, Austria and Hungary</vt:lpstr>
      <vt:lpstr>What is an extreme right-wing party?</vt:lpstr>
      <vt:lpstr>Actual Government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advance of extreme right-wing parties in Poland, Austria and Hungary</dc:title>
  <dc:creator>Andrea Samantha Hidalgo Camargo</dc:creator>
  <cp:lastModifiedBy>Samantha Hidalgo Camargo</cp:lastModifiedBy>
  <cp:revision>2</cp:revision>
  <dcterms:created xsi:type="dcterms:W3CDTF">2023-10-26T15:39:36Z</dcterms:created>
  <dcterms:modified xsi:type="dcterms:W3CDTF">2023-11-15T10:17:48Z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0x010100352E294F2A49E64F93ACCFC940FCA599</vt:lpwstr>
  </property>
</Properties>
</file>