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76" r:id="rId2"/>
    <p:sldId id="337" r:id="rId3"/>
    <p:sldId id="378" r:id="rId4"/>
    <p:sldId id="277" r:id="rId5"/>
    <p:sldId id="3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en-US" dirty="0"/>
              <a:t>Vo</a:t>
            </a:r>
            <a:r>
              <a:rPr lang="cs-CZ" dirty="0"/>
              <a:t>ting </a:t>
            </a:r>
            <a:r>
              <a:rPr lang="cs-CZ" dirty="0" err="1"/>
              <a:t>Turnout</a:t>
            </a:r>
            <a:r>
              <a:rPr lang="cs-CZ" dirty="0"/>
              <a:t> 37,5% (6 out </a:t>
            </a:r>
            <a:r>
              <a:rPr lang="cs-CZ" dirty="0" err="1"/>
              <a:t>of</a:t>
            </a:r>
            <a:r>
              <a:rPr lang="cs-CZ" dirty="0"/>
              <a:t> 16)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9FB-439A-ABB1-A1D02B9853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FB-439A-ABB1-A1D02B9853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9FB-439A-ABB1-A1D02B9853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9FB-439A-ABB1-A1D02B9853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9FB-439A-ABB1-A1D02B9853F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9FB-439A-ABB1-A1D02B985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List1!$A$1:$A$7</c:f>
              <c:strCache>
                <c:ptCount val="6"/>
                <c:pt idx="0">
                  <c:v>WAR</c:v>
                </c:pt>
                <c:pt idx="1">
                  <c:v>IMMIGRATION</c:v>
                </c:pt>
                <c:pt idx="2">
                  <c:v>ENERGY</c:v>
                </c:pt>
                <c:pt idx="3">
                  <c:v>POLARIZATION/FRAGMENTATION</c:v>
                </c:pt>
                <c:pt idx="4">
                  <c:v>CLIMATE CHANGE</c:v>
                </c:pt>
                <c:pt idx="5">
                  <c:v>(CYBER)SECURITY</c:v>
                </c:pt>
              </c:strCache>
            </c:strRef>
          </c:cat>
          <c:val>
            <c:numRef>
              <c:f>List1!$B$1:$B$7</c:f>
              <c:numCache>
                <c:formatCode>General</c:formatCode>
                <c:ptCount val="7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B-439A-ABB1-A1D02B985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4017919"/>
        <c:axId val="1274567631"/>
      </c:barChart>
      <c:catAx>
        <c:axId val="119401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4567631"/>
        <c:crosses val="autoZero"/>
        <c:auto val="1"/>
        <c:lblAlgn val="ctr"/>
        <c:lblOffset val="100"/>
        <c:noMultiLvlLbl val="0"/>
      </c:catAx>
      <c:valAx>
        <c:axId val="127456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401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74875-2CDE-44E7-A862-0782D148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59" y="156008"/>
            <a:ext cx="9720072" cy="1499616"/>
          </a:xfrm>
        </p:spPr>
        <p:txBody>
          <a:bodyPr/>
          <a:lstStyle/>
          <a:p>
            <a:r>
              <a:rPr lang="cs-CZ" dirty="0" err="1"/>
              <a:t>Challenges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civil society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25EE62CD-CFE4-48A8-AF17-2A44C5E47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483846"/>
              </p:ext>
            </p:extLst>
          </p:nvPr>
        </p:nvGraphicFramePr>
        <p:xfrm>
          <a:off x="0" y="1119674"/>
          <a:ext cx="12192000" cy="504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43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Chart: European Elections: Where Turnout Was Highest &amp; Lowe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7" y="64444"/>
            <a:ext cx="6463394" cy="66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uroskop.cz - Analýzy - Jak evropské volby zm&amp;ecaron;ní vedení institucí EU">
            <a:extLst>
              <a:ext uri="{FF2B5EF4-FFF2-40B4-BE49-F238E27FC236}">
                <a16:creationId xmlns:a16="http://schemas.microsoft.com/office/drawing/2014/main" id="{C9F09971-7059-406A-A519-A3C2066C79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5" y="3254372"/>
            <a:ext cx="7759959" cy="36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053A36C-7417-45F2-921D-A388C9FB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27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CD ➡️ Better policies for better lives on Twitter: &amp;quot;Just not interested  in #politics? OECD avg shows 1 out of 5 agree. Compare countries, #voting  attitude, age groups https://t.co/mU2QvfoY6v… https://t.co/zJMEzYgYTS&amp;quot;">
            <a:extLst>
              <a:ext uri="{FF2B5EF4-FFF2-40B4-BE49-F238E27FC236}">
                <a16:creationId xmlns:a16="http://schemas.microsoft.com/office/drawing/2014/main" id="{F48BFDE8-E8FB-4B40-9493-DB1CDDAF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28390" y="-1595745"/>
            <a:ext cx="6858420" cy="10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9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5F088-53F0-489F-9414-69D3E58D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/>
          <a:lstStyle/>
          <a:p>
            <a:r>
              <a:rPr lang="en-US" dirty="0"/>
              <a:t>Collective identity (</a:t>
            </a:r>
            <a:r>
              <a:rPr lang="cs-CZ" dirty="0"/>
              <a:t>Edward </a:t>
            </a:r>
            <a:r>
              <a:rPr lang="en-US" dirty="0" err="1"/>
              <a:t>Shils</a:t>
            </a:r>
            <a:r>
              <a:rPr lang="en-US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765B39-399E-4446-940C-1CCA16BB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40971"/>
            <a:ext cx="9720073" cy="545312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Individual </a:t>
            </a:r>
            <a:r>
              <a:rPr lang="cs-CZ" sz="2600" dirty="0"/>
              <a:t>X </a:t>
            </a:r>
            <a:r>
              <a:rPr lang="cs-CZ" sz="2600" dirty="0" err="1"/>
              <a:t>Collective</a:t>
            </a:r>
            <a:r>
              <a:rPr lang="en-US" sz="2600" dirty="0"/>
              <a:t> Identity</a:t>
            </a:r>
          </a:p>
          <a:p>
            <a:r>
              <a:rPr lang="en-US" sz="2600" dirty="0"/>
              <a:t>EU – </a:t>
            </a:r>
            <a:r>
              <a:rPr lang="cs-CZ" sz="2600" dirty="0"/>
              <a:t>U</a:t>
            </a:r>
            <a:r>
              <a:rPr lang="en-US" sz="2600" dirty="0" err="1"/>
              <a:t>nion</a:t>
            </a:r>
            <a:r>
              <a:rPr lang="en-US" sz="2600" dirty="0"/>
              <a:t> of </a:t>
            </a:r>
            <a:r>
              <a:rPr lang="cs-CZ" sz="2600" u="sng" dirty="0"/>
              <a:t>N</a:t>
            </a:r>
            <a:r>
              <a:rPr lang="en-US" sz="2600" u="sng" dirty="0" err="1"/>
              <a:t>ation</a:t>
            </a:r>
            <a:r>
              <a:rPr lang="en-US" sz="2600" u="sng" dirty="0"/>
              <a:t> </a:t>
            </a:r>
            <a:r>
              <a:rPr lang="cs-CZ" sz="2600" u="sng" dirty="0"/>
              <a:t>S</a:t>
            </a:r>
            <a:r>
              <a:rPr lang="en-US" sz="2600" u="sng" dirty="0" err="1"/>
              <a:t>tates</a:t>
            </a:r>
            <a:r>
              <a:rPr lang="en-US" sz="2600" dirty="0"/>
              <a:t>, and European </a:t>
            </a:r>
            <a:r>
              <a:rPr lang="cs-CZ" sz="2600" dirty="0" err="1"/>
              <a:t>Ci</a:t>
            </a:r>
            <a:r>
              <a:rPr lang="en-US" sz="2600" dirty="0" err="1"/>
              <a:t>tizens</a:t>
            </a:r>
            <a:r>
              <a:rPr lang="en-US" sz="2600" dirty="0"/>
              <a:t> (two sources of legitimacy)</a:t>
            </a:r>
            <a:endParaRPr lang="cs-CZ" sz="2600" dirty="0"/>
          </a:p>
          <a:p>
            <a:r>
              <a:rPr lang="en-GB" sz="2600" dirty="0"/>
              <a:t>Double (Qualified) Majority (55% of MS,</a:t>
            </a:r>
            <a:r>
              <a:rPr lang="cs-CZ" sz="2600" dirty="0"/>
              <a:t> 15 out </a:t>
            </a:r>
            <a:r>
              <a:rPr lang="cs-CZ" sz="2600" dirty="0" err="1"/>
              <a:t>of</a:t>
            </a:r>
            <a:r>
              <a:rPr lang="cs-CZ" sz="2600" dirty="0"/>
              <a:t> 27;</a:t>
            </a:r>
            <a:r>
              <a:rPr lang="en-GB" sz="2600" dirty="0"/>
              <a:t> 65% of Citizens)</a:t>
            </a:r>
            <a:endParaRPr lang="en-US" sz="2600" dirty="0"/>
          </a:p>
          <a:p>
            <a:r>
              <a:rPr lang="en-US" sz="2600" dirty="0"/>
              <a:t>What is NATION/VOLK</a:t>
            </a:r>
            <a:r>
              <a:rPr lang="cs-CZ" sz="2600" dirty="0"/>
              <a:t>?</a:t>
            </a:r>
            <a:r>
              <a:rPr lang="en-US" sz="2600" dirty="0"/>
              <a:t> </a:t>
            </a:r>
            <a:r>
              <a:rPr lang="cs-CZ" sz="2600" dirty="0" err="1"/>
              <a:t>Who</a:t>
            </a:r>
            <a:r>
              <a:rPr lang="cs-CZ" sz="2600" dirty="0"/>
              <a:t> are </a:t>
            </a:r>
            <a:r>
              <a:rPr lang="en-US" sz="2600" dirty="0"/>
              <a:t>the </a:t>
            </a:r>
            <a:r>
              <a:rPr lang="cs-CZ" sz="2600" dirty="0"/>
              <a:t>P</a:t>
            </a:r>
            <a:r>
              <a:rPr lang="en-US" sz="2600" dirty="0" err="1"/>
              <a:t>eople</a:t>
            </a:r>
            <a:r>
              <a:rPr lang="en-US" sz="2600" dirty="0"/>
              <a:t>?</a:t>
            </a:r>
            <a:endParaRPr lang="cs-CZ" sz="2600" dirty="0"/>
          </a:p>
          <a:p>
            <a:r>
              <a:rPr lang="cs-CZ" sz="2600" dirty="0" err="1"/>
              <a:t>Cultural</a:t>
            </a:r>
            <a:r>
              <a:rPr lang="cs-CZ" sz="2600" dirty="0"/>
              <a:t>, </a:t>
            </a:r>
            <a:r>
              <a:rPr lang="cs-CZ" sz="2600" dirty="0" err="1"/>
              <a:t>Ethnic</a:t>
            </a:r>
            <a:r>
              <a:rPr lang="cs-CZ" sz="2600" dirty="0"/>
              <a:t> X </a:t>
            </a:r>
            <a:r>
              <a:rPr lang="cs-CZ" sz="2600" dirty="0" err="1"/>
              <a:t>Political</a:t>
            </a:r>
            <a:r>
              <a:rPr lang="cs-CZ" sz="2600" dirty="0"/>
              <a:t>, Civil </a:t>
            </a:r>
            <a:r>
              <a:rPr lang="cs-CZ" sz="2600" dirty="0" err="1"/>
              <a:t>Concept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Nation</a:t>
            </a:r>
            <a:endParaRPr lang="cs-CZ" sz="2600" dirty="0"/>
          </a:p>
          <a:p>
            <a:r>
              <a:rPr lang="en-US" sz="2600" dirty="0"/>
              <a:t>Nationalism, National Interests, National Enemies (?)</a:t>
            </a:r>
          </a:p>
          <a:p>
            <a:r>
              <a:rPr lang="cs-CZ" sz="2600" dirty="0"/>
              <a:t>M</a:t>
            </a:r>
            <a:r>
              <a:rPr lang="en-US" sz="2600" dirty="0" err="1"/>
              <a:t>ulticultural</a:t>
            </a:r>
            <a:r>
              <a:rPr lang="en-US" sz="2600" dirty="0"/>
              <a:t> </a:t>
            </a:r>
            <a:r>
              <a:rPr lang="cs-CZ" sz="2600" dirty="0"/>
              <a:t>C</a:t>
            </a:r>
            <a:r>
              <a:rPr lang="en-US" sz="2600" dirty="0" err="1"/>
              <a:t>ompetence</a:t>
            </a:r>
            <a:endParaRPr lang="en-US" sz="2600" dirty="0"/>
          </a:p>
          <a:p>
            <a:r>
              <a:rPr lang="en-US" sz="2600" u="sng" dirty="0"/>
              <a:t>Primordial, Sacred, Civil </a:t>
            </a:r>
          </a:p>
          <a:p>
            <a:r>
              <a:rPr lang="en-US" sz="2600" dirty="0"/>
              <a:t>Border Perspective: </a:t>
            </a:r>
            <a:r>
              <a:rPr lang="en-US" sz="2600" dirty="0" err="1"/>
              <a:t>Im</a:t>
            </a:r>
            <a:r>
              <a:rPr lang="en-US" sz="2600" dirty="0"/>
              <a:t>/Permeability</a:t>
            </a:r>
          </a:p>
          <a:p>
            <a:r>
              <a:rPr lang="en-US" sz="2600" dirty="0"/>
              <a:t>Various Integrational/Absorption Capacity</a:t>
            </a:r>
          </a:p>
          <a:p>
            <a:r>
              <a:rPr lang="en-US" sz="2600" dirty="0"/>
              <a:t>Case of Immigrant</a:t>
            </a:r>
            <a:r>
              <a:rPr lang="cs-CZ" sz="2600" dirty="0"/>
              <a:t>ion</a:t>
            </a:r>
            <a:r>
              <a:rPr lang="en-US" sz="2600" dirty="0"/>
              <a:t> </a:t>
            </a:r>
            <a:r>
              <a:rPr lang="cs-CZ" sz="2600" dirty="0" err="1"/>
              <a:t>Policy</a:t>
            </a:r>
            <a:r>
              <a:rPr lang="en-US" sz="2600" dirty="0"/>
              <a:t>(?)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6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95" t="28119" r="66904" b="16064"/>
          <a:stretch>
            <a:fillRect/>
          </a:stretch>
        </p:blipFill>
        <p:spPr bwMode="auto">
          <a:xfrm>
            <a:off x="4453345" y="397650"/>
            <a:ext cx="4680520" cy="63813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5057" y="585216"/>
            <a:ext cx="10399143" cy="1499616"/>
          </a:xfrm>
        </p:spPr>
        <p:txBody>
          <a:bodyPr>
            <a:normAutofit/>
          </a:bodyPr>
          <a:lstStyle/>
          <a:p>
            <a:pPr algn="l"/>
            <a:r>
              <a:rPr lang="cs-CZ" sz="2800" dirty="0"/>
              <a:t>	Source: EB, </a:t>
            </a:r>
            <a:r>
              <a:rPr lang="cs-CZ" sz="2800" dirty="0" err="1"/>
              <a:t>Spring</a:t>
            </a:r>
            <a:r>
              <a:rPr lang="cs-CZ" sz="2800" dirty="0"/>
              <a:t> 2019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6790004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6"/>
          <p:cNvCxnSpPr/>
          <p:nvPr/>
        </p:nvCxnSpPr>
        <p:spPr>
          <a:xfrm>
            <a:off x="5586809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6">
            <a:extLst>
              <a:ext uri="{FF2B5EF4-FFF2-40B4-BE49-F238E27FC236}">
                <a16:creationId xmlns:a16="http://schemas.microsoft.com/office/drawing/2014/main" id="{E14C79FD-FA77-48A5-A41E-5AA634D60C55}"/>
              </a:ext>
            </a:extLst>
          </p:cNvPr>
          <p:cNvCxnSpPr/>
          <p:nvPr/>
        </p:nvCxnSpPr>
        <p:spPr>
          <a:xfrm>
            <a:off x="7071801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24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1899</TotalTime>
  <Words>144</Words>
  <Application>Microsoft Office PowerPoint</Application>
  <PresentationFormat>Širokoúhlá obrazovka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Integrál</vt:lpstr>
      <vt:lpstr>Challenges for the european civil society</vt:lpstr>
      <vt:lpstr>Prezentace aplikace PowerPoint</vt:lpstr>
      <vt:lpstr>Prezentace aplikace PowerPoint</vt:lpstr>
      <vt:lpstr>Collective identity (Edward Shils)</vt:lpstr>
      <vt:lpstr> Source: EB, Spring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EUROPEANS</dc:title>
  <dc:creator>Magdaléna Fričová</dc:creator>
  <cp:lastModifiedBy>Karel Müller</cp:lastModifiedBy>
  <cp:revision>53</cp:revision>
  <dcterms:created xsi:type="dcterms:W3CDTF">2013-10-21T08:44:56Z</dcterms:created>
  <dcterms:modified xsi:type="dcterms:W3CDTF">2023-10-11T14:38:25Z</dcterms:modified>
</cp:coreProperties>
</file>