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299" r:id="rId4"/>
    <p:sldId id="300" r:id="rId5"/>
    <p:sldId id="286" r:id="rId6"/>
    <p:sldId id="287" r:id="rId7"/>
    <p:sldId id="258" r:id="rId8"/>
    <p:sldId id="265" r:id="rId9"/>
    <p:sldId id="297" r:id="rId10"/>
    <p:sldId id="302" r:id="rId11"/>
    <p:sldId id="257" r:id="rId12"/>
    <p:sldId id="30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6CE54-70FC-4D9A-BBE1-AB46AD4E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CC8434-E081-4888-B6F0-2AAFDBFA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24AC56-5716-414C-BAF8-3A0D3956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9F6D1B-8E64-4156-9553-69EB29F2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B2E33F-7AA3-4CC3-A728-8ED41714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90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A84C9-398B-4DFB-90CB-4B86D46E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8D8072-A173-4215-BC42-84D2B6EC1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6A282-CFB2-443B-AA9A-867865E8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54264-65D0-416F-ABC8-4D975C45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47527E-9CA3-420A-8C0A-B1531C1F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80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5246AEF-48C5-47A2-B697-AFAB9736E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A1E4B7-D2CB-481A-B5EC-9E4A2D227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852175-6F6A-4488-9577-3BC94AF1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5C813-345A-4B3C-BE11-666022F1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72D0E-18E7-41A7-8A29-453591A2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0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53D28-9788-4C56-9F62-55B3848E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B6362D-3BB0-4784-897D-C2E6467D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B96E88-95BC-42AF-BE6C-C4C03D58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26C288-42BD-405F-9594-13211BAF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B15D5E-1733-4215-9BAA-78EE713E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9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89F6E-2AF3-4E59-930F-6015AC63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BFEE97-5D51-4D79-A6B8-A3DD50DDB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80F7D-3B0F-4C73-925F-DC7815F5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079454-41DA-4E9C-A24E-CD18843F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DFBF5C-8F18-43E6-9E5F-E5CDC66B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7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00B03-0B56-48B3-9A40-45020D87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150293-A7D0-43FE-A3A8-60508760F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DA2B7F0-2C7D-43BD-AFBE-AC6F49D00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B69096-82BB-49A9-A5E1-8EFB1F73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D5CCCE-1AAB-4AA0-96F8-F8862A52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B87249-A4E1-4580-92CC-2AEA3D01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10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13BD1-2672-4116-9E2B-92D340CA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802EEF-0194-4DC7-B676-8EEFA234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0F6541F-FC5C-4665-8F30-0645456C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8CE641B-5ECB-499F-8A7D-8907A522C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ED6EF9-8EFF-4F1A-9145-BCE805BC2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6C0AEC-F5B1-43DA-8BEF-B79DE55B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D6BD21-1ED9-4B67-A20A-9800E167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25E6E8-DD30-4AB1-B894-0A28CDF3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27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B3122-64F0-40CD-A417-2694669A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56A821-9C5A-40EC-8FE4-A1D207F4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3451BC-9977-4B0D-96B7-DE5A60A3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8D2B19-62A9-4011-A116-300B97D9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0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2D15FFF-DB2A-4DD5-B554-455E65BA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0C63B4-B19E-494E-8FF3-B995F684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FA441F-61FA-417D-BB4A-EDA20A97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43F4D-F3D9-4C74-9B13-20F3327E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EAEFBE-F65E-40BB-9259-7BC26F8B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4629C67-8CDC-4A76-BD73-F8765DC15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4CAA06-8914-42E4-ACAC-2980B9ED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2C3D6B-0773-4766-A4F6-5C71A217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88CDA7-14A5-4698-897F-49189EFB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3C92A-7DD7-4B5B-8AFC-8CCA1DDD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4B9847-B053-420D-AF6D-1D4CEF601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422A59-7C95-4D6A-9A48-675EAB63F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DD78AF-D67F-4623-B126-FEA03EAD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63CBAC-2DB0-4F7D-AEAC-3FD3749B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785C3A-0F7F-4D37-A86C-44E5F6FF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84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C80A1B-EBF8-41A3-8A53-755FCCEA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8902B6-4DF5-46AD-9DAF-25B6CED2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5FC80C-EF17-4BDF-AF58-618275957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A413-B232-4F35-8350-B799EB7009B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7C2B8-0C0C-4899-AAAB-1FC583243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DA92AF-7A84-4B68-9D8D-947EDD77D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7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https://europa.eu/eurobarometer/surveys/detail/3052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https://citizens.ec.europa.eu/index_en</a:t>
            </a:r>
          </a:p>
        </p:txBody>
      </p:sp>
    </p:spTree>
    <p:extLst>
      <p:ext uri="{BB962C8B-B14F-4D97-AF65-F5344CB8AC3E}">
        <p14:creationId xmlns:p14="http://schemas.microsoft.com/office/powerpoint/2010/main" val="269691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13" y="-682625"/>
            <a:ext cx="1463198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213" y="-533400"/>
            <a:ext cx="1463198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50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9C26F-8247-4BD3-8B76-561F6179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82" y="94621"/>
            <a:ext cx="10515600" cy="1325563"/>
          </a:xfrm>
        </p:spPr>
        <p:txBody>
          <a:bodyPr/>
          <a:lstStyle/>
          <a:p>
            <a:r>
              <a:rPr lang="cs-CZ" b="1" dirty="0"/>
              <a:t>POLITICISATION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European</a:t>
            </a:r>
            <a:r>
              <a:rPr lang="cs-CZ" b="1" dirty="0"/>
              <a:t> Union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6353BB-2B4B-4F6D-BF81-2DC1C08C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1454689"/>
            <a:ext cx="10515600" cy="497199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Policy without Politics (EU) x Politics without Policy</a:t>
            </a:r>
          </a:p>
          <a:p>
            <a:r>
              <a:rPr lang="en-AU" dirty="0"/>
              <a:t>Weak Public Sphere, Weak Collective Identity, Weak Narrative </a:t>
            </a:r>
          </a:p>
          <a:p>
            <a:r>
              <a:rPr lang="en-AU" dirty="0"/>
              <a:t>Absence of Opposition (Alternatives) – Unanimity principle</a:t>
            </a:r>
          </a:p>
          <a:p>
            <a:r>
              <a:rPr lang="en-AU" dirty="0"/>
              <a:t>Voting system in the Council of the EU</a:t>
            </a:r>
          </a:p>
          <a:p>
            <a:pPr marL="0" indent="0">
              <a:buNone/>
            </a:pPr>
            <a:r>
              <a:rPr lang="en-AU" dirty="0"/>
              <a:t>EU Commission or High Representative Proposals: Double (Qualified) Majority (55% of MS – 15 out of 27, and 65% of Citizens)  </a:t>
            </a:r>
          </a:p>
          <a:p>
            <a:pPr marL="0" indent="0">
              <a:buNone/>
            </a:pPr>
            <a:r>
              <a:rPr lang="en-AU" dirty="0"/>
              <a:t>Member state proposal: Reinforced Qualified Majority (72% of MS and 65% of Citizens</a:t>
            </a:r>
          </a:p>
          <a:p>
            <a:r>
              <a:rPr lang="en-AU" dirty="0"/>
              <a:t>The blocking minority must include at least four MS representing more than 35% of the EU population</a:t>
            </a:r>
          </a:p>
          <a:p>
            <a:r>
              <a:rPr lang="en-AU" dirty="0"/>
              <a:t>Lisbon Treaty  (2009)</a:t>
            </a:r>
            <a:r>
              <a:rPr lang="cs-CZ" dirty="0"/>
              <a:t>       </a:t>
            </a:r>
            <a:r>
              <a:rPr lang="en-AU" dirty="0"/>
              <a:t>Citizen</a:t>
            </a:r>
            <a:r>
              <a:rPr lang="cs-CZ" dirty="0"/>
              <a:t>s´</a:t>
            </a:r>
            <a:r>
              <a:rPr lang="en-AU" dirty="0"/>
              <a:t> Initiative (</a:t>
            </a:r>
            <a:r>
              <a:rPr lang="cs-CZ" dirty="0"/>
              <a:t>2012</a:t>
            </a:r>
            <a:r>
              <a:rPr lang="en-AU" dirty="0"/>
              <a:t>)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730028" y="5939073"/>
            <a:ext cx="425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13" y="-682625"/>
            <a:ext cx="1463198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68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6CB9E-946F-46C8-BA83-32E5A59C8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7732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Building </a:t>
            </a:r>
            <a:br>
              <a:rPr lang="en-US" dirty="0"/>
            </a:br>
            <a:r>
              <a:rPr lang="en-US" dirty="0"/>
              <a:t>the European Union </a:t>
            </a:r>
            <a:br>
              <a:rPr lang="en-US" dirty="0"/>
            </a:br>
            <a:r>
              <a:rPr lang="en-US" dirty="0"/>
              <a:t>Stronger</a:t>
            </a:r>
            <a:r>
              <a:rPr lang="cs-CZ" dirty="0"/>
              <a:t> !!!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F197CE-6DB9-4C11-AD26-F8D10FE38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735" y="5000099"/>
            <a:ext cx="9144000" cy="165576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6. 12. 2022</a:t>
            </a:r>
          </a:p>
          <a:p>
            <a:r>
              <a:rPr lang="cs-CZ" dirty="0"/>
              <a:t>www.karelmuller.eu</a:t>
            </a:r>
          </a:p>
        </p:txBody>
      </p:sp>
      <p:pic>
        <p:nvPicPr>
          <p:cNvPr id="2050" name="Picture 2" descr="Flag of Europe - Wikipedia">
            <a:extLst>
              <a:ext uri="{FF2B5EF4-FFF2-40B4-BE49-F238E27FC236}">
                <a16:creationId xmlns:a16="http://schemas.microsoft.com/office/drawing/2014/main" id="{A79C0E07-849A-4283-BDE5-A92A945F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3367"/>
            <a:ext cx="6257192" cy="41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European Union (blue).svg - Wikimedia Commons">
            <a:extLst>
              <a:ext uri="{FF2B5EF4-FFF2-40B4-BE49-F238E27FC236}">
                <a16:creationId xmlns:a16="http://schemas.microsoft.com/office/drawing/2014/main" id="{E645592A-E032-4ECC-AFBF-394A6534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92" y="5871"/>
            <a:ext cx="5934808" cy="49942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3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3601" y="258550"/>
            <a:ext cx="9956800" cy="1570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dirty="0"/>
              <a:t>The Concept of Civil </a:t>
            </a:r>
            <a:r>
              <a:rPr lang="cs-CZ" sz="4900" dirty="0"/>
              <a:t>Society </a:t>
            </a:r>
            <a:br>
              <a:rPr lang="cs-CZ" sz="4900" dirty="0"/>
            </a:br>
            <a:r>
              <a:rPr lang="en-GB" sz="3100" i="1" dirty="0"/>
              <a:t>Complementary </a:t>
            </a:r>
            <a:r>
              <a:rPr lang="cs-CZ" sz="3100" i="1" dirty="0" err="1"/>
              <a:t>Giddens</a:t>
            </a:r>
            <a:r>
              <a:rPr lang="cs-CZ" sz="3100" i="1" dirty="0"/>
              <a:t> </a:t>
            </a:r>
            <a:r>
              <a:rPr lang="en-GB" sz="3100" i="1" dirty="0"/>
              <a:t>Perspective</a:t>
            </a:r>
            <a:r>
              <a:rPr lang="cs-CZ" sz="3100" i="1" dirty="0"/>
              <a:t> </a:t>
            </a:r>
            <a:r>
              <a:rPr lang="cs-CZ" sz="3100" i="1" dirty="0" err="1"/>
              <a:t>of</a:t>
            </a:r>
            <a:r>
              <a:rPr lang="cs-CZ" sz="3100" i="1" dirty="0"/>
              <a:t> </a:t>
            </a:r>
            <a:r>
              <a:rPr lang="cs-CZ" sz="3100" i="1" dirty="0" err="1"/>
              <a:t>Tocqueville</a:t>
            </a:r>
            <a:br>
              <a:rPr lang="cs-CZ" sz="1600" i="1" dirty="0"/>
            </a:br>
            <a:r>
              <a:rPr lang="en-GB" sz="1600" b="1" i="1" dirty="0"/>
              <a:t>Müller</a:t>
            </a:r>
            <a:r>
              <a:rPr lang="cs-CZ" sz="1600" b="1" i="1" dirty="0"/>
              <a:t> KB</a:t>
            </a:r>
            <a:r>
              <a:rPr lang="en-GB" sz="1600" b="1" i="1" dirty="0"/>
              <a:t> (2006), </a:t>
            </a:r>
            <a:r>
              <a:rPr lang="cs-CZ" sz="1400" dirty="0" err="1"/>
              <a:t>The</a:t>
            </a:r>
            <a:r>
              <a:rPr lang="cs-CZ" sz="1400" dirty="0"/>
              <a:t> Civil Society-</a:t>
            </a:r>
            <a:r>
              <a:rPr lang="cs-CZ" sz="1400" dirty="0" err="1"/>
              <a:t>State</a:t>
            </a:r>
            <a:r>
              <a:rPr lang="cs-CZ" sz="1400" dirty="0"/>
              <a:t> </a:t>
            </a:r>
            <a:r>
              <a:rPr lang="cs-CZ" sz="1400" dirty="0" err="1"/>
              <a:t>Relationship</a:t>
            </a:r>
            <a:r>
              <a:rPr lang="cs-CZ" sz="1400" dirty="0"/>
              <a:t> in </a:t>
            </a:r>
            <a:r>
              <a:rPr lang="cs-CZ" sz="1400" dirty="0" err="1"/>
              <a:t>Contemporary</a:t>
            </a:r>
            <a:r>
              <a:rPr lang="cs-CZ" sz="1400" dirty="0"/>
              <a:t> </a:t>
            </a:r>
            <a:r>
              <a:rPr lang="cs-CZ" sz="1400" dirty="0" err="1"/>
              <a:t>Discourse</a:t>
            </a:r>
            <a:r>
              <a:rPr lang="cs-CZ" sz="1400" dirty="0"/>
              <a:t>: A </a:t>
            </a:r>
            <a:r>
              <a:rPr lang="cs-CZ" sz="1400" dirty="0" err="1"/>
              <a:t>Complementary</a:t>
            </a:r>
            <a:r>
              <a:rPr lang="cs-CZ" sz="1400" dirty="0"/>
              <a:t> </a:t>
            </a:r>
            <a:r>
              <a:rPr lang="cs-CZ" sz="1400" dirty="0" err="1"/>
              <a:t>Account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Giddens</a:t>
            </a:r>
            <a:r>
              <a:rPr lang="cs-CZ" sz="1400" dirty="0"/>
              <a:t> </a:t>
            </a:r>
            <a:r>
              <a:rPr lang="cs-CZ" sz="1400" dirty="0" err="1"/>
              <a:t>Perspective</a:t>
            </a:r>
            <a:r>
              <a:rPr lang="cs-CZ" sz="1400" dirty="0"/>
              <a:t>. </a:t>
            </a:r>
            <a:r>
              <a:rPr lang="en-GB" sz="1600" b="1" i="1" dirty="0"/>
              <a:t>The British Journal of Politics and International Relations, 8 (2), 311-330. </a:t>
            </a:r>
            <a:br>
              <a:rPr lang="cs-CZ" sz="1600" b="1" i="1" dirty="0"/>
            </a:br>
            <a:endParaRPr lang="cs-CZ" sz="1600" dirty="0"/>
          </a:p>
        </p:txBody>
      </p:sp>
      <p:pic>
        <p:nvPicPr>
          <p:cNvPr id="31748" name="Picture 5" descr="Scheme 1 fi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330" y="1928389"/>
            <a:ext cx="5883486" cy="4934138"/>
          </a:xfrm>
          <a:noFill/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480043" y="2440800"/>
            <a:ext cx="5384800" cy="4417200"/>
          </a:xfrm>
        </p:spPr>
        <p:txBody>
          <a:bodyPr/>
          <a:lstStyle/>
          <a:p>
            <a:r>
              <a:rPr lang="en-US" sz="3200" dirty="0"/>
              <a:t>Passivity, apathy</a:t>
            </a:r>
          </a:p>
          <a:p>
            <a:r>
              <a:rPr lang="en-US" sz="3200" dirty="0"/>
              <a:t>Abuses of power</a:t>
            </a:r>
          </a:p>
          <a:p>
            <a:r>
              <a:rPr lang="en-US" sz="3200" dirty="0"/>
              <a:t>Crisis of legitimacy, low trust to institutions</a:t>
            </a:r>
          </a:p>
          <a:p>
            <a:r>
              <a:rPr lang="en-US" sz="3200" dirty="0"/>
              <a:t>Anomy, low trust to others</a:t>
            </a:r>
          </a:p>
        </p:txBody>
      </p:sp>
    </p:spTree>
    <p:extLst>
      <p:ext uri="{BB962C8B-B14F-4D97-AF65-F5344CB8AC3E}">
        <p14:creationId xmlns:p14="http://schemas.microsoft.com/office/powerpoint/2010/main" val="15168567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199" y="129735"/>
            <a:ext cx="10515600" cy="1325563"/>
          </a:xfrm>
        </p:spPr>
        <p:txBody>
          <a:bodyPr/>
          <a:lstStyle/>
          <a:p>
            <a:r>
              <a:rPr lang="en-GB" dirty="0"/>
              <a:t>Predicaments of a European Civil Society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2" y="1266245"/>
            <a:ext cx="4361604" cy="568390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Weak</a:t>
            </a:r>
            <a:r>
              <a:rPr lang="cs-CZ" dirty="0"/>
              <a:t> </a:t>
            </a:r>
            <a:r>
              <a:rPr lang="cs-CZ" dirty="0" err="1"/>
              <a:t>spots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Complacency</a:t>
            </a:r>
          </a:p>
          <a:p>
            <a:pPr marL="0" indent="0">
              <a:buNone/>
            </a:pPr>
            <a:r>
              <a:rPr lang="en-GB" dirty="0"/>
              <a:t>Lack of Politics (just Policy)</a:t>
            </a:r>
          </a:p>
          <a:p>
            <a:pPr marL="0" indent="0">
              <a:buNone/>
            </a:pPr>
            <a:r>
              <a:rPr lang="en-GB" dirty="0"/>
              <a:t>Legitimacy</a:t>
            </a:r>
            <a:r>
              <a:rPr lang="cs-CZ" dirty="0"/>
              <a:t>/</a:t>
            </a:r>
            <a:r>
              <a:rPr lang="cs-CZ" dirty="0" err="1"/>
              <a:t>democratic</a:t>
            </a:r>
            <a:r>
              <a:rPr lang="en-GB" dirty="0"/>
              <a:t> deficit</a:t>
            </a:r>
          </a:p>
          <a:p>
            <a:pPr marL="0" indent="0">
              <a:buNone/>
            </a:pPr>
            <a:r>
              <a:rPr lang="en-GB" dirty="0"/>
              <a:t>Weak European public sphere</a:t>
            </a:r>
          </a:p>
          <a:p>
            <a:pPr marL="0" indent="0">
              <a:buNone/>
            </a:pPr>
            <a:r>
              <a:rPr lang="en-GB" dirty="0"/>
              <a:t>Weak European identity</a:t>
            </a:r>
          </a:p>
          <a:p>
            <a:pPr marL="0" indent="0">
              <a:buNone/>
            </a:pPr>
            <a:r>
              <a:rPr lang="en-GB" dirty="0"/>
              <a:t>Weak European narrative</a:t>
            </a:r>
          </a:p>
        </p:txBody>
      </p:sp>
    </p:spTree>
    <p:extLst>
      <p:ext uri="{BB962C8B-B14F-4D97-AF65-F5344CB8AC3E}">
        <p14:creationId xmlns:p14="http://schemas.microsoft.com/office/powerpoint/2010/main" val="368603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>
            <a:extLst>
              <a:ext uri="{FF2B5EF4-FFF2-40B4-BE49-F238E27FC236}">
                <a16:creationId xmlns:a16="http://schemas.microsoft.com/office/drawing/2014/main" id="{79E9508F-E955-4FD2-8142-71EF4024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732" b="2399"/>
          <a:stretch>
            <a:fillRect/>
          </a:stretch>
        </p:blipFill>
        <p:spPr bwMode="auto">
          <a:xfrm rot="5400000">
            <a:off x="3275014" y="207964"/>
            <a:ext cx="5641975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U BUS">
            <a:extLst>
              <a:ext uri="{FF2B5EF4-FFF2-40B4-BE49-F238E27FC236}">
                <a16:creationId xmlns:a16="http://schemas.microsoft.com/office/drawing/2014/main" id="{D55BB303-CE0F-430A-84B1-6F9A13D8A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881" y="1456726"/>
            <a:ext cx="7488238" cy="4392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77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01ED592-10AA-4E8B-9790-EF2F8DD0D3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/>
              <a:t>European Identity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8FE4442-09CD-4E9C-A3F4-1074669EE4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71404" y="1600201"/>
            <a:ext cx="5920596" cy="4525963"/>
          </a:xfrm>
        </p:spPr>
        <p:txBody>
          <a:bodyPr/>
          <a:lstStyle/>
          <a:p>
            <a:pPr marL="0" indent="0" algn="ctr" eaLnBrk="1" hangingPunct="1">
              <a:buClr>
                <a:schemeClr val="tx2"/>
              </a:buClr>
              <a:buNone/>
              <a:defRPr/>
            </a:pPr>
            <a:r>
              <a:rPr lang="cs-CZ" sz="4000" dirty="0" err="1"/>
              <a:t>Aspiration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complementa</a:t>
            </a:r>
            <a:r>
              <a:rPr lang="en-US" sz="4000" dirty="0"/>
              <a:t>r</a:t>
            </a:r>
            <a:r>
              <a:rPr lang="cs-CZ" sz="4000" dirty="0"/>
              <a:t>y and </a:t>
            </a:r>
            <a:r>
              <a:rPr lang="cs-CZ" sz="4000" dirty="0" err="1"/>
              <a:t>multiple</a:t>
            </a:r>
            <a:r>
              <a:rPr lang="cs-CZ" sz="4000" dirty="0"/>
              <a:t> positive </a:t>
            </a:r>
            <a:r>
              <a:rPr lang="cs-CZ" sz="4000" dirty="0" err="1"/>
              <a:t>identities</a:t>
            </a:r>
            <a:endParaRPr lang="cs-CZ" sz="4000" dirty="0"/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9F30226-D0C5-488B-923C-045CBC02A95F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096" y="1496220"/>
            <a:ext cx="526732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FDD0E55-8849-4D1C-B4D5-59BEE1056D1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/>
              <a:t>Make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07ABA00C-B1CD-43F6-86E9-EBEAFC5FF1C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>
          <a:xfrm>
            <a:off x="2516038" y="1459302"/>
            <a:ext cx="7412038" cy="5256213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9E7D283-DEF9-4868-91AB-3612F5B01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67" t="20035" r="1136" b="10470"/>
          <a:stretch/>
        </p:blipFill>
        <p:spPr>
          <a:xfrm>
            <a:off x="3343564" y="89845"/>
            <a:ext cx="5089236" cy="67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867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274</Words>
  <Application>Microsoft Office PowerPoint</Application>
  <PresentationFormat>Širokoúhlá obrazovka</PresentationFormat>
  <Paragraphs>31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https://europa.eu/eurobarometer/surveys/detail/3052</vt:lpstr>
      <vt:lpstr>Building  the European Union  Stronger !!!</vt:lpstr>
      <vt:lpstr>The Concept of Civil Society  Complementary Giddens Perspective of Tocqueville Müller KB (2006), The Civil Society-State Relationship in Contemporary Discourse: A Complementary Account from Giddens Perspective. The British Journal of Politics and International Relations, 8 (2), 311-330.  </vt:lpstr>
      <vt:lpstr>Predicaments of a European Civil Society</vt:lpstr>
      <vt:lpstr>Prezentace aplikace PowerPoint</vt:lpstr>
      <vt:lpstr>Prezentace aplikace PowerPoint</vt:lpstr>
      <vt:lpstr>European Identity </vt:lpstr>
      <vt:lpstr>Make history history</vt:lpstr>
      <vt:lpstr>Prezentace aplikace PowerPoint</vt:lpstr>
      <vt:lpstr>Prezentace aplikace PowerPoint</vt:lpstr>
      <vt:lpstr>POLITICISATION of the European Union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POLITICISATION of the European Union</dc:title>
  <dc:creator>Karel Müller</dc:creator>
  <cp:lastModifiedBy>Karel Müller</cp:lastModifiedBy>
  <cp:revision>25</cp:revision>
  <dcterms:created xsi:type="dcterms:W3CDTF">2020-12-02T14:57:19Z</dcterms:created>
  <dcterms:modified xsi:type="dcterms:W3CDTF">2023-12-11T12:29:17Z</dcterms:modified>
</cp:coreProperties>
</file>