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17" r:id="rId1"/>
  </p:sldMasterIdLst>
  <p:notesMasterIdLst>
    <p:notesMasterId r:id="rId47"/>
  </p:notesMasterIdLst>
  <p:handoutMasterIdLst>
    <p:handoutMasterId r:id="rId48"/>
  </p:handoutMasterIdLst>
  <p:sldIdLst>
    <p:sldId id="256" r:id="rId2"/>
    <p:sldId id="361" r:id="rId3"/>
    <p:sldId id="277" r:id="rId4"/>
    <p:sldId id="315" r:id="rId5"/>
    <p:sldId id="278" r:id="rId6"/>
    <p:sldId id="362" r:id="rId7"/>
    <p:sldId id="319" r:id="rId8"/>
    <p:sldId id="318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1" r:id="rId21"/>
    <p:sldId id="332" r:id="rId22"/>
    <p:sldId id="333" r:id="rId23"/>
    <p:sldId id="334" r:id="rId24"/>
    <p:sldId id="335" r:id="rId25"/>
    <p:sldId id="339" r:id="rId26"/>
    <p:sldId id="340" r:id="rId27"/>
    <p:sldId id="341" r:id="rId28"/>
    <p:sldId id="342" r:id="rId29"/>
    <p:sldId id="343" r:id="rId30"/>
    <p:sldId id="344" r:id="rId31"/>
    <p:sldId id="363" r:id="rId32"/>
    <p:sldId id="345" r:id="rId33"/>
    <p:sldId id="346" r:id="rId34"/>
    <p:sldId id="347" r:id="rId35"/>
    <p:sldId id="348" r:id="rId36"/>
    <p:sldId id="349" r:id="rId37"/>
    <p:sldId id="350" r:id="rId38"/>
    <p:sldId id="351" r:id="rId39"/>
    <p:sldId id="352" r:id="rId40"/>
    <p:sldId id="353" r:id="rId41"/>
    <p:sldId id="354" r:id="rId42"/>
    <p:sldId id="355" r:id="rId43"/>
    <p:sldId id="356" r:id="rId44"/>
    <p:sldId id="357" r:id="rId45"/>
    <p:sldId id="364" r:id="rId4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94" autoAdjust="0"/>
    <p:restoredTop sz="85829" autoAdjust="0"/>
  </p:normalViewPr>
  <p:slideViewPr>
    <p:cSldViewPr>
      <p:cViewPr varScale="1">
        <p:scale>
          <a:sx n="99" d="100"/>
          <a:sy n="99" d="100"/>
        </p:scale>
        <p:origin x="156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32" y="829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615C417-60F7-4960-9AA7-76455405B10C}" type="datetimeFigureOut">
              <a:rPr lang="cs-CZ"/>
              <a:pPr>
                <a:defRPr/>
              </a:pPr>
              <a:t>06.12.2023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AD510A6-4C57-48F6-ACC5-504D37E12F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214899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214043F-6683-4755-A8F3-9D9FD1DD92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5456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cs-CZ" altLang="cs-CZ" dirty="0" smtClean="0"/>
              <a:t>O odpovědnosti mládeže za protiprávní činy a o soudnictví ve věcech  mládeže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8561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kpt. Mgr. Martina Petrovičová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85E7A0-78F8-4959-85B1-A5F8847294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8" descr="logo_titulk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" y="4765675"/>
            <a:ext cx="3829050" cy="154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87815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kpt. Mgr. Martina Petrovičová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88143-0BE9-40FD-8007-65AF23BA44D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19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kpt. Mgr. Martina Petrovičová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4530EC-2F5F-4B74-B24F-66AD41F9C84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5864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kpt. Mgr. Martina Petrovičová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FD47D-D832-4466-A9CA-C47618EBBD7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7184860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kpt. Mgr. Martina Petrovičová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C31541-7B4E-4041-BF3A-D3F1F00C038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063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kpt. Mgr. Martina Petrovičová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FD47D-D832-4466-A9CA-C47618EBBD7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5809473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kpt. Mgr. Martina Petrovičová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2C526A-1607-4F91-A700-0501DC276D9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398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kpt. Mgr. Martina Petrovičová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FD47D-D832-4466-A9CA-C47618EBBD7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0621851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kpt. Mgr. Martina Petrovičová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10EAD3-B8E8-4F1A-8DE8-F2D517FC488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6847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kpt. Mgr. Martina Petrovičová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863E1E-2D31-4102-BCCC-E57B534DA3B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7325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kpt. Mgr. Martina Petrovičová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FD47D-D832-4466-A9CA-C47618EBBD7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5951542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cs-CZ" smtClean="0"/>
              <a:t>kpt. Mgr. Martina Petrovičová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DFD47D-D832-4466-A9CA-C47618EBBD7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301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8" r:id="rId1"/>
    <p:sldLayoutId id="2147484319" r:id="rId2"/>
    <p:sldLayoutId id="2147484320" r:id="rId3"/>
    <p:sldLayoutId id="2147484321" r:id="rId4"/>
    <p:sldLayoutId id="2147484322" r:id="rId5"/>
    <p:sldLayoutId id="2147484323" r:id="rId6"/>
    <p:sldLayoutId id="2147484324" r:id="rId7"/>
    <p:sldLayoutId id="2147484325" r:id="rId8"/>
    <p:sldLayoutId id="2147484326" r:id="rId9"/>
    <p:sldLayoutId id="2147484327" r:id="rId10"/>
    <p:sldLayoutId id="2147484328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36712"/>
            <a:ext cx="7772400" cy="1656184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b="1" dirty="0" smtClean="0">
                <a:solidFill>
                  <a:schemeClr val="tx2">
                    <a:satMod val="200000"/>
                  </a:schemeClr>
                </a:solidFill>
              </a:rPr>
              <a:t>Zákon č.218/2003 Sb.</a:t>
            </a:r>
            <a:br>
              <a:rPr lang="cs-CZ" b="1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cs-CZ" b="1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64" y="3775549"/>
            <a:ext cx="8963472" cy="24709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4400" y="692696"/>
            <a:ext cx="7772400" cy="5662864"/>
          </a:xfrm>
        </p:spPr>
        <p:txBody>
          <a:bodyPr>
            <a:normAutofit/>
          </a:bodyPr>
          <a:lstStyle/>
          <a:p>
            <a:pPr marL="522287" indent="-457200" algn="just"/>
            <a:r>
              <a:rPr lang="cs-CZ" altLang="cs-CZ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Schopnost rozpoznávací </a:t>
            </a:r>
            <a:r>
              <a:rPr lang="cs-CZ" altLang="cs-CZ" dirty="0"/>
              <a:t>znamená určitý stupeň intelektu k chápání závažnosti svého protiprávního jednání, tedy rozumovou zralost či způsobilosti.</a:t>
            </a:r>
          </a:p>
          <a:p>
            <a:pPr marL="522287" indent="-457200" algn="just"/>
            <a:r>
              <a:rPr lang="cs-CZ" altLang="cs-CZ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Schopnost </a:t>
            </a:r>
            <a:r>
              <a:rPr lang="cs-CZ" altLang="cs-CZ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ovládací </a:t>
            </a:r>
            <a:r>
              <a:rPr lang="cs-CZ" altLang="cs-CZ" dirty="0"/>
              <a:t>je způsobilost přizpůsobit svoji vůli, schopnost klást odpor pohnutkám, svodům, schopnost např. „odolávat partě“ apod.</a:t>
            </a:r>
          </a:p>
          <a:p>
            <a:pPr marL="65087" indent="0" algn="just">
              <a:buNone/>
            </a:pPr>
            <a:r>
              <a:rPr lang="cs-CZ" altLang="cs-CZ" dirty="0" smtClean="0"/>
              <a:t>  </a:t>
            </a:r>
          </a:p>
          <a:p>
            <a:pPr marL="522287" indent="-457200" algn="just"/>
            <a:r>
              <a:rPr lang="cs-CZ" altLang="cs-CZ" dirty="0" smtClean="0"/>
              <a:t>Překročení </a:t>
            </a:r>
            <a:r>
              <a:rPr lang="cs-CZ" altLang="cs-CZ" dirty="0"/>
              <a:t>mezí stanovených trestním zákoníkem musí být pro mladistvého zjevné, musí si jich být vědom vzhledem ke své rozumové a mravní vyspělosti, duševní vyspělosti.</a:t>
            </a:r>
          </a:p>
          <a:p>
            <a:pPr marL="522287" indent="-457200" algn="just"/>
            <a:r>
              <a:rPr lang="cs-CZ" altLang="cs-CZ" dirty="0" smtClean="0"/>
              <a:t>V </a:t>
            </a:r>
            <a:r>
              <a:rPr lang="cs-CZ" altLang="cs-CZ" dirty="0"/>
              <a:t>případě prokázání nepříčetnosti z důvodů nedostatku rozumové a mravní vyspělosti nelze mladistvého trestně </a:t>
            </a:r>
            <a:r>
              <a:rPr lang="cs-CZ" altLang="cs-CZ" dirty="0" smtClean="0"/>
              <a:t>stíhat.(Probíhající </a:t>
            </a:r>
            <a:r>
              <a:rPr lang="cs-CZ" altLang="cs-CZ" dirty="0"/>
              <a:t>trestní stíhání musí být zastaveno </a:t>
            </a:r>
            <a:r>
              <a:rPr lang="cs-CZ" altLang="cs-CZ" dirty="0" smtClean="0"/>
              <a:t>-§ </a:t>
            </a:r>
            <a:r>
              <a:rPr lang="cs-CZ" altLang="cs-CZ" dirty="0"/>
              <a:t>172 </a:t>
            </a:r>
            <a:r>
              <a:rPr lang="cs-CZ" altLang="cs-CZ" dirty="0" err="1"/>
              <a:t>odst</a:t>
            </a:r>
            <a:r>
              <a:rPr lang="cs-CZ" altLang="cs-CZ" dirty="0"/>
              <a:t> . 1, písm. </a:t>
            </a:r>
            <a:r>
              <a:rPr lang="cs-CZ" altLang="cs-CZ" dirty="0" smtClean="0"/>
              <a:t>e) </a:t>
            </a:r>
            <a:r>
              <a:rPr lang="cs-CZ" altLang="cs-CZ" dirty="0" err="1" smtClean="0"/>
              <a:t>tr</a:t>
            </a:r>
            <a:r>
              <a:rPr lang="cs-CZ" altLang="cs-CZ" dirty="0" smtClean="0"/>
              <a:t>. řádu, v </a:t>
            </a:r>
            <a:r>
              <a:rPr lang="cs-CZ" altLang="cs-CZ" dirty="0"/>
              <a:t>přípravném řízení, kdy jsou zahájeny úkony trestního řízení podle § 158 odst. 3 trestního řádu, věc odložit podle § 159a odst. 2, s odkazem na § 11 odst. 1 trestního řádu.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Díl 2 - Zánik trestnosti §7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47675" indent="-382588" algn="just">
              <a:buNone/>
              <a:defRPr/>
            </a:pPr>
            <a:r>
              <a:rPr lang="cs-CZ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Účinná lítost </a:t>
            </a:r>
            <a:r>
              <a:rPr lang="cs-CZ" sz="3200" dirty="0" smtClean="0"/>
              <a:t>- ustanovení o účinné lítosti převzato v podstatě  ve znění dosavadního § 33 trestního zákoníku, které je však rozšířeno o </a:t>
            </a:r>
            <a:r>
              <a:rPr lang="cs-CZ" sz="3200" i="1" dirty="0" smtClean="0"/>
              <a:t>pokus dobrovolného odstranění nebo napravení způsobeného následku</a:t>
            </a:r>
            <a:r>
              <a:rPr lang="cs-CZ" sz="3200" i="1" dirty="0" smtClean="0">
                <a:solidFill>
                  <a:srgbClr val="FF88BA"/>
                </a:solidFill>
              </a:rPr>
              <a:t>.</a:t>
            </a:r>
          </a:p>
          <a:p>
            <a:pPr marL="447675" indent="-382588">
              <a:buNone/>
              <a:defRPr/>
            </a:pPr>
            <a:r>
              <a:rPr lang="cs-CZ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Podmínky účinné lítosti </a:t>
            </a:r>
            <a:r>
              <a:rPr lang="cs-CZ" dirty="0"/>
              <a:t>:</a:t>
            </a:r>
          </a:p>
          <a:p>
            <a:pPr marL="522287" indent="-457200" algn="just">
              <a:defRPr/>
            </a:pPr>
            <a:r>
              <a:rPr lang="cs-CZ" dirty="0"/>
              <a:t>Jde o provinění (§ 6 odst. 1) na které </a:t>
            </a:r>
            <a:r>
              <a:rPr lang="cs-CZ" dirty="0" smtClean="0"/>
              <a:t> trestní zákoník </a:t>
            </a:r>
            <a:r>
              <a:rPr lang="cs-CZ" dirty="0"/>
              <a:t>stanoví trest odnětí svobody, jehož horní hranice nepřevyšuje 5 let.</a:t>
            </a:r>
          </a:p>
          <a:p>
            <a:pPr marL="522287" indent="-457200" algn="just">
              <a:defRPr/>
            </a:pPr>
            <a:r>
              <a:rPr lang="cs-CZ" dirty="0"/>
              <a:t>Mladistvý dobrovolně odstranil nebo napravil způsobený následek, anebo se o to pokusil.</a:t>
            </a:r>
          </a:p>
          <a:p>
            <a:pPr marL="522287" indent="-457200" algn="just">
              <a:defRPr/>
            </a:pPr>
            <a:r>
              <a:rPr lang="cs-CZ" dirty="0"/>
              <a:t>Svým chováním po spáchání činu projevil účinnou snahu po nápravě (předpokládá se aktivní přístup mladistvého).</a:t>
            </a:r>
          </a:p>
          <a:p>
            <a:pPr marL="522287" indent="-457200" algn="just">
              <a:defRPr/>
            </a:pPr>
            <a:r>
              <a:rPr lang="cs-CZ" dirty="0"/>
              <a:t>Čin neměl trvale nepříznivých následků pro poškozeného nebo pro společnost.</a:t>
            </a:r>
          </a:p>
          <a:p>
            <a:pPr algn="just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Promlčení </a:t>
            </a:r>
            <a:r>
              <a:rPr lang="cs-CZ" dirty="0" err="1" smtClean="0"/>
              <a:t>tr</a:t>
            </a:r>
            <a:r>
              <a:rPr lang="cs-CZ" dirty="0" smtClean="0"/>
              <a:t>. stíhání -  §8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47675" indent="-382588" algn="just">
              <a:lnSpc>
                <a:spcPct val="90000"/>
              </a:lnSpc>
              <a:buNone/>
              <a:defRPr/>
            </a:pPr>
            <a:r>
              <a:rPr lang="cs-CZ" sz="3200" dirty="0" smtClean="0"/>
              <a:t>      Přesněji by se mělo jednat o promlčení trestnosti činu. Promlčení trestního stíhání je pojem trestně právní, kdežto zánik trestnosti je pojem hmotně právní.</a:t>
            </a:r>
          </a:p>
          <a:p>
            <a:pPr marL="447675" indent="-382588" algn="just">
              <a:lnSpc>
                <a:spcPct val="90000"/>
              </a:lnSpc>
              <a:buNone/>
              <a:defRPr/>
            </a:pPr>
            <a:r>
              <a:rPr lang="cs-CZ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Promlčení</a:t>
            </a:r>
            <a:r>
              <a:rPr lang="cs-CZ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3200" dirty="0" smtClean="0"/>
              <a:t>se určuje z trestní sazby uvedené ve skutkové podstatě trestného činu, uvedené v trestním zákoníku, a ne z trestní sazby pro mladistvého, která se snižuje na polovinu (§ 31 odst. 1 ZSM).</a:t>
            </a:r>
          </a:p>
          <a:p>
            <a:pPr marL="447675" indent="-382588" algn="just">
              <a:lnSpc>
                <a:spcPct val="90000"/>
              </a:lnSpc>
              <a:buNone/>
              <a:defRPr/>
            </a:pPr>
            <a:r>
              <a:rPr lang="cs-CZ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Promlčení začíná </a:t>
            </a:r>
            <a:r>
              <a:rPr lang="cs-CZ" sz="3200" dirty="0" smtClean="0"/>
              <a:t>běžet zásadně od doby dokonání provinění, to je od doby naplnění všech znaků skutkové podstaty provinění. U pokračujícího provinění je okamžikem dokonání spáchání posledního útoku a u trvajícího provinění, odstranění protiprávního stavu. U hromadných provinění je dokončení spojeno s posledním útokem. Při soubězích promlčecí doba běží pro každé provinění samostatně.</a:t>
            </a:r>
          </a:p>
          <a:p>
            <a:pPr marL="447675" indent="-382588">
              <a:lnSpc>
                <a:spcPct val="90000"/>
              </a:lnSpc>
              <a:buNone/>
              <a:defRPr/>
            </a:pPr>
            <a:endParaRPr lang="cs-CZ" sz="3200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7675" indent="-382588">
              <a:buNone/>
              <a:defRPr/>
            </a:pPr>
            <a:r>
              <a:rPr lang="cs-CZ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Promlčecí doby :</a:t>
            </a:r>
          </a:p>
          <a:p>
            <a:pPr marL="407987">
              <a:defRPr/>
            </a:pPr>
            <a:r>
              <a:rPr lang="cs-CZ" sz="2400" dirty="0" smtClean="0"/>
              <a:t>u provinění, na které trestní zákoník stanoví výjimečný trest, </a:t>
            </a:r>
            <a:r>
              <a:rPr lang="cs-CZ" sz="2400" b="1" dirty="0" smtClean="0"/>
              <a:t>deset let,</a:t>
            </a:r>
          </a:p>
          <a:p>
            <a:pPr marL="407987">
              <a:defRPr/>
            </a:pPr>
            <a:r>
              <a:rPr lang="cs-CZ" sz="2400" dirty="0" smtClean="0"/>
              <a:t>u provinění s horní hranicí trestné sazby odnětí svobody nejméně deset let</a:t>
            </a:r>
            <a:r>
              <a:rPr lang="cs-CZ" sz="2400" b="1" dirty="0" smtClean="0"/>
              <a:t>, pět let</a:t>
            </a:r>
            <a:r>
              <a:rPr lang="cs-CZ" sz="2400" dirty="0" smtClean="0"/>
              <a:t>,</a:t>
            </a:r>
          </a:p>
          <a:p>
            <a:pPr marL="407987">
              <a:defRPr/>
            </a:pPr>
            <a:r>
              <a:rPr lang="cs-CZ" sz="2400" dirty="0" smtClean="0"/>
              <a:t>u ostatních provinění,  </a:t>
            </a:r>
            <a:r>
              <a:rPr lang="cs-CZ" sz="2400" b="1" dirty="0" smtClean="0"/>
              <a:t>tři léta</a:t>
            </a:r>
            <a:r>
              <a:rPr lang="cs-CZ" sz="2400" dirty="0" smtClean="0"/>
              <a:t>.</a:t>
            </a:r>
          </a:p>
          <a:p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dirty="0" smtClean="0"/>
              <a:t>Díl3 – Opatření ukládaná mladistvým §9-§10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7675" indent="-382588" algn="just">
              <a:buNone/>
              <a:defRPr/>
            </a:pPr>
            <a:r>
              <a:rPr lang="cs-CZ" dirty="0" smtClean="0"/>
              <a:t>      Účelem </a:t>
            </a:r>
            <a:r>
              <a:rPr lang="cs-CZ" dirty="0"/>
              <a:t>je zájem na ochraně mladistvých před škodlivými vlivy, vytvoření podmínek pro jejich zdravý sociální a duševní vývoj, obnova narušených sociálních vztahů a dosažení zdrženlivosti v páchání trestné činnosti.</a:t>
            </a:r>
          </a:p>
          <a:p>
            <a:pPr marL="447675" indent="-382588">
              <a:buNone/>
              <a:defRPr/>
            </a:pPr>
            <a:endParaRPr lang="cs-CZ" sz="2400" b="1" u="sng" dirty="0" smtClean="0">
              <a:solidFill>
                <a:srgbClr val="FFC7DD"/>
              </a:solidFill>
            </a:endParaRPr>
          </a:p>
          <a:p>
            <a:pPr marL="447675" indent="-382588">
              <a:buNone/>
              <a:defRPr/>
            </a:pPr>
            <a:r>
              <a:rPr lang="cs-CZ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Právními následky provinění :</a:t>
            </a:r>
          </a:p>
          <a:p>
            <a:pPr marL="65087" indent="0">
              <a:buNone/>
              <a:defRPr/>
            </a:pPr>
            <a:r>
              <a:rPr lang="cs-CZ" dirty="0" smtClean="0"/>
              <a:t>- opatření </a:t>
            </a:r>
            <a:r>
              <a:rPr lang="cs-CZ" dirty="0"/>
              <a:t>výchovná</a:t>
            </a:r>
          </a:p>
          <a:p>
            <a:pPr marL="65087" indent="0">
              <a:buNone/>
              <a:defRPr/>
            </a:pPr>
            <a:r>
              <a:rPr lang="cs-CZ" dirty="0" smtClean="0"/>
              <a:t>- opatření </a:t>
            </a:r>
            <a:r>
              <a:rPr lang="cs-CZ" dirty="0"/>
              <a:t>ochranná</a:t>
            </a:r>
          </a:p>
          <a:p>
            <a:pPr marL="65087" indent="0">
              <a:buNone/>
              <a:defRPr/>
            </a:pPr>
            <a:r>
              <a:rPr lang="cs-CZ" dirty="0" smtClean="0"/>
              <a:t>- opatření trestní ( § 11- §14 – podmínky pro upuštění od uložení)</a:t>
            </a:r>
            <a:endParaRPr lang="cs-CZ" dirty="0"/>
          </a:p>
          <a:p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55776" y="6311899"/>
            <a:ext cx="3086100" cy="365125"/>
          </a:xfrm>
        </p:spPr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dirty="0" smtClean="0"/>
              <a:t>Díl 4 - Výchovná opatření §15-§20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700808"/>
            <a:ext cx="7772400" cy="4572000"/>
          </a:xfrm>
        </p:spPr>
        <p:txBody>
          <a:bodyPr>
            <a:normAutofit fontScale="70000" lnSpcReduction="20000"/>
          </a:bodyPr>
          <a:lstStyle/>
          <a:p>
            <a:pPr marL="447675" indent="-382588" algn="just">
              <a:buNone/>
            </a:pPr>
            <a:r>
              <a:rPr lang="cs-CZ" altLang="cs-CZ" sz="3200" b="1" dirty="0" smtClean="0"/>
              <a:t>       Výchovná opatření </a:t>
            </a:r>
            <a:r>
              <a:rPr lang="cs-CZ" altLang="cs-CZ" sz="3200" dirty="0" smtClean="0"/>
              <a:t>lze uložit mladistvému i v  </a:t>
            </a:r>
            <a:r>
              <a:rPr lang="cs-CZ" altLang="cs-CZ" sz="3200" b="1" dirty="0" smtClean="0"/>
              <a:t>probíhajícím přípravném řízen</a:t>
            </a:r>
            <a:r>
              <a:rPr lang="cs-CZ" altLang="cs-CZ" sz="3200" dirty="0" smtClean="0"/>
              <a:t>í, a to s jeho souhlasem po náležitém poučení o právech obviněného mladistvého a o podstatě a účelu výchovného opatření.</a:t>
            </a:r>
          </a:p>
          <a:p>
            <a:pPr marL="447675" indent="-382588" algn="just">
              <a:buNone/>
            </a:pPr>
            <a:r>
              <a:rPr lang="cs-CZ" altLang="cs-CZ" sz="3200" dirty="0" smtClean="0"/>
              <a:t>        </a:t>
            </a:r>
            <a:r>
              <a:rPr lang="cs-CZ" altLang="cs-CZ" sz="3200" b="1" dirty="0" smtClean="0"/>
              <a:t>Souhlas </a:t>
            </a:r>
            <a:r>
              <a:rPr lang="cs-CZ" altLang="cs-CZ" sz="3200" dirty="0" smtClean="0"/>
              <a:t>mladistvého obviněného musí být dán </a:t>
            </a:r>
            <a:r>
              <a:rPr lang="cs-CZ" altLang="cs-CZ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dobrovolně, výslovně</a:t>
            </a:r>
            <a:r>
              <a:rPr lang="cs-CZ" altLang="cs-CZ" sz="3200" dirty="0" smtClean="0">
                <a:solidFill>
                  <a:srgbClr val="FF0000"/>
                </a:solidFill>
              </a:rPr>
              <a:t> </a:t>
            </a:r>
            <a:r>
              <a:rPr lang="cs-CZ" altLang="cs-CZ" sz="3200" dirty="0" smtClean="0"/>
              <a:t>a způsobem, který nevzbuzuje pochybnosti o obsahu projevené vůle.</a:t>
            </a:r>
          </a:p>
          <a:p>
            <a:pPr marL="447675" indent="-382588" algn="just">
              <a:buNone/>
            </a:pPr>
            <a:r>
              <a:rPr lang="cs-CZ" altLang="cs-CZ" sz="3200" dirty="0" smtClean="0"/>
              <a:t>         V daném případě se přihlíží i ke stanovisku zákonného zástupce (souhlas se však nevyžaduje) a vždy se přihlédne ke stanovisku orgánu sociálně právní ochrany dětí, případně probační a mediační služby.</a:t>
            </a:r>
          </a:p>
          <a:p>
            <a:pPr marL="447675" indent="-382588" algn="just">
              <a:buNone/>
            </a:pPr>
            <a:r>
              <a:rPr lang="cs-CZ" altLang="cs-CZ" sz="3200" dirty="0" smtClean="0"/>
              <a:t>        Uložením výchovného opatření v přípravném řízení není toto řízení ukončeno. Naopak vydáním pravomocného rozhodnutí o ukončení trestního řízení končí i výkon uložených výchovných opatření. Má-li být ve výkonu výchovných opatření pokračováno, musí být o jejich uložení znovu rozhodnuto.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Druhy výchovných opatření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  <a:p>
            <a:r>
              <a:rPr lang="cs-CZ" dirty="0" smtClean="0"/>
              <a:t>Dohled probačního úředníka</a:t>
            </a:r>
          </a:p>
          <a:p>
            <a:r>
              <a:rPr lang="cs-CZ" dirty="0" smtClean="0"/>
              <a:t>Probační program</a:t>
            </a:r>
          </a:p>
          <a:p>
            <a:r>
              <a:rPr lang="cs-CZ" dirty="0" smtClean="0"/>
              <a:t>Výchovné povinnosti</a:t>
            </a:r>
          </a:p>
          <a:p>
            <a:r>
              <a:rPr lang="cs-CZ" dirty="0" smtClean="0"/>
              <a:t>Výchovná omezení</a:t>
            </a:r>
          </a:p>
          <a:p>
            <a:r>
              <a:rPr lang="cs-CZ" dirty="0" smtClean="0"/>
              <a:t>Napomenutí s výstrahou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dirty="0" smtClean="0"/>
              <a:t>Díl 5 - Ochranná opatření - §21-§23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47675" indent="-382588" algn="just">
              <a:buNone/>
            </a:pPr>
            <a:r>
              <a:rPr lang="cs-CZ" altLang="cs-CZ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Ochranná opatření :</a:t>
            </a:r>
          </a:p>
          <a:p>
            <a:pPr marL="522287" indent="-457200" algn="just"/>
            <a:r>
              <a:rPr lang="cs-CZ" altLang="cs-CZ" sz="3200" dirty="0" smtClean="0"/>
              <a:t>Ochranné léčení ( § 99 trestního zák. )</a:t>
            </a:r>
          </a:p>
          <a:p>
            <a:pPr marL="522287" indent="-457200" algn="just"/>
            <a:r>
              <a:rPr lang="cs-CZ" altLang="cs-CZ" sz="3200" dirty="0" smtClean="0"/>
              <a:t>Zabezpečovací detence ( § 100 trestního zák.)</a:t>
            </a:r>
            <a:r>
              <a:rPr lang="cs-CZ" altLang="cs-CZ" sz="1000" dirty="0" smtClean="0"/>
              <a:t> </a:t>
            </a:r>
            <a:r>
              <a:rPr lang="cs-CZ" altLang="cs-CZ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účinnost 1.1.2009</a:t>
            </a:r>
          </a:p>
          <a:p>
            <a:pPr marL="522287" indent="-457200" algn="just"/>
            <a:r>
              <a:rPr lang="cs-CZ" altLang="cs-CZ" sz="3200" dirty="0" smtClean="0"/>
              <a:t>Zabrání věci  nebo jiné majetkové hodnoty </a:t>
            </a:r>
          </a:p>
          <a:p>
            <a:pPr marL="447675" indent="-382588" algn="just">
              <a:buNone/>
            </a:pPr>
            <a:r>
              <a:rPr lang="cs-CZ" altLang="cs-CZ" sz="3200" dirty="0" smtClean="0"/>
              <a:t>     ( § 101 trestního zák.)</a:t>
            </a:r>
          </a:p>
          <a:p>
            <a:pPr marL="522287" indent="-457200" algn="just"/>
            <a:r>
              <a:rPr lang="cs-CZ" altLang="cs-CZ" sz="3200" dirty="0" smtClean="0"/>
              <a:t>Ochranná výchova ( § 22 ZSM )</a:t>
            </a:r>
          </a:p>
          <a:p>
            <a:pPr marL="447675" indent="-382588" algn="just">
              <a:buFont typeface="Wingdings" pitchFamily="2" charset="2"/>
              <a:buChar char="Ø"/>
            </a:pPr>
            <a:endParaRPr lang="cs-CZ" altLang="cs-CZ" sz="3200" dirty="0" smtClean="0"/>
          </a:p>
          <a:p>
            <a:pPr marL="447675" indent="-382588" algn="just">
              <a:buNone/>
            </a:pPr>
            <a:r>
              <a:rPr lang="cs-CZ" altLang="cs-CZ" sz="3200" dirty="0" smtClean="0"/>
              <a:t>      Trvání ochranné výchovy po dobu nezbytně nutnou, dokud to vyžaduje její účel, nejdéle do 18ti let a do 19ti let vyžaduje-li to zájem mladistvého. Přeměnu ústavní výchovy na ochrannou výchovu a naopak  zákon připouští.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dirty="0" smtClean="0"/>
              <a:t>Díl 6 - Trestní opatření- §24-§35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47675" indent="-382588">
              <a:buNone/>
              <a:defRPr/>
            </a:pPr>
            <a:r>
              <a:rPr lang="cs-CZ" sz="29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Trestní opatření :</a:t>
            </a:r>
          </a:p>
          <a:p>
            <a:pPr marL="522287" indent="-457200">
              <a:defRPr/>
            </a:pPr>
            <a:r>
              <a:rPr lang="cs-CZ" sz="2900" dirty="0" smtClean="0"/>
              <a:t>Obecně prospěšné práce ( § 26 ZSM )</a:t>
            </a:r>
          </a:p>
          <a:p>
            <a:pPr marL="522287" indent="-457200">
              <a:defRPr/>
            </a:pPr>
            <a:r>
              <a:rPr lang="cs-CZ" sz="2900" dirty="0" smtClean="0"/>
              <a:t>Peněžité opatření ( § 27 ZSM )</a:t>
            </a:r>
          </a:p>
          <a:p>
            <a:pPr marL="522287" indent="-457200">
              <a:defRPr/>
            </a:pPr>
            <a:r>
              <a:rPr lang="cs-CZ" sz="2900" dirty="0" smtClean="0"/>
              <a:t>Peněžité opatření s podmíněným odkladem výkonu ( § 28 ZSM )</a:t>
            </a:r>
          </a:p>
          <a:p>
            <a:pPr marL="522287" indent="-457200">
              <a:defRPr/>
            </a:pPr>
            <a:r>
              <a:rPr lang="cs-CZ" sz="2900" dirty="0" smtClean="0"/>
              <a:t>Propadnutí věci  nebo jiné majetkové hodnoty ( § 55 a § 56 trestního zákona )</a:t>
            </a:r>
          </a:p>
          <a:p>
            <a:pPr marL="522287" indent="-457200">
              <a:defRPr/>
            </a:pPr>
            <a:r>
              <a:rPr lang="cs-CZ" sz="2900" dirty="0" smtClean="0"/>
              <a:t>Zákaz činnosti ( § 26 odst. 2 ZSM )</a:t>
            </a:r>
          </a:p>
          <a:p>
            <a:pPr marL="522287" indent="-457200">
              <a:defRPr/>
            </a:pPr>
            <a:r>
              <a:rPr lang="cs-CZ" sz="2900" dirty="0" smtClean="0"/>
              <a:t>Vyhoštění ( § 26 odst. 3 ZSM )</a:t>
            </a:r>
          </a:p>
          <a:p>
            <a:pPr marL="522287" indent="-457200">
              <a:defRPr/>
            </a:pPr>
            <a:r>
              <a:rPr lang="cs-CZ" sz="2900" dirty="0" smtClean="0"/>
              <a:t>Domácí vězení</a:t>
            </a:r>
          </a:p>
          <a:p>
            <a:pPr marL="522287" indent="-457200">
              <a:defRPr/>
            </a:pPr>
            <a:r>
              <a:rPr lang="cs-CZ" sz="2900" dirty="0" smtClean="0"/>
              <a:t>Zákaz vstupu na sportovní, kulturní a  jiné  společenské akce</a:t>
            </a:r>
          </a:p>
          <a:p>
            <a:pPr marL="522287" indent="-457200">
              <a:defRPr/>
            </a:pPr>
            <a:r>
              <a:rPr lang="cs-CZ" sz="2900" dirty="0" smtClean="0"/>
              <a:t>Odnětí svobody podmíněně odložené na zkušební dobu  ( § 31 a § 33 ZSM )</a:t>
            </a:r>
          </a:p>
          <a:p>
            <a:pPr marL="522287" indent="-457200">
              <a:defRPr/>
            </a:pPr>
            <a:r>
              <a:rPr lang="cs-CZ" sz="2900" dirty="0" smtClean="0"/>
              <a:t>Odnětí svobody podmíněně odložené na zkušební dobu s dohledem ( § 31 a § 33 ZSM )</a:t>
            </a:r>
          </a:p>
          <a:p>
            <a:pPr marL="522287" indent="-457200">
              <a:defRPr/>
            </a:pPr>
            <a:r>
              <a:rPr lang="cs-CZ" sz="2900" dirty="0" smtClean="0"/>
              <a:t>Odnětí svobody nepodmíněně ( § 31 ZSM )</a:t>
            </a:r>
          </a:p>
          <a:p>
            <a:pPr marL="447675" indent="-382588">
              <a:buNone/>
              <a:defRPr/>
            </a:pPr>
            <a:endParaRPr lang="cs-CZ" sz="2900" dirty="0" smtClean="0"/>
          </a:p>
          <a:p>
            <a:pPr marL="447675" indent="-382588" algn="just">
              <a:buNone/>
              <a:defRPr/>
            </a:pPr>
            <a:r>
              <a:rPr lang="cs-CZ" sz="2900" dirty="0" smtClean="0"/>
              <a:t>Trestní opatření uložení odnětí svobody nepodmíněně je </a:t>
            </a:r>
            <a:r>
              <a:rPr lang="cs-CZ" sz="29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ultima ratio</a:t>
            </a:r>
            <a:r>
              <a:rPr lang="cs-CZ" sz="2900" dirty="0" smtClean="0"/>
              <a:t>, tj. </a:t>
            </a:r>
          </a:p>
          <a:p>
            <a:pPr marL="447675" indent="-382588" algn="just">
              <a:buNone/>
              <a:defRPr/>
            </a:pPr>
            <a:r>
              <a:rPr lang="cs-CZ" sz="2900" dirty="0" smtClean="0"/>
              <a:t>jako krajní opatření.</a:t>
            </a:r>
          </a:p>
          <a:p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0" smtClean="0"/>
              <a:t>Díl 7 - Řízení v </a:t>
            </a:r>
            <a:r>
              <a:rPr lang="cs-CZ" sz="2400" dirty="0" err="1" smtClean="0"/>
              <a:t>tr</a:t>
            </a:r>
            <a:r>
              <a:rPr lang="cs-CZ" sz="2400" dirty="0" smtClean="0"/>
              <a:t>. věcech mladistvých, soud a osoby na řízení zúčastněné</a:t>
            </a:r>
            <a:r>
              <a:rPr lang="cs-CZ" sz="2400" dirty="0"/>
              <a:t/>
            </a:r>
            <a:br>
              <a:rPr lang="cs-CZ" sz="2400" dirty="0"/>
            </a:b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1772816"/>
            <a:ext cx="7772400" cy="4572000"/>
          </a:xfrm>
        </p:spPr>
        <p:txBody>
          <a:bodyPr>
            <a:normAutofit fontScale="92500" lnSpcReduction="10000"/>
          </a:bodyPr>
          <a:lstStyle/>
          <a:p>
            <a:pPr marL="447675" indent="-382588">
              <a:buNone/>
              <a:defRPr/>
            </a:pPr>
            <a:r>
              <a:rPr lang="cs-CZ" dirty="0" smtClean="0"/>
              <a:t> </a:t>
            </a:r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Osobní a odborné předpoklady - § 36 </a:t>
            </a:r>
          </a:p>
          <a:p>
            <a:pPr marL="447675" indent="-382588" algn="just">
              <a:buNone/>
              <a:defRPr/>
            </a:pPr>
            <a:r>
              <a:rPr lang="cs-CZ" dirty="0" smtClean="0"/>
              <a:t>        </a:t>
            </a:r>
          </a:p>
          <a:p>
            <a:pPr marL="447675" indent="-382588" algn="just">
              <a:buNone/>
              <a:defRPr/>
            </a:pPr>
            <a:r>
              <a:rPr lang="cs-CZ" dirty="0"/>
              <a:t> </a:t>
            </a:r>
            <a:r>
              <a:rPr lang="cs-CZ" dirty="0" smtClean="0"/>
              <a:t>       V </a:t>
            </a:r>
            <a:r>
              <a:rPr lang="cs-CZ" dirty="0"/>
              <a:t>řízení proti mladistvým je třeba dbát toho, aby vyšetřování, projednávání i rozhodování jejich trestních věcí bylo svěřeno osobám, jejichž znalost otázek souvisejících s výchovou mládeže zaručí splnění výchovného účelu řízení.</a:t>
            </a:r>
          </a:p>
          <a:p>
            <a:pPr marL="447675" indent="-382588">
              <a:buNone/>
              <a:defRPr/>
            </a:pPr>
            <a:r>
              <a:rPr lang="cs-CZ" dirty="0" smtClean="0"/>
              <a:t>         Soudci</a:t>
            </a:r>
            <a:r>
              <a:rPr lang="cs-CZ" dirty="0"/>
              <a:t>, státní zástupci, příslušníci policejních orgánů a úředníci Probační a mediační služby musí mít :</a:t>
            </a:r>
          </a:p>
          <a:p>
            <a:pPr marL="447675" indent="-382588">
              <a:buNone/>
              <a:defRPr/>
            </a:pPr>
            <a:endParaRPr lang="cs-CZ" dirty="0"/>
          </a:p>
          <a:p>
            <a:pPr marL="522287" indent="-457200">
              <a:defRPr/>
            </a:pPr>
            <a:r>
              <a:rPr lang="cs-CZ" dirty="0"/>
              <a:t>Dostatek životních zkušeností</a:t>
            </a:r>
          </a:p>
          <a:p>
            <a:pPr marL="522287" indent="-457200">
              <a:defRPr/>
            </a:pPr>
            <a:r>
              <a:rPr lang="cs-CZ" dirty="0"/>
              <a:t>Dostatečné seznámení s otázkami vývoje a výchovy mládeže</a:t>
            </a:r>
          </a:p>
          <a:p>
            <a:pPr marL="447675" indent="-382588">
              <a:buNone/>
              <a:defRPr/>
            </a:pPr>
            <a:endParaRPr lang="cs-CZ" dirty="0"/>
          </a:p>
          <a:p>
            <a:pPr marL="447675" indent="-382588" algn="just">
              <a:buNone/>
              <a:defRPr/>
            </a:pPr>
            <a:r>
              <a:rPr lang="cs-CZ" dirty="0" smtClean="0"/>
              <a:t>        Orgány </a:t>
            </a:r>
            <a:r>
              <a:rPr lang="cs-CZ" dirty="0"/>
              <a:t>činné podle zákona o soudnictví ve věcech mládeže postupují ve spolupráci s příslušným orgánem sociálně-právní ochrany dětí a Probační a mediační službou.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Obsah zákona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cs-CZ" b="1" dirty="0" smtClean="0"/>
              <a:t>     Hlava </a:t>
            </a:r>
            <a:r>
              <a:rPr lang="cs-CZ" b="1" dirty="0"/>
              <a:t>I </a:t>
            </a:r>
            <a:r>
              <a:rPr lang="cs-CZ" b="1" dirty="0" smtClean="0"/>
              <a:t>- Obecná ustanovení  </a:t>
            </a:r>
            <a:r>
              <a:rPr lang="cs-CZ" dirty="0" smtClean="0"/>
              <a:t>(§1- §4)  </a:t>
            </a:r>
            <a:endParaRPr lang="cs-CZ" dirty="0"/>
          </a:p>
          <a:p>
            <a:pPr marL="68580" indent="0">
              <a:buNone/>
            </a:pPr>
            <a:r>
              <a:rPr lang="cs-CZ" b="1" dirty="0" smtClean="0"/>
              <a:t>     Hlava </a:t>
            </a:r>
            <a:r>
              <a:rPr lang="cs-CZ" b="1" dirty="0"/>
              <a:t>II - </a:t>
            </a:r>
            <a:r>
              <a:rPr lang="cs-CZ" b="1" dirty="0" smtClean="0"/>
              <a:t>Mladiství</a:t>
            </a:r>
          </a:p>
          <a:p>
            <a:pPr marL="68580" indent="0">
              <a:buNone/>
            </a:pPr>
            <a:r>
              <a:rPr lang="cs-CZ" b="1" dirty="0" smtClean="0"/>
              <a:t>     Díl 1 </a:t>
            </a:r>
            <a:r>
              <a:rPr lang="cs-CZ" b="1" dirty="0"/>
              <a:t>- </a:t>
            </a:r>
            <a:r>
              <a:rPr lang="cs-CZ" dirty="0"/>
              <a:t>Trestní odpovědnost (§5- §6) </a:t>
            </a:r>
          </a:p>
          <a:p>
            <a:pPr marL="68580" indent="0">
              <a:buNone/>
            </a:pPr>
            <a:r>
              <a:rPr lang="cs-CZ" b="1" dirty="0" smtClean="0"/>
              <a:t>     Díl 2 -</a:t>
            </a:r>
            <a:r>
              <a:rPr lang="cs-CZ" dirty="0" smtClean="0"/>
              <a:t> </a:t>
            </a:r>
            <a:r>
              <a:rPr lang="cs-CZ" dirty="0"/>
              <a:t>Z</a:t>
            </a:r>
            <a:r>
              <a:rPr lang="cs-CZ" dirty="0" smtClean="0"/>
              <a:t>ánik trestnosti (§7-§8)</a:t>
            </a:r>
          </a:p>
          <a:p>
            <a:pPr marL="6858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 Díl 3 - </a:t>
            </a:r>
            <a:r>
              <a:rPr lang="cs-CZ" dirty="0" smtClean="0"/>
              <a:t>Opatření ukládaná mladistvým (§9 -§14)</a:t>
            </a:r>
          </a:p>
          <a:p>
            <a:pPr marL="68580" indent="0">
              <a:buNone/>
            </a:pPr>
            <a:r>
              <a:rPr lang="cs-CZ" b="1" dirty="0" smtClean="0"/>
              <a:t>     Díl 4	-</a:t>
            </a:r>
            <a:r>
              <a:rPr lang="cs-CZ" dirty="0" smtClean="0"/>
              <a:t> Výchovná opatření (§15- §20)</a:t>
            </a:r>
          </a:p>
          <a:p>
            <a:pPr marL="68580" indent="0">
              <a:buNone/>
            </a:pPr>
            <a:r>
              <a:rPr lang="cs-CZ" b="1" dirty="0" smtClean="0"/>
              <a:t>     Díl 5</a:t>
            </a:r>
            <a:r>
              <a:rPr lang="cs-CZ" dirty="0" smtClean="0"/>
              <a:t> - Ochranná opatření (§21 -§23)</a:t>
            </a:r>
          </a:p>
          <a:p>
            <a:pPr marL="6858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 Díl 6</a:t>
            </a:r>
            <a:r>
              <a:rPr lang="cs-CZ" dirty="0" smtClean="0"/>
              <a:t> - Trestní opatření (§24 -§35)</a:t>
            </a:r>
          </a:p>
          <a:p>
            <a:pPr marL="68580" indent="0">
              <a:buNone/>
            </a:pPr>
            <a:r>
              <a:rPr lang="cs-CZ" b="1" dirty="0" smtClean="0"/>
              <a:t>     Díl 7</a:t>
            </a:r>
            <a:r>
              <a:rPr lang="cs-CZ" dirty="0" smtClean="0"/>
              <a:t> - Řízení v trestních  věcech mladistvých</a:t>
            </a:r>
          </a:p>
          <a:p>
            <a:pPr marL="68580" indent="0">
              <a:buNone/>
            </a:pPr>
            <a:r>
              <a:rPr lang="cs-CZ" dirty="0" smtClean="0"/>
              <a:t>              	- Soud a osoby na řízení  zúčastněné (Oddíl 1- 13. § 36 - §88)</a:t>
            </a:r>
          </a:p>
          <a:p>
            <a:pPr marL="68580" indent="0">
              <a:buNone/>
            </a:pPr>
            <a:r>
              <a:rPr lang="cs-CZ" dirty="0"/>
              <a:t> </a:t>
            </a:r>
            <a:r>
              <a:rPr lang="cs-CZ" dirty="0" smtClean="0"/>
              <a:t>     </a:t>
            </a:r>
            <a:r>
              <a:rPr lang="cs-CZ" b="1" dirty="0" smtClean="0"/>
              <a:t>Hlava III  - Řízení ve věcech  dětí mladších  15 ti let </a:t>
            </a:r>
            <a:r>
              <a:rPr lang="cs-CZ" dirty="0" smtClean="0"/>
              <a:t>(§89-96)</a:t>
            </a:r>
          </a:p>
          <a:p>
            <a:pPr marL="68580" indent="0">
              <a:buNone/>
            </a:pPr>
            <a:r>
              <a:rPr lang="cs-CZ" dirty="0"/>
              <a:t> </a:t>
            </a:r>
            <a:r>
              <a:rPr lang="cs-CZ" dirty="0" smtClean="0"/>
              <a:t>     </a:t>
            </a:r>
            <a:r>
              <a:rPr lang="cs-CZ" b="1" dirty="0" smtClean="0"/>
              <a:t>Hlava IV - Společná  a přechodná ustanovení </a:t>
            </a:r>
            <a:r>
              <a:rPr lang="cs-CZ" dirty="0" smtClean="0"/>
              <a:t>(§97-§ 98)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594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Místní příslušnost - §37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47675" indent="-382588">
              <a:lnSpc>
                <a:spcPct val="90000"/>
              </a:lnSpc>
              <a:buNone/>
              <a:defRPr/>
            </a:pPr>
            <a:endParaRPr lang="cs-CZ" sz="3200" dirty="0" smtClean="0"/>
          </a:p>
          <a:p>
            <a:pPr marL="522287" indent="-457200">
              <a:lnSpc>
                <a:spcPct val="90000"/>
              </a:lnSpc>
              <a:defRPr/>
            </a:pPr>
            <a:r>
              <a:rPr lang="cs-CZ" dirty="0" smtClean="0"/>
              <a:t>Řízení </a:t>
            </a:r>
            <a:r>
              <a:rPr lang="cs-CZ" dirty="0"/>
              <a:t>koná soud pro mládež, v jehož obvodu mladistvý                           bydlí, zdržuje se nebo pracuje</a:t>
            </a:r>
            <a:r>
              <a:rPr lang="cs-CZ" dirty="0" smtClean="0"/>
              <a:t>. </a:t>
            </a:r>
            <a:endParaRPr lang="cs-CZ" dirty="0"/>
          </a:p>
          <a:p>
            <a:pPr marL="447675" indent="-382588">
              <a:lnSpc>
                <a:spcPct val="90000"/>
              </a:lnSpc>
              <a:buNone/>
              <a:defRPr/>
            </a:pPr>
            <a:endParaRPr lang="cs-CZ" dirty="0" smtClean="0"/>
          </a:p>
          <a:p>
            <a:pPr marL="522287" indent="-457200" algn="just">
              <a:lnSpc>
                <a:spcPct val="90000"/>
              </a:lnSpc>
              <a:defRPr/>
            </a:pPr>
            <a:r>
              <a:rPr lang="cs-CZ" b="1" dirty="0" smtClean="0"/>
              <a:t>Pojem </a:t>
            </a:r>
            <a:r>
              <a:rPr lang="cs-CZ" b="1" dirty="0"/>
              <a:t>bydliště </a:t>
            </a:r>
            <a:r>
              <a:rPr lang="cs-CZ" dirty="0"/>
              <a:t>lze vykládat jako trvalé bydliště, stálé bydliště  a místo, kde se mladistvý zdržuje, což je místo, kde mladistvý fakticky pobývá, aniž by tam byl trvale hlášen.</a:t>
            </a:r>
          </a:p>
          <a:p>
            <a:pPr marL="447675" indent="-382588">
              <a:lnSpc>
                <a:spcPct val="90000"/>
              </a:lnSpc>
              <a:buNone/>
              <a:defRPr/>
            </a:pPr>
            <a:endParaRPr lang="cs-CZ" dirty="0" smtClean="0"/>
          </a:p>
          <a:p>
            <a:pPr marL="522287" indent="-457200" algn="just">
              <a:lnSpc>
                <a:spcPct val="90000"/>
              </a:lnSpc>
              <a:defRPr/>
            </a:pPr>
            <a:r>
              <a:rPr lang="cs-CZ" dirty="0" smtClean="0"/>
              <a:t>Místo </a:t>
            </a:r>
            <a:r>
              <a:rPr lang="cs-CZ" dirty="0"/>
              <a:t>pracoviště, je místo výkonu práce, nikoli sídlo jeho zaměstnavatele.</a:t>
            </a:r>
          </a:p>
          <a:p>
            <a:pPr marL="447675" indent="-382588">
              <a:lnSpc>
                <a:spcPct val="90000"/>
              </a:lnSpc>
              <a:buNone/>
              <a:defRPr/>
            </a:pPr>
            <a:endParaRPr lang="cs-CZ" dirty="0" smtClean="0"/>
          </a:p>
          <a:p>
            <a:pPr marL="522287" indent="-457200" algn="just">
              <a:lnSpc>
                <a:spcPct val="90000"/>
              </a:lnSpc>
              <a:defRPr/>
            </a:pPr>
            <a:r>
              <a:rPr lang="cs-CZ" dirty="0" smtClean="0"/>
              <a:t>Pokud </a:t>
            </a:r>
            <a:r>
              <a:rPr lang="cs-CZ" dirty="0"/>
              <a:t>nelze místo bydliště, ani místo, kde se mladistvý zdržuje nebo pracuje, zjistit,uplatní se příslušnost podle místa spáchání činu.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Společné řízení -§38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47675" indent="-382588">
              <a:buNone/>
              <a:defRPr/>
            </a:pPr>
            <a:endParaRPr lang="cs-CZ" sz="3200" dirty="0" smtClean="0"/>
          </a:p>
          <a:p>
            <a:pPr marL="447675" indent="-382588" algn="just">
              <a:buNone/>
              <a:defRPr/>
            </a:pPr>
            <a:r>
              <a:rPr lang="cs-CZ" sz="3200" dirty="0" smtClean="0"/>
              <a:t>V přípravném řízení se ustanovení § 38 používá jen podpůrně, neboť společné řízení se upravuje pouze v řízení před soudem.</a:t>
            </a:r>
          </a:p>
          <a:p>
            <a:pPr marL="447675" indent="-382588" algn="just">
              <a:buNone/>
              <a:defRPr/>
            </a:pPr>
            <a:endParaRPr lang="cs-CZ" sz="3200" dirty="0" smtClean="0"/>
          </a:p>
          <a:p>
            <a:pPr marL="447675" indent="-382588" algn="just">
              <a:buNone/>
              <a:defRPr/>
            </a:pPr>
            <a:r>
              <a:rPr lang="cs-CZ" sz="3200" b="1" dirty="0" smtClean="0"/>
              <a:t>Konání společného řízení před soudem pro mládež :</a:t>
            </a:r>
          </a:p>
          <a:p>
            <a:pPr marL="65087" indent="0" algn="just">
              <a:buNone/>
              <a:defRPr/>
            </a:pPr>
            <a:r>
              <a:rPr lang="cs-CZ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 mezi mladistvým a dospělým </a:t>
            </a:r>
            <a:r>
              <a:rPr lang="cs-CZ" sz="3200" dirty="0" smtClean="0"/>
              <a:t>obžalovaným se připouští  jen zcela výjimečně, jestliže je to nutné pro všestranné a objektivní objasnění věci a není to na újmu mladistvého,</a:t>
            </a:r>
          </a:p>
          <a:p>
            <a:pPr marL="65087" indent="0" algn="just">
              <a:buNone/>
              <a:defRPr/>
            </a:pPr>
            <a:r>
              <a:rPr lang="cs-CZ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mezi mladistvými</a:t>
            </a:r>
            <a:r>
              <a:rPr lang="cs-CZ" sz="3200" dirty="0" smtClean="0"/>
              <a:t>, kde to připouští zákon jen pokud to je vhodné z hlediska všestranného a objektivního objasnění věci, hospodárnosti a rychlosti řízení s přihlédnutím k osobám mladistvých.</a:t>
            </a:r>
          </a:p>
          <a:p>
            <a:pPr algn="just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 smtClean="0"/>
              <a:t> Způsob provádění úkonů řízení ve věcech mladistvých - § 41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772816"/>
            <a:ext cx="7772400" cy="4572000"/>
          </a:xfrm>
        </p:spPr>
        <p:txBody>
          <a:bodyPr>
            <a:normAutofit fontScale="85000" lnSpcReduction="10000"/>
          </a:bodyPr>
          <a:lstStyle/>
          <a:p>
            <a:pPr marL="407987">
              <a:defRPr/>
            </a:pPr>
            <a:r>
              <a:rPr lang="cs-CZ" sz="24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Řízením ve věcech mládeže </a:t>
            </a:r>
            <a:r>
              <a:rPr lang="cs-CZ" sz="2400" dirty="0" smtClean="0"/>
              <a:t>se rozumí veškeré řízení prováděné podle tohoto zákona.</a:t>
            </a:r>
          </a:p>
          <a:p>
            <a:pPr marL="407987" algn="just">
              <a:defRPr/>
            </a:pPr>
            <a:r>
              <a:rPr lang="cs-CZ" sz="24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Za úkony řízení ve věci mládeže </a:t>
            </a:r>
            <a:r>
              <a:rPr lang="cs-CZ" sz="2400" dirty="0" smtClean="0"/>
              <a:t>je třeba považovat všechny úkony vykonávané orgány činnými podle tohoto zákona, tedy policejními orgány, státními zástupci a soudy pro mládež.</a:t>
            </a:r>
          </a:p>
          <a:p>
            <a:pPr marL="407987" algn="just">
              <a:defRPr/>
            </a:pPr>
            <a:r>
              <a:rPr lang="cs-CZ" sz="24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Úkony prováděné v přípravném řízení </a:t>
            </a:r>
            <a:r>
              <a:rPr lang="cs-CZ" sz="2400" dirty="0" smtClean="0"/>
              <a:t>a to jak před zahájením trestního stíhání včetně neodkladných a neopakovatelných úkonů ( postup podle § 158 odst. 3 trestního řádu), tak i ve vyšetřování.</a:t>
            </a:r>
          </a:p>
          <a:p>
            <a:pPr marL="407987" algn="just">
              <a:defRPr/>
            </a:pPr>
            <a:r>
              <a:rPr lang="cs-CZ" sz="24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Osobou na úkonu zúčastněnou </a:t>
            </a:r>
            <a:r>
              <a:rPr lang="cs-CZ" sz="2400" dirty="0" smtClean="0"/>
              <a:t>je každá osoba, která je podle zákona oprávněna nebo povinna se úkonu řízení ve věcech mladistvých zúčastnit, nebo jíž se takový úkon dotýká. </a:t>
            </a:r>
          </a:p>
          <a:p>
            <a:pPr marL="407987" algn="just">
              <a:defRPr/>
            </a:pPr>
            <a:r>
              <a:rPr lang="cs-CZ" sz="2400" dirty="0" smtClean="0"/>
              <a:t>Úkony řízení ve věcech mladistvých provádějí </a:t>
            </a:r>
            <a:r>
              <a:rPr lang="cs-CZ" sz="24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zpravidla policejní orgány určené k úkonům v trestních věcech mladistvých osob.</a:t>
            </a:r>
          </a:p>
          <a:p>
            <a:pPr marL="407987" algn="just">
              <a:defRPr/>
            </a:pPr>
            <a:r>
              <a:rPr lang="cs-CZ" sz="24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Jednáním s mladistvými</a:t>
            </a:r>
            <a:r>
              <a:rPr lang="cs-CZ" sz="2400" i="1" dirty="0" smtClean="0">
                <a:solidFill>
                  <a:srgbClr val="FF0000"/>
                </a:solidFill>
              </a:rPr>
              <a:t> </a:t>
            </a:r>
            <a:r>
              <a:rPr lang="cs-CZ" sz="2400" dirty="0" smtClean="0"/>
              <a:t>se míní postup, kterým by nedošlo k narušení jejich psychické a sociální rovnováhy a jejich další vývoj byl co nejméně ohrožen.</a:t>
            </a:r>
          </a:p>
          <a:p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§ 41/2 - specializace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22287" indent="-457200" algn="just"/>
            <a:r>
              <a:rPr lang="cs-CZ" altLang="cs-CZ" sz="3200" dirty="0" smtClean="0"/>
              <a:t>Specializace je </a:t>
            </a:r>
            <a:r>
              <a:rPr lang="cs-CZ" altLang="cs-CZ" sz="3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odůvodněna zvláštním přístupem </a:t>
            </a:r>
            <a:r>
              <a:rPr lang="cs-CZ" altLang="cs-CZ" sz="3200" dirty="0" smtClean="0"/>
              <a:t>k mladistvým, jako osobám dosud rozumově i mravně nezralým a má přispívat k předcházení a zamezování páchání protiprávních činů.</a:t>
            </a:r>
          </a:p>
          <a:p>
            <a:pPr marL="522287" indent="-457200" algn="just"/>
            <a:r>
              <a:rPr lang="cs-CZ" altLang="cs-CZ" sz="3200" dirty="0" smtClean="0"/>
              <a:t>Specializace policejních orgánů je stanovena </a:t>
            </a:r>
            <a:r>
              <a:rPr lang="cs-CZ" altLang="cs-CZ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Závazným pokynem policejního prezidenta č. 167 ze dne  30. prosince 2010, kterým se upravuje problematika mládeže</a:t>
            </a:r>
            <a:r>
              <a:rPr lang="cs-CZ" altLang="cs-CZ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cs-CZ" altLang="cs-CZ" sz="3200" i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522287" indent="-457200"/>
            <a:r>
              <a:rPr lang="cs-CZ" altLang="cs-CZ" sz="3200" dirty="0" smtClean="0"/>
              <a:t>Zákon  připouští </a:t>
            </a:r>
            <a:r>
              <a:rPr lang="cs-CZ" altLang="cs-CZ" sz="3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výjimku</a:t>
            </a:r>
            <a:r>
              <a:rPr lang="cs-CZ" altLang="cs-CZ" sz="3200" i="1" dirty="0" smtClean="0">
                <a:solidFill>
                  <a:srgbClr val="FF5698"/>
                </a:solidFill>
              </a:rPr>
              <a:t> </a:t>
            </a:r>
            <a:r>
              <a:rPr lang="cs-CZ" altLang="cs-CZ" sz="3200" dirty="0" smtClean="0"/>
              <a:t>z provádění úkonů řízení specializovanými orgány, a to :</a:t>
            </a:r>
          </a:p>
          <a:p>
            <a:pPr marL="579437" indent="-514350"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lphaLcParenR"/>
            </a:pPr>
            <a:r>
              <a:rPr lang="cs-CZ" altLang="cs-CZ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nelze  zajistit provedení úkonu takovým orgánem činným podle zákona</a:t>
            </a:r>
          </a:p>
          <a:p>
            <a:pPr marL="636587" indent="-571500"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lphaLcParenR"/>
            </a:pPr>
            <a:r>
              <a:rPr lang="cs-CZ" altLang="cs-CZ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provedení úkonu nelze odložit</a:t>
            </a:r>
          </a:p>
          <a:p>
            <a:pPr marL="447675" indent="-382588">
              <a:buClr>
                <a:srgbClr val="00B0F0"/>
              </a:buClr>
              <a:buNone/>
            </a:pPr>
            <a:r>
              <a:rPr lang="cs-CZ" altLang="cs-CZ" sz="3200" dirty="0" smtClean="0"/>
              <a:t>Obě tyto podmínky musí být slněny </a:t>
            </a:r>
            <a:r>
              <a:rPr lang="cs-CZ" altLang="cs-CZ" sz="3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současně.</a:t>
            </a:r>
          </a:p>
          <a:p>
            <a:pPr marL="447675" indent="-382588">
              <a:buClr>
                <a:srgbClr val="00B0F0"/>
              </a:buClr>
              <a:buNone/>
            </a:pPr>
            <a:endParaRPr lang="cs-CZ" altLang="cs-CZ" sz="3200" i="1" dirty="0" smtClean="0">
              <a:solidFill>
                <a:srgbClr val="FF5698"/>
              </a:solidFill>
            </a:endParaRPr>
          </a:p>
          <a:p>
            <a:pPr marL="447675" indent="-382588" algn="just">
              <a:buClr>
                <a:srgbClr val="00B0F0"/>
              </a:buClr>
              <a:buNone/>
            </a:pPr>
            <a:r>
              <a:rPr lang="cs-CZ" altLang="cs-CZ" sz="3200" dirty="0" smtClean="0"/>
              <a:t>Specializovanými orgány by mělo být provedeno i </a:t>
            </a:r>
            <a:r>
              <a:rPr lang="cs-CZ" altLang="cs-CZ" sz="3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dožádání, </a:t>
            </a:r>
            <a:r>
              <a:rPr lang="cs-CZ" altLang="cs-CZ" sz="3200" dirty="0" smtClean="0"/>
              <a:t>kterým se rozumí úkon orgánu podle zákona o soudnictví ve věcech mládeže.</a:t>
            </a:r>
          </a:p>
          <a:p>
            <a:pPr marL="447675" indent="-382588">
              <a:buClr>
                <a:srgbClr val="00B0F0"/>
              </a:buClr>
              <a:buNone/>
            </a:pPr>
            <a:r>
              <a:rPr lang="cs-CZ" altLang="cs-CZ" sz="1800" b="1" dirty="0" smtClean="0">
                <a:solidFill>
                  <a:srgbClr val="FF0000"/>
                </a:solidFill>
              </a:rPr>
              <a:t>                                                                                                                                                                                        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Práva mladistvého- §42 - §44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1484784"/>
            <a:ext cx="7772400" cy="4572000"/>
          </a:xfrm>
        </p:spPr>
        <p:txBody>
          <a:bodyPr>
            <a:normAutofit fontScale="25000" lnSpcReduction="20000"/>
          </a:bodyPr>
          <a:lstStyle/>
          <a:p>
            <a:pPr marL="1208087" indent="-1143000" algn="just">
              <a:defRPr/>
            </a:pPr>
            <a:r>
              <a:rPr lang="cs-CZ" sz="8000" dirty="0" smtClean="0"/>
              <a:t>Zdůrazněno právo mladistvého na zacházení  přiměřené jeho věku, duševní vyspělosti a zdravotnímu stavu.</a:t>
            </a:r>
          </a:p>
          <a:p>
            <a:pPr marL="1208087" indent="-1143000" algn="just">
              <a:defRPr/>
            </a:pPr>
            <a:r>
              <a:rPr lang="cs-CZ" sz="8000" b="1" dirty="0" smtClean="0"/>
              <a:t>Obhajoba - </a:t>
            </a:r>
            <a:r>
              <a:rPr lang="cs-CZ" sz="8000" dirty="0" smtClean="0"/>
              <a:t>od  okamžiku použití opatření podle tohoto zákona, nebo provedení úkonů podle trestního řádu. Povinnost orgánů činných v trestním řízení je vždy podrobně poučit mladistvého o jeho právech a dát možnost  jejich uplatnění,</a:t>
            </a:r>
          </a:p>
          <a:p>
            <a:pPr marL="1208087" indent="-1143000">
              <a:defRPr/>
            </a:pPr>
            <a:r>
              <a:rPr lang="cs-CZ" sz="8000" dirty="0" smtClean="0"/>
              <a:t>Právo zvolit obhájce rozšířeno o další subjekty, které mohou tak učinit i proti vůli mladistvého (§ 44odst. 2 ZSM):</a:t>
            </a:r>
          </a:p>
          <a:p>
            <a:pPr marL="1679575" lvl="1" indent="-1143000">
              <a:buClr>
                <a:schemeClr val="tx1"/>
              </a:buClr>
              <a:defRPr/>
            </a:pPr>
            <a:r>
              <a:rPr lang="cs-CZ" sz="9600" dirty="0" smtClean="0"/>
              <a:t>   příbuzný v pokolení přímém,</a:t>
            </a:r>
          </a:p>
          <a:p>
            <a:pPr marL="1679575" lvl="1" indent="-1143000">
              <a:buClr>
                <a:schemeClr val="tx1"/>
              </a:buClr>
              <a:defRPr/>
            </a:pPr>
            <a:r>
              <a:rPr lang="cs-CZ" sz="9600" dirty="0" smtClean="0"/>
              <a:t>   sourozenci,</a:t>
            </a:r>
          </a:p>
          <a:p>
            <a:pPr marL="1679575" lvl="1" indent="-1143000">
              <a:buClr>
                <a:schemeClr val="tx1"/>
              </a:buClr>
              <a:defRPr/>
            </a:pPr>
            <a:r>
              <a:rPr lang="cs-CZ" sz="9600" dirty="0" smtClean="0"/>
              <a:t>   osvojitel, manžel, druh, zúčastněná osoba </a:t>
            </a:r>
            <a:endParaRPr lang="cs-CZ" sz="9600" dirty="0"/>
          </a:p>
          <a:p>
            <a:pPr marL="1679575" lvl="1" indent="-1143000">
              <a:buClr>
                <a:schemeClr val="tx1"/>
              </a:buClr>
              <a:defRPr/>
            </a:pPr>
            <a:r>
              <a:rPr lang="cs-CZ" sz="9600" dirty="0" smtClean="0"/>
              <a:t>   pokud zákonný zástupce nemůže vykonávat svá práva – SZ ustanoví opatrovníka</a:t>
            </a:r>
          </a:p>
          <a:p>
            <a:pPr marL="447675" indent="-382588">
              <a:buNone/>
              <a:defRPr/>
            </a:pPr>
            <a:endParaRPr lang="cs-CZ" sz="9600" b="1" dirty="0" smtClean="0">
              <a:solidFill>
                <a:srgbClr val="FF0000"/>
              </a:solidFill>
            </a:endParaRPr>
          </a:p>
          <a:p>
            <a:pPr marL="447675" indent="-382588">
              <a:buNone/>
              <a:defRPr/>
            </a:pPr>
            <a:r>
              <a:rPr lang="cs-CZ" sz="1300" b="1" dirty="0" smtClean="0">
                <a:solidFill>
                  <a:srgbClr val="FF0000"/>
                </a:solidFill>
              </a:rPr>
              <a:t>                                                                                                                                                                                            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dirty="0" smtClean="0"/>
              <a:t>Zájmy a práva poškozeného - §45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47675" indent="-382588" algn="just">
              <a:buNone/>
              <a:defRPr/>
            </a:pPr>
            <a:r>
              <a:rPr lang="cs-CZ" sz="3200" b="1" dirty="0" smtClean="0"/>
              <a:t>Poškozeným </a:t>
            </a:r>
            <a:r>
              <a:rPr lang="cs-CZ" sz="3200" dirty="0" smtClean="0"/>
              <a:t>se podle § 43 odst. 1 trestního řádu rozumí ten, komu mladistvý proviněním :</a:t>
            </a:r>
          </a:p>
          <a:p>
            <a:pPr marL="522287" indent="-457200">
              <a:defRPr/>
            </a:pPr>
            <a:r>
              <a:rPr lang="cs-CZ" dirty="0" smtClean="0"/>
              <a:t>ublížil na zdraví</a:t>
            </a:r>
          </a:p>
          <a:p>
            <a:pPr marL="522287" indent="-457200">
              <a:defRPr/>
            </a:pPr>
            <a:r>
              <a:rPr lang="cs-CZ" dirty="0" smtClean="0"/>
              <a:t>způsobil majetkovou škodu</a:t>
            </a:r>
          </a:p>
          <a:p>
            <a:pPr marL="522287" indent="-457200">
              <a:defRPr/>
            </a:pPr>
            <a:r>
              <a:rPr lang="cs-CZ" dirty="0" smtClean="0"/>
              <a:t>způsobil morální škodu</a:t>
            </a:r>
          </a:p>
          <a:p>
            <a:pPr marL="522287" indent="-457200">
              <a:defRPr/>
            </a:pPr>
            <a:r>
              <a:rPr lang="cs-CZ" dirty="0" smtClean="0"/>
              <a:t>způsobil jinou škodu</a:t>
            </a:r>
          </a:p>
          <a:p>
            <a:pPr marL="447675" indent="-382588">
              <a:buNone/>
              <a:defRPr/>
            </a:pPr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Policejní orgán je povinen </a:t>
            </a:r>
            <a:r>
              <a:rPr lang="cs-CZ" dirty="0" smtClean="0"/>
              <a:t>:</a:t>
            </a:r>
          </a:p>
          <a:p>
            <a:pPr marL="522287" indent="-457200">
              <a:defRPr/>
            </a:pPr>
            <a:r>
              <a:rPr lang="cs-CZ" dirty="0" smtClean="0"/>
              <a:t>přihlížet k oprávněným zájmům poškozeného,</a:t>
            </a:r>
          </a:p>
          <a:p>
            <a:pPr marL="522287" indent="-457200">
              <a:defRPr/>
            </a:pPr>
            <a:r>
              <a:rPr lang="cs-CZ" dirty="0"/>
              <a:t>p</a:t>
            </a:r>
            <a:r>
              <a:rPr lang="cs-CZ" dirty="0" smtClean="0"/>
              <a:t>oučit poškozeného o jeho právech,</a:t>
            </a:r>
          </a:p>
          <a:p>
            <a:pPr marL="522287" indent="-457200">
              <a:defRPr/>
            </a:pPr>
            <a:r>
              <a:rPr lang="cs-CZ" dirty="0"/>
              <a:t>p</a:t>
            </a:r>
            <a:r>
              <a:rPr lang="cs-CZ" dirty="0" smtClean="0"/>
              <a:t>oskytnout poškozenému plnou možnost jejich uplatnění,</a:t>
            </a:r>
          </a:p>
          <a:p>
            <a:pPr marL="522287" indent="-457200">
              <a:defRPr/>
            </a:pPr>
            <a:r>
              <a:rPr lang="cs-CZ" sz="3200" dirty="0" smtClean="0"/>
              <a:t>Zákon </a:t>
            </a:r>
            <a:r>
              <a:rPr lang="cs-CZ" sz="3200" u="sng" dirty="0" smtClean="0"/>
              <a:t>zdůrazňuje</a:t>
            </a:r>
            <a:r>
              <a:rPr lang="cs-CZ" sz="3200" dirty="0" smtClean="0"/>
              <a:t>  nezbytnost odstranění škodlivého následku, to znamená satisfakce následku jednání.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4400" y="764704"/>
            <a:ext cx="7772400" cy="5590856"/>
          </a:xfrm>
        </p:spPr>
        <p:txBody>
          <a:bodyPr>
            <a:noAutofit/>
          </a:bodyPr>
          <a:lstStyle/>
          <a:p>
            <a:pPr marL="447675" indent="-382588">
              <a:buNone/>
              <a:defRPr/>
            </a:pPr>
            <a:r>
              <a:rPr lang="cs-CZ" sz="1600" dirty="0" smtClean="0"/>
              <a:t>Smyslem zákona je </a:t>
            </a:r>
            <a:r>
              <a:rPr lang="cs-CZ" sz="1600" u="sng" dirty="0" smtClean="0"/>
              <a:t>vést mladistvého</a:t>
            </a:r>
            <a:r>
              <a:rPr lang="cs-CZ" sz="1600" dirty="0" smtClean="0"/>
              <a:t> k tomu, aby sám iniciativně měl zájem na odstranění následku jednání.</a:t>
            </a:r>
          </a:p>
          <a:p>
            <a:pPr marL="447675" indent="-382588">
              <a:buNone/>
              <a:defRPr/>
            </a:pPr>
            <a:r>
              <a:rPr lang="cs-CZ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Policejní orgán </a:t>
            </a:r>
            <a:r>
              <a:rPr lang="cs-CZ" sz="1600" dirty="0" smtClean="0"/>
              <a:t>je dále povinen ve vztahu k poškozenému tohoto vyrozumět jestliže :</a:t>
            </a:r>
          </a:p>
          <a:p>
            <a:pPr marL="447675" indent="-382588">
              <a:defRPr/>
            </a:pPr>
            <a:r>
              <a:rPr lang="cs-CZ" sz="1600" dirty="0" smtClean="0"/>
              <a:t>mladistvý prohlásí, že je připraven škodu vzniklou činem nahradit, jinak odčinit nebo přispět k narovnání škodlivých následků</a:t>
            </a:r>
          </a:p>
          <a:p>
            <a:pPr marL="447675" indent="-382588">
              <a:defRPr/>
            </a:pPr>
            <a:r>
              <a:rPr lang="cs-CZ" sz="1600" dirty="0" smtClean="0"/>
              <a:t>prohlášení policejní orgán poznačí do záznamu o podání vysvětlení, nebo do protokolu o výslechu</a:t>
            </a:r>
          </a:p>
          <a:p>
            <a:pPr marL="447675" indent="-382588">
              <a:defRPr/>
            </a:pPr>
            <a:r>
              <a:rPr lang="cs-CZ" sz="1600" dirty="0" smtClean="0"/>
              <a:t>mladistvý na sebe vezme povinnost, která se bezprostředně dotýká zájmů poškozeného</a:t>
            </a:r>
          </a:p>
          <a:p>
            <a:pPr marL="447675" indent="-382588">
              <a:defRPr/>
            </a:pPr>
            <a:r>
              <a:rPr lang="cs-CZ" sz="1600" dirty="0" smtClean="0"/>
              <a:t>za povinnosti je třeba považovat především výchovné povinnosti, které je možno se souhlasem mladistvého uložit i v průběhu přípravného řízení a jde zejména o povinnosti :</a:t>
            </a:r>
          </a:p>
          <a:p>
            <a:pPr marL="447675" indent="-382588">
              <a:buFont typeface="Wingdings" pitchFamily="2" charset="2"/>
              <a:buChar char="§"/>
              <a:defRPr/>
            </a:pPr>
            <a:r>
              <a:rPr lang="cs-CZ" sz="1600" dirty="0" smtClean="0"/>
              <a:t>usilovat o vyrovnání s poškozeným, nahradit podle svých sil škodu způsobenou proviněním anebo jinak přispět k odstranění následku provinění.</a:t>
            </a:r>
          </a:p>
          <a:p>
            <a:pPr marL="447675" indent="-382588">
              <a:buNone/>
              <a:defRPr/>
            </a:pPr>
            <a:endParaRPr lang="cs-CZ" sz="1600" dirty="0" smtClean="0"/>
          </a:p>
          <a:p>
            <a:pPr marL="447675" indent="-382588">
              <a:buNone/>
              <a:defRPr/>
            </a:pPr>
            <a:r>
              <a:rPr lang="cs-CZ" sz="1600" dirty="0" smtClean="0"/>
              <a:t> Hlavním zprostředkovatelem mezi mladistvým a poškozeným při uplatňování jeho zájmů je </a:t>
            </a:r>
            <a:r>
              <a:rPr lang="cs-CZ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Probační a  Mediační služba České republiky.</a:t>
            </a:r>
          </a:p>
          <a:p>
            <a:pPr marL="447675" indent="-382588">
              <a:buNone/>
              <a:defRPr/>
            </a:pPr>
            <a:endParaRPr lang="cs-CZ" sz="1400" b="1" dirty="0" smtClean="0">
              <a:solidFill>
                <a:srgbClr val="FF0000"/>
              </a:solidFill>
            </a:endParaRPr>
          </a:p>
          <a:p>
            <a:pPr marL="447675" indent="-382588">
              <a:buNone/>
              <a:defRPr/>
            </a:pPr>
            <a:r>
              <a:rPr lang="cs-CZ" sz="1400" dirty="0" smtClean="0"/>
              <a:t> </a:t>
            </a:r>
          </a:p>
          <a:p>
            <a:pPr marL="447675" indent="-382588">
              <a:buNone/>
              <a:defRPr/>
            </a:pPr>
            <a:r>
              <a:rPr lang="cs-CZ" sz="1400" dirty="0" smtClean="0"/>
              <a:t>                      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0" smtClean="0"/>
              <a:t>Vazba a zadržení mladistvého - §46 - §51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22287" indent="-457200" algn="just">
              <a:defRPr/>
            </a:pPr>
            <a:r>
              <a:rPr lang="cs-CZ" dirty="0" smtClean="0"/>
              <a:t>U </a:t>
            </a:r>
            <a:r>
              <a:rPr lang="cs-CZ" dirty="0"/>
              <a:t>mladistvého je </a:t>
            </a:r>
            <a:r>
              <a:rPr lang="cs-CZ" dirty="0" smtClean="0"/>
              <a:t>vazba </a:t>
            </a:r>
            <a:r>
              <a:rPr lang="cs-CZ" dirty="0"/>
              <a:t>zcela </a:t>
            </a:r>
            <a:r>
              <a:rPr lang="cs-CZ" dirty="0" smtClean="0"/>
              <a:t>mimořádným zajišťovacím prostředkem </a:t>
            </a:r>
            <a:r>
              <a:rPr lang="cs-CZ" dirty="0"/>
              <a:t>za situace, kdy již účelu </a:t>
            </a:r>
            <a:r>
              <a:rPr lang="cs-CZ" dirty="0" smtClean="0"/>
              <a:t>vazby nelze </a:t>
            </a:r>
            <a:r>
              <a:rPr lang="cs-CZ" dirty="0"/>
              <a:t>dosáhnout žádným jiným opatřením.</a:t>
            </a:r>
          </a:p>
          <a:p>
            <a:pPr marL="447675" indent="-382588" algn="just">
              <a:buNone/>
              <a:defRPr/>
            </a:pPr>
            <a:r>
              <a:rPr lang="cs-CZ" dirty="0"/>
              <a:t>    </a:t>
            </a:r>
          </a:p>
          <a:p>
            <a:pPr marL="447675" indent="-382588" algn="just">
              <a:buNone/>
              <a:defRPr/>
            </a:pPr>
            <a:r>
              <a:rPr lang="cs-CZ" dirty="0"/>
              <a:t> </a:t>
            </a:r>
            <a:r>
              <a:rPr lang="cs-CZ" dirty="0" smtClean="0"/>
              <a:t>	Účelu </a:t>
            </a:r>
            <a:r>
              <a:rPr lang="cs-CZ" dirty="0"/>
              <a:t>vazby lze dosáhnout zejména :</a:t>
            </a:r>
          </a:p>
          <a:p>
            <a:pPr marL="522287" indent="-457200" algn="just">
              <a:buClr>
                <a:schemeClr val="tx1"/>
              </a:buClr>
              <a:defRPr/>
            </a:pPr>
            <a:r>
              <a:rPr lang="cs-CZ" dirty="0" smtClean="0"/>
              <a:t>záruka </a:t>
            </a:r>
            <a:r>
              <a:rPr lang="cs-CZ" dirty="0"/>
              <a:t>zájmového sdružení občanů nebo i jednotlivé důvěryhodné osoby schopné příznivě ovlivňovat chování mladistvého,</a:t>
            </a:r>
          </a:p>
          <a:p>
            <a:pPr marL="522287" indent="-457200" algn="just">
              <a:buClr>
                <a:schemeClr val="tx1"/>
              </a:buClr>
              <a:defRPr/>
            </a:pPr>
            <a:r>
              <a:rPr lang="cs-CZ" dirty="0"/>
              <a:t>písemným slibem mladistvého,</a:t>
            </a:r>
          </a:p>
          <a:p>
            <a:pPr marL="522287" indent="-457200" algn="just">
              <a:buClr>
                <a:schemeClr val="tx1"/>
              </a:buClr>
              <a:defRPr/>
            </a:pPr>
            <a:r>
              <a:rPr lang="cs-CZ" dirty="0"/>
              <a:t>dohledem probačního úředníka,</a:t>
            </a:r>
          </a:p>
          <a:p>
            <a:pPr marL="522287" indent="-457200" algn="just">
              <a:buClr>
                <a:schemeClr val="tx1"/>
              </a:buClr>
              <a:defRPr/>
            </a:pPr>
            <a:r>
              <a:rPr lang="cs-CZ" dirty="0"/>
              <a:t>přijetím peněžité záruky,</a:t>
            </a:r>
          </a:p>
          <a:p>
            <a:pPr marL="522287" indent="-457200" algn="just">
              <a:buClr>
                <a:schemeClr val="tx1"/>
              </a:buClr>
              <a:defRPr/>
            </a:pPr>
            <a:r>
              <a:rPr lang="cs-CZ" dirty="0"/>
              <a:t>umístěním v péči důvěryhodné osoby,</a:t>
            </a:r>
          </a:p>
          <a:p>
            <a:pPr algn="just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4400" y="1052736"/>
            <a:ext cx="7772400" cy="5302824"/>
          </a:xfrm>
        </p:spPr>
        <p:txBody>
          <a:bodyPr>
            <a:normAutofit/>
          </a:bodyPr>
          <a:lstStyle/>
          <a:p>
            <a:pPr marL="447675" indent="-382588" algn="just">
              <a:lnSpc>
                <a:spcPct val="90000"/>
              </a:lnSpc>
              <a:buNone/>
            </a:pPr>
            <a:r>
              <a:rPr lang="cs-CZ" altLang="cs-CZ" sz="3200" dirty="0" smtClean="0"/>
              <a:t>     </a:t>
            </a:r>
            <a:r>
              <a:rPr lang="cs-CZ" altLang="cs-CZ" b="1" dirty="0" smtClean="0"/>
              <a:t>Zákon </a:t>
            </a:r>
            <a:r>
              <a:rPr lang="cs-CZ" altLang="cs-CZ" b="1" dirty="0"/>
              <a:t>rozšiřuje okruh osob, které musí být vyrozuměny </a:t>
            </a:r>
            <a:r>
              <a:rPr lang="cs-CZ" altLang="cs-CZ" dirty="0"/>
              <a:t>o zadržení, zatčení nebo vzetí do vazby mladistvého, jedná se o :</a:t>
            </a:r>
          </a:p>
          <a:p>
            <a:pPr marL="522287" indent="-457200" algn="just">
              <a:lnSpc>
                <a:spcPct val="90000"/>
              </a:lnSpc>
              <a:buClr>
                <a:schemeClr val="tx1"/>
              </a:buClr>
            </a:pPr>
            <a:r>
              <a:rPr lang="cs-CZ" altLang="cs-CZ" dirty="0" smtClean="0"/>
              <a:t>zákonný zástupce mladistvého,</a:t>
            </a:r>
          </a:p>
          <a:p>
            <a:pPr marL="522287" indent="-457200" algn="just">
              <a:lnSpc>
                <a:spcPct val="90000"/>
              </a:lnSpc>
              <a:buClr>
                <a:schemeClr val="tx1"/>
              </a:buClr>
            </a:pPr>
            <a:r>
              <a:rPr lang="cs-CZ" altLang="cs-CZ" dirty="0" smtClean="0"/>
              <a:t>zaměstnavatel mladistvého, ať již jde o právnickou nebo fyzickou osobu,</a:t>
            </a:r>
          </a:p>
          <a:p>
            <a:pPr marL="522287" indent="-457200" algn="just">
              <a:lnSpc>
                <a:spcPct val="90000"/>
              </a:lnSpc>
              <a:buClr>
                <a:schemeClr val="tx1"/>
              </a:buClr>
            </a:pPr>
            <a:r>
              <a:rPr lang="cs-CZ" altLang="cs-CZ" dirty="0" smtClean="0"/>
              <a:t>příslušné středisko Probační a mediační služby, </a:t>
            </a:r>
          </a:p>
          <a:p>
            <a:pPr marL="522287" indent="-457200" algn="just">
              <a:lnSpc>
                <a:spcPct val="90000"/>
              </a:lnSpc>
              <a:buClr>
                <a:schemeClr val="tx1"/>
              </a:buClr>
            </a:pPr>
            <a:r>
              <a:rPr lang="cs-CZ" altLang="cs-CZ" dirty="0" smtClean="0"/>
              <a:t>příslušný orgán  sociálně právní ochrany dětí</a:t>
            </a:r>
          </a:p>
          <a:p>
            <a:pPr marL="522287" indent="-457200" algn="just">
              <a:lnSpc>
                <a:spcPct val="90000"/>
              </a:lnSpc>
              <a:buClr>
                <a:schemeClr val="tx1"/>
              </a:buClr>
            </a:pPr>
            <a:r>
              <a:rPr lang="cs-CZ" altLang="cs-CZ" dirty="0" smtClean="0"/>
              <a:t>výchovné zařízení, ve kterém mladistvý vykonává dříve uloženou ochrannou výchovu  - diagnostický ústav,</a:t>
            </a:r>
          </a:p>
          <a:p>
            <a:pPr marL="447675" indent="-382588" algn="just">
              <a:lnSpc>
                <a:spcPct val="90000"/>
              </a:lnSpc>
              <a:buClr>
                <a:schemeClr val="accent2"/>
              </a:buClr>
              <a:buNone/>
            </a:pPr>
            <a:r>
              <a:rPr lang="cs-CZ" altLang="cs-CZ" dirty="0" smtClean="0"/>
              <a:t>                                           - dětský domov,</a:t>
            </a:r>
          </a:p>
          <a:p>
            <a:pPr marL="447675" indent="-382588" algn="just">
              <a:lnSpc>
                <a:spcPct val="90000"/>
              </a:lnSpc>
              <a:buClr>
                <a:schemeClr val="accent2"/>
              </a:buClr>
              <a:buNone/>
            </a:pPr>
            <a:r>
              <a:rPr lang="cs-CZ" altLang="cs-CZ" dirty="0" smtClean="0"/>
              <a:t>                                           - dětský domov se školou,</a:t>
            </a:r>
          </a:p>
          <a:p>
            <a:pPr marL="447675" indent="-382588" algn="just">
              <a:lnSpc>
                <a:spcPct val="90000"/>
              </a:lnSpc>
              <a:buClr>
                <a:schemeClr val="accent2"/>
              </a:buClr>
              <a:buNone/>
            </a:pPr>
            <a:r>
              <a:rPr lang="cs-CZ" altLang="cs-CZ" dirty="0" smtClean="0"/>
              <a:t>                                           - výchovný ústav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Trvání vazby - §47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47675" indent="-382588" algn="just">
              <a:buNone/>
              <a:defRPr/>
            </a:pPr>
            <a:r>
              <a:rPr lang="cs-CZ" dirty="0" smtClean="0"/>
              <a:t>      Výrazné </a:t>
            </a:r>
            <a:r>
              <a:rPr lang="cs-CZ" dirty="0"/>
              <a:t>omezení vazby jak v přípravném řízení, tak i v </a:t>
            </a:r>
            <a:r>
              <a:rPr lang="cs-CZ" dirty="0" smtClean="0"/>
              <a:t>řízení před </a:t>
            </a:r>
            <a:r>
              <a:rPr lang="cs-CZ" dirty="0"/>
              <a:t>soudem, základní lhůta trvání vazby :</a:t>
            </a:r>
          </a:p>
          <a:p>
            <a:pPr marL="522287" indent="-457200">
              <a:defRPr/>
            </a:pPr>
            <a:r>
              <a:rPr lang="cs-CZ" dirty="0"/>
              <a:t>u všech provinění s výjimkou zvlášť závažných provinění </a:t>
            </a:r>
            <a:r>
              <a:rPr lang="cs-CZ" dirty="0" smtClean="0"/>
              <a:t>-</a:t>
            </a:r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dva </a:t>
            </a:r>
            <a:r>
              <a:rPr lang="cs-CZ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měsíce</a:t>
            </a:r>
            <a:r>
              <a:rPr lang="cs-CZ" dirty="0"/>
              <a:t>,</a:t>
            </a:r>
          </a:p>
          <a:p>
            <a:pPr marL="522287" indent="-457200">
              <a:defRPr/>
            </a:pPr>
            <a:r>
              <a:rPr lang="cs-CZ" dirty="0"/>
              <a:t>u zvlášť závažných provinění </a:t>
            </a:r>
            <a:r>
              <a:rPr lang="cs-CZ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šest měsíců</a:t>
            </a:r>
            <a:r>
              <a:rPr lang="cs-CZ" dirty="0"/>
              <a:t>.</a:t>
            </a:r>
          </a:p>
          <a:p>
            <a:pPr marL="447675" indent="-382588">
              <a:buNone/>
              <a:defRPr/>
            </a:pPr>
            <a:r>
              <a:rPr lang="cs-CZ" dirty="0"/>
              <a:t>Doba trvání vazby může být výjimečně prodloužena :</a:t>
            </a:r>
          </a:p>
          <a:p>
            <a:pPr marL="522287" indent="-457200">
              <a:defRPr/>
            </a:pPr>
            <a:r>
              <a:rPr lang="cs-CZ" dirty="0"/>
              <a:t>běžná provinění až o další dva měsíce</a:t>
            </a:r>
          </a:p>
          <a:p>
            <a:pPr marL="522287" indent="-457200">
              <a:defRPr/>
            </a:pPr>
            <a:r>
              <a:rPr lang="cs-CZ" dirty="0"/>
              <a:t>u zvlášť závažných provinění až o dalších šest měsíců.</a:t>
            </a:r>
          </a:p>
          <a:p>
            <a:pPr marL="522287" indent="-457200">
              <a:defRPr/>
            </a:pPr>
            <a:r>
              <a:rPr lang="cs-CZ" dirty="0" smtClean="0"/>
              <a:t>      Takové </a:t>
            </a:r>
            <a:r>
              <a:rPr lang="cs-CZ" dirty="0"/>
              <a:t>prodloužení může být pouze 1x v přípravném řízení a 1x v řízení před soudem, celková doba trvání vazby činí :</a:t>
            </a:r>
          </a:p>
          <a:p>
            <a:pPr marL="522287" indent="-457200">
              <a:defRPr/>
            </a:pPr>
            <a:r>
              <a:rPr lang="cs-CZ" dirty="0"/>
              <a:t>u všech provinění s výjimkou zvlášť závažných šest měsíců,</a:t>
            </a:r>
          </a:p>
          <a:p>
            <a:pPr marL="522287" indent="-457200">
              <a:defRPr/>
            </a:pPr>
            <a:r>
              <a:rPr lang="cs-CZ" dirty="0"/>
              <a:t>u zvlášť závažných provinění osmnáct měsíců.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cs-CZ" b="1" dirty="0" smtClean="0"/>
              <a:t>Účel zákona - § 1</a:t>
            </a:r>
            <a:endParaRPr lang="cs-CZ" dirty="0"/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>
          <a:xfrm>
            <a:off x="914400" y="1784350"/>
            <a:ext cx="7772400" cy="5221942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cs-CZ" sz="2600" dirty="0" smtClean="0"/>
              <a:t>samostatná norma upravující způsob zacházení s dětmi a mladistvými, kteří se dopustili kriminálního jednání</a:t>
            </a:r>
          </a:p>
          <a:p>
            <a:pPr>
              <a:defRPr/>
            </a:pPr>
            <a:r>
              <a:rPr lang="cs-CZ" sz="2600" dirty="0" smtClean="0"/>
              <a:t>významné posílení prevenčních opatření tak, aby se pachatel kriminálních činů do budoucnosti tohoto jednání zdržel</a:t>
            </a:r>
          </a:p>
          <a:p>
            <a:pPr>
              <a:defRPr/>
            </a:pPr>
            <a:r>
              <a:rPr lang="cs-CZ" sz="2600" dirty="0" smtClean="0"/>
              <a:t>zapojení mladistvého pachatele do procesu odčinění újmy, která vznikla jeho protiprávním jednáním</a:t>
            </a:r>
          </a:p>
          <a:p>
            <a:pPr>
              <a:defRPr/>
            </a:pPr>
            <a:r>
              <a:rPr lang="cs-CZ" sz="2600" dirty="0" smtClean="0"/>
              <a:t>prevence páchání protiprávních činů</a:t>
            </a:r>
          </a:p>
          <a:p>
            <a:pPr>
              <a:defRPr/>
            </a:pPr>
            <a:r>
              <a:rPr lang="cs-CZ" sz="2600" dirty="0" smtClean="0"/>
              <a:t>preference výchovných a léčebně ochranných prvků nápravy </a:t>
            </a:r>
            <a:r>
              <a:rPr lang="cs-CZ" sz="24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4">
                    <a:lumMod val="1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cs-CZ" sz="24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4">
                    <a:lumMod val="1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cs-CZ" altLang="cs-CZ" sz="2400" dirty="0" smtClean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smtClean="0"/>
              <a:t>Zveřejňování informací -§52-§54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700808"/>
            <a:ext cx="7772400" cy="4572000"/>
          </a:xfrm>
        </p:spPr>
        <p:txBody>
          <a:bodyPr>
            <a:normAutofit fontScale="32500" lnSpcReduction="20000"/>
          </a:bodyPr>
          <a:lstStyle/>
          <a:p>
            <a:pPr marL="447675" indent="-382588" algn="just">
              <a:buNone/>
              <a:defRPr/>
            </a:pPr>
            <a:r>
              <a:rPr lang="cs-CZ" sz="6200" b="1" dirty="0" smtClean="0"/>
              <a:t>       Zveřejňování informací vychází  ze základní zásady zákona uvedené v § 3 odst. 5 ZSM – ochrana soukromí a osobních dat</a:t>
            </a:r>
            <a:r>
              <a:rPr lang="cs-CZ" sz="6200" dirty="0" smtClean="0"/>
              <a:t>.</a:t>
            </a:r>
          </a:p>
          <a:p>
            <a:pPr marL="447675" indent="-382588" algn="just">
              <a:buNone/>
              <a:defRPr/>
            </a:pPr>
            <a:r>
              <a:rPr lang="cs-CZ" sz="6200" dirty="0" smtClean="0"/>
              <a:t>        V zájmu ochrany práv a svobod trestně stíhaných mladistvých a dalších osob zúčastněných na řízení je omezeno právo ostatních subjektů na informace o řízení vedeném podle tohoto zákona.</a:t>
            </a:r>
          </a:p>
          <a:p>
            <a:pPr marL="447675" indent="-382588" algn="just">
              <a:buNone/>
              <a:defRPr/>
            </a:pPr>
            <a:r>
              <a:rPr lang="cs-CZ" sz="6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</a:t>
            </a:r>
            <a:r>
              <a:rPr lang="cs-CZ" sz="6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Do pravomocného skončení trestního stíhání je možné zveřejnit pouze takové informace o řízení, které splňují následující požadavky </a:t>
            </a:r>
            <a:r>
              <a:rPr lang="cs-CZ" sz="6200" dirty="0" smtClean="0"/>
              <a:t>:</a:t>
            </a:r>
          </a:p>
          <a:p>
            <a:pPr marL="65087" indent="0" algn="just">
              <a:buNone/>
              <a:defRPr/>
            </a:pPr>
            <a:r>
              <a:rPr lang="cs-CZ" sz="6200" dirty="0" smtClean="0"/>
              <a:t>        -  neohrožují dosažení účelu trestního řízení, neboť předčasné zveřejnění    jednotlivých skutečností a výsledků řízení mohou ztížit nebo úplně zmařit objasňování trestní věci,</a:t>
            </a:r>
          </a:p>
          <a:p>
            <a:pPr marL="65087" indent="0" algn="just">
              <a:buNone/>
              <a:defRPr/>
            </a:pPr>
            <a:r>
              <a:rPr lang="cs-CZ" sz="6200" dirty="0" smtClean="0"/>
              <a:t>        -    neodporují požadavku ochrany osobnosti mladistvého a osobních údajů i jiných zúčastněných osob, neboť zveřejnění takových informací může vážně zasáhnout do osobních poměrů dotčených osob, vystavit je velkému psychickému tlaku a v krajním případě zásadně ovlivnit jejich další život a zdravotní stav.</a:t>
            </a:r>
          </a:p>
          <a:p>
            <a:pPr marL="65087" indent="0" algn="r">
              <a:buNone/>
              <a:defRPr/>
            </a:pPr>
            <a:endParaRPr lang="cs-CZ" sz="3200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dirty="0" smtClean="0"/>
              <a:t>Rozsah zákazu </a:t>
            </a:r>
            <a:r>
              <a:rPr lang="cs-CZ" sz="3200" dirty="0"/>
              <a:t>zveřejňování -  § 53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22287" indent="-457200" algn="just">
              <a:defRPr/>
            </a:pPr>
            <a:r>
              <a:rPr lang="cs-CZ" sz="3200" b="1" dirty="0" smtClean="0"/>
              <a:t>Nikdo </a:t>
            </a:r>
            <a:r>
              <a:rPr lang="cs-CZ" sz="3200" b="1" dirty="0"/>
              <a:t>nesmí jakýmkoliv způsobem zveřejnit žádnou informaci, ve které je uvedeno jméno a příjmení  mladistvého, nebo informaci, která by vedla k identifikaci  mladistvého</a:t>
            </a:r>
            <a:r>
              <a:rPr lang="cs-CZ" sz="3200" dirty="0"/>
              <a:t>. </a:t>
            </a:r>
          </a:p>
          <a:p>
            <a:pPr marL="65087" indent="0">
              <a:buNone/>
              <a:defRPr/>
            </a:pPr>
            <a:r>
              <a:rPr lang="cs-CZ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Výjimky:</a:t>
            </a:r>
          </a:p>
          <a:p>
            <a:pPr marL="65087" indent="0">
              <a:buNone/>
              <a:defRPr/>
            </a:pPr>
            <a:r>
              <a:rPr lang="cs-CZ" sz="3200" dirty="0"/>
              <a:t> </a:t>
            </a:r>
            <a:r>
              <a:rPr lang="cs-CZ" sz="3200" dirty="0" smtClean="0"/>
              <a:t>      v </a:t>
            </a:r>
            <a:r>
              <a:rPr lang="cs-CZ" sz="3200" dirty="0"/>
              <a:t>případě pátrání po mladistvém,</a:t>
            </a:r>
          </a:p>
          <a:p>
            <a:pPr marL="522287" indent="-457200" algn="just">
              <a:defRPr/>
            </a:pPr>
            <a:r>
              <a:rPr lang="cs-CZ" sz="3200" dirty="0" smtClean="0"/>
              <a:t>informace </a:t>
            </a:r>
            <a:r>
              <a:rPr lang="cs-CZ" sz="3200" dirty="0"/>
              <a:t>se sdělují orgánu sociálně právní ochrany dětí a Probační a </a:t>
            </a:r>
            <a:r>
              <a:rPr lang="cs-CZ" sz="3200" dirty="0" smtClean="0"/>
              <a:t>Mediační </a:t>
            </a:r>
            <a:r>
              <a:rPr lang="cs-CZ" sz="3200" dirty="0"/>
              <a:t>službě v případě vyžadování zpráv o poměrech mladistvého,</a:t>
            </a:r>
          </a:p>
          <a:p>
            <a:pPr marL="522287" indent="-457200" algn="just">
              <a:defRPr/>
            </a:pPr>
            <a:r>
              <a:rPr lang="cs-CZ" sz="3200" dirty="0"/>
              <a:t>Osoba, které jsou informace sdělovány musí být poučena  o právních následcích- pokuta až do výše </a:t>
            </a:r>
            <a:r>
              <a:rPr lang="cs-CZ" sz="3200" dirty="0" smtClean="0"/>
              <a:t>50000</a:t>
            </a:r>
            <a:r>
              <a:rPr lang="cs-CZ" sz="3200" dirty="0"/>
              <a:t>,- Kč, podle § 26 zákona o přestupcích (správní opatření)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875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Dokazování - § 55 - § 58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7675" indent="-382588">
              <a:buNone/>
              <a:defRPr/>
            </a:pPr>
            <a:r>
              <a:rPr lang="cs-CZ" dirty="0" smtClean="0"/>
              <a:t>V trestních věcech mladistvých obviněných jsou OČTŘ povinny dokazovat :</a:t>
            </a:r>
          </a:p>
          <a:p>
            <a:pPr marL="522287" indent="-457200">
              <a:defRPr/>
            </a:pPr>
            <a:r>
              <a:rPr lang="cs-CZ" dirty="0" smtClean="0"/>
              <a:t>příčiny provinění,</a:t>
            </a:r>
          </a:p>
          <a:p>
            <a:pPr marL="522287" indent="-457200">
              <a:defRPr/>
            </a:pPr>
            <a:r>
              <a:rPr lang="cs-CZ" dirty="0" smtClean="0"/>
              <a:t>skutečnosti významné pro posouzení osobních, rodinných a jiných poměrů mladistvého,</a:t>
            </a:r>
          </a:p>
          <a:p>
            <a:pPr marL="522287" indent="-457200">
              <a:defRPr/>
            </a:pPr>
            <a:r>
              <a:rPr lang="cs-CZ" dirty="0" smtClean="0"/>
              <a:t>stupeň rozumového a mravního vývoje,</a:t>
            </a:r>
          </a:p>
          <a:p>
            <a:pPr marL="522287" indent="-457200">
              <a:defRPr/>
            </a:pPr>
            <a:r>
              <a:rPr lang="cs-CZ" dirty="0" smtClean="0"/>
              <a:t>povaha mladistvého,</a:t>
            </a:r>
          </a:p>
          <a:p>
            <a:pPr marL="522287" indent="-457200">
              <a:defRPr/>
            </a:pPr>
            <a:r>
              <a:rPr lang="cs-CZ" dirty="0" smtClean="0"/>
              <a:t>prostředí, v němž mladistvý žil a byl vychován,</a:t>
            </a:r>
          </a:p>
          <a:p>
            <a:pPr marL="522287" indent="-457200">
              <a:defRPr/>
            </a:pPr>
            <a:r>
              <a:rPr lang="cs-CZ" dirty="0" smtClean="0"/>
              <a:t>zjištění dosavadního chování ve škole,</a:t>
            </a:r>
          </a:p>
          <a:p>
            <a:pPr marL="522287" indent="-457200">
              <a:defRPr/>
            </a:pPr>
            <a:r>
              <a:rPr lang="cs-CZ" dirty="0" smtClean="0"/>
              <a:t>zjištění chování mladistvého před spácháním provinění a po něm,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772400" cy="9144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47675" indent="-382588" algn="just">
              <a:buNone/>
              <a:defRPr/>
            </a:pPr>
            <a:r>
              <a:rPr lang="cs-CZ" dirty="0" smtClean="0"/>
              <a:t>      </a:t>
            </a:r>
          </a:p>
          <a:p>
            <a:pPr marL="447675" indent="-382588" algn="just">
              <a:buNone/>
              <a:defRPr/>
            </a:pPr>
            <a:r>
              <a:rPr lang="cs-CZ" dirty="0"/>
              <a:t> </a:t>
            </a:r>
            <a:r>
              <a:rPr lang="cs-CZ" dirty="0" smtClean="0"/>
              <a:t>       </a:t>
            </a:r>
            <a:r>
              <a:rPr lang="cs-CZ" sz="3100" dirty="0" smtClean="0"/>
              <a:t>Zjištění </a:t>
            </a:r>
            <a:r>
              <a:rPr lang="cs-CZ" sz="3100" dirty="0"/>
              <a:t>poměrů mladistvého -  mohou vyžádat všechny </a:t>
            </a:r>
            <a:r>
              <a:rPr lang="cs-CZ" sz="3100" dirty="0" smtClean="0"/>
              <a:t>OČTŘ, zpravidla </a:t>
            </a:r>
            <a:r>
              <a:rPr lang="cs-CZ" sz="3100" dirty="0"/>
              <a:t>ten orgán, který věc zpracovává - § 55</a:t>
            </a:r>
          </a:p>
          <a:p>
            <a:pPr marL="447675" indent="-382588" algn="just">
              <a:buNone/>
              <a:defRPr/>
            </a:pPr>
            <a:r>
              <a:rPr lang="cs-CZ" sz="3100" dirty="0" smtClean="0"/>
              <a:t>       Zpráva </a:t>
            </a:r>
            <a:r>
              <a:rPr lang="cs-CZ" sz="3100" dirty="0"/>
              <a:t>o osobních, rodinných a sociálních poměrech a aktuální životní situaci mladistvého - § 56</a:t>
            </a:r>
          </a:p>
          <a:p>
            <a:pPr marL="447675" indent="-382588" algn="just">
              <a:buNone/>
              <a:defRPr/>
            </a:pPr>
            <a:r>
              <a:rPr lang="cs-CZ" sz="3100" dirty="0" smtClean="0"/>
              <a:t>        Zprávu </a:t>
            </a:r>
            <a:r>
              <a:rPr lang="cs-CZ" sz="3100" dirty="0"/>
              <a:t>podle § 56 vyžaduje příslušný soud pro mládež a v přípravném řízení státní zástupce (nikoliv policejní orgán).</a:t>
            </a:r>
          </a:p>
          <a:p>
            <a:pPr marL="447675" indent="-382588" algn="just">
              <a:buNone/>
              <a:defRPr/>
            </a:pPr>
            <a:endParaRPr lang="cs-CZ" sz="3100" dirty="0"/>
          </a:p>
          <a:p>
            <a:pPr marL="447675" indent="-382588" algn="just">
              <a:buNone/>
              <a:defRPr/>
            </a:pPr>
            <a:r>
              <a:rPr lang="cs-CZ" sz="3100" dirty="0" smtClean="0"/>
              <a:t>       Zprávy </a:t>
            </a:r>
            <a:r>
              <a:rPr lang="cs-CZ" sz="3100" dirty="0"/>
              <a:t>podle § 55 a § 56 vypracovává : </a:t>
            </a:r>
          </a:p>
          <a:p>
            <a:pPr marL="522287" indent="-457200" algn="just">
              <a:defRPr/>
            </a:pPr>
            <a:r>
              <a:rPr lang="cs-CZ" sz="3100" dirty="0"/>
              <a:t>Orgán sociálně právní ochrany dětí</a:t>
            </a:r>
          </a:p>
          <a:p>
            <a:pPr marL="522287" indent="-457200" algn="just">
              <a:defRPr/>
            </a:pPr>
            <a:r>
              <a:rPr lang="cs-CZ" sz="3100" dirty="0"/>
              <a:t>Probační a mediační služba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dirty="0" smtClean="0"/>
              <a:t>Vyšetření duševního stavu -§ 58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7675" indent="-382588">
              <a:buNone/>
            </a:pPr>
            <a:r>
              <a:rPr lang="cs-CZ" altLang="cs-CZ" dirty="0" smtClean="0"/>
              <a:t>Vyšetření duševního stavu mladistvého :</a:t>
            </a:r>
          </a:p>
          <a:p>
            <a:pPr marL="522287" indent="-457200" algn="just"/>
            <a:r>
              <a:rPr lang="cs-CZ" altLang="cs-CZ" dirty="0" smtClean="0"/>
              <a:t>na základě výsledků dokazování jsou pochybnosti o plné příčetnosti,</a:t>
            </a:r>
          </a:p>
          <a:p>
            <a:pPr marL="522287" indent="-457200" algn="just"/>
            <a:r>
              <a:rPr lang="cs-CZ" altLang="cs-CZ" dirty="0" smtClean="0"/>
              <a:t>vyšetření duševního stavu se vztahuje vždy k duševní poruše nebo rozumové a mravní vyspělosti v době spáchání,</a:t>
            </a:r>
          </a:p>
          <a:p>
            <a:pPr marL="522287" indent="-457200" algn="just"/>
            <a:r>
              <a:rPr lang="cs-CZ" altLang="cs-CZ" dirty="0" smtClean="0"/>
              <a:t>nelze se spokojit se znaleckým posudkem podaným v předchozí trestní věci téhož obviněného mladistvého,</a:t>
            </a:r>
          </a:p>
          <a:p>
            <a:pPr marL="522287" indent="-457200" algn="just"/>
            <a:r>
              <a:rPr lang="cs-CZ" altLang="cs-CZ" dirty="0" smtClean="0"/>
              <a:t>k vyšetření duševního stavu se přiberou dva znalci , jeden z oboru zdravotnictví, odvětví psychiatrie se specializací na dětskou psychiatrii, druhý z oboru zdravotnictví nebo pedagogiky, odvětví  psychologie se specializací na dětskou psychologii</a:t>
            </a:r>
          </a:p>
          <a:p>
            <a:pPr marL="522287" indent="-457200" algn="just"/>
            <a:r>
              <a:rPr lang="cs-CZ" altLang="cs-CZ" dirty="0" smtClean="0"/>
              <a:t>znalci posuzují tedy nejen z hlediska případné duševní poruchy, ale i z hlediska dosaženého stupně rozumové a mravní vyspělosti,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Zahájení </a:t>
            </a:r>
            <a:r>
              <a:rPr lang="cs-CZ" dirty="0" err="1" smtClean="0"/>
              <a:t>tr</a:t>
            </a:r>
            <a:r>
              <a:rPr lang="cs-CZ" dirty="0" smtClean="0"/>
              <a:t>. stíhání - §60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7675" indent="-382588" algn="just">
              <a:buNone/>
            </a:pPr>
            <a:r>
              <a:rPr lang="cs-CZ" altLang="cs-CZ" dirty="0" smtClean="0"/>
              <a:t>     Trestní stíhání policejní orgán zahajuje usnesením podle § 160 odst. 1 trestního řádu, je-li dostatečně odůvodněno, že bylo spácháno provinění  a je-li dostatečně odůvodněn závěr, že jej spáchala určitá osoba.</a:t>
            </a:r>
          </a:p>
          <a:p>
            <a:pPr marL="447675" indent="-382588">
              <a:buNone/>
            </a:pPr>
            <a:endParaRPr lang="cs-CZ" altLang="cs-CZ" dirty="0" smtClean="0"/>
          </a:p>
          <a:p>
            <a:pPr marL="447675" indent="-382588" algn="just">
              <a:buNone/>
            </a:pPr>
            <a:r>
              <a:rPr lang="cs-CZ" altLang="cs-CZ" dirty="0" smtClean="0"/>
              <a:t>     O zahájení trestního stíhání musí být  bez zbytečného odkladu informováni </a:t>
            </a:r>
          </a:p>
          <a:p>
            <a:pPr marL="522287" indent="-457200"/>
            <a:r>
              <a:rPr lang="cs-CZ" altLang="cs-CZ" dirty="0" smtClean="0"/>
              <a:t>zákonný zástupce mladistvého,</a:t>
            </a:r>
          </a:p>
          <a:p>
            <a:pPr marL="522287" indent="-457200"/>
            <a:r>
              <a:rPr lang="cs-CZ" altLang="cs-CZ" dirty="0" smtClean="0"/>
              <a:t>příslušný orgán sociálně právní  ochrany dětí,</a:t>
            </a:r>
          </a:p>
          <a:p>
            <a:pPr marL="522287" indent="-457200"/>
            <a:r>
              <a:rPr lang="cs-CZ" altLang="cs-CZ" dirty="0" smtClean="0"/>
              <a:t>Probační a mediační služba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Řízení před soudem §61 - §67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22287" indent="-457200">
              <a:defRPr/>
            </a:pPr>
            <a:r>
              <a:rPr lang="cs-CZ" sz="3200" dirty="0" smtClean="0"/>
              <a:t>řízení konají speciální soudy pro mládež,</a:t>
            </a:r>
          </a:p>
          <a:p>
            <a:pPr marL="522287" indent="-457200">
              <a:defRPr/>
            </a:pPr>
            <a:r>
              <a:rPr lang="cs-CZ" sz="3200" dirty="0" smtClean="0"/>
              <a:t>pokud soud uzná, že veřejné zasedání je v neprospěch mladistvého,  má právo veřejnost vyloučit,</a:t>
            </a:r>
          </a:p>
          <a:p>
            <a:pPr marL="522287" indent="-457200">
              <a:defRPr/>
            </a:pPr>
            <a:r>
              <a:rPr lang="cs-CZ" sz="3200" dirty="0" smtClean="0"/>
              <a:t>specifické a významné postavení v řízení před soudem má Probační a Mediační služba, kterou předseda senátu může pověřit opatřením podkladů k vyřízení věci,</a:t>
            </a:r>
          </a:p>
          <a:p>
            <a:pPr marL="522287" indent="-457200">
              <a:defRPr/>
            </a:pPr>
            <a:r>
              <a:rPr lang="cs-CZ" sz="3200" dirty="0" smtClean="0"/>
              <a:t>Probační a Mediační služba provádí mimosoudní zprostředkování mezi obviněným mladistvým a poškozeným před uplatněním odklonu,</a:t>
            </a:r>
          </a:p>
          <a:p>
            <a:pPr marL="522287" indent="-457200">
              <a:defRPr/>
            </a:pPr>
            <a:r>
              <a:rPr lang="cs-CZ" sz="3200" dirty="0" smtClean="0"/>
              <a:t>Probační a Mediační služba podává stanovisko ke vhodnosti alternativního řešení mimo hlavní líčení,</a:t>
            </a:r>
          </a:p>
          <a:p>
            <a:pPr marL="522287" indent="-457200">
              <a:defRPr/>
            </a:pPr>
            <a:r>
              <a:rPr lang="cs-CZ" sz="3200" dirty="0" smtClean="0"/>
              <a:t>ve věci mladistvého nelze vydat trestní příkaz – zpravidla soud pro mládež  projedná a rozhodne v případech zkráceného přípravného řízení,</a:t>
            </a:r>
          </a:p>
          <a:p>
            <a:pPr marL="522287" indent="-457200">
              <a:defRPr/>
            </a:pPr>
            <a:r>
              <a:rPr lang="cs-CZ" sz="3200" dirty="0" smtClean="0"/>
              <a:t>zákon připouští projednání věci samosoudcem,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7987" algn="just">
              <a:defRPr/>
            </a:pPr>
            <a:r>
              <a:rPr lang="cs-CZ" sz="2400" dirty="0" smtClean="0"/>
              <a:t>hlavní líčení a veřejné zasedání nelze konat </a:t>
            </a:r>
            <a:r>
              <a:rPr lang="cs-CZ" sz="2400" dirty="0"/>
              <a:t> </a:t>
            </a:r>
            <a:r>
              <a:rPr lang="cs-CZ" sz="2400" dirty="0" smtClean="0"/>
              <a:t>v nepřítomnosti mladistvého,</a:t>
            </a:r>
          </a:p>
          <a:p>
            <a:pPr marL="407987">
              <a:defRPr/>
            </a:pPr>
            <a:r>
              <a:rPr lang="cs-CZ" sz="2400" dirty="0" smtClean="0"/>
              <a:t>povinná účast státního zástupce jak u hlavního líčení, tak i veřejného zasedání,</a:t>
            </a:r>
          </a:p>
          <a:p>
            <a:pPr marL="407987">
              <a:defRPr/>
            </a:pPr>
            <a:r>
              <a:rPr lang="cs-CZ" sz="2400" dirty="0" smtClean="0"/>
              <a:t>orgán sociálně právní ochrany dětí má právo klást otázky a podávat návrhy,</a:t>
            </a:r>
          </a:p>
          <a:p>
            <a:pPr marL="407987" algn="just">
              <a:defRPr/>
            </a:pPr>
            <a:r>
              <a:rPr lang="cs-CZ" sz="2400" dirty="0" smtClean="0"/>
              <a:t>rozhodnutí soudu se doručuje i orgánu sociálně právní ochrany dětí a Probační a Mediační službě</a:t>
            </a:r>
            <a:r>
              <a:rPr lang="cs-CZ" sz="3200" dirty="0" smtClean="0"/>
              <a:t>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dirty="0" smtClean="0"/>
              <a:t>Zvláštní způsoby řízení - §68 - §70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47675" indent="-382588">
              <a:lnSpc>
                <a:spcPct val="80000"/>
              </a:lnSpc>
              <a:buNone/>
              <a:defRPr/>
            </a:pPr>
            <a:endParaRPr lang="cs-CZ" sz="2800" dirty="0" smtClean="0"/>
          </a:p>
          <a:p>
            <a:pPr marL="447675" indent="-382588" algn="just">
              <a:lnSpc>
                <a:spcPct val="80000"/>
              </a:lnSpc>
              <a:buNone/>
              <a:defRPr/>
            </a:pPr>
            <a:r>
              <a:rPr lang="cs-CZ" sz="3200" b="1" dirty="0" smtClean="0">
                <a:solidFill>
                  <a:srgbClr val="FF0000"/>
                </a:solidFill>
              </a:rPr>
              <a:t>       </a:t>
            </a:r>
            <a:r>
              <a:rPr lang="cs-CZ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Zvláštní způsob řízení patří mezi tzv. odklony od standardního trestního </a:t>
            </a:r>
          </a:p>
          <a:p>
            <a:pPr marL="447675" indent="-382588" algn="just">
              <a:lnSpc>
                <a:spcPct val="80000"/>
              </a:lnSpc>
              <a:buNone/>
              <a:defRPr/>
            </a:pPr>
            <a:r>
              <a:rPr lang="cs-CZ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řízení, patří sem :</a:t>
            </a:r>
          </a:p>
          <a:p>
            <a:pPr marL="447675" indent="-382588">
              <a:lnSpc>
                <a:spcPct val="80000"/>
              </a:lnSpc>
              <a:buBlip>
                <a:blip r:embed="rId2"/>
              </a:buBlip>
              <a:defRPr/>
            </a:pPr>
            <a:endParaRPr lang="cs-CZ" dirty="0" smtClean="0"/>
          </a:p>
          <a:p>
            <a:pPr marL="636587" indent="-571500">
              <a:lnSpc>
                <a:spcPct val="80000"/>
              </a:lnSpc>
              <a:defRPr/>
            </a:pPr>
            <a:r>
              <a:rPr lang="cs-CZ" sz="3600" b="1" dirty="0" smtClean="0"/>
              <a:t>podmíněné zastavení trestního stíhání ( § 307 trestního řádu ),</a:t>
            </a:r>
          </a:p>
          <a:p>
            <a:pPr marL="522287" indent="-457200">
              <a:lnSpc>
                <a:spcPct val="80000"/>
              </a:lnSpc>
              <a:defRPr/>
            </a:pPr>
            <a:r>
              <a:rPr lang="cs-CZ" dirty="0" smtClean="0"/>
              <a:t>provinění, na které zákon stanoví trest odnětí svobody, horní hranice nepřevyšuje pět let,</a:t>
            </a:r>
          </a:p>
          <a:p>
            <a:pPr marL="522287" indent="-457200">
              <a:lnSpc>
                <a:spcPct val="80000"/>
              </a:lnSpc>
              <a:defRPr/>
            </a:pPr>
            <a:r>
              <a:rPr lang="cs-CZ" dirty="0" smtClean="0"/>
              <a:t>mladistvý se k činu doznal,</a:t>
            </a:r>
          </a:p>
          <a:p>
            <a:pPr marL="522287" indent="-457200">
              <a:lnSpc>
                <a:spcPct val="80000"/>
              </a:lnSpc>
              <a:defRPr/>
            </a:pPr>
            <a:r>
              <a:rPr lang="cs-CZ" dirty="0" smtClean="0"/>
              <a:t> došlo k náhradě škody </a:t>
            </a:r>
          </a:p>
          <a:p>
            <a:pPr marL="522287" indent="-457200">
              <a:lnSpc>
                <a:spcPct val="80000"/>
              </a:lnSpc>
              <a:defRPr/>
            </a:pPr>
            <a:r>
              <a:rPr lang="cs-CZ" dirty="0" smtClean="0"/>
              <a:t>mladistvý projevil souhlas s vyřízením,</a:t>
            </a:r>
          </a:p>
          <a:p>
            <a:pPr marL="522287" indent="-457200">
              <a:lnSpc>
                <a:spcPct val="80000"/>
              </a:lnSpc>
              <a:defRPr/>
            </a:pPr>
            <a:r>
              <a:rPr lang="cs-CZ" dirty="0" smtClean="0"/>
              <a:t>rozhodnutí lze považovat za dostačující,</a:t>
            </a:r>
          </a:p>
          <a:p>
            <a:pPr marL="522287" indent="-457200">
              <a:lnSpc>
                <a:spcPct val="80000"/>
              </a:lnSpc>
              <a:defRPr/>
            </a:pPr>
            <a:endParaRPr lang="cs-CZ" dirty="0" smtClean="0"/>
          </a:p>
          <a:p>
            <a:pPr marL="636587" indent="-571500">
              <a:lnSpc>
                <a:spcPct val="80000"/>
              </a:lnSpc>
              <a:defRPr/>
            </a:pPr>
            <a:r>
              <a:rPr lang="cs-CZ" sz="3600" b="1" dirty="0" smtClean="0"/>
              <a:t>narovnání ( § 309 a následující trestního řádu ),</a:t>
            </a:r>
          </a:p>
          <a:p>
            <a:pPr marL="522287" indent="-457200">
              <a:lnSpc>
                <a:spcPct val="80000"/>
              </a:lnSpc>
              <a:defRPr/>
            </a:pPr>
            <a:r>
              <a:rPr lang="cs-CZ" dirty="0" smtClean="0"/>
              <a:t>provinění, na které zákon stanoví trest odnětí svobody, horní hranice nepřevyšuje pět let,</a:t>
            </a:r>
          </a:p>
          <a:p>
            <a:pPr marL="522287" indent="-457200">
              <a:lnSpc>
                <a:spcPct val="80000"/>
              </a:lnSpc>
              <a:defRPr/>
            </a:pPr>
            <a:r>
              <a:rPr lang="cs-CZ" dirty="0" smtClean="0"/>
              <a:t>mladistvý prohlásil, že spáchal skutek, o skutku nejsou pochybnosti,</a:t>
            </a:r>
          </a:p>
          <a:p>
            <a:pPr marL="522287" indent="-457200">
              <a:lnSpc>
                <a:spcPct val="80000"/>
              </a:lnSpc>
              <a:defRPr/>
            </a:pPr>
            <a:r>
              <a:rPr lang="cs-CZ" dirty="0" smtClean="0"/>
              <a:t>mladistvý  uhradí škodu,</a:t>
            </a:r>
          </a:p>
          <a:p>
            <a:pPr marL="522287" indent="-457200">
              <a:lnSpc>
                <a:spcPct val="80000"/>
              </a:lnSpc>
              <a:defRPr/>
            </a:pPr>
            <a:r>
              <a:rPr lang="cs-CZ" dirty="0" smtClean="0"/>
              <a:t>složí  peněžní částku k obecně prospěšným účelům,</a:t>
            </a:r>
          </a:p>
          <a:p>
            <a:pPr marL="522287" indent="-457200">
              <a:lnSpc>
                <a:spcPct val="80000"/>
              </a:lnSpc>
              <a:defRPr/>
            </a:pPr>
            <a:r>
              <a:rPr lang="cs-CZ" dirty="0" smtClean="0"/>
              <a:t>dohoda mezi obviněným a poškozeným</a:t>
            </a:r>
          </a:p>
          <a:p>
            <a:pPr marL="447675" indent="-382588">
              <a:lnSpc>
                <a:spcPct val="80000"/>
              </a:lnSpc>
              <a:buNone/>
              <a:defRPr/>
            </a:pPr>
            <a:endParaRPr lang="cs-CZ" sz="1600" b="1" dirty="0" smtClean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5087" indent="0">
              <a:buNone/>
              <a:defRPr/>
            </a:pPr>
            <a:r>
              <a:rPr lang="cs-CZ" b="1" dirty="0" smtClean="0"/>
              <a:t>odstoupení od trestního stíhání ( § 70 ZSM )</a:t>
            </a:r>
          </a:p>
          <a:p>
            <a:pPr marL="407987">
              <a:defRPr/>
            </a:pPr>
            <a:r>
              <a:rPr lang="cs-CZ" sz="2100" dirty="0" smtClean="0"/>
              <a:t>jde o provinění, na které trestní zákon stanoví trest odnětí svobody, jehož horní hranice nepřevyšuje tři léta,</a:t>
            </a:r>
          </a:p>
          <a:p>
            <a:pPr marL="407987">
              <a:defRPr/>
            </a:pPr>
            <a:r>
              <a:rPr lang="cs-CZ" sz="2100" dirty="0" smtClean="0"/>
              <a:t>neexistuje veřejný zájem na stíhání mladistvého,</a:t>
            </a:r>
          </a:p>
          <a:p>
            <a:pPr marL="407987">
              <a:defRPr/>
            </a:pPr>
            <a:r>
              <a:rPr lang="cs-CZ" sz="2100" dirty="0" smtClean="0"/>
              <a:t>potrestání není nutné k odvrácení mladistvého od páchání dalších provinění,</a:t>
            </a:r>
          </a:p>
          <a:p>
            <a:pPr marL="407987">
              <a:defRPr/>
            </a:pPr>
            <a:r>
              <a:rPr lang="cs-CZ" sz="2100" dirty="0" smtClean="0"/>
              <a:t>rozhodnutí lze považovat za dostačující a další trestní stíhání mladistvého za neúčelné,</a:t>
            </a:r>
          </a:p>
          <a:p>
            <a:pPr marL="447675" indent="-382588">
              <a:buFont typeface="Wingdings" pitchFamily="2" charset="2"/>
              <a:buChar char="ü"/>
              <a:defRPr/>
            </a:pPr>
            <a:endParaRPr lang="cs-CZ" sz="3200" dirty="0" smtClean="0">
              <a:solidFill>
                <a:srgbClr val="F6B960"/>
              </a:solidFill>
            </a:endParaRPr>
          </a:p>
          <a:p>
            <a:pPr marL="447675" indent="-382588">
              <a:buNone/>
              <a:defRPr/>
            </a:pPr>
            <a:r>
              <a:rPr lang="cs-CZ" sz="3200" dirty="0" smtClean="0"/>
              <a:t>     Zvláštní způsob řízení lze uplatnit jak v řízení před soudem pro mládež, tak i v přípravném řízení státním zástupcem.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Související právní předpisy </a:t>
            </a:r>
            <a:endParaRPr lang="cs-CZ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 rtlCol="0">
            <a:normAutofit fontScale="55000" lnSpcReduction="20000"/>
          </a:bodyPr>
          <a:lstStyle/>
          <a:p>
            <a:pPr marL="447675" indent="-382588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200" dirty="0" smtClean="0">
              <a:solidFill>
                <a:srgbClr val="F6B960"/>
              </a:solidFill>
            </a:endParaRPr>
          </a:p>
          <a:p>
            <a:pPr marL="522287" indent="-457200">
              <a:lnSpc>
                <a:spcPct val="90000"/>
              </a:lnSpc>
              <a:defRPr/>
            </a:pPr>
            <a:r>
              <a:rPr lang="cs-CZ" sz="3600" dirty="0"/>
              <a:t>     Trestní  zákoník</a:t>
            </a:r>
          </a:p>
          <a:p>
            <a:pPr marL="447675" indent="-382588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3600" dirty="0"/>
          </a:p>
          <a:p>
            <a:pPr marL="522287" indent="-457200">
              <a:lnSpc>
                <a:spcPct val="90000"/>
              </a:lnSpc>
              <a:defRPr/>
            </a:pPr>
            <a:r>
              <a:rPr lang="cs-CZ" sz="3600" dirty="0"/>
              <a:t>     Trestní řád</a:t>
            </a:r>
          </a:p>
          <a:p>
            <a:pPr marL="447675" indent="-382588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3600" dirty="0"/>
          </a:p>
          <a:p>
            <a:pPr marL="522287" indent="-457200">
              <a:lnSpc>
                <a:spcPct val="90000"/>
              </a:lnSpc>
              <a:defRPr/>
            </a:pPr>
            <a:r>
              <a:rPr lang="cs-CZ" sz="3600" dirty="0"/>
              <a:t>     Zákon o probační a mediační službě</a:t>
            </a:r>
          </a:p>
          <a:p>
            <a:pPr marL="447675" indent="-382588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3600" dirty="0"/>
          </a:p>
          <a:p>
            <a:pPr marL="522287" indent="-457200">
              <a:lnSpc>
                <a:spcPct val="90000"/>
              </a:lnSpc>
              <a:defRPr/>
            </a:pPr>
            <a:r>
              <a:rPr lang="cs-CZ" sz="3600" dirty="0"/>
              <a:t>     Zákon o sociálně-právní ochraně dětí</a:t>
            </a:r>
          </a:p>
          <a:p>
            <a:pPr marL="447675" indent="-382588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cs-CZ" sz="3600" dirty="0"/>
          </a:p>
          <a:p>
            <a:pPr marL="522287" indent="-457200">
              <a:lnSpc>
                <a:spcPct val="90000"/>
              </a:lnSpc>
              <a:defRPr/>
            </a:pPr>
            <a:r>
              <a:rPr lang="cs-CZ" sz="3600" dirty="0"/>
              <a:t>     Zákon o rodině</a:t>
            </a:r>
          </a:p>
          <a:p>
            <a:pPr marL="65087" indent="0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cs-CZ" sz="3600" dirty="0"/>
              <a:t> </a:t>
            </a:r>
          </a:p>
          <a:p>
            <a:pPr marL="522287" indent="-457200">
              <a:lnSpc>
                <a:spcPct val="90000"/>
              </a:lnSpc>
              <a:defRPr/>
            </a:pPr>
            <a:r>
              <a:rPr lang="cs-CZ" sz="3600" dirty="0"/>
              <a:t>     Občanský </a:t>
            </a:r>
            <a:r>
              <a:rPr lang="cs-CZ" sz="3600" dirty="0" smtClean="0"/>
              <a:t>zákoník</a:t>
            </a:r>
            <a:endParaRPr lang="cs-CZ" sz="3600" dirty="0"/>
          </a:p>
          <a:p>
            <a:pPr marL="447675" indent="-382588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cs-CZ" sz="3600" dirty="0"/>
          </a:p>
          <a:p>
            <a:pPr marL="522287" indent="-457200">
              <a:lnSpc>
                <a:spcPct val="90000"/>
              </a:lnSpc>
              <a:defRPr/>
            </a:pPr>
            <a:r>
              <a:rPr lang="cs-CZ" sz="3600" dirty="0"/>
              <a:t>      Zákon o obětech trestných </a:t>
            </a:r>
            <a:r>
              <a:rPr lang="cs-CZ" sz="3600" dirty="0" smtClean="0"/>
              <a:t>činů</a:t>
            </a:r>
            <a:endParaRPr lang="cs-CZ" sz="3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0" smtClean="0"/>
              <a:t>Hlava III</a:t>
            </a:r>
            <a:br>
              <a:rPr lang="cs-CZ" sz="2400" dirty="0" smtClean="0"/>
            </a:br>
            <a:r>
              <a:rPr lang="cs-CZ" sz="2400" dirty="0" smtClean="0"/>
              <a:t>Řízení ve věcech dětí mladších 15tilet - §89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47675" indent="-382588" algn="just">
              <a:buNone/>
            </a:pPr>
            <a:r>
              <a:rPr lang="cs-CZ" altLang="cs-CZ" sz="3200" dirty="0" smtClean="0"/>
              <a:t>       Základním smyslem projednání činů je rychlá a adekvátní reakce na jejich spáchání, předcházení jejich opakování, náležitá reflexe potřeb osob jimi poškozených a vytváření podmínek pro další sociální a duševní rozvoj dětí. Primární je výchovné působení, ochrana před škodlivými vlivy a obnovení jejich sociálního zázemí.</a:t>
            </a:r>
          </a:p>
          <a:p>
            <a:pPr marL="447675" indent="-382588">
              <a:buNone/>
            </a:pPr>
            <a:endParaRPr lang="cs-CZ" altLang="cs-CZ" sz="3200" i="1" dirty="0" smtClean="0">
              <a:solidFill>
                <a:srgbClr val="FFAFD1"/>
              </a:solidFill>
            </a:endParaRPr>
          </a:p>
          <a:p>
            <a:pPr marL="447675" indent="-382588" algn="just">
              <a:buNone/>
            </a:pPr>
            <a:r>
              <a:rPr lang="cs-CZ" altLang="cs-CZ" dirty="0" smtClean="0"/>
              <a:t>       Protiprávní činy dětí mladších patnácti let z hlediska jejich povahy  dělíme na </a:t>
            </a:r>
          </a:p>
          <a:p>
            <a:pPr marL="522287" indent="-457200"/>
            <a:r>
              <a:rPr lang="cs-CZ" altLang="cs-CZ" dirty="0" smtClean="0"/>
              <a:t>činy jinak trestné</a:t>
            </a:r>
          </a:p>
          <a:p>
            <a:pPr marL="522287" indent="-457200"/>
            <a:r>
              <a:rPr lang="cs-CZ" altLang="cs-CZ" dirty="0" smtClean="0"/>
              <a:t>ostatní protiprávní činy</a:t>
            </a:r>
          </a:p>
          <a:p>
            <a:pPr marL="447675" indent="-382588">
              <a:buNone/>
            </a:pPr>
            <a:r>
              <a:rPr lang="cs-CZ" altLang="cs-CZ" dirty="0" smtClean="0"/>
              <a:t>         Vždy je nutné vyrozumět OSPOD </a:t>
            </a:r>
          </a:p>
          <a:p>
            <a:pPr marL="447675" indent="-382588">
              <a:buNone/>
            </a:pPr>
            <a:r>
              <a:rPr lang="cs-CZ" altLang="cs-CZ" dirty="0" smtClean="0"/>
              <a:t>                                                                                                                                                                                                </a:t>
            </a:r>
            <a:endParaRPr lang="cs-CZ" altLang="cs-CZ" sz="3200" dirty="0" smtClean="0">
              <a:solidFill>
                <a:srgbClr val="C00000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Čin jinak trestný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7675" indent="-382588" algn="just"/>
            <a:r>
              <a:rPr lang="cs-CZ" altLang="cs-CZ" dirty="0" smtClean="0"/>
              <a:t>jde o jednání trestně neodpovědné osoby, kterým byly naplněny všechny znaky skutkové podstaty trestného činu (resp. provinění) mimo znaku „trestně odpovědný pachatel“,</a:t>
            </a:r>
          </a:p>
          <a:p>
            <a:pPr marL="447675" indent="-382588" algn="just"/>
            <a:r>
              <a:rPr lang="cs-CZ" altLang="cs-CZ" dirty="0" smtClean="0"/>
              <a:t>zákonem není specifikován požadavek na  míru společenské nebezpečnosti  činu jinak trestného u osob mladších patnácti let,</a:t>
            </a:r>
          </a:p>
          <a:p>
            <a:pPr marL="447675" indent="-382588" algn="just"/>
            <a:r>
              <a:rPr lang="cs-CZ" altLang="cs-CZ" dirty="0" smtClean="0"/>
              <a:t>při posuzování činu jinak trestného je nezbytné posuzovat mimo jiné pohnutku, schopnost posoudit závislosti na své rozumové a mravní vyspělosti,  nesprávnost a zavrženíhodnost jednání, způsob provedení činu a okolnosti, za kterých byl čin spáchán.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0" smtClean="0"/>
              <a:t>Deliktní způsobilost osoby mladší </a:t>
            </a:r>
            <a:br>
              <a:rPr lang="cs-CZ" sz="2800" dirty="0" smtClean="0"/>
            </a:br>
            <a:r>
              <a:rPr lang="cs-CZ" sz="2800" dirty="0" smtClean="0"/>
              <a:t>15-ti let § 89 odst. 3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7675" indent="-382588" algn="just">
              <a:buNone/>
              <a:defRPr/>
            </a:pPr>
            <a:r>
              <a:rPr lang="cs-CZ" dirty="0" smtClean="0"/>
              <a:t>      Jednání dětí, které je jiným protiprávním činem (přestupek), než činem jinak trestným se posuzuje a projednává podle obecných předpisů,  základním předpisem pro posouzení odpovědnosti  za protiprávní činy je občanský zákoník. </a:t>
            </a:r>
          </a:p>
          <a:p>
            <a:pPr marL="447675" indent="-382588" algn="just">
              <a:buNone/>
              <a:defRPr/>
            </a:pPr>
            <a:r>
              <a:rPr lang="cs-CZ" dirty="0" smtClean="0"/>
              <a:t>      Jednání dítěte je možné posuzovat jako protiprávní čin, pokud je splněna tzv. </a:t>
            </a:r>
            <a:r>
              <a:rPr lang="cs-CZ" dirty="0" err="1" smtClean="0"/>
              <a:t>deliktní</a:t>
            </a:r>
            <a:r>
              <a:rPr lang="cs-CZ" dirty="0" smtClean="0"/>
              <a:t> způsobilost, to znamená, že dítě :</a:t>
            </a:r>
          </a:p>
          <a:p>
            <a:pPr marL="522287" indent="-457200" algn="just">
              <a:buClr>
                <a:schemeClr val="tx1"/>
              </a:buClr>
              <a:defRPr/>
            </a:pPr>
            <a:r>
              <a:rPr lang="cs-CZ" dirty="0" err="1" smtClean="0"/>
              <a:t>deliktní</a:t>
            </a:r>
            <a:r>
              <a:rPr lang="cs-CZ" dirty="0" smtClean="0"/>
              <a:t>  způsobilost má a potom nese odpovědnost za škodu samo nebo solidárně s dalšími subjekty,</a:t>
            </a:r>
          </a:p>
          <a:p>
            <a:pPr marL="522287" indent="-457200" algn="just">
              <a:buClr>
                <a:schemeClr val="tx1"/>
              </a:buClr>
              <a:defRPr/>
            </a:pPr>
            <a:r>
              <a:rPr lang="cs-CZ" dirty="0" err="1" smtClean="0"/>
              <a:t>deliktní</a:t>
            </a:r>
            <a:r>
              <a:rPr lang="cs-CZ" dirty="0" smtClean="0"/>
              <a:t> způsobilost nemá a potom odpovědnost za škodu nesou osoby, které měly povinnost vykonávat dohled</a:t>
            </a:r>
          </a:p>
          <a:p>
            <a:pPr marL="447675" indent="-382588">
              <a:buClr>
                <a:srgbClr val="2CF43F"/>
              </a:buClr>
              <a:buNone/>
              <a:defRPr/>
            </a:pPr>
            <a:r>
              <a:rPr lang="cs-CZ" dirty="0" smtClean="0"/>
              <a:t>       Odpovědnost nezletilého za škodu je upravena § 422 </a:t>
            </a:r>
            <a:r>
              <a:rPr lang="cs-CZ" dirty="0" err="1" smtClean="0"/>
              <a:t>ObčZ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Zahájení řízení § 90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447675" indent="-382588" algn="just">
              <a:buNone/>
              <a:defRPr/>
            </a:pPr>
            <a:r>
              <a:rPr lang="cs-CZ" sz="7200" dirty="0" smtClean="0"/>
              <a:t>        V  řízení  soud pro mládež postupuje v zásadě podle předpisů upravujících občanské soudní řízení</a:t>
            </a:r>
          </a:p>
          <a:p>
            <a:pPr marL="447675" indent="-382588">
              <a:buNone/>
              <a:defRPr/>
            </a:pPr>
            <a:r>
              <a:rPr lang="cs-CZ" sz="7200" dirty="0" smtClean="0"/>
              <a:t>Řízení se zahajuje :</a:t>
            </a:r>
          </a:p>
          <a:p>
            <a:pPr marL="1208087" indent="-1143000">
              <a:buClr>
                <a:schemeClr val="tx1"/>
              </a:buClr>
              <a:defRPr/>
            </a:pPr>
            <a:r>
              <a:rPr lang="cs-CZ" sz="7200" dirty="0" smtClean="0"/>
              <a:t>návrhem státního zástupce na zahájení řízení,</a:t>
            </a:r>
          </a:p>
          <a:p>
            <a:pPr marL="1208087" indent="-1143000">
              <a:buClr>
                <a:schemeClr val="tx1"/>
              </a:buClr>
              <a:defRPr/>
            </a:pPr>
            <a:r>
              <a:rPr lang="cs-CZ" sz="7200" dirty="0" smtClean="0"/>
              <a:t>usnesením soudu pro mládež o zahájení řízení,</a:t>
            </a:r>
          </a:p>
          <a:p>
            <a:pPr marL="65087" indent="0" algn="just">
              <a:buClr>
                <a:srgbClr val="F9F93F"/>
              </a:buClr>
              <a:buNone/>
              <a:defRPr/>
            </a:pPr>
            <a:r>
              <a:rPr lang="cs-CZ" sz="7200" dirty="0" smtClean="0"/>
              <a:t>  Návrh podaný jiným subjektem je právně irelevantní, soud pro mládež se jím nemůže zabývat a řízení musí být zastaveno.</a:t>
            </a:r>
          </a:p>
          <a:p>
            <a:pPr marL="447675" indent="-382588">
              <a:buClr>
                <a:srgbClr val="F9F93F"/>
              </a:buClr>
              <a:buNone/>
              <a:defRPr/>
            </a:pPr>
            <a:r>
              <a:rPr lang="cs-CZ" sz="7200" dirty="0" smtClean="0"/>
              <a:t>Účastníci řízení :</a:t>
            </a:r>
          </a:p>
          <a:p>
            <a:pPr marL="1208087" indent="-1143000">
              <a:buClr>
                <a:schemeClr val="tx1"/>
              </a:buClr>
              <a:defRPr/>
            </a:pPr>
            <a:r>
              <a:rPr lang="cs-CZ" sz="7200" dirty="0" smtClean="0"/>
              <a:t>nezletilé dítě (musí být právně zastoupeno, opatrovníkem pro řízení je vždy advokát)</a:t>
            </a:r>
          </a:p>
          <a:p>
            <a:pPr marL="1208087" indent="-1143000">
              <a:buClr>
                <a:schemeClr val="tx1"/>
              </a:buClr>
              <a:defRPr/>
            </a:pPr>
            <a:r>
              <a:rPr lang="cs-CZ" sz="7200" dirty="0" smtClean="0"/>
              <a:t>zákonný zástupce, případně jiné osoby, kterým bylo dítě svěřeno do výchovy apod.</a:t>
            </a:r>
          </a:p>
          <a:p>
            <a:pPr marL="1208087" indent="-1143000">
              <a:buClr>
                <a:schemeClr val="tx1"/>
              </a:buClr>
              <a:defRPr/>
            </a:pPr>
            <a:r>
              <a:rPr lang="cs-CZ" sz="7200" dirty="0" smtClean="0"/>
              <a:t>orgán sociálně právní ochrany dětí,</a:t>
            </a:r>
          </a:p>
          <a:p>
            <a:pPr marL="1208087" indent="-1143000">
              <a:buClr>
                <a:schemeClr val="tx1"/>
              </a:buClr>
              <a:defRPr/>
            </a:pPr>
            <a:r>
              <a:rPr lang="cs-CZ" sz="7200" dirty="0" smtClean="0"/>
              <a:t>další osoby, o jejichž právech a povinnostech má být rozhodováno                                                                                                                                                                                         </a:t>
            </a:r>
          </a:p>
          <a:p>
            <a:pPr marL="1208087" indent="-1143000">
              <a:buClr>
                <a:schemeClr val="tx1"/>
              </a:buClr>
              <a:defRPr/>
            </a:pPr>
            <a:r>
              <a:rPr lang="cs-CZ" altLang="cs-CZ" sz="7200" dirty="0"/>
              <a:t>Poškozený není účastníkem řízení, nemá procesní postavení podle trestního řádu.</a:t>
            </a:r>
          </a:p>
          <a:p>
            <a:pPr marL="447675" indent="-382588">
              <a:buClr>
                <a:srgbClr val="FA3E59"/>
              </a:buClr>
              <a:buFont typeface="Wingdings" pitchFamily="2" charset="2"/>
              <a:buChar char="Ø"/>
              <a:defRPr/>
            </a:pPr>
            <a:endParaRPr lang="cs-CZ" sz="8000" b="1" dirty="0" smtClean="0">
              <a:solidFill>
                <a:srgbClr val="FF0000"/>
              </a:solidFill>
            </a:endParaRPr>
          </a:p>
          <a:p>
            <a:pPr marL="447675" indent="-382588">
              <a:buClr>
                <a:srgbClr val="FA3E59"/>
              </a:buClr>
              <a:buFont typeface="Wingdings" pitchFamily="2" charset="2"/>
              <a:buChar char="Ø"/>
              <a:defRPr/>
            </a:pPr>
            <a:endParaRPr lang="cs-CZ" sz="1800" b="1" dirty="0" smtClean="0">
              <a:solidFill>
                <a:srgbClr val="FF0000"/>
              </a:solidFill>
            </a:endParaRPr>
          </a:p>
          <a:p>
            <a:pPr marL="447675" indent="-382588">
              <a:buClr>
                <a:srgbClr val="FA3E59"/>
              </a:buClr>
              <a:buNone/>
              <a:defRPr/>
            </a:pPr>
            <a:r>
              <a:rPr lang="cs-CZ" sz="1800" b="1" dirty="0" smtClean="0">
                <a:solidFill>
                  <a:srgbClr val="FF0000"/>
                </a:solidFill>
              </a:rPr>
              <a:t>                                                                                                                                                                                             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Jednání -  § 92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22287" indent="-457200" algn="just">
              <a:lnSpc>
                <a:spcPct val="80000"/>
              </a:lnSpc>
              <a:buClr>
                <a:schemeClr val="tx1"/>
              </a:buClr>
            </a:pPr>
            <a:r>
              <a:rPr lang="cs-CZ" altLang="cs-CZ" dirty="0" smtClean="0"/>
              <a:t>V řízení nemusí být dítě vyslechnuto v případě, že jeho jednání je prokázáno, ale je povinností soudu pro mládež zjistit jeho názor na věc. </a:t>
            </a:r>
          </a:p>
          <a:p>
            <a:pPr marL="522287" indent="-457200" algn="just">
              <a:lnSpc>
                <a:spcPct val="80000"/>
              </a:lnSpc>
              <a:buClr>
                <a:schemeClr val="tx1"/>
              </a:buClr>
            </a:pPr>
            <a:r>
              <a:rPr lang="cs-CZ" altLang="cs-CZ" dirty="0" smtClean="0"/>
              <a:t>Znalecké zkoumání vyžaduje soud pro mládež na návrh státního zástupce, nebo z vlastního rozhodnutí.</a:t>
            </a:r>
          </a:p>
          <a:p>
            <a:pPr marL="522287" indent="-457200" algn="just">
              <a:lnSpc>
                <a:spcPct val="80000"/>
              </a:lnSpc>
              <a:buClr>
                <a:schemeClr val="tx1"/>
              </a:buClr>
            </a:pPr>
            <a:r>
              <a:rPr lang="cs-CZ" altLang="cs-CZ" dirty="0" smtClean="0"/>
              <a:t>Ochrana osobnosti ve stejném rozsahu jako u mladistvého.</a:t>
            </a:r>
          </a:p>
          <a:p>
            <a:pPr marL="447675" indent="-382588">
              <a:lnSpc>
                <a:spcPct val="80000"/>
              </a:lnSpc>
              <a:buClr>
                <a:srgbClr val="F9F93F"/>
              </a:buClr>
              <a:buNone/>
            </a:pPr>
            <a:endParaRPr lang="cs-CZ" altLang="cs-CZ" dirty="0" smtClean="0"/>
          </a:p>
          <a:p>
            <a:pPr marL="447675" indent="-382588">
              <a:lnSpc>
                <a:spcPct val="80000"/>
              </a:lnSpc>
              <a:buClr>
                <a:srgbClr val="FFC000"/>
              </a:buClr>
              <a:buNone/>
            </a:pPr>
            <a:endParaRPr lang="cs-CZ" altLang="cs-CZ" sz="28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altLang="cs-CZ" sz="3200" dirty="0"/>
              <a:t>Opatření ukládána osobě mladší </a:t>
            </a:r>
            <a:r>
              <a:rPr lang="cs-CZ" altLang="cs-CZ" sz="3200" dirty="0" smtClean="0"/>
              <a:t>15ti              let - §93</a:t>
            </a:r>
            <a:r>
              <a:rPr lang="cs-CZ" altLang="cs-CZ" sz="3200" dirty="0"/>
              <a:t/>
            </a:r>
            <a:br>
              <a:rPr lang="cs-CZ" altLang="cs-CZ" sz="3200" dirty="0"/>
            </a:br>
            <a:r>
              <a:rPr lang="cs-CZ" altLang="cs-CZ" sz="3200" dirty="0" smtClean="0"/>
              <a:t>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2287" indent="-457200">
              <a:lnSpc>
                <a:spcPct val="80000"/>
              </a:lnSpc>
              <a:buClr>
                <a:schemeClr val="tx1"/>
              </a:buClr>
            </a:pPr>
            <a:r>
              <a:rPr lang="cs-CZ" altLang="cs-CZ" dirty="0" smtClean="0"/>
              <a:t>výchovnou povinnost</a:t>
            </a:r>
          </a:p>
          <a:p>
            <a:pPr marL="522287" indent="-457200">
              <a:lnSpc>
                <a:spcPct val="80000"/>
              </a:lnSpc>
              <a:buClr>
                <a:schemeClr val="tx1"/>
              </a:buClr>
            </a:pPr>
            <a:r>
              <a:rPr lang="cs-CZ" altLang="cs-CZ" dirty="0" smtClean="0"/>
              <a:t>výchovné omezení</a:t>
            </a:r>
          </a:p>
          <a:p>
            <a:pPr marL="522287" indent="-457200">
              <a:lnSpc>
                <a:spcPct val="80000"/>
              </a:lnSpc>
              <a:buClr>
                <a:schemeClr val="tx1"/>
              </a:buClr>
            </a:pPr>
            <a:r>
              <a:rPr lang="cs-CZ" altLang="cs-CZ" dirty="0" smtClean="0"/>
              <a:t>napomenutí s výstrahou</a:t>
            </a:r>
          </a:p>
          <a:p>
            <a:pPr marL="522287" indent="-457200">
              <a:lnSpc>
                <a:spcPct val="80000"/>
              </a:lnSpc>
              <a:buClr>
                <a:schemeClr val="tx1"/>
              </a:buClr>
            </a:pPr>
            <a:r>
              <a:rPr lang="cs-CZ" altLang="cs-CZ" dirty="0" smtClean="0"/>
              <a:t>dohled </a:t>
            </a:r>
            <a:r>
              <a:rPr lang="cs-CZ" altLang="cs-CZ" dirty="0"/>
              <a:t>probačního úředníka</a:t>
            </a:r>
          </a:p>
          <a:p>
            <a:pPr marL="522287" indent="-457200">
              <a:lnSpc>
                <a:spcPct val="80000"/>
              </a:lnSpc>
              <a:buClr>
                <a:schemeClr val="tx1"/>
              </a:buClr>
            </a:pPr>
            <a:r>
              <a:rPr lang="cs-CZ" altLang="cs-CZ" dirty="0"/>
              <a:t>zařazení do terapeutického či jiného výchovného programu</a:t>
            </a:r>
          </a:p>
          <a:p>
            <a:pPr marL="65087" indent="0" algn="just">
              <a:lnSpc>
                <a:spcPct val="80000"/>
              </a:lnSpc>
              <a:buClr>
                <a:srgbClr val="FFC000"/>
              </a:buClr>
              <a:buNone/>
            </a:pPr>
            <a:r>
              <a:rPr lang="cs-CZ" altLang="cs-CZ" dirty="0"/>
              <a:t> </a:t>
            </a:r>
            <a:r>
              <a:rPr lang="cs-CZ" altLang="cs-CZ" dirty="0" smtClean="0"/>
              <a:t>     ochranná </a:t>
            </a:r>
            <a:r>
              <a:rPr lang="cs-CZ" altLang="cs-CZ" dirty="0"/>
              <a:t>výchova (obligatorně za čin, </a:t>
            </a:r>
            <a:r>
              <a:rPr lang="cs-CZ" altLang="cs-CZ" dirty="0" smtClean="0"/>
              <a:t>za který </a:t>
            </a:r>
            <a:r>
              <a:rPr lang="cs-CZ" altLang="cs-CZ" dirty="0"/>
              <a:t>je </a:t>
            </a:r>
            <a:r>
              <a:rPr lang="cs-CZ" altLang="cs-CZ" sz="3200" dirty="0"/>
              <a:t>možno uložit výjimečný trest).</a:t>
            </a:r>
          </a:p>
          <a:p>
            <a:r>
              <a:rPr lang="cs-CZ" dirty="0" smtClean="0"/>
              <a:t>  ochranné léčení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897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875" y="404813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Základní pojmy § 2</a:t>
            </a:r>
            <a:endParaRPr lang="cs-CZ" b="1" dirty="0"/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>
          <a:xfrm>
            <a:off x="971600" y="1628800"/>
            <a:ext cx="7772400" cy="5799023"/>
          </a:xfrm>
        </p:spPr>
        <p:txBody>
          <a:bodyPr>
            <a:noAutofit/>
          </a:bodyPr>
          <a:lstStyle/>
          <a:p>
            <a:pPr marL="65087" indent="0" algn="just">
              <a:lnSpc>
                <a:spcPct val="150000"/>
              </a:lnSpc>
              <a:buNone/>
              <a:defRPr/>
            </a:pPr>
            <a:r>
              <a:rPr lang="cs-CZ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Dítě</a:t>
            </a:r>
            <a:r>
              <a:rPr lang="cs-CZ" sz="2400" b="1" dirty="0" smtClean="0">
                <a:solidFill>
                  <a:srgbClr val="FF0000"/>
                </a:solidFill>
              </a:rPr>
              <a:t> </a:t>
            </a:r>
            <a:r>
              <a:rPr lang="cs-CZ" sz="2400" b="1" dirty="0" smtClean="0"/>
              <a:t>- </a:t>
            </a:r>
            <a:r>
              <a:rPr lang="cs-CZ" sz="2400" dirty="0" smtClean="0"/>
              <a:t>ten kdo v době  spáchání činu jinak trestného nedovršil 15rok svého věku</a:t>
            </a:r>
            <a:r>
              <a:rPr lang="cs-CZ" sz="2400" b="1" dirty="0" smtClean="0"/>
              <a:t>   </a:t>
            </a:r>
          </a:p>
          <a:p>
            <a:pPr marL="65087" indent="0" algn="just">
              <a:lnSpc>
                <a:spcPct val="150000"/>
              </a:lnSpc>
              <a:buNone/>
              <a:defRPr/>
            </a:pPr>
            <a:r>
              <a:rPr lang="cs-CZ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Mladistvý</a:t>
            </a:r>
            <a:r>
              <a:rPr lang="cs-CZ" sz="2400" b="1" dirty="0" smtClean="0">
                <a:solidFill>
                  <a:srgbClr val="FF0000"/>
                </a:solidFill>
              </a:rPr>
              <a:t> </a:t>
            </a:r>
            <a:r>
              <a:rPr lang="cs-CZ" sz="2400" b="1" dirty="0" smtClean="0"/>
              <a:t>-</a:t>
            </a:r>
            <a:r>
              <a:rPr lang="cs-CZ" sz="2400" b="1" dirty="0" smtClean="0">
                <a:solidFill>
                  <a:srgbClr val="FF0000"/>
                </a:solidFill>
              </a:rPr>
              <a:t> </a:t>
            </a:r>
            <a:r>
              <a:rPr lang="cs-CZ" sz="2400" b="1" dirty="0" smtClean="0"/>
              <a:t> </a:t>
            </a:r>
            <a:r>
              <a:rPr lang="cs-CZ" sz="2400" dirty="0" smtClean="0"/>
              <a:t>ten, kdo v době  spáchání provinění dovršil 15rok a nepřekročil 18 rok svého věku</a:t>
            </a:r>
          </a:p>
          <a:p>
            <a:pPr marL="65087" indent="0">
              <a:lnSpc>
                <a:spcPct val="150000"/>
              </a:lnSpc>
              <a:buNone/>
              <a:defRPr/>
            </a:pPr>
            <a:r>
              <a:rPr lang="cs-CZ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Protiprávní</a:t>
            </a:r>
            <a:r>
              <a:rPr lang="cs-CZ" sz="2400" b="1" dirty="0" smtClean="0">
                <a:solidFill>
                  <a:srgbClr val="FF0000"/>
                </a:solidFill>
              </a:rPr>
              <a:t> </a:t>
            </a:r>
            <a:r>
              <a:rPr lang="cs-CZ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čin</a:t>
            </a:r>
            <a:r>
              <a:rPr lang="cs-CZ" sz="2400" b="1" dirty="0" smtClean="0">
                <a:solidFill>
                  <a:srgbClr val="FF0000"/>
                </a:solidFill>
              </a:rPr>
              <a:t>       </a:t>
            </a:r>
            <a:r>
              <a:rPr lang="cs-CZ" sz="2400" b="1" dirty="0" smtClean="0"/>
              <a:t>-  provinění</a:t>
            </a:r>
          </a:p>
          <a:p>
            <a:pPr marL="65087" indent="0">
              <a:lnSpc>
                <a:spcPct val="150000"/>
              </a:lnSpc>
              <a:buNone/>
              <a:defRPr/>
            </a:pPr>
            <a:r>
              <a:rPr lang="cs-CZ" sz="2400" b="1" dirty="0" smtClean="0"/>
              <a:t>                                     -  trestný čin</a:t>
            </a:r>
          </a:p>
          <a:p>
            <a:pPr marL="65087" indent="0">
              <a:lnSpc>
                <a:spcPct val="150000"/>
              </a:lnSpc>
              <a:buNone/>
              <a:defRPr/>
            </a:pPr>
            <a:r>
              <a:rPr lang="cs-CZ" sz="2400" b="1" dirty="0"/>
              <a:t> </a:t>
            </a:r>
            <a:r>
              <a:rPr lang="cs-CZ" sz="2400" b="1" dirty="0" smtClean="0"/>
              <a:t>                                    -  čin jinak trestný</a:t>
            </a:r>
          </a:p>
          <a:p>
            <a:pPr marL="520700" indent="-457200">
              <a:lnSpc>
                <a:spcPct val="90000"/>
              </a:lnSpc>
              <a:buNone/>
              <a:defRPr/>
            </a:pPr>
            <a:r>
              <a:rPr lang="cs-CZ" sz="2400" dirty="0" smtClean="0">
                <a:solidFill>
                  <a:srgbClr val="FF00FF"/>
                </a:solidFill>
              </a:rPr>
              <a:t>                               </a:t>
            </a:r>
            <a:endParaRPr lang="cs-CZ" sz="2400" b="1" dirty="0" smtClean="0"/>
          </a:p>
          <a:p>
            <a:pPr>
              <a:buNone/>
            </a:pPr>
            <a:endParaRPr lang="cs-CZ" altLang="cs-CZ" sz="2400" dirty="0" smtClean="0"/>
          </a:p>
          <a:p>
            <a:endParaRPr lang="cs-CZ" altLang="cs-CZ" sz="2400" dirty="0" smtClean="0"/>
          </a:p>
          <a:p>
            <a:endParaRPr lang="cs-CZ" altLang="cs-CZ" sz="2400" dirty="0" smtClean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/>
              <a:t/>
            </a:r>
            <a:br>
              <a:rPr lang="cs-CZ" sz="3200" b="1" dirty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4400" y="620688"/>
            <a:ext cx="7772400" cy="5734872"/>
          </a:xfrm>
        </p:spPr>
        <p:txBody>
          <a:bodyPr>
            <a:normAutofit fontScale="25000" lnSpcReduction="20000"/>
          </a:bodyPr>
          <a:lstStyle/>
          <a:p>
            <a:pPr marL="1939607" lvl="8" indent="0">
              <a:lnSpc>
                <a:spcPct val="150000"/>
              </a:lnSpc>
              <a:buNone/>
              <a:defRPr/>
            </a:pPr>
            <a:endParaRPr lang="cs-CZ" dirty="0"/>
          </a:p>
          <a:p>
            <a:pPr marL="520700" indent="-457200">
              <a:lnSpc>
                <a:spcPct val="90000"/>
              </a:lnSpc>
              <a:buNone/>
              <a:defRPr/>
            </a:pPr>
            <a:r>
              <a:rPr lang="cs-CZ" sz="9600" b="1" dirty="0" smtClean="0"/>
              <a:t> </a:t>
            </a:r>
            <a:r>
              <a:rPr lang="cs-CZ" sz="9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Opatření </a:t>
            </a:r>
            <a:r>
              <a:rPr lang="cs-CZ" sz="9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ukládaná dle tohoto </a:t>
            </a:r>
            <a:r>
              <a:rPr lang="cs-CZ" sz="9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zákona mladistvým</a:t>
            </a:r>
          </a:p>
          <a:p>
            <a:pPr marL="520700" indent="-457200">
              <a:lnSpc>
                <a:spcPct val="90000"/>
              </a:lnSpc>
              <a:buNone/>
              <a:defRPr/>
            </a:pPr>
            <a:endParaRPr lang="cs-CZ" sz="9600" b="1" dirty="0">
              <a:solidFill>
                <a:srgbClr val="FF0000"/>
              </a:solidFill>
            </a:endParaRPr>
          </a:p>
          <a:p>
            <a:pPr marL="520700" indent="-457200">
              <a:lnSpc>
                <a:spcPct val="90000"/>
              </a:lnSpc>
              <a:buNone/>
              <a:defRPr/>
            </a:pPr>
            <a:r>
              <a:rPr lang="cs-CZ" sz="9600" dirty="0" smtClean="0"/>
              <a:t>   - výchovná opatření</a:t>
            </a:r>
          </a:p>
          <a:p>
            <a:pPr marL="520700" indent="-457200">
              <a:lnSpc>
                <a:spcPct val="90000"/>
              </a:lnSpc>
              <a:buNone/>
              <a:defRPr/>
            </a:pPr>
            <a:endParaRPr lang="cs-CZ" sz="9600" dirty="0"/>
          </a:p>
          <a:p>
            <a:pPr marL="520700" indent="-457200">
              <a:lnSpc>
                <a:spcPct val="90000"/>
              </a:lnSpc>
              <a:buNone/>
              <a:defRPr/>
            </a:pPr>
            <a:r>
              <a:rPr lang="cs-CZ" sz="9600" dirty="0" smtClean="0"/>
              <a:t>   - ochranná opatření</a:t>
            </a:r>
          </a:p>
          <a:p>
            <a:pPr marL="520700" indent="-457200">
              <a:lnSpc>
                <a:spcPct val="90000"/>
              </a:lnSpc>
              <a:buNone/>
              <a:defRPr/>
            </a:pPr>
            <a:endParaRPr lang="cs-CZ" sz="9600" dirty="0"/>
          </a:p>
          <a:p>
            <a:pPr marL="63500" indent="0">
              <a:lnSpc>
                <a:spcPct val="90000"/>
              </a:lnSpc>
              <a:buNone/>
              <a:defRPr/>
            </a:pPr>
            <a:r>
              <a:rPr lang="cs-CZ" sz="9600" dirty="0" smtClean="0"/>
              <a:t>   -  trestní </a:t>
            </a:r>
            <a:r>
              <a:rPr lang="cs-CZ" sz="9600" dirty="0"/>
              <a:t>opatření </a:t>
            </a:r>
            <a:endParaRPr lang="cs-CZ" sz="9600" dirty="0" smtClean="0"/>
          </a:p>
          <a:p>
            <a:pPr marL="63500" indent="0">
              <a:lnSpc>
                <a:spcPct val="90000"/>
              </a:lnSpc>
              <a:buNone/>
              <a:defRPr/>
            </a:pPr>
            <a:endParaRPr lang="cs-CZ" sz="9600" b="1" dirty="0" smtClean="0"/>
          </a:p>
          <a:p>
            <a:pPr marL="63500" indent="0">
              <a:lnSpc>
                <a:spcPct val="90000"/>
              </a:lnSpc>
              <a:buNone/>
              <a:defRPr/>
            </a:pPr>
            <a:r>
              <a:rPr lang="cs-CZ" sz="9600" b="1" dirty="0" smtClean="0"/>
              <a:t>  </a:t>
            </a:r>
            <a:r>
              <a:rPr lang="cs-CZ" sz="9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Opatření ukládaná  dětem mladším 15ti let -  </a:t>
            </a:r>
            <a:r>
              <a:rPr lang="cs-CZ" sz="7200" dirty="0"/>
              <a:t>§ 93 </a:t>
            </a:r>
            <a:endParaRPr lang="cs-CZ" sz="7200" dirty="0" smtClean="0"/>
          </a:p>
          <a:p>
            <a:pPr marL="63500" indent="0">
              <a:lnSpc>
                <a:spcPct val="90000"/>
              </a:lnSpc>
              <a:buNone/>
              <a:defRPr/>
            </a:pPr>
            <a:r>
              <a:rPr lang="cs-CZ" sz="7200" dirty="0"/>
              <a:t> </a:t>
            </a:r>
            <a:r>
              <a:rPr lang="cs-CZ" sz="7200" dirty="0" smtClean="0"/>
              <a:t>  </a:t>
            </a:r>
          </a:p>
          <a:p>
            <a:pPr marL="63500" indent="0">
              <a:lnSpc>
                <a:spcPct val="90000"/>
              </a:lnSpc>
              <a:buNone/>
              <a:defRPr/>
            </a:pPr>
            <a:r>
              <a:rPr lang="cs-CZ" sz="7200" b="1" dirty="0">
                <a:solidFill>
                  <a:srgbClr val="FF0000"/>
                </a:solidFill>
              </a:rPr>
              <a:t> </a:t>
            </a:r>
            <a:r>
              <a:rPr lang="cs-CZ" sz="7200" b="1" dirty="0" smtClean="0">
                <a:solidFill>
                  <a:srgbClr val="FF0000"/>
                </a:solidFill>
              </a:rPr>
              <a:t>  </a:t>
            </a:r>
            <a:r>
              <a:rPr lang="cs-CZ" sz="9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OČTŘ</a:t>
            </a:r>
            <a:r>
              <a:rPr lang="cs-CZ" sz="8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endParaRPr lang="cs-CZ" sz="8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65087" indent="0">
              <a:lnSpc>
                <a:spcPct val="150000"/>
              </a:lnSpc>
              <a:buNone/>
              <a:defRPr/>
            </a:pPr>
            <a:r>
              <a:rPr lang="cs-CZ" sz="9600" dirty="0" smtClean="0"/>
              <a:t>   -policejní </a:t>
            </a:r>
            <a:r>
              <a:rPr lang="cs-CZ" sz="9600" dirty="0"/>
              <a:t>orgány</a:t>
            </a:r>
          </a:p>
          <a:p>
            <a:pPr marL="65087" indent="0">
              <a:lnSpc>
                <a:spcPct val="150000"/>
              </a:lnSpc>
              <a:buNone/>
              <a:defRPr/>
            </a:pPr>
            <a:r>
              <a:rPr lang="cs-CZ" sz="9600" dirty="0"/>
              <a:t> </a:t>
            </a:r>
            <a:r>
              <a:rPr lang="cs-CZ" sz="9600" dirty="0" smtClean="0"/>
              <a:t>  - státní </a:t>
            </a:r>
            <a:r>
              <a:rPr lang="cs-CZ" sz="9600" dirty="0"/>
              <a:t>zástupci </a:t>
            </a:r>
          </a:p>
          <a:p>
            <a:pPr marL="65087" indent="0">
              <a:lnSpc>
                <a:spcPct val="150000"/>
              </a:lnSpc>
              <a:buNone/>
              <a:defRPr/>
            </a:pPr>
            <a:r>
              <a:rPr lang="cs-CZ" sz="9600" dirty="0" smtClean="0"/>
              <a:t>   - </a:t>
            </a:r>
            <a:r>
              <a:rPr lang="cs-CZ" sz="9600" dirty="0"/>
              <a:t>soudy pro mládež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61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Základní zásady §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47675" indent="-382588">
              <a:buNone/>
              <a:defRPr/>
            </a:pPr>
            <a:r>
              <a:rPr lang="cs-CZ" b="1" dirty="0"/>
              <a:t>Všechny zásady </a:t>
            </a:r>
            <a:endParaRPr lang="cs-CZ" b="1" dirty="0" smtClean="0"/>
          </a:p>
          <a:p>
            <a:pPr marL="447675" indent="-382588" algn="just">
              <a:buNone/>
              <a:defRPr/>
            </a:pPr>
            <a:r>
              <a:rPr lang="cs-CZ" b="1" dirty="0" smtClean="0"/>
              <a:t>-    </a:t>
            </a:r>
            <a:r>
              <a:rPr lang="cs-CZ" dirty="0" smtClean="0"/>
              <a:t>vycházejí </a:t>
            </a:r>
            <a:r>
              <a:rPr lang="cs-CZ" dirty="0"/>
              <a:t>z principu, že všechna opatření, postupy a prostředky upravené zákonem je třeba využít k obnovení narušených sociálních vztahů, integraci mladistvého  či dítěte do širšího sociálního prostředí a k prevenci zločinnosti.</a:t>
            </a:r>
          </a:p>
          <a:p>
            <a:pPr marL="407987" algn="just">
              <a:defRPr/>
            </a:pPr>
            <a:r>
              <a:rPr lang="cs-CZ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Trestní opatření  </a:t>
            </a:r>
            <a:r>
              <a:rPr lang="cs-CZ" sz="2400" dirty="0" smtClean="0"/>
              <a:t>lze použít pouze tehdy, kdy by jiné prostředky nevedly k dosažení účelu zákona</a:t>
            </a:r>
          </a:p>
          <a:p>
            <a:pPr marL="407987" algn="just">
              <a:defRPr/>
            </a:pPr>
            <a:r>
              <a:rPr lang="cs-CZ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Individuální přístup -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400" dirty="0" smtClean="0"/>
              <a:t>vzhledem k rozumové a mravní vyspělosti, zákaz diskriminace ( politická, národní, sociální nebo náboženská)</a:t>
            </a:r>
          </a:p>
          <a:p>
            <a:pPr marL="407987" algn="just">
              <a:defRPr/>
            </a:pPr>
            <a:r>
              <a:rPr lang="cs-CZ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Přiměřenost výchovných opatření i represe -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400" dirty="0" smtClean="0"/>
              <a:t>spolupráce s orgány ochrany mládeže, preventivní charakter</a:t>
            </a:r>
          </a:p>
          <a:p>
            <a:pPr marL="407987">
              <a:defRPr/>
            </a:pPr>
            <a:r>
              <a:rPr lang="cs-CZ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Ochrana soukromí</a:t>
            </a:r>
          </a:p>
          <a:p>
            <a:pPr marL="407987">
              <a:defRPr/>
            </a:pPr>
            <a:r>
              <a:rPr lang="cs-CZ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Rychlost řízení</a:t>
            </a:r>
          </a:p>
          <a:p>
            <a:pPr marL="407987">
              <a:defRPr/>
            </a:pPr>
            <a:r>
              <a:rPr lang="cs-CZ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Zásada satisfakce a odčinění škodlivého následku u poškozeného</a:t>
            </a:r>
          </a:p>
          <a:p>
            <a:pPr marL="407987">
              <a:defRPr/>
            </a:pPr>
            <a:r>
              <a:rPr lang="cs-CZ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Zásada specializace orgánů činných v trestním řízení</a:t>
            </a:r>
          </a:p>
          <a:p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 smtClean="0"/>
              <a:t>Hlava II</a:t>
            </a:r>
            <a:br>
              <a:rPr lang="cs-CZ" sz="2800" dirty="0" smtClean="0"/>
            </a:br>
            <a:r>
              <a:rPr lang="cs-CZ" sz="2800" dirty="0" smtClean="0"/>
              <a:t>Díl 1 - Trestní odpovědnost mladistvých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447675" indent="-382588" algn="just">
              <a:lnSpc>
                <a:spcPct val="90000"/>
              </a:lnSpc>
              <a:buNone/>
              <a:defRPr/>
            </a:pPr>
            <a:r>
              <a:rPr lang="cs-CZ" sz="9600" dirty="0" smtClean="0"/>
              <a:t>      Absolutní trestní odpovědnost se mění na relativní (podmíněnou) trestní odpovědnost mladistvého.</a:t>
            </a:r>
          </a:p>
          <a:p>
            <a:pPr marL="65087" indent="0" algn="just">
              <a:lnSpc>
                <a:spcPct val="90000"/>
              </a:lnSpc>
              <a:buNone/>
              <a:defRPr/>
            </a:pPr>
            <a:r>
              <a:rPr lang="cs-CZ" sz="9600" dirty="0" smtClean="0"/>
              <a:t>      </a:t>
            </a:r>
            <a:r>
              <a:rPr lang="cs-CZ" sz="9600" dirty="0"/>
              <a:t>§ 5 - </a:t>
            </a:r>
            <a:r>
              <a:rPr lang="cs-CZ" sz="9600" dirty="0" smtClean="0"/>
              <a:t>Mladistvý</a:t>
            </a:r>
            <a:r>
              <a:rPr lang="cs-CZ" sz="9600" dirty="0"/>
              <a:t>, který v době spáchaní činu nedosáhl         dostatečně rozumové a mravní vyspělosti do té míry, aby mohl rozpoznat protiprávnost svého jednání nebo své jednáním ovládat, není trestně </a:t>
            </a:r>
            <a:r>
              <a:rPr lang="cs-CZ" sz="9600" dirty="0" smtClean="0"/>
              <a:t>odpovědný</a:t>
            </a:r>
            <a:r>
              <a:rPr lang="cs-CZ" sz="9600" dirty="0"/>
              <a:t>.</a:t>
            </a:r>
            <a:endParaRPr lang="cs-CZ" sz="9600" dirty="0" smtClean="0"/>
          </a:p>
          <a:p>
            <a:pPr marL="65087" indent="0" algn="just">
              <a:lnSpc>
                <a:spcPct val="90000"/>
              </a:lnSpc>
              <a:buNone/>
              <a:defRPr/>
            </a:pPr>
            <a:r>
              <a:rPr lang="cs-CZ" sz="9600" dirty="0"/>
              <a:t>      </a:t>
            </a:r>
            <a:r>
              <a:rPr lang="cs-CZ" sz="9600" dirty="0" smtClean="0"/>
              <a:t>      </a:t>
            </a:r>
            <a:r>
              <a:rPr lang="cs-CZ" sz="9600" dirty="0"/>
              <a:t>Rozumová a mravní vyspělost se zjišťuje znaleckým </a:t>
            </a:r>
            <a:r>
              <a:rPr lang="cs-CZ" sz="9600" dirty="0" smtClean="0"/>
              <a:t>        zkoumáním duševního </a:t>
            </a:r>
            <a:r>
              <a:rPr lang="cs-CZ" sz="9600" dirty="0"/>
              <a:t>stavu</a:t>
            </a:r>
          </a:p>
          <a:p>
            <a:pPr marL="447675" indent="-382588" algn="just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cs-CZ" sz="9600" dirty="0" smtClean="0"/>
              <a:t>Nepředpokládá se absolutně, pouze u závažné trestné činnosti</a:t>
            </a:r>
          </a:p>
          <a:p>
            <a:pPr marL="447675" indent="-382588" algn="just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cs-CZ" sz="9600" dirty="0" smtClean="0"/>
              <a:t>Znalec-psychiatr </a:t>
            </a:r>
            <a:r>
              <a:rPr lang="cs-CZ" sz="9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není oprávněn </a:t>
            </a:r>
            <a:r>
              <a:rPr lang="cs-CZ" sz="9600" dirty="0" smtClean="0"/>
              <a:t>odpovídat na otázku psychologického vývoje jedince</a:t>
            </a:r>
          </a:p>
          <a:p>
            <a:pPr marL="447675" indent="-382588" algn="just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cs-CZ" sz="9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„Nepříčetnost“ podle § 5 nelze zaměňovat za nepříčetnost podle § 26 trestního zákoníku ( pro duševní poruchu)</a:t>
            </a:r>
          </a:p>
          <a:p>
            <a:pPr marL="65087" indent="0" algn="just">
              <a:lnSpc>
                <a:spcPct val="90000"/>
              </a:lnSpc>
              <a:buNone/>
              <a:defRPr/>
            </a:pPr>
            <a:r>
              <a:rPr lang="cs-CZ" sz="9600" dirty="0" smtClean="0"/>
              <a:t>V případě nepříčetnosti podle § 5 nastupuje režim řízení proti osobě mladší 15ti let.</a:t>
            </a:r>
          </a:p>
          <a:p>
            <a:pPr marL="447675" indent="-382588">
              <a:lnSpc>
                <a:spcPct val="90000"/>
              </a:lnSpc>
              <a:buNone/>
              <a:defRPr/>
            </a:pPr>
            <a:r>
              <a:rPr lang="cs-CZ" sz="9600" b="1" dirty="0" smtClean="0">
                <a:solidFill>
                  <a:srgbClr val="FF0000"/>
                </a:solidFill>
              </a:rPr>
              <a:t> </a:t>
            </a:r>
          </a:p>
          <a:p>
            <a:pPr marL="447675" indent="-382588">
              <a:lnSpc>
                <a:spcPct val="90000"/>
              </a:lnSpc>
              <a:buNone/>
              <a:defRPr/>
            </a:pPr>
            <a:r>
              <a:rPr lang="cs-CZ" sz="1800" b="1" dirty="0" smtClean="0">
                <a:solidFill>
                  <a:srgbClr val="FF0000"/>
                </a:solidFill>
              </a:rPr>
              <a:t>                                                                                                                                                                                          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Rozumová a mravní vyspělost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447675" indent="-382588" algn="just">
              <a:buNone/>
            </a:pPr>
            <a:r>
              <a:rPr lang="cs-CZ" altLang="cs-CZ" sz="9600" dirty="0" smtClean="0"/>
              <a:t>Rozumovou a mravní vyspělost je třeba vykládat ve vztahu</a:t>
            </a:r>
          </a:p>
          <a:p>
            <a:pPr marL="447675" indent="-382588" algn="just">
              <a:buNone/>
            </a:pPr>
            <a:r>
              <a:rPr lang="cs-CZ" altLang="cs-CZ" sz="9600" dirty="0" smtClean="0"/>
              <a:t>k obvyklému vývoji mladistvých.</a:t>
            </a:r>
          </a:p>
          <a:p>
            <a:pPr marL="447675" indent="-382588">
              <a:buFont typeface="Wingdings" pitchFamily="2" charset="2"/>
              <a:buChar char="q"/>
            </a:pPr>
            <a:endParaRPr lang="cs-CZ" altLang="cs-CZ" sz="9600" dirty="0" smtClean="0">
              <a:solidFill>
                <a:srgbClr val="FF00FF"/>
              </a:solidFill>
            </a:endParaRPr>
          </a:p>
          <a:p>
            <a:pPr marL="1208087" indent="-1143000" algn="just"/>
            <a:r>
              <a:rPr lang="cs-CZ" altLang="cs-CZ" sz="9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Rozumový vývoj </a:t>
            </a:r>
            <a:r>
              <a:rPr lang="cs-CZ" altLang="cs-CZ" sz="9600" dirty="0" smtClean="0"/>
              <a:t>zahrnuje postupné individuální nabývání schopnosti  pojmového myšlení, přičemž stupeň takového vývoje je určován  dosaženou úrovní  tohoto myšlení.</a:t>
            </a:r>
          </a:p>
          <a:p>
            <a:pPr marL="447675" indent="-382588">
              <a:buFont typeface="Wingdings" pitchFamily="2" charset="2"/>
              <a:buChar char="q"/>
            </a:pPr>
            <a:endParaRPr lang="cs-CZ" altLang="cs-CZ" sz="9600" dirty="0" smtClean="0">
              <a:solidFill>
                <a:srgbClr val="FF00FF"/>
              </a:solidFill>
            </a:endParaRPr>
          </a:p>
          <a:p>
            <a:pPr marL="1208087" indent="-1143000" algn="just"/>
            <a:r>
              <a:rPr lang="cs-CZ" altLang="cs-CZ" sz="9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Mravní vývoj </a:t>
            </a:r>
            <a:r>
              <a:rPr lang="cs-CZ" altLang="cs-CZ" sz="9600" dirty="0" smtClean="0"/>
              <a:t>osobnosti mladistvého je proces, v němž si osobnost mladistvého v průběhu individuálního rozvoje osvojuje normy chování, které platí v daném období rozvoje společnosti a tyto přeměňuje na osobní a morální kvality.</a:t>
            </a:r>
          </a:p>
          <a:p>
            <a:pPr marL="447675" indent="-382588">
              <a:buNone/>
            </a:pPr>
            <a:endParaRPr lang="cs-CZ" altLang="cs-CZ" sz="9600" dirty="0" smtClean="0">
              <a:solidFill>
                <a:srgbClr val="F2F2F2"/>
              </a:solidFill>
            </a:endParaRPr>
          </a:p>
          <a:p>
            <a:pPr marL="447675" indent="-382588">
              <a:buNone/>
            </a:pPr>
            <a:r>
              <a:rPr lang="cs-CZ" altLang="cs-CZ" sz="1800" b="1" dirty="0" smtClean="0"/>
              <a:t>                                                                                                                                                                                           </a:t>
            </a:r>
          </a:p>
          <a:p>
            <a:pPr marL="447675" indent="-382588">
              <a:buNone/>
            </a:pPr>
            <a:r>
              <a:rPr lang="cs-CZ" altLang="cs-CZ" sz="1800" b="1" dirty="0" smtClean="0">
                <a:solidFill>
                  <a:srgbClr val="FF0000"/>
                </a:solidFill>
              </a:rPr>
              <a:t>                                                                                                                                                                                            10</a:t>
            </a:r>
          </a:p>
          <a:p>
            <a:pPr marL="447675" indent="-382588">
              <a:buFont typeface="Wingdings" pitchFamily="2" charset="2"/>
              <a:buChar char="q"/>
            </a:pPr>
            <a:endParaRPr lang="cs-CZ" altLang="cs-CZ" sz="3200" dirty="0" smtClean="0">
              <a:solidFill>
                <a:srgbClr val="FF00FF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1929</TotalTime>
  <Words>4183</Words>
  <Application>Microsoft Office PowerPoint</Application>
  <PresentationFormat>Předvádění na obrazovce (4:3)</PresentationFormat>
  <Paragraphs>384</Paragraphs>
  <Slides>45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45</vt:i4>
      </vt:variant>
    </vt:vector>
  </HeadingPairs>
  <TitlesOfParts>
    <vt:vector size="50" baseType="lpstr">
      <vt:lpstr>Arial</vt:lpstr>
      <vt:lpstr>Calibri</vt:lpstr>
      <vt:lpstr>Calibri Light</vt:lpstr>
      <vt:lpstr>Wingdings</vt:lpstr>
      <vt:lpstr>Motiv Office</vt:lpstr>
      <vt:lpstr>Zákon č.218/2003 Sb. </vt:lpstr>
      <vt:lpstr>        Obsah zákona </vt:lpstr>
      <vt:lpstr>Účel zákona - § 1</vt:lpstr>
      <vt:lpstr>Související právní předpisy </vt:lpstr>
      <vt:lpstr>Základní pojmy § 2</vt:lpstr>
      <vt:lpstr> </vt:lpstr>
      <vt:lpstr>Základní zásady § 3</vt:lpstr>
      <vt:lpstr>Hlava II Díl 1 - Trestní odpovědnost mladistvých</vt:lpstr>
      <vt:lpstr>Rozumová a mravní vyspělost</vt:lpstr>
      <vt:lpstr>Prezentace aplikace PowerPoint</vt:lpstr>
      <vt:lpstr>Díl 2 - Zánik trestnosti §7</vt:lpstr>
      <vt:lpstr>Promlčení tr. stíhání -  §8</vt:lpstr>
      <vt:lpstr>Prezentace aplikace PowerPoint</vt:lpstr>
      <vt:lpstr>Díl3 – Opatření ukládaná mladistvým §9-§10</vt:lpstr>
      <vt:lpstr>Díl 4 - Výchovná opatření §15-§20</vt:lpstr>
      <vt:lpstr>Druhy výchovných opatření</vt:lpstr>
      <vt:lpstr>Díl 5 - Ochranná opatření - §21-§23</vt:lpstr>
      <vt:lpstr>Díl 6 - Trestní opatření- §24-§35 </vt:lpstr>
      <vt:lpstr>Díl 7 - Řízení v tr. věcech mladistvých, soud a osoby na řízení zúčastněné </vt:lpstr>
      <vt:lpstr>Místní příslušnost - §37</vt:lpstr>
      <vt:lpstr>Společné řízení -§38</vt:lpstr>
      <vt:lpstr> Způsob provádění úkonů řízení ve věcech mladistvých - § 41</vt:lpstr>
      <vt:lpstr>§ 41/2 - specializace</vt:lpstr>
      <vt:lpstr>Práva mladistvého- §42 - §44</vt:lpstr>
      <vt:lpstr>Zájmy a práva poškozeného - §45</vt:lpstr>
      <vt:lpstr>Prezentace aplikace PowerPoint</vt:lpstr>
      <vt:lpstr>Vazba a zadržení mladistvého - §46 - §51</vt:lpstr>
      <vt:lpstr>Prezentace aplikace PowerPoint</vt:lpstr>
      <vt:lpstr>     Trvání vazby - §47</vt:lpstr>
      <vt:lpstr>Zveřejňování informací -§52-§54</vt:lpstr>
      <vt:lpstr>Rozsah zákazu zveřejňování -  § 53</vt:lpstr>
      <vt:lpstr>Dokazování - § 55 - § 58</vt:lpstr>
      <vt:lpstr>Prezentace aplikace PowerPoint</vt:lpstr>
      <vt:lpstr>Vyšetření duševního stavu -§ 58</vt:lpstr>
      <vt:lpstr>Zahájení tr. stíhání - §60</vt:lpstr>
      <vt:lpstr>Řízení před soudem §61 - §67</vt:lpstr>
      <vt:lpstr>Prezentace aplikace PowerPoint</vt:lpstr>
      <vt:lpstr>Zvláštní způsoby řízení - §68 - §70</vt:lpstr>
      <vt:lpstr>Prezentace aplikace PowerPoint</vt:lpstr>
      <vt:lpstr>Hlava III Řízení ve věcech dětí mladších 15tilet - §89</vt:lpstr>
      <vt:lpstr>Čin jinak trestný</vt:lpstr>
      <vt:lpstr>Deliktní způsobilost osoby mladší  15-ti let § 89 odst. 3</vt:lpstr>
      <vt:lpstr>Zahájení řízení § 90</vt:lpstr>
      <vt:lpstr>Jednání -  § 92 </vt:lpstr>
      <vt:lpstr>Opatření ukládána osobě mladší 15ti              let - §93  </vt:lpstr>
    </vt:vector>
  </TitlesOfParts>
  <Company>GOPAS,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user</dc:creator>
  <cp:lastModifiedBy>PETROVIČOVÁ Martina</cp:lastModifiedBy>
  <cp:revision>214</cp:revision>
  <cp:lastPrinted>2013-04-08T06:43:09Z</cp:lastPrinted>
  <dcterms:created xsi:type="dcterms:W3CDTF">2008-10-28T13:44:22Z</dcterms:created>
  <dcterms:modified xsi:type="dcterms:W3CDTF">2023-12-06T10:20:31Z</dcterms:modified>
</cp:coreProperties>
</file>