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1"/>
  </p:notesMasterIdLst>
  <p:handoutMasterIdLst>
    <p:handoutMasterId r:id="rId32"/>
  </p:handoutMasterIdLst>
  <p:sldIdLst>
    <p:sldId id="256" r:id="rId2"/>
    <p:sldId id="308" r:id="rId3"/>
    <p:sldId id="309" r:id="rId4"/>
    <p:sldId id="311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25" r:id="rId18"/>
    <p:sldId id="326" r:id="rId19"/>
    <p:sldId id="327" r:id="rId20"/>
    <p:sldId id="340" r:id="rId21"/>
    <p:sldId id="328" r:id="rId22"/>
    <p:sldId id="329" r:id="rId23"/>
    <p:sldId id="330" r:id="rId24"/>
    <p:sldId id="331" r:id="rId25"/>
    <p:sldId id="332" r:id="rId26"/>
    <p:sldId id="333" r:id="rId27"/>
    <p:sldId id="341" r:id="rId28"/>
    <p:sldId id="342" r:id="rId29"/>
    <p:sldId id="339" r:id="rId30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84140" autoAdjust="0"/>
  </p:normalViewPr>
  <p:slideViewPr>
    <p:cSldViewPr>
      <p:cViewPr varScale="1">
        <p:scale>
          <a:sx n="97" d="100"/>
          <a:sy n="97" d="100"/>
        </p:scale>
        <p:origin x="200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293" cy="495467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l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815" y="1"/>
            <a:ext cx="2945293" cy="495467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825E654-0A7A-43C6-B660-C9913AD189FB}" type="datetimeFigureOut">
              <a:rPr lang="cs-CZ"/>
              <a:pPr>
                <a:defRPr/>
              </a:pPr>
              <a:t>06.12.2023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598"/>
            <a:ext cx="2945293" cy="495466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l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815" y="9429598"/>
            <a:ext cx="2945293" cy="495466"/>
          </a:xfrm>
          <a:prstGeom prst="rect">
            <a:avLst/>
          </a:prstGeom>
        </p:spPr>
        <p:txBody>
          <a:bodyPr vert="horz" wrap="square" lIns="90452" tIns="45226" rIns="90452" bIns="4522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E0FF7C-3D6C-4264-8A16-9531B0BD30A6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6816353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293" cy="49546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24" tIns="46014" rIns="92024" bIns="46014" numCol="1" anchor="t" anchorCtr="0" compatLnSpc="1">
            <a:prstTxWarp prst="textNoShape">
              <a:avLst/>
            </a:prstTxWarp>
          </a:bodyPr>
          <a:lstStyle>
            <a:lvl1pPr defTabSz="920228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815" y="1"/>
            <a:ext cx="2945293" cy="49546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24" tIns="46014" rIns="92024" bIns="46014" numCol="1" anchor="t" anchorCtr="0" compatLnSpc="1">
            <a:prstTxWarp prst="textNoShape">
              <a:avLst/>
            </a:prstTxWarp>
          </a:bodyPr>
          <a:lstStyle>
            <a:lvl1pPr algn="r" defTabSz="920228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924" y="4715586"/>
            <a:ext cx="5437827" cy="446549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24" tIns="46014" rIns="92024" bIns="460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noProof="0"/>
              <a:t>Klepnutím lze upravit styly předlohy textu.</a:t>
            </a:r>
          </a:p>
          <a:p>
            <a:pPr lvl="1"/>
            <a:r>
              <a:rPr lang="cs-CZ" altLang="cs-CZ" noProof="0"/>
              <a:t>Druhá úroveň</a:t>
            </a:r>
          </a:p>
          <a:p>
            <a:pPr lvl="2"/>
            <a:r>
              <a:rPr lang="cs-CZ" altLang="cs-CZ" noProof="0"/>
              <a:t>Třetí úroveň</a:t>
            </a:r>
          </a:p>
          <a:p>
            <a:pPr lvl="3"/>
            <a:r>
              <a:rPr lang="cs-CZ" altLang="cs-CZ" noProof="0"/>
              <a:t>Čtvrtá úroveň</a:t>
            </a:r>
          </a:p>
          <a:p>
            <a:pPr lvl="4"/>
            <a:r>
              <a:rPr lang="cs-CZ" altLang="cs-CZ" noProof="0"/>
              <a:t>Pátá úroveň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598"/>
            <a:ext cx="2945293" cy="49546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24" tIns="46014" rIns="92024" bIns="46014" numCol="1" anchor="b" anchorCtr="0" compatLnSpc="1">
            <a:prstTxWarp prst="textNoShape">
              <a:avLst/>
            </a:prstTxWarp>
          </a:bodyPr>
          <a:lstStyle>
            <a:lvl1pPr defTabSz="920228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815" y="9429598"/>
            <a:ext cx="2945293" cy="49546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24" tIns="46014" rIns="92024" bIns="46014" numCol="1" anchor="b" anchorCtr="0" compatLnSpc="1">
            <a:prstTxWarp prst="textNoShape">
              <a:avLst/>
            </a:prstTxWarp>
          </a:bodyPr>
          <a:lstStyle>
            <a:lvl1pPr algn="r" defTabSz="920228" eaLnBrk="1" hangingPunct="1">
              <a:defRPr sz="1200"/>
            </a:lvl1pPr>
          </a:lstStyle>
          <a:p>
            <a:fld id="{4492BE8E-A6C3-4B19-B4F2-94E6BED2BF3C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1762930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22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4926" indent="-282664" defTabSz="92022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0656" indent="-226131" defTabSz="92022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2918" indent="-226131" defTabSz="92022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35180" indent="-226131" defTabSz="92022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87442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39705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91967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44229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A2589E5-A992-4232-AEE5-C131061F5098}" type="slidenum">
              <a:rPr lang="cs-CZ" altLang="cs-CZ"/>
              <a:pPr/>
              <a:t>1</a:t>
            </a:fld>
            <a:endParaRPr lang="cs-CZ" altLang="cs-CZ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cs-CZ" altLang="cs-CZ" dirty="0"/>
              <a:t>Klepněte a vložte poznámky.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dirty="0"/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22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4926" indent="-282664" defTabSz="92022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0656" indent="-226131" defTabSz="92022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2918" indent="-226131" defTabSz="92022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35180" indent="-226131" defTabSz="92022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87442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39705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91967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44229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8A0C6D1-326B-484B-87BE-2855DB7F84C3}" type="slidenum">
              <a:rPr lang="cs-CZ" altLang="cs-CZ"/>
              <a:pPr/>
              <a:t>2</a:t>
            </a:fld>
            <a:endParaRPr lang="cs-CZ" alt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1752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838200" y="2819400"/>
            <a:ext cx="6477000" cy="0"/>
          </a:xfrm>
          <a:prstGeom prst="line">
            <a:avLst/>
          </a:prstGeom>
          <a:noFill/>
          <a:ln w="63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grpSp>
        <p:nvGrpSpPr>
          <p:cNvPr id="6" name="Group 9" descr="decorative graphic made up of dots"/>
          <p:cNvGrpSpPr>
            <a:grpSpLocks/>
          </p:cNvGrpSpPr>
          <p:nvPr/>
        </p:nvGrpSpPr>
        <p:grpSpPr bwMode="auto">
          <a:xfrm>
            <a:off x="7467600" y="1219200"/>
            <a:ext cx="792163" cy="1295400"/>
            <a:chOff x="5136" y="960"/>
            <a:chExt cx="528" cy="864"/>
          </a:xfrm>
        </p:grpSpPr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7" name="Oval 40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grpSp>
        <p:nvGrpSpPr>
          <p:cNvPr id="38" name="Group 41" descr="decorative graphic made up of dots"/>
          <p:cNvGrpSpPr>
            <a:grpSpLocks/>
          </p:cNvGrpSpPr>
          <p:nvPr/>
        </p:nvGrpSpPr>
        <p:grpSpPr bwMode="auto">
          <a:xfrm>
            <a:off x="7467600" y="1219200"/>
            <a:ext cx="792163" cy="1295400"/>
            <a:chOff x="5136" y="960"/>
            <a:chExt cx="528" cy="864"/>
          </a:xfrm>
        </p:grpSpPr>
        <p:sp>
          <p:nvSpPr>
            <p:cNvPr id="39" name="Oval 42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0" name="Oval 43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1" name="Oval 44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2" name="Oval 45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3" name="Oval 46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4" name="Oval 47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5" name="Oval 48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6" name="Oval 49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7" name="Oval 50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8" name="Oval 51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9" name="Oval 52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0" name="Oval 53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1" name="Oval 54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2" name="Oval 55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3" name="Oval 56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4" name="Oval 57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5" name="Oval 58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6" name="Oval 59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7" name="Oval 60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8" name="Oval 61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9" name="Oval 62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0" name="Oval 63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1" name="Oval 64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2" name="Oval 65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3" name="Oval 66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4" name="Oval 67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5" name="Oval 68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6" name="Oval 69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7" name="Oval 70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8" name="Oval 71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9" name="Oval 72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sp>
        <p:nvSpPr>
          <p:cNvPr id="665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457200"/>
            <a:ext cx="6389688" cy="213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altLang="cs-CZ" noProof="0"/>
              <a:t>Kliknutím lze upravit styl.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cs-CZ" altLang="cs-CZ" noProof="0"/>
              <a:t>Kliknutím lze upravit styl předlohy.</a:t>
            </a:r>
          </a:p>
        </p:txBody>
      </p:sp>
      <p:sp>
        <p:nvSpPr>
          <p:cNvPr id="7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3E130-C0F9-40B8-91D1-BA2D5EF0F7C3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015779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69EDDA-4BA3-4EED-A45B-48C6817BC298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13983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A01ED2-6CB6-47D5-BCA8-320E8BEFDCD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937741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5D5C3C-F172-4DA1-9B1E-B71B49255BA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709002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24077E-41F4-4077-849E-92C9872DDA1E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448584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D0D164-7E3C-4A1E-B558-CB71A651062F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884073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1837F-FB14-4E45-B13E-3352C772252A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31053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C58AC9-B473-46EE-A504-97503AE3760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135691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CAF363-3C5B-4CDB-BE4C-86B2F29F59B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076063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7F7FEA-8D0D-4F08-A6FB-A80F9088C463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447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300ABD-8BE0-46E8-95B1-FC5A308E67F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722061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73D113-8C90-4047-9A5A-2650E1E20B4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36672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8001000" y="0"/>
            <a:ext cx="0" cy="1524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A360A141-9CB4-48F5-B373-743DDFBA68D9}" type="slidenum">
              <a:rPr lang="cs-CZ" altLang="cs-CZ"/>
              <a:pPr/>
              <a:t>‹#›</a:t>
            </a:fld>
            <a:endParaRPr lang="cs-CZ" altLang="cs-CZ" dirty="0"/>
          </a:p>
        </p:txBody>
      </p:sp>
      <p:grpSp>
        <p:nvGrpSpPr>
          <p:cNvPr id="1032" name="Group 8" descr="decorative graphic made up of dots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4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5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6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7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8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9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0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1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2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3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4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5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6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7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8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9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0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1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2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3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4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5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6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7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8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9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0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1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2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3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4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sp>
        <p:nvSpPr>
          <p:cNvPr id="1033" name="Line 40"/>
          <p:cNvSpPr>
            <a:spLocks noChangeShapeType="1"/>
          </p:cNvSpPr>
          <p:nvPr/>
        </p:nvSpPr>
        <p:spPr bwMode="auto">
          <a:xfrm>
            <a:off x="457200" y="1524000"/>
            <a:ext cx="7543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  <p:sldLayoutId id="2147483947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15913"/>
            <a:ext cx="5703888" cy="2133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altLang="cs-CZ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Trestní právo 5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9718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cs-CZ" altLang="cs-CZ" sz="32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Trestní odpovědnost</a:t>
            </a:r>
          </a:p>
          <a:p>
            <a:pPr algn="ctr" eaLnBrk="1" hangingPunct="1">
              <a:defRPr/>
            </a:pPr>
            <a:r>
              <a:rPr lang="cs-CZ" altLang="cs-CZ" sz="32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právnických osob</a:t>
            </a:r>
          </a:p>
          <a:p>
            <a:pPr eaLnBrk="1" hangingPunct="1">
              <a:defRPr/>
            </a:pPr>
            <a:endParaRPr lang="cs-CZ" altLang="cs-CZ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64" y="3436374"/>
            <a:ext cx="8963472" cy="395846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Přičitatelnost trestného činu PO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Trestní odpovědnosti PO nebrání, </a:t>
            </a:r>
            <a:r>
              <a:rPr lang="cs-CZ" sz="3100" dirty="0">
                <a:solidFill>
                  <a:srgbClr val="FF0000"/>
                </a:solidFill>
              </a:rPr>
              <a:t>nebyla-li zjištěna </a:t>
            </a:r>
            <a:r>
              <a:rPr lang="cs-CZ" sz="3100" dirty="0"/>
              <a:t>konkrétní fyzická osoba, která jednala způsobem podle § 8 odst. 1, 2 ZTOPO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Ustanovení § 8 odst. 1, 2 ZTOPO se užijí i tehdy, když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k jednání došlo před vznikem PO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 vznikla, ale soud rozhodl o neplatnosti PO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právní úkon zakládající oprávnění jednat za PO je neplatný nebo neúčinný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jednající fyzická osoba není trestně odpovědná za spáchaný trestný čin</a:t>
            </a:r>
          </a:p>
          <a:p>
            <a:pPr>
              <a:lnSpc>
                <a:spcPct val="120000"/>
              </a:lnSpc>
              <a:defRPr/>
            </a:pPr>
            <a:r>
              <a:rPr lang="cs-CZ" sz="3200" dirty="0"/>
              <a:t>Možnost </a:t>
            </a:r>
            <a:r>
              <a:rPr lang="cs-CZ" sz="3200" dirty="0">
                <a:solidFill>
                  <a:srgbClr val="FF0000"/>
                </a:solidFill>
              </a:rPr>
              <a:t>zproštění se </a:t>
            </a:r>
            <a:r>
              <a:rPr lang="cs-CZ" sz="3200" dirty="0"/>
              <a:t>odpovědnosti podle § 8 odst. 5 ZTOPO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vynaložila-li PO veškeré úsilí, které na ní bylo možno spravedlivě požadovat, aby zabránila spáchání protiprávního činu osobami uvedenými v § 8 odst. 1 ZTOPO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význam tzv. compliance programů</a:t>
            </a:r>
          </a:p>
        </p:txBody>
      </p:sp>
    </p:spTree>
    <p:extLst>
      <p:ext uri="{BB962C8B-B14F-4D97-AF65-F5344CB8AC3E}">
        <p14:creationId xmlns:p14="http://schemas.microsoft.com/office/powerpoint/2010/main" val="416468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Další otázky trestní odpovědnosti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 může být (§ 9 ZTOPO):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pachatelem</a:t>
            </a:r>
            <a:r>
              <a:rPr lang="cs-CZ" dirty="0"/>
              <a:t> trestného činu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jeho </a:t>
            </a:r>
            <a:r>
              <a:rPr lang="cs-CZ" dirty="0">
                <a:solidFill>
                  <a:srgbClr val="FF0000"/>
                </a:solidFill>
              </a:rPr>
              <a:t>spolupachatelem</a:t>
            </a:r>
            <a:r>
              <a:rPr lang="cs-CZ" dirty="0"/>
              <a:t> nebo 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účastníkem</a:t>
            </a:r>
            <a:r>
              <a:rPr lang="cs-CZ" dirty="0"/>
              <a:t> na trestném činu jiného 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Trestní odpovědnost PO (§ 10 ZTOPO)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přechází</a:t>
            </a:r>
            <a:r>
              <a:rPr lang="cs-CZ" dirty="0"/>
              <a:t> na všechny její právní nástupce 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může být i více takových právních nástupců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Trestní odpovědnosti PO </a:t>
            </a:r>
            <a:r>
              <a:rPr lang="cs-CZ" dirty="0">
                <a:solidFill>
                  <a:srgbClr val="FF0000"/>
                </a:solidFill>
              </a:rPr>
              <a:t>zaniká</a:t>
            </a:r>
            <a:r>
              <a:rPr lang="cs-CZ" dirty="0"/>
              <a:t> (resp. nevzniká)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účinnou lítostí (§ 11 ZTOPO)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promlčením trestní odpovědnosti (§ 12 a § 13 ZTOPO)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zvláštním důvodem zproštění podle § 8 odst. 5 ZTOPO</a:t>
            </a:r>
          </a:p>
        </p:txBody>
      </p:sp>
    </p:spTree>
    <p:extLst>
      <p:ext uri="{BB962C8B-B14F-4D97-AF65-F5344CB8AC3E}">
        <p14:creationId xmlns:p14="http://schemas.microsoft.com/office/powerpoint/2010/main" val="20388882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Sankce ukládané PO za tr. činy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800" dirty="0">
                <a:solidFill>
                  <a:srgbClr val="FF0000"/>
                </a:solidFill>
              </a:rPr>
              <a:t>Tresty</a:t>
            </a:r>
            <a:r>
              <a:rPr lang="cs-CZ" sz="2800" dirty="0"/>
              <a:t> (§ 16 až § 23 ZTOPO)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druhy trestů vyjmenované taxativně v § 15 odst. 1 ZTOPO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lze uložit i více druhů vedle sebe (s výjimkami podle § 15 odst. 3 ZTOPO)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zánik výkonu trestu promlčením (§ 24 a § 25 ZTOPO)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>
                <a:solidFill>
                  <a:srgbClr val="FF0000"/>
                </a:solidFill>
              </a:rPr>
              <a:t>Ochranná opatření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zabrání věci (§ 26 ZTOPO)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zabrání části majetku (§ 26a ZTOPO)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ukládají se za podmínek stanovených v § 101 a § 102a TZ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možnost zabrání náhradní hodnoty, spisů a zařízení (§ 102 a § 103 TZ)</a:t>
            </a:r>
          </a:p>
        </p:txBody>
      </p:sp>
    </p:spTree>
    <p:extLst>
      <p:ext uri="{BB962C8B-B14F-4D97-AF65-F5344CB8AC3E}">
        <p14:creationId xmlns:p14="http://schemas.microsoft.com/office/powerpoint/2010/main" val="636641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Tresty ukládané PO za tr. činy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Druhy trestů </a:t>
            </a:r>
            <a:r>
              <a:rPr lang="cs-CZ" dirty="0"/>
              <a:t>ukládaných PO: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zrušení právnické osoby (§ 16, § 38 ZTOPO)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propadnutí majetku (§ 17 ZTOPO)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peněžitý trest (§ 18 ZTOPO, § 68 TZ)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propadnutí věci (§ 19 ZTOPO, § 70 až § 72 TZ)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zákaz činnosti (§ 20 ZTOPO, § 73 a § 74 TZ)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zákaz držení a chovu zvířat (§ 20a ZTOPO)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zákaz plnění veřejných zakázek nebo účasti ve veřejné soutěži (§ 21, § 39 ZTOPO)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zákaz přijímání dotací a subvencí (§ 22, § 40 ZTOPO)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uveřejnění rozsudku (§ 23, § 41 ZTOPO)</a:t>
            </a:r>
          </a:p>
        </p:txBody>
      </p:sp>
    </p:spTree>
    <p:extLst>
      <p:ext uri="{BB962C8B-B14F-4D97-AF65-F5344CB8AC3E}">
        <p14:creationId xmlns:p14="http://schemas.microsoft.com/office/powerpoint/2010/main" val="1357710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Tresty ukládané PO za tr. činy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Tresty </a:t>
            </a:r>
            <a:r>
              <a:rPr lang="cs-CZ" sz="3400" dirty="0">
                <a:solidFill>
                  <a:srgbClr val="FF0000"/>
                </a:solidFill>
              </a:rPr>
              <a:t>stejné</a:t>
            </a:r>
            <a:r>
              <a:rPr lang="cs-CZ" sz="3400" dirty="0"/>
              <a:t> jako u fyzických osob: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800" dirty="0"/>
              <a:t>propadnutí majetku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800" dirty="0"/>
              <a:t>peněžitý trest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800" dirty="0"/>
              <a:t>propadnutí věci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800" dirty="0"/>
              <a:t>zákaz činnosti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800" dirty="0"/>
              <a:t>zákaz držení a chovu zvířat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Tresty ukládané </a:t>
            </a:r>
            <a:r>
              <a:rPr lang="cs-CZ" sz="3400" dirty="0">
                <a:solidFill>
                  <a:srgbClr val="FF0000"/>
                </a:solidFill>
              </a:rPr>
              <a:t>jen právnickým </a:t>
            </a:r>
            <a:r>
              <a:rPr lang="cs-CZ" sz="3400" dirty="0"/>
              <a:t>osobám: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800" dirty="0"/>
              <a:t>zrušení právnické osoby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800" dirty="0"/>
              <a:t>zákaz plnění veřejných zakázek nebo účasti ve veřejné soutěži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800" dirty="0"/>
              <a:t>zákaz přijímání dotací a subvencí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800" dirty="0"/>
              <a:t>uveřejnění rozsudku</a:t>
            </a:r>
          </a:p>
        </p:txBody>
      </p:sp>
    </p:spTree>
    <p:extLst>
      <p:ext uri="{BB962C8B-B14F-4D97-AF65-F5344CB8AC3E}">
        <p14:creationId xmlns:p14="http://schemas.microsoft.com/office/powerpoint/2010/main" val="1277391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Zrušení právnické osoby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Nejpřísnější druh trestu, jen PO se sídlem v ČR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Lze ho uložit, pokud činnost PO spočívala </a:t>
            </a:r>
            <a:r>
              <a:rPr lang="cs-CZ" sz="2800" dirty="0">
                <a:solidFill>
                  <a:srgbClr val="FF0000"/>
                </a:solidFill>
              </a:rPr>
              <a:t>zcela nebo převážně v páchání trestného(ých) činu(ů)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Nelze ho uložit, vylučuje-li to povaha PO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Některá </a:t>
            </a:r>
            <a:r>
              <a:rPr lang="cs-CZ" sz="2800" dirty="0">
                <a:solidFill>
                  <a:srgbClr val="7030A0"/>
                </a:solidFill>
              </a:rPr>
              <a:t>omezení</a:t>
            </a:r>
            <a:r>
              <a:rPr lang="cs-CZ" sz="2800" dirty="0"/>
              <a:t> pro uložení tohoto trestu u bank, dalších finančních institucí a komoditní burzy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Po právní moci rozsudku ukládajícího tento trest vstupuje PO do </a:t>
            </a:r>
            <a:r>
              <a:rPr lang="cs-CZ" sz="2800" dirty="0">
                <a:solidFill>
                  <a:srgbClr val="7030A0"/>
                </a:solidFill>
              </a:rPr>
              <a:t>likvidace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Jsou stanovena pravidla pro uspokojení závazků zrušené PO</a:t>
            </a:r>
          </a:p>
        </p:txBody>
      </p:sp>
    </p:spTree>
    <p:extLst>
      <p:ext uri="{BB962C8B-B14F-4D97-AF65-F5344CB8AC3E}">
        <p14:creationId xmlns:p14="http://schemas.microsoft.com/office/powerpoint/2010/main" val="8245981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Propadnutí majetku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51805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Lze ho uložit </a:t>
            </a:r>
            <a:r>
              <a:rPr lang="cs-CZ" dirty="0">
                <a:solidFill>
                  <a:srgbClr val="FF0000"/>
                </a:solidFill>
              </a:rPr>
              <a:t>ve dvou </a:t>
            </a:r>
            <a:r>
              <a:rPr lang="cs-CZ" dirty="0"/>
              <a:t>případech: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je-li PO odsouzena za zvlášť závažný zločin (§ 14 odst. 3 TZ), jímž získala nebo se snažila získat pro sebe nebo pro jiného majetkový prospěch, nebo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bez těchto podmínek tam, kde trestní zákoník výslovně dovoluje jeho uložení za spáchaný zločin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Postihuje celý majetek PO nebo určenou část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Určitá </a:t>
            </a:r>
            <a:r>
              <a:rPr lang="cs-CZ" dirty="0">
                <a:solidFill>
                  <a:srgbClr val="7030A0"/>
                </a:solidFill>
              </a:rPr>
              <a:t>omezení </a:t>
            </a:r>
            <a:r>
              <a:rPr lang="cs-CZ" dirty="0"/>
              <a:t>v možnosti uložení tohoto trestu u bank a jiných finančních institucí</a:t>
            </a:r>
          </a:p>
        </p:txBody>
      </p:sp>
    </p:spTree>
    <p:extLst>
      <p:ext uri="{BB962C8B-B14F-4D97-AF65-F5344CB8AC3E}">
        <p14:creationId xmlns:p14="http://schemas.microsoft.com/office/powerpoint/2010/main" val="15988151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Peněžitý trest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62066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Lze ho uložit za jakýkoli trestný čin PO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Jedna </a:t>
            </a:r>
            <a:r>
              <a:rPr lang="cs-CZ" dirty="0">
                <a:solidFill>
                  <a:srgbClr val="FF0000"/>
                </a:solidFill>
              </a:rPr>
              <a:t>denní sazba </a:t>
            </a:r>
            <a:r>
              <a:rPr lang="cs-CZ" dirty="0"/>
              <a:t>je ve výši od 1000 Kč do </a:t>
            </a:r>
            <a:r>
              <a:rPr lang="cs-CZ" sz="3100" dirty="0">
                <a:effectLst/>
                <a:ea typeface="Calibri" panose="020F0502020204030204" pitchFamily="34" charset="0"/>
              </a:rPr>
              <a:t>2 000 000</a:t>
            </a:r>
            <a:r>
              <a:rPr lang="cs-CZ" sz="3100" dirty="0"/>
              <a:t> </a:t>
            </a:r>
            <a:r>
              <a:rPr lang="cs-CZ" dirty="0"/>
              <a:t>Kč (§ 18 odst. 2 </a:t>
            </a:r>
            <a:r>
              <a:rPr lang="cs-CZ" dirty="0">
                <a:solidFill>
                  <a:srgbClr val="7030A0"/>
                </a:solidFill>
              </a:rPr>
              <a:t>ZTOPO</a:t>
            </a:r>
            <a:r>
              <a:rPr lang="cs-CZ" dirty="0"/>
              <a:t>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Počet</a:t>
            </a:r>
            <a:r>
              <a:rPr lang="cs-CZ" dirty="0"/>
              <a:t> denních sazeb od 20 do 730 (§ 68 odst. 1 </a:t>
            </a:r>
            <a:r>
              <a:rPr lang="cs-CZ" dirty="0">
                <a:solidFill>
                  <a:srgbClr val="7030A0"/>
                </a:solidFill>
              </a:rPr>
              <a:t>TZ</a:t>
            </a:r>
            <a:r>
              <a:rPr lang="cs-CZ" dirty="0"/>
              <a:t>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Rozpětí tedy od </a:t>
            </a:r>
            <a:r>
              <a:rPr lang="cs-CZ" dirty="0">
                <a:solidFill>
                  <a:srgbClr val="FF0000"/>
                </a:solidFill>
              </a:rPr>
              <a:t>20 000 </a:t>
            </a:r>
            <a:r>
              <a:rPr lang="cs-CZ" dirty="0"/>
              <a:t>do </a:t>
            </a:r>
            <a:r>
              <a:rPr lang="cs-CZ" dirty="0">
                <a:solidFill>
                  <a:srgbClr val="FF0000"/>
                </a:solidFill>
              </a:rPr>
              <a:t>1 460 000 000 Kč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Nutno zohlednit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majetkové poměry PO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uložení PT nesmí být na újmu práv poškozeného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Omezena možnost uložení tohoto trestu u bank a jiných finančních institucí</a:t>
            </a:r>
          </a:p>
        </p:txBody>
      </p:sp>
    </p:spTree>
    <p:extLst>
      <p:ext uri="{BB962C8B-B14F-4D97-AF65-F5344CB8AC3E}">
        <p14:creationId xmlns:p14="http://schemas.microsoft.com/office/powerpoint/2010/main" val="16974077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Propadnutí věci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defRPr/>
            </a:pPr>
            <a:r>
              <a:rPr lang="cs-CZ" sz="3100" dirty="0"/>
              <a:t>Podle § 70 až § 72 TZ se uloží, pokud </a:t>
            </a:r>
            <a:r>
              <a:rPr lang="cs-CZ" sz="3100" dirty="0">
                <a:solidFill>
                  <a:srgbClr val="FF0000"/>
                </a:solidFill>
              </a:rPr>
              <a:t>věc</a:t>
            </a:r>
            <a:r>
              <a:rPr lang="cs-CZ" sz="3100" dirty="0"/>
              <a:t>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je bezprostředním výnosem z trestné činnosti (§ 70 odst. 1, § 135b odst. 2 TZ)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je nástrojem trestné činnosti [§ 70 odst. 2 písm. a), § 135a TZ]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zprostředkovaným výnosem z trestné činnosti, není-li zde nepoměr hodnot [§ 70 odst. 2 písm. b), § 135b odst. 3 TZ]</a:t>
            </a:r>
          </a:p>
          <a:p>
            <a:pPr>
              <a:lnSpc>
                <a:spcPct val="120000"/>
              </a:lnSpc>
              <a:defRPr/>
            </a:pPr>
            <a:r>
              <a:rPr lang="cs-CZ" sz="3100" dirty="0"/>
              <a:t>Musí jít o věc </a:t>
            </a:r>
            <a:r>
              <a:rPr lang="cs-CZ" sz="3100" dirty="0">
                <a:solidFill>
                  <a:srgbClr val="FF0000"/>
                </a:solidFill>
              </a:rPr>
              <a:t>náležející PO </a:t>
            </a:r>
            <a:r>
              <a:rPr lang="cs-CZ" sz="3100" dirty="0"/>
              <a:t>(pachateli – § 135 TZ)</a:t>
            </a:r>
          </a:p>
          <a:p>
            <a:pPr>
              <a:lnSpc>
                <a:spcPct val="120000"/>
              </a:lnSpc>
              <a:defRPr/>
            </a:pPr>
            <a:r>
              <a:rPr lang="cs-CZ" sz="3100" dirty="0"/>
              <a:t>Lze uložit propadnutí náhradní hodnoty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byla‑li věc, na niž by se trest vztahoval, zničena, zcizena apod. (§ 71 TZ)</a:t>
            </a:r>
          </a:p>
        </p:txBody>
      </p:sp>
    </p:spTree>
    <p:extLst>
      <p:ext uri="{BB962C8B-B14F-4D97-AF65-F5344CB8AC3E}">
        <p14:creationId xmlns:p14="http://schemas.microsoft.com/office/powerpoint/2010/main" val="26701712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Zákaz činnosti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Lze ho uložit, byl-li trestný čin spáchán </a:t>
            </a:r>
            <a:r>
              <a:rPr lang="cs-CZ" dirty="0">
                <a:solidFill>
                  <a:srgbClr val="FF0000"/>
                </a:solidFill>
              </a:rPr>
              <a:t>v souvislosti</a:t>
            </a:r>
            <a:r>
              <a:rPr lang="cs-CZ" dirty="0"/>
              <a:t> s určitou činností PO, ke které je třeba zvláštní oprávnění (povolení, koncese …)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např. s podnikáním PO v určitém oboru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Výměra trestu je od </a:t>
            </a:r>
            <a:r>
              <a:rPr lang="cs-CZ" dirty="0">
                <a:solidFill>
                  <a:srgbClr val="FF0000"/>
                </a:solidFill>
              </a:rPr>
              <a:t>1 roku </a:t>
            </a:r>
            <a:r>
              <a:rPr lang="cs-CZ" dirty="0"/>
              <a:t>do</a:t>
            </a:r>
            <a:r>
              <a:rPr lang="cs-CZ" dirty="0">
                <a:solidFill>
                  <a:srgbClr val="FF0000"/>
                </a:solidFill>
              </a:rPr>
              <a:t> 20 let</a:t>
            </a:r>
            <a:endParaRPr lang="cs-CZ" dirty="0"/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Omezení možnosti uložení u bank nebo jiných finančních institucí</a:t>
            </a:r>
          </a:p>
          <a:p>
            <a:pPr>
              <a:lnSpc>
                <a:spcPct val="110000"/>
              </a:lnSpc>
              <a:defRPr/>
            </a:pPr>
            <a:r>
              <a:rPr kumimoji="0" lang="cs-CZ" sz="3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Možnost podmíněného upuštění od výkonu zbytku trestu (§ 22a ZTOPO)</a:t>
            </a:r>
          </a:p>
        </p:txBody>
      </p:sp>
    </p:spTree>
    <p:extLst>
      <p:ext uri="{BB962C8B-B14F-4D97-AF65-F5344CB8AC3E}">
        <p14:creationId xmlns:p14="http://schemas.microsoft.com/office/powerpoint/2010/main" val="2621743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7543800" cy="1295400"/>
          </a:xfrm>
        </p:spPr>
        <p:txBody>
          <a:bodyPr/>
          <a:lstStyle/>
          <a:p>
            <a:pPr>
              <a:defRPr/>
            </a:pPr>
            <a:r>
              <a:rPr lang="cs-CZ" alt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Nutnost zavedení TOPO</a:t>
            </a:r>
          </a:p>
        </p:txBody>
      </p:sp>
      <p:sp>
        <p:nvSpPr>
          <p:cNvPr id="7171" name="Zástupný symbol pro obsah 2"/>
          <p:cNvSpPr>
            <a:spLocks noGrp="1" noChangeArrowheads="1"/>
          </p:cNvSpPr>
          <p:nvPr>
            <p:ph idx="1"/>
          </p:nvPr>
        </p:nvSpPr>
        <p:spPr>
          <a:xfrm>
            <a:off x="457200" y="1719263"/>
            <a:ext cx="8229600" cy="451804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defRPr/>
            </a:pPr>
            <a:r>
              <a:rPr lang="cs-CZ" dirty="0">
                <a:solidFill>
                  <a:srgbClr val="7030A0"/>
                </a:solidFill>
              </a:rPr>
              <a:t>Mezinárodní závazky</a:t>
            </a:r>
            <a:r>
              <a:rPr lang="cs-CZ" dirty="0"/>
              <a:t> České republiky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některé novější smlouvy OSN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další smlouvy a dokumenty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právo Evropské unie</a:t>
            </a:r>
          </a:p>
          <a:p>
            <a:pPr>
              <a:lnSpc>
                <a:spcPct val="110000"/>
              </a:lnSpc>
              <a:defRPr/>
            </a:pPr>
            <a:r>
              <a:rPr lang="cs-CZ" dirty="0"/>
              <a:t>Potřeba postihovat </a:t>
            </a:r>
            <a:r>
              <a:rPr lang="cs-CZ" dirty="0">
                <a:solidFill>
                  <a:srgbClr val="FF0000"/>
                </a:solidFill>
              </a:rPr>
              <a:t>všechny možné způsoby páchání</a:t>
            </a:r>
            <a:r>
              <a:rPr lang="cs-CZ" dirty="0"/>
              <a:t> určitých typů kriminality, a to i prostřednictvím právnických osob</a:t>
            </a:r>
          </a:p>
          <a:p>
            <a:pPr>
              <a:lnSpc>
                <a:spcPct val="110000"/>
              </a:lnSpc>
              <a:defRPr/>
            </a:pPr>
            <a:r>
              <a:rPr lang="cs-CZ" dirty="0"/>
              <a:t>Požadavky na mezinárodní spolupráci</a:t>
            </a:r>
          </a:p>
          <a:p>
            <a:pPr>
              <a:lnSpc>
                <a:spcPct val="110000"/>
              </a:lnSpc>
              <a:defRPr/>
            </a:pPr>
            <a:r>
              <a:rPr lang="cs-CZ" dirty="0"/>
              <a:t>Jde zejména o </a:t>
            </a:r>
            <a:r>
              <a:rPr lang="cs-CZ" dirty="0">
                <a:solidFill>
                  <a:srgbClr val="FF0000"/>
                </a:solidFill>
              </a:rPr>
              <a:t>preventivní působení </a:t>
            </a:r>
            <a:r>
              <a:rPr lang="cs-CZ" dirty="0"/>
              <a:t>na PO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041855-FE00-4C90-BAE8-1D0AEAD74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4400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Zákaz držení a chovu zvířat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FAADC5-41DD-4C57-A5B8-9FAFA341F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446041"/>
          </a:xfrm>
        </p:spPr>
        <p:txBody>
          <a:bodyPr>
            <a:normAutofit/>
          </a:bodyPr>
          <a:lstStyle/>
          <a:p>
            <a:pPr marL="342900" marR="0" lvl="0" indent="-3429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lang="cs-CZ" dirty="0">
                <a:solidFill>
                  <a:srgbClr val="000000"/>
                </a:solidFill>
                <a:latin typeface="Arial"/>
              </a:rPr>
              <a:t>Lze ho uložit, b</a:t>
            </a:r>
            <a:r>
              <a:rPr kumimoji="0" lang="cs-CZ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yl-li trestný čin spáchán </a:t>
            </a:r>
            <a:r>
              <a:rPr kumimoji="0" lang="cs-CZ" sz="3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 souvislosti </a:t>
            </a:r>
            <a:r>
              <a:rPr kumimoji="0" lang="cs-CZ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 držením, chovem nebo péčí o zvíře</a:t>
            </a:r>
          </a:p>
          <a:p>
            <a:pPr marL="692150" marR="0" lvl="1" indent="-347663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669999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2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např. </a:t>
            </a:r>
            <a:r>
              <a:rPr lang="cs-CZ" dirty="0">
                <a:solidFill>
                  <a:srgbClr val="000000"/>
                </a:solidFill>
                <a:latin typeface="Arial"/>
              </a:rPr>
              <a:t>jde-li o tzv. nelegální množírnu určitých zvířat (psů, koček atd.)</a:t>
            </a:r>
            <a:endParaRPr kumimoji="0" lang="cs-CZ" sz="3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Výměra trestu je </a:t>
            </a:r>
            <a:r>
              <a:rPr lang="cs-CZ" dirty="0">
                <a:solidFill>
                  <a:srgbClr val="000000"/>
                </a:solidFill>
                <a:latin typeface="Arial"/>
              </a:rPr>
              <a:t>až na</a:t>
            </a:r>
            <a:r>
              <a:rPr kumimoji="0" lang="cs-CZ" sz="3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20 let</a:t>
            </a:r>
            <a:endParaRPr lang="cs-CZ" dirty="0">
              <a:solidFill>
                <a:srgbClr val="FF0000"/>
              </a:solidFill>
              <a:latin typeface="Arial"/>
            </a:endParaRPr>
          </a:p>
          <a:p>
            <a:pPr marL="342900" marR="0" lvl="0" indent="-3429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3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Možnost podmíněného upuštění od výkonu zbytku trestu (§ 22a ZTOPO)</a:t>
            </a:r>
          </a:p>
          <a:p>
            <a:pPr marL="342900" marR="0" lvl="0" indent="-3429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lang="cs-CZ" dirty="0">
                <a:latin typeface="Arial"/>
              </a:rPr>
              <a:t>Další podmínky podle TZ</a:t>
            </a:r>
            <a:endParaRPr kumimoji="0" lang="cs-CZ" sz="3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46349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Zákaz plnění veřejných zakázek nebo účasti ve veřejné soutěži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772816"/>
            <a:ext cx="8229600" cy="4824536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600" dirty="0"/>
              <a:t>Lze ho uložit, dopustila-li se PO trestného činu </a:t>
            </a:r>
            <a:r>
              <a:rPr lang="cs-CZ" sz="2600" dirty="0">
                <a:solidFill>
                  <a:srgbClr val="FF0000"/>
                </a:solidFill>
              </a:rPr>
              <a:t>v souvislosti </a:t>
            </a:r>
            <a:r>
              <a:rPr lang="cs-CZ" sz="2600" dirty="0"/>
              <a:t>s uzavíráním smluv na plnění veřejných zakázek nebo s jejich plněním, s účastí v zadávacím řízení nebo ve veřejné soutěži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/>
              <a:t>Výměra na </a:t>
            </a:r>
            <a:r>
              <a:rPr lang="cs-CZ" sz="2600" dirty="0">
                <a:solidFill>
                  <a:srgbClr val="FF0000"/>
                </a:solidFill>
              </a:rPr>
              <a:t>1 rok </a:t>
            </a:r>
            <a:r>
              <a:rPr lang="cs-CZ" sz="2600" dirty="0"/>
              <a:t>až </a:t>
            </a:r>
            <a:r>
              <a:rPr lang="cs-CZ" sz="2600" dirty="0">
                <a:solidFill>
                  <a:srgbClr val="FF0000"/>
                </a:solidFill>
              </a:rPr>
              <a:t>20 let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/>
              <a:t>Po dobu výkonu tohoto trestu se PO zakazuje v soudem stanoveném rozsahu </a:t>
            </a:r>
            <a:r>
              <a:rPr lang="cs-CZ" sz="2600" dirty="0">
                <a:solidFill>
                  <a:srgbClr val="FF0000"/>
                </a:solidFill>
              </a:rPr>
              <a:t>uzavírat smlouvy</a:t>
            </a:r>
            <a:r>
              <a:rPr lang="cs-CZ" sz="2600" dirty="0"/>
              <a:t> na plnění veřejných zakázek, </a:t>
            </a:r>
            <a:r>
              <a:rPr lang="cs-CZ" sz="2600" dirty="0">
                <a:solidFill>
                  <a:srgbClr val="FF0000"/>
                </a:solidFill>
              </a:rPr>
              <a:t>účastnit se </a:t>
            </a:r>
            <a:r>
              <a:rPr lang="cs-CZ" sz="2600" dirty="0"/>
              <a:t>zadávacího řízení nebo veřejné soutěže podle jiných právních předpisů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400" dirty="0"/>
              <a:t>např. podle zákona č. 134/2016 Sb., o zadávání veřejných zakázek, ve znění pozdějších předpisů</a:t>
            </a:r>
          </a:p>
          <a:p>
            <a:pPr>
              <a:lnSpc>
                <a:spcPct val="120000"/>
              </a:lnSpc>
              <a:defRPr/>
            </a:pPr>
            <a:r>
              <a:rPr kumimoji="0" lang="cs-CZ" sz="2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Možnost podmíněného upuštění od výkonu zbytku trestu </a:t>
            </a:r>
            <a:r>
              <a:rPr kumimoji="0" lang="cs-CZ" sz="2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(</a:t>
            </a:r>
            <a:r>
              <a:rPr lang="cs-CZ" sz="2600" dirty="0">
                <a:effectLst/>
                <a:ea typeface="Calibri" panose="020F0502020204030204" pitchFamily="34" charset="0"/>
              </a:rPr>
              <a:t>§ 22a</a:t>
            </a:r>
            <a:r>
              <a:rPr kumimoji="0" lang="cs-CZ" sz="2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cs-CZ" sz="2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ZTOPO)</a:t>
            </a:r>
          </a:p>
        </p:txBody>
      </p:sp>
    </p:spTree>
    <p:extLst>
      <p:ext uri="{BB962C8B-B14F-4D97-AF65-F5344CB8AC3E}">
        <p14:creationId xmlns:p14="http://schemas.microsoft.com/office/powerpoint/2010/main" val="29772418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Zákaz přijímání dotací a subvencí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400" dirty="0"/>
              <a:t>Lze ho uložit, dopustila-li se PO trestného činu </a:t>
            </a:r>
            <a:r>
              <a:rPr lang="cs-CZ" sz="2400" dirty="0">
                <a:solidFill>
                  <a:srgbClr val="FF0000"/>
                </a:solidFill>
              </a:rPr>
              <a:t>v souvislosti </a:t>
            </a:r>
            <a:r>
              <a:rPr lang="cs-CZ" sz="2400" dirty="0"/>
              <a:t>s podáváním nebo vyřizováním žádosti o dotaci, subvenci, návratnou finanční výpomoc nebo příspěvek, s jejich poskytováním nebo využíváním, anebo s poskytováním nebo využíváním jakékoliv jiné veřejné podpory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400" dirty="0"/>
              <a:t>Výměra od </a:t>
            </a:r>
            <a:r>
              <a:rPr lang="cs-CZ" sz="2400" dirty="0">
                <a:solidFill>
                  <a:srgbClr val="FF0000"/>
                </a:solidFill>
              </a:rPr>
              <a:t>1 roku </a:t>
            </a:r>
            <a:r>
              <a:rPr lang="cs-CZ" sz="2400" dirty="0"/>
              <a:t>do </a:t>
            </a:r>
            <a:r>
              <a:rPr lang="cs-CZ" sz="2400" dirty="0">
                <a:solidFill>
                  <a:srgbClr val="FF0000"/>
                </a:solidFill>
              </a:rPr>
              <a:t>20 let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400" dirty="0"/>
              <a:t>Po dobu výkonu tohoto trestu se PO zakazuje v soudem stanoveném rozsahu </a:t>
            </a:r>
            <a:r>
              <a:rPr lang="cs-CZ" sz="2400" dirty="0">
                <a:solidFill>
                  <a:srgbClr val="FF0000"/>
                </a:solidFill>
              </a:rPr>
              <a:t>ucházet se</a:t>
            </a:r>
            <a:r>
              <a:rPr lang="cs-CZ" sz="2400" dirty="0"/>
              <a:t> o veškeré dotace, subvence, návratné finanční výpomoci, příspěvky nebo jakékoliv veřejné podpory podle jiných právních předpisů, jakož i </a:t>
            </a:r>
            <a:r>
              <a:rPr lang="cs-CZ" sz="2400" dirty="0">
                <a:solidFill>
                  <a:srgbClr val="FF0000"/>
                </a:solidFill>
              </a:rPr>
              <a:t>přijímat </a:t>
            </a:r>
            <a:r>
              <a:rPr lang="cs-CZ" sz="2400" dirty="0"/>
              <a:t>takové dotace, subvence, návratné finanční výpomoci, příspěvky nebo jakékoliv jiné veřejné podpory</a:t>
            </a:r>
          </a:p>
          <a:p>
            <a:pPr>
              <a:lnSpc>
                <a:spcPct val="120000"/>
              </a:lnSpc>
              <a:defRPr/>
            </a:pP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Možnost podmíněného upuštění od výkonu zbytku trestu 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(</a:t>
            </a:r>
            <a:r>
              <a:rPr lang="cs-CZ" sz="2400" dirty="0">
                <a:effectLst/>
                <a:ea typeface="Calibri" panose="020F0502020204030204" pitchFamily="34" charset="0"/>
              </a:rPr>
              <a:t>§ 22a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ZTOPO)</a:t>
            </a:r>
          </a:p>
        </p:txBody>
      </p:sp>
    </p:spTree>
    <p:extLst>
      <p:ext uri="{BB962C8B-B14F-4D97-AF65-F5344CB8AC3E}">
        <p14:creationId xmlns:p14="http://schemas.microsoft.com/office/powerpoint/2010/main" val="39811070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Uveřejnění rozsudku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950098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600" dirty="0"/>
              <a:t>Může jít o </a:t>
            </a:r>
            <a:r>
              <a:rPr lang="cs-CZ" sz="2600" dirty="0">
                <a:solidFill>
                  <a:srgbClr val="7030A0"/>
                </a:solidFill>
              </a:rPr>
              <a:t>dvě situace</a:t>
            </a:r>
            <a:r>
              <a:rPr lang="cs-CZ" sz="2600" dirty="0"/>
              <a:t>, kdy se uloží: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/>
              <a:t>je-li třeba veřejnost seznámit s odsuzujícím rozsudkem, zejména vzhledem k povaze a závažnosti spáchaného trestného činu PO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/>
              <a:t>vyžaduje-li to zájem na ochraně a bezpečnosti lidí nebo majetku, popřípadě společnosti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>
                <a:solidFill>
                  <a:srgbClr val="FF0000"/>
                </a:solidFill>
              </a:rPr>
              <a:t>Soud</a:t>
            </a:r>
            <a:r>
              <a:rPr lang="cs-CZ" sz="2600" dirty="0"/>
              <a:t> určí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>
                <a:solidFill>
                  <a:srgbClr val="7030A0"/>
                </a:solidFill>
              </a:rPr>
              <a:t>druh</a:t>
            </a:r>
            <a:r>
              <a:rPr lang="cs-CZ" sz="2300" dirty="0"/>
              <a:t> veřejného sdělovacího prostředku, v němž má být rozsudek uveřejněn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>
                <a:solidFill>
                  <a:srgbClr val="7030A0"/>
                </a:solidFill>
              </a:rPr>
              <a:t>rozsah </a:t>
            </a:r>
            <a:r>
              <a:rPr lang="cs-CZ" sz="2300" dirty="0"/>
              <a:t>jeho uveřejnění a 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>
                <a:solidFill>
                  <a:srgbClr val="7030A0"/>
                </a:solidFill>
              </a:rPr>
              <a:t>lhůtu</a:t>
            </a:r>
            <a:r>
              <a:rPr lang="cs-CZ" sz="2300" dirty="0"/>
              <a:t> určenou právnické osobě k uveřejnění rozsudku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/>
              <a:t>PO nechá </a:t>
            </a:r>
            <a:r>
              <a:rPr lang="cs-CZ" sz="2600" dirty="0">
                <a:solidFill>
                  <a:srgbClr val="FF0000"/>
                </a:solidFill>
              </a:rPr>
              <a:t>na své náklady</a:t>
            </a:r>
            <a:r>
              <a:rPr lang="cs-CZ" sz="2600" dirty="0"/>
              <a:t> uveřejnit pravomocný odsuzující rozsudek nebo jeho vymezené části v určeném druhu veřejného sdělovacího prostředku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/>
              <a:t>musí být uveřejněny údaje o obchodní firmě nebo názvu PO a jejím sídle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/>
              <a:t>údaje jiných PO a FO musí být anonymizovány</a:t>
            </a:r>
          </a:p>
        </p:txBody>
      </p:sp>
    </p:spTree>
    <p:extLst>
      <p:ext uri="{BB962C8B-B14F-4D97-AF65-F5344CB8AC3E}">
        <p14:creationId xmlns:p14="http://schemas.microsoft.com/office/powerpoint/2010/main" val="24176739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Evidence odsouzení PO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62066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Zákon č. 269/1994 Sb., o Rejstříku trestů, ve znění pozdějších předpisů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Každé odsouzení PO se </a:t>
            </a:r>
            <a:r>
              <a:rPr lang="cs-CZ" sz="2800" dirty="0">
                <a:solidFill>
                  <a:srgbClr val="FF0000"/>
                </a:solidFill>
              </a:rPr>
              <a:t>zapisuje do evidence </a:t>
            </a:r>
            <a:r>
              <a:rPr lang="cs-CZ" sz="2800" dirty="0"/>
              <a:t>Rejstříku trestů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Údaje z této evidence týkající se PO, které se uvádějí ve výpisu z evidence Rejstříku trestů, jsou veřejně přístupné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/>
              <a:t>dostupné i na https://eservice.po.rejtr.justice.cz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Údaje o odsouzení PO budou v této evidenci až do zániku účinků odsouzení (§ 27 ZTOPO), tj.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/>
              <a:t>do konce výkonu některých trestů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/>
              <a:t>do prominutí výkonu uloženého trestu nebo jeho zbytku nebo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/>
              <a:t>do uplynutí doby promlčení výkonu trestu podle § 24 ZTOPO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2100" dirty="0"/>
              <a:t>5 let až 30 let od pravomocného odsouzení podle druhu a výměry uloženého trestu</a:t>
            </a:r>
          </a:p>
        </p:txBody>
      </p:sp>
    </p:spTree>
    <p:extLst>
      <p:ext uri="{BB962C8B-B14F-4D97-AF65-F5344CB8AC3E}">
        <p14:creationId xmlns:p14="http://schemas.microsoft.com/office/powerpoint/2010/main" val="12187996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Zvláštnosti trestního řízení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734074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Odchylky od obecné úpravy podle trestního řádu, která se uplatní </a:t>
            </a:r>
            <a:r>
              <a:rPr lang="cs-CZ" sz="3100" dirty="0">
                <a:solidFill>
                  <a:srgbClr val="7030A0"/>
                </a:solidFill>
              </a:rPr>
              <a:t>subsidiárně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není-li zvláštní úprava a nevylučuje-li to povaha PO, postupuje se v řízení proti ní podle TŘ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V ZTOPO některé </a:t>
            </a:r>
            <a:r>
              <a:rPr lang="cs-CZ" sz="3100" dirty="0">
                <a:solidFill>
                  <a:srgbClr val="FF0000"/>
                </a:solidFill>
              </a:rPr>
              <a:t>zvláštnosti </a:t>
            </a:r>
            <a:r>
              <a:rPr lang="cs-CZ" sz="3100" dirty="0"/>
              <a:t>týkající se řízení proti právnické osobě, včetně řízení vykonávacího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Podobně jsou stanoveny jen drobné odchylky v právním styku s cizinou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jinak se použije zákon č. 104/2013 Sb., o mezinárodní justiční spolupráci ve věcech trestních, ve znění pozdějších předpisů</a:t>
            </a:r>
          </a:p>
        </p:txBody>
      </p:sp>
    </p:spTree>
    <p:extLst>
      <p:ext uri="{BB962C8B-B14F-4D97-AF65-F5344CB8AC3E}">
        <p14:creationId xmlns:p14="http://schemas.microsoft.com/office/powerpoint/2010/main" val="30508336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Zvláštnosti trestního řízení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2800" dirty="0"/>
              <a:t>Místní příslušnost soudu</a:t>
            </a:r>
          </a:p>
          <a:p>
            <a:pPr eaLnBrk="1" hangingPunct="1">
              <a:defRPr/>
            </a:pPr>
            <a:r>
              <a:rPr lang="cs-CZ" sz="2800" dirty="0"/>
              <a:t>Je možné společné řízení proti PO i FO</a:t>
            </a:r>
          </a:p>
          <a:p>
            <a:pPr eaLnBrk="1" hangingPunct="1">
              <a:defRPr/>
            </a:pPr>
            <a:r>
              <a:rPr lang="cs-CZ" sz="2800" dirty="0"/>
              <a:t>Postup při zrušení, zániku a přeměně PO</a:t>
            </a:r>
          </a:p>
          <a:p>
            <a:pPr eaLnBrk="1" hangingPunct="1">
              <a:defRPr/>
            </a:pPr>
            <a:r>
              <a:rPr lang="cs-CZ" sz="2800" dirty="0"/>
              <a:t>Zajišťovací opatření proti PO</a:t>
            </a:r>
          </a:p>
          <a:p>
            <a:pPr eaLnBrk="1" hangingPunct="1">
              <a:defRPr/>
            </a:pPr>
            <a:r>
              <a:rPr lang="cs-CZ" sz="2800" dirty="0"/>
              <a:t>Provádění procesních úkonů za PO</a:t>
            </a:r>
          </a:p>
          <a:p>
            <a:pPr eaLnBrk="1" hangingPunct="1">
              <a:defRPr/>
            </a:pPr>
            <a:r>
              <a:rPr lang="cs-CZ" sz="2800" dirty="0"/>
              <a:t>Obhajoba PO, předvolání, předvedení, pořádková pokuta, výslech a závěrečná řeč</a:t>
            </a:r>
          </a:p>
          <a:p>
            <a:pPr eaLnBrk="1" hangingPunct="1">
              <a:defRPr/>
            </a:pPr>
            <a:r>
              <a:rPr lang="cs-CZ" sz="2800" dirty="0"/>
              <a:t>Vydání trestního příkazu proti PO</a:t>
            </a:r>
          </a:p>
          <a:p>
            <a:pPr eaLnBrk="1" hangingPunct="1">
              <a:defRPr/>
            </a:pPr>
            <a:r>
              <a:rPr lang="cs-CZ" sz="2800" dirty="0"/>
              <a:t>Výkon specifických trestů ukládaných jen PO</a:t>
            </a:r>
          </a:p>
        </p:txBody>
      </p:sp>
    </p:spTree>
    <p:extLst>
      <p:ext uri="{BB962C8B-B14F-4D97-AF65-F5344CB8AC3E}">
        <p14:creationId xmlns:p14="http://schemas.microsoft.com/office/powerpoint/2010/main" val="23315709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3B90B2-BE4D-402B-A549-B74098ED0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3600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Osoba obviněného v řízení proti PO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0A63C77-176E-4BEE-AE97-70DD4DCFD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6"/>
          </a:xfrm>
        </p:spPr>
        <p:txBody>
          <a:bodyPr>
            <a:normAutofit/>
          </a:bodyPr>
          <a:lstStyle/>
          <a:p>
            <a:pPr marL="342900" marR="0" lvl="0" indent="-3429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Podle § 34 odst. 6 ZTOPO má 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postavení obviněného 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(obžalovaného) v řízení proti PO fyzická osoba, která je</a:t>
            </a:r>
          </a:p>
          <a:p>
            <a:pPr marL="692150" marR="0" lvl="1" indent="-347663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669999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</a:rPr>
              <a:t>oprávněna činit úkony 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za PO podle OSŘ (§ 34 odst. 1 ZTOPO); touto osobou je podle § 21 odst. 1 až 3 OSŘ</a:t>
            </a:r>
          </a:p>
          <a:p>
            <a:pPr marL="987425" marR="0" lvl="2" indent="-293688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CCCC00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statutární orgán PO (jeho předseda, resp. pověřený člen)</a:t>
            </a:r>
          </a:p>
          <a:p>
            <a:pPr marL="987425" marR="0" lvl="2" indent="-293688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CCCC00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zaměstnanec (člen) pověřený k tomu statutárním orgánem</a:t>
            </a:r>
          </a:p>
          <a:p>
            <a:pPr marL="987425" marR="0" lvl="2" indent="-293688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CCCC00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vedoucí odštěpného závodu nebo jiné organizační složky</a:t>
            </a:r>
          </a:p>
          <a:p>
            <a:pPr marL="987425" marR="0" lvl="2" indent="-293688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CCCC00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prokurista, může-li jednat samostatně</a:t>
            </a:r>
          </a:p>
          <a:p>
            <a:pPr marL="987425" marR="0" lvl="2" indent="-293688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CCCC00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osoby podle zvláštního zákona (např. podle ZOK)</a:t>
            </a:r>
          </a:p>
          <a:p>
            <a:pPr marL="987425" marR="0" lvl="2" indent="-293688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CCCC00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nucený správce nebo jím pověřený zaměstnanec</a:t>
            </a:r>
          </a:p>
          <a:p>
            <a:pPr marL="692150" marR="0" lvl="1" indent="-347663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669999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</a:rPr>
              <a:t>zmocněncem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PO (§ 34 odst. 2 ZTOPO)</a:t>
            </a:r>
          </a:p>
          <a:p>
            <a:pPr marL="692150" marR="0" lvl="1" indent="-347663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669999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</a:rPr>
              <a:t>opatrovníkem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PO (§ 34 odst. 5 ZTOPO)</a:t>
            </a:r>
          </a:p>
        </p:txBody>
      </p:sp>
    </p:spTree>
    <p:extLst>
      <p:ext uri="{BB962C8B-B14F-4D97-AF65-F5344CB8AC3E}">
        <p14:creationId xmlns:p14="http://schemas.microsoft.com/office/powerpoint/2010/main" val="25748012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C33871-4761-4B4F-BA04-D5F3B411D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Další zvláštnosti v řízení proti</a:t>
            </a:r>
            <a:r>
              <a:rPr kumimoji="0" lang="cs-CZ" sz="3600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 PO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1BC6EA-5FA3-4F07-B149-74E4ADDB9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cs-CZ" sz="3100" dirty="0"/>
              <a:t>Podle § 32 ZTOPO jsou </a:t>
            </a:r>
            <a:r>
              <a:rPr lang="cs-CZ" sz="3100" dirty="0">
                <a:solidFill>
                  <a:srgbClr val="FF0000"/>
                </a:solidFill>
              </a:rPr>
              <a:t>omezeny</a:t>
            </a:r>
            <a:r>
              <a:rPr lang="cs-CZ" sz="3100" dirty="0"/>
              <a:t> možnosti zrušení, zániku a přeměny PO v době po zahájení trestního stíhání PO </a:t>
            </a:r>
          </a:p>
          <a:p>
            <a:pPr>
              <a:lnSpc>
                <a:spcPct val="120000"/>
              </a:lnSpc>
            </a:pPr>
            <a:r>
              <a:rPr lang="cs-CZ" sz="3100" dirty="0"/>
              <a:t>Podle § 33 ZTOPO lze uložit obviněné PO </a:t>
            </a:r>
            <a:r>
              <a:rPr lang="cs-CZ" sz="3100" dirty="0">
                <a:solidFill>
                  <a:srgbClr val="FF0000"/>
                </a:solidFill>
              </a:rPr>
              <a:t>zajišťovací opatření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hrozí-li obava, že PO bude opakovat trestnou činnost, nebo ji dokoná [§ 67 písm. c) TŘ]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může jít o dvě zajišťovací opatření</a:t>
            </a:r>
          </a:p>
          <a:p>
            <a:pPr lvl="2">
              <a:lnSpc>
                <a:spcPct val="120000"/>
              </a:lnSpc>
            </a:pPr>
            <a:r>
              <a:rPr lang="cs-CZ" dirty="0"/>
              <a:t>dočasné </a:t>
            </a:r>
            <a:r>
              <a:rPr lang="cs-CZ" dirty="0">
                <a:solidFill>
                  <a:srgbClr val="7030A0"/>
                </a:solidFill>
              </a:rPr>
              <a:t>pozastavení výkonu jednoho nebo více předmětů </a:t>
            </a:r>
            <a:r>
              <a:rPr lang="cs-CZ" dirty="0"/>
              <a:t>činnosti</a:t>
            </a:r>
          </a:p>
          <a:p>
            <a:pPr lvl="2">
              <a:lnSpc>
                <a:spcPct val="120000"/>
              </a:lnSpc>
            </a:pPr>
            <a:r>
              <a:rPr lang="cs-CZ" dirty="0">
                <a:solidFill>
                  <a:srgbClr val="7030A0"/>
                </a:solidFill>
              </a:rPr>
              <a:t>omezení v nakládání s majetkem </a:t>
            </a:r>
            <a:r>
              <a:rPr lang="cs-CZ" dirty="0"/>
              <a:t>PO</a:t>
            </a:r>
          </a:p>
          <a:p>
            <a:pPr>
              <a:lnSpc>
                <a:spcPct val="120000"/>
              </a:lnSpc>
            </a:pPr>
            <a:r>
              <a:rPr lang="cs-CZ" sz="3100" dirty="0"/>
              <a:t>Podle § 35 ZTOPO si obviněná PO může zvolit </a:t>
            </a:r>
            <a:r>
              <a:rPr lang="cs-CZ" sz="3100" dirty="0">
                <a:solidFill>
                  <a:srgbClr val="FF0000"/>
                </a:solidFill>
              </a:rPr>
              <a:t>obhájce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nevztahují se však na ni ustanovení o nutné obhajobě</a:t>
            </a:r>
          </a:p>
          <a:p>
            <a:pPr lvl="2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20465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Závěrem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Zkratky</a:t>
            </a:r>
          </a:p>
          <a:p>
            <a:pPr lvl="1">
              <a:defRPr/>
            </a:pPr>
            <a:r>
              <a:rPr lang="cs-CZ" dirty="0"/>
              <a:t>TZ: zákon č. 40/2009 Sb., trestní zákoník, ve znění pozdějších předpisů</a:t>
            </a:r>
          </a:p>
          <a:p>
            <a:pPr lvl="1">
              <a:defRPr/>
            </a:pPr>
            <a:r>
              <a:rPr lang="cs-CZ" dirty="0"/>
              <a:t>TŘ: zákon č. 141/1961 Sb., trestní řád, ve znění pozdějších předpisů</a:t>
            </a:r>
          </a:p>
          <a:p>
            <a:pPr lvl="1">
              <a:defRPr/>
            </a:pPr>
            <a:r>
              <a:rPr lang="cs-CZ" dirty="0"/>
              <a:t>ZTOPO: zákon č. 418/2011 Sb., o trestní odpovědnosti právnických osob a řízení proti nim</a:t>
            </a:r>
          </a:p>
          <a:p>
            <a:pPr lvl="1">
              <a:defRPr/>
            </a:pPr>
            <a:r>
              <a:rPr lang="cs-CZ" dirty="0"/>
              <a:t>PO: právnická osoba</a:t>
            </a:r>
          </a:p>
          <a:p>
            <a:pPr lvl="1">
              <a:defRPr/>
            </a:pPr>
            <a:r>
              <a:rPr lang="cs-CZ" dirty="0"/>
              <a:t>FO: fyzická osoba</a:t>
            </a:r>
          </a:p>
        </p:txBody>
      </p:sp>
    </p:spTree>
    <p:extLst>
      <p:ext uri="{BB962C8B-B14F-4D97-AF65-F5344CB8AC3E}">
        <p14:creationId xmlns:p14="http://schemas.microsoft.com/office/powerpoint/2010/main" val="446394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Nutnost zavedení TOPO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662066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200" dirty="0"/>
              <a:t>Není nezbytné a výslovně se nepožaduje, aby šlo o pravou trestní odpovědnost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200" dirty="0"/>
              <a:t>Je však třeba právnickým osobám (PO) </a:t>
            </a:r>
            <a:r>
              <a:rPr lang="cs-CZ" sz="3200" dirty="0">
                <a:solidFill>
                  <a:srgbClr val="FF0000"/>
                </a:solidFill>
              </a:rPr>
              <a:t>ukládat sankce</a:t>
            </a:r>
            <a:r>
              <a:rPr lang="cs-CZ" sz="3200" dirty="0"/>
              <a:t>, které jsou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>
                <a:solidFill>
                  <a:srgbClr val="7030A0"/>
                </a:solidFill>
              </a:rPr>
              <a:t>účinné, přiměřené a odrazující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200" dirty="0"/>
              <a:t>Může jít o sankce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trestní, správní nebo civilní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200" dirty="0"/>
              <a:t>Je ovšem nezbytné zajistit splnění všech požadavků včetně procesních záruk PO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200" dirty="0"/>
              <a:t>S ohledem na tehdejší stav správního trestání byla u nás zvolena </a:t>
            </a:r>
            <a:r>
              <a:rPr lang="cs-CZ" sz="3200" dirty="0">
                <a:solidFill>
                  <a:srgbClr val="FF0000"/>
                </a:solidFill>
              </a:rPr>
              <a:t>pravá trestní odpovědnost</a:t>
            </a:r>
            <a:r>
              <a:rPr lang="cs-CZ" sz="3200" dirty="0"/>
              <a:t> PO</a:t>
            </a:r>
          </a:p>
        </p:txBody>
      </p:sp>
    </p:spTree>
    <p:extLst>
      <p:ext uri="{BB962C8B-B14F-4D97-AF65-F5344CB8AC3E}">
        <p14:creationId xmlns:p14="http://schemas.microsoft.com/office/powerpoint/2010/main" val="76977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Zákon o TOPO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Zákon č. </a:t>
            </a:r>
            <a:r>
              <a:rPr lang="cs-CZ" sz="3100" dirty="0">
                <a:solidFill>
                  <a:srgbClr val="FF0000"/>
                </a:solidFill>
              </a:rPr>
              <a:t>418/2011 Sb.</a:t>
            </a:r>
            <a:r>
              <a:rPr lang="cs-CZ" sz="3100" dirty="0"/>
              <a:t>, ve znění pozdějších předpisů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celkem 5 základních částí a v 6. části stanovena účinnost od 1. 1. 2012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>
                <a:solidFill>
                  <a:srgbClr val="FF0000"/>
                </a:solidFill>
              </a:rPr>
              <a:t>Základní části</a:t>
            </a:r>
            <a:r>
              <a:rPr lang="cs-CZ" sz="3100" dirty="0"/>
              <a:t> (obsah) zákona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obecná ustanovení (§ 1 až § 6)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základy trestní odpovědnosti PO (§ 7 až § 13)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tresty a ochranná opatření (§ 14 až § 27)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zvláštní ustanovení o řízení proti PO (§ 28 až § 41)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zvláštní ustanovení o právním styku s cizinou (původně § 42 až § 47, nyní jen § 42)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Zatím dalších 12 novel ZTOPO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500" dirty="0"/>
              <a:t>podstatná je novela provedená zákonem č. 183/2016 Sb.</a:t>
            </a:r>
          </a:p>
        </p:txBody>
      </p:sp>
    </p:spTree>
    <p:extLst>
      <p:ext uri="{BB962C8B-B14F-4D97-AF65-F5344CB8AC3E}">
        <p14:creationId xmlns:p14="http://schemas.microsoft.com/office/powerpoint/2010/main" val="863231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Základy tr. odpovědnosti PO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000" dirty="0"/>
              <a:t>Trestní odpovědnost mohou nést právnické osoby (s výjimkou podle § 6 odst. 1 ZTOPO), tedy PO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působící v oblasti </a:t>
            </a:r>
            <a:r>
              <a:rPr lang="cs-CZ" dirty="0">
                <a:solidFill>
                  <a:srgbClr val="FF0000"/>
                </a:solidFill>
              </a:rPr>
              <a:t>soukromého práva</a:t>
            </a:r>
            <a:r>
              <a:rPr lang="cs-CZ" dirty="0"/>
              <a:t> (např. obchodní společnosti a družstva) i </a:t>
            </a:r>
            <a:r>
              <a:rPr lang="cs-CZ" dirty="0">
                <a:solidFill>
                  <a:srgbClr val="FF0000"/>
                </a:solidFill>
              </a:rPr>
              <a:t>veřejného práva </a:t>
            </a:r>
            <a:r>
              <a:rPr lang="cs-CZ" dirty="0"/>
              <a:t>(např. zdravotní pojišťovny, veřejné vysoké školy)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se sídlem </a:t>
            </a:r>
            <a:r>
              <a:rPr lang="cs-CZ" dirty="0">
                <a:solidFill>
                  <a:srgbClr val="FF0000"/>
                </a:solidFill>
              </a:rPr>
              <a:t>v České republice i v cizině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podnikající i nepodnikající </a:t>
            </a:r>
            <a:r>
              <a:rPr lang="cs-CZ" dirty="0"/>
              <a:t>PO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000" dirty="0"/>
              <a:t>Trestní odpovědnost nese též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právnická osoba, která vznikla, ale soud rozhodl o její neplatnosti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>
                <a:solidFill>
                  <a:srgbClr val="7030A0"/>
                </a:solidFill>
              </a:rPr>
              <a:t>právní nástupce </a:t>
            </a:r>
            <a:r>
              <a:rPr lang="cs-CZ" dirty="0"/>
              <a:t>právnické osoby, která spáchala tr. čin</a:t>
            </a:r>
          </a:p>
        </p:txBody>
      </p:sp>
    </p:spTree>
    <p:extLst>
      <p:ext uri="{BB962C8B-B14F-4D97-AF65-F5344CB8AC3E}">
        <p14:creationId xmlns:p14="http://schemas.microsoft.com/office/powerpoint/2010/main" val="1005369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Základy tr. odpovědnosti PO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87809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S účinností od 1. 12. 2016 odpovídá PO podle </a:t>
            </a:r>
            <a:r>
              <a:rPr lang="cs-CZ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§ 7</a:t>
            </a:r>
            <a:r>
              <a:rPr lang="cs-CZ" dirty="0">
                <a:solidFill>
                  <a:srgbClr val="7030A0"/>
                </a:solidFill>
              </a:rPr>
              <a:t> ZTOPO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za všechny </a:t>
            </a:r>
            <a:r>
              <a:rPr lang="cs-CZ" dirty="0"/>
              <a:t>trestné činy kromě těch, které jsou zde výslovně a taxativně vyjmenované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při posuzování, o jaký trestný čin jde, se vychází ze zvláštní části </a:t>
            </a:r>
            <a:r>
              <a:rPr lang="cs-CZ" dirty="0">
                <a:solidFill>
                  <a:srgbClr val="FF0000"/>
                </a:solidFill>
              </a:rPr>
              <a:t>trestního zákoníku </a:t>
            </a:r>
            <a:r>
              <a:rPr lang="cs-CZ" dirty="0"/>
              <a:t>(nikoli ze ZTOPO)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PO může spáchat</a:t>
            </a:r>
          </a:p>
          <a:p>
            <a:pPr lvl="2">
              <a:lnSpc>
                <a:spcPct val="110000"/>
              </a:lnSpc>
              <a:defRPr/>
            </a:pPr>
            <a:r>
              <a:rPr lang="cs-CZ" sz="2200" dirty="0"/>
              <a:t>převážnou část trestných činů proti životu a zdraví, všechny trestné činy proti majetku, téměř všechny trestné činy hospodářské, proti životnímu prostředí, proti pořádku ve věcech veřejných</a:t>
            </a:r>
          </a:p>
        </p:txBody>
      </p:sp>
    </p:spTree>
    <p:extLst>
      <p:ext uri="{BB962C8B-B14F-4D97-AF65-F5344CB8AC3E}">
        <p14:creationId xmlns:p14="http://schemas.microsoft.com/office/powerpoint/2010/main" val="3694288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Základy tr. odpovědnosti PO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87809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Trestní odpovědnost PO je založena na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jednání</a:t>
            </a:r>
            <a:r>
              <a:rPr lang="cs-CZ" dirty="0"/>
              <a:t> určité </a:t>
            </a:r>
            <a:r>
              <a:rPr lang="cs-CZ" dirty="0">
                <a:solidFill>
                  <a:srgbClr val="FF0000"/>
                </a:solidFill>
              </a:rPr>
              <a:t>fyzické osoby</a:t>
            </a:r>
            <a:r>
              <a:rPr lang="cs-CZ" dirty="0"/>
              <a:t> v rámci PO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přičitatelnosti</a:t>
            </a:r>
            <a:r>
              <a:rPr lang="cs-CZ" dirty="0"/>
              <a:t> tohoto jednání právnické osobě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neomezení trestní odpovědnosti PO tím, že nebyla zjištěna konkrétní jednající fyzická osoba nebo že tato není trestně odpovědná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tom, že je možné uplatnění trestní odpovědnosti vůči fyzické osobě, která nevylučuje trestní odpovědnost právnické osoby, a naopak</a:t>
            </a:r>
          </a:p>
          <a:p>
            <a:pPr>
              <a:lnSpc>
                <a:spcPct val="120000"/>
              </a:lnSpc>
              <a:defRPr/>
            </a:pPr>
            <a:r>
              <a:rPr lang="cs-CZ" sz="3100" dirty="0">
                <a:solidFill>
                  <a:srgbClr val="7030A0"/>
                </a:solidFill>
              </a:rPr>
              <a:t>Nejde o kolektivní </a:t>
            </a:r>
            <a:r>
              <a:rPr lang="cs-CZ" sz="3100" dirty="0"/>
              <a:t>trestní odpovědnost všech členů – fyzických osob (společníků, zaměstnanců) trestně odpovědné PO</a:t>
            </a:r>
          </a:p>
        </p:txBody>
      </p:sp>
    </p:spTree>
    <p:extLst>
      <p:ext uri="{BB962C8B-B14F-4D97-AF65-F5344CB8AC3E}">
        <p14:creationId xmlns:p14="http://schemas.microsoft.com/office/powerpoint/2010/main" val="2765533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Trestný čin PO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>
                <a:solidFill>
                  <a:srgbClr val="FF0000"/>
                </a:solidFill>
              </a:rPr>
              <a:t>Trestným činem </a:t>
            </a:r>
            <a:r>
              <a:rPr lang="cs-CZ" sz="3100" dirty="0"/>
              <a:t>PO je protiprávní čin spáchaný v jejím zájmu nebo v rámci její činnosti, jednal(a)-li tak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>
                <a:solidFill>
                  <a:srgbClr val="7030A0"/>
                </a:solidFill>
              </a:rPr>
              <a:t>statutární orgán </a:t>
            </a:r>
            <a:r>
              <a:rPr lang="cs-CZ" dirty="0"/>
              <a:t>nebo jeho člen anebo jiná osoba ve vedoucím postavení v rámci PO, která je oprávněna jednat jménem PO nebo za ni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osoba </a:t>
            </a:r>
            <a:r>
              <a:rPr lang="cs-CZ" dirty="0">
                <a:solidFill>
                  <a:srgbClr val="7030A0"/>
                </a:solidFill>
              </a:rPr>
              <a:t>ve vedoucím postavení </a:t>
            </a:r>
            <a:r>
              <a:rPr lang="cs-CZ" dirty="0"/>
              <a:t>v rámci PO, která u této PO vykonává řídící nebo kontrolní činnost, i když není v předchozím postavení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ten, kdo vykonává </a:t>
            </a:r>
            <a:r>
              <a:rPr lang="cs-CZ" dirty="0">
                <a:solidFill>
                  <a:srgbClr val="7030A0"/>
                </a:solidFill>
              </a:rPr>
              <a:t>rozhodující vliv </a:t>
            </a:r>
            <a:r>
              <a:rPr lang="cs-CZ" dirty="0"/>
              <a:t>na řízení PO, jestliže jeho jednání je alespoň jednou z podmínek pro vznik následku trestného činu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>
                <a:solidFill>
                  <a:srgbClr val="7030A0"/>
                </a:solidFill>
              </a:rPr>
              <a:t>zaměstnanec </a:t>
            </a:r>
            <a:r>
              <a:rPr lang="cs-CZ" dirty="0"/>
              <a:t>nebo osoba v obdobném postavení při plnění pracovních úkolů (i když nejde o předchozí kategorie osob)</a:t>
            </a:r>
          </a:p>
        </p:txBody>
      </p:sp>
    </p:spTree>
    <p:extLst>
      <p:ext uri="{BB962C8B-B14F-4D97-AF65-F5344CB8AC3E}">
        <p14:creationId xmlns:p14="http://schemas.microsoft.com/office/powerpoint/2010/main" val="4261532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Přičitatelnost trestného činu PO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Spáchání trestného činu lze </a:t>
            </a:r>
            <a:r>
              <a:rPr lang="cs-CZ" sz="3100" dirty="0">
                <a:solidFill>
                  <a:srgbClr val="FF0000"/>
                </a:solidFill>
              </a:rPr>
              <a:t>přičítat právnické osobě</a:t>
            </a:r>
            <a:r>
              <a:rPr lang="cs-CZ" sz="3100" dirty="0"/>
              <a:t>, jestliže tento čin byl spáchán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jednáním </a:t>
            </a:r>
            <a:r>
              <a:rPr lang="cs-CZ" dirty="0">
                <a:solidFill>
                  <a:srgbClr val="7030A0"/>
                </a:solidFill>
              </a:rPr>
              <a:t>orgánů PO </a:t>
            </a:r>
            <a:r>
              <a:rPr lang="cs-CZ" dirty="0"/>
              <a:t>nebo </a:t>
            </a:r>
            <a:r>
              <a:rPr lang="cs-CZ" dirty="0">
                <a:solidFill>
                  <a:srgbClr val="7030A0"/>
                </a:solidFill>
              </a:rPr>
              <a:t>jiných osob </a:t>
            </a:r>
            <a:r>
              <a:rPr lang="cs-CZ" dirty="0"/>
              <a:t>uvedených v § 8 odst. 1 písm. a) až c) ZTOPO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bez dalšího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>
                <a:solidFill>
                  <a:srgbClr val="7030A0"/>
                </a:solidFill>
              </a:rPr>
              <a:t>zaměstnancem</a:t>
            </a:r>
            <a:r>
              <a:rPr lang="cs-CZ" dirty="0"/>
              <a:t> PO při plnění pracovních úkolů, a to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když jednal na podkladě rozhodnutí, schválení nebo pokynu orgánů PO nebo dalších osob uvedených v § 8 odst. 1 písm. a) až c) ZTOPO, nebo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jestliže orgány PO či další osoby uvedené v § 8 odst. 1 písm. a) až c) ZTOPO neprovedly potřebná opatření, zejména kontrolu nad podřízenými zaměstnanci, anebo neučinily nezbytná opatření k zamezení nebo odvrácení následků trestného činu</a:t>
            </a:r>
          </a:p>
        </p:txBody>
      </p:sp>
    </p:spTree>
    <p:extLst>
      <p:ext uri="{BB962C8B-B14F-4D97-AF65-F5344CB8AC3E}">
        <p14:creationId xmlns:p14="http://schemas.microsoft.com/office/powerpoint/2010/main" val="2499797109"/>
      </p:ext>
    </p:extLst>
  </p:cSld>
  <p:clrMapOvr>
    <a:masterClrMapping/>
  </p:clrMapOvr>
</p:sld>
</file>

<file path=ppt/theme/theme1.xml><?xml version="1.0" encoding="utf-8"?>
<a:theme xmlns:a="http://schemas.openxmlformats.org/drawingml/2006/main" name="Prevence HK - 1">
  <a:themeElements>
    <a:clrScheme name="1_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1_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Prevence HK - 1</Template>
  <TotalTime>451</TotalTime>
  <Words>2511</Words>
  <Application>Microsoft Office PowerPoint</Application>
  <PresentationFormat>Předvádění na obrazovce (4:3)</PresentationFormat>
  <Paragraphs>238</Paragraphs>
  <Slides>29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3" baseType="lpstr">
      <vt:lpstr>Arial</vt:lpstr>
      <vt:lpstr>Calibri</vt:lpstr>
      <vt:lpstr>Wingdings</vt:lpstr>
      <vt:lpstr>Prevence HK - 1</vt:lpstr>
      <vt:lpstr>Trestní právo 5</vt:lpstr>
      <vt:lpstr>Nutnost zavedení TOPO</vt:lpstr>
      <vt:lpstr>Nutnost zavedení TOPO</vt:lpstr>
      <vt:lpstr>Zákon o TOPO</vt:lpstr>
      <vt:lpstr>Základy tr. odpovědnosti PO</vt:lpstr>
      <vt:lpstr>Základy tr. odpovědnosti PO</vt:lpstr>
      <vt:lpstr>Základy tr. odpovědnosti PO</vt:lpstr>
      <vt:lpstr>Trestný čin PO</vt:lpstr>
      <vt:lpstr>Přičitatelnost trestného činu PO</vt:lpstr>
      <vt:lpstr>Přičitatelnost trestného činu PO</vt:lpstr>
      <vt:lpstr>Další otázky trestní odpovědnosti </vt:lpstr>
      <vt:lpstr>Sankce ukládané PO za tr. činy</vt:lpstr>
      <vt:lpstr>Tresty ukládané PO za tr. činy</vt:lpstr>
      <vt:lpstr>Tresty ukládané PO za tr. činy</vt:lpstr>
      <vt:lpstr>Zrušení právnické osoby</vt:lpstr>
      <vt:lpstr>Propadnutí majetku</vt:lpstr>
      <vt:lpstr>Peněžitý trest</vt:lpstr>
      <vt:lpstr>Propadnutí věci</vt:lpstr>
      <vt:lpstr>Zákaz činnosti</vt:lpstr>
      <vt:lpstr>Zákaz držení a chovu zvířat</vt:lpstr>
      <vt:lpstr>Zákaz plnění veřejných zakázek nebo účasti ve veřejné soutěži</vt:lpstr>
      <vt:lpstr>Zákaz přijímání dotací a subvencí</vt:lpstr>
      <vt:lpstr>Uveřejnění rozsudku</vt:lpstr>
      <vt:lpstr>Evidence odsouzení PO</vt:lpstr>
      <vt:lpstr>Zvláštnosti trestního řízení</vt:lpstr>
      <vt:lpstr>Zvláštnosti trestního řízení</vt:lpstr>
      <vt:lpstr>Osoba obviněného v řízení proti PO</vt:lpstr>
      <vt:lpstr>Další zvláštnosti v řízení proti PO</vt:lpstr>
      <vt:lpstr>Závěrem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Prevence hospodářské kriminality 9</dc:title>
  <dc:creator>František Púry</dc:creator>
  <cp:lastModifiedBy>PETROVIČOVÁ Martina</cp:lastModifiedBy>
  <cp:revision>35</cp:revision>
  <cp:lastPrinted>2022-11-03T10:25:49Z</cp:lastPrinted>
  <dcterms:created xsi:type="dcterms:W3CDTF">2019-11-29T22:16:53Z</dcterms:created>
  <dcterms:modified xsi:type="dcterms:W3CDTF">2023-12-06T10:12:11Z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TC060888081029</vt:lpwstr>
  </property>
</Properties>
</file>