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5"/>
  </p:sldMasterIdLst>
  <p:notesMasterIdLst>
    <p:notesMasterId r:id="rId35"/>
  </p:notesMasterIdLst>
  <p:sldIdLst>
    <p:sldId id="256" r:id="rId6"/>
    <p:sldId id="302" r:id="rId7"/>
    <p:sldId id="306" r:id="rId8"/>
    <p:sldId id="382" r:id="rId9"/>
    <p:sldId id="307" r:id="rId10"/>
    <p:sldId id="308" r:id="rId11"/>
    <p:sldId id="299" r:id="rId12"/>
    <p:sldId id="309" r:id="rId13"/>
    <p:sldId id="304" r:id="rId14"/>
    <p:sldId id="285" r:id="rId15"/>
    <p:sldId id="284" r:id="rId16"/>
    <p:sldId id="277" r:id="rId17"/>
    <p:sldId id="310" r:id="rId18"/>
    <p:sldId id="295" r:id="rId19"/>
    <p:sldId id="269" r:id="rId20"/>
    <p:sldId id="275" r:id="rId21"/>
    <p:sldId id="276" r:id="rId22"/>
    <p:sldId id="297" r:id="rId23"/>
    <p:sldId id="298" r:id="rId24"/>
    <p:sldId id="381" r:id="rId25"/>
    <p:sldId id="315" r:id="rId26"/>
    <p:sldId id="383" r:id="rId27"/>
    <p:sldId id="267" r:id="rId28"/>
    <p:sldId id="268" r:id="rId29"/>
    <p:sldId id="370" r:id="rId30"/>
    <p:sldId id="291" r:id="rId31"/>
    <p:sldId id="293" r:id="rId32"/>
    <p:sldId id="292" r:id="rId33"/>
    <p:sldId id="384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80" autoAdjust="0"/>
  </p:normalViewPr>
  <p:slideViewPr>
    <p:cSldViewPr>
      <p:cViewPr varScale="1">
        <p:scale>
          <a:sx n="108" d="100"/>
          <a:sy n="108" d="100"/>
        </p:scale>
        <p:origin x="17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PUBLIKACE\SLON\GRAFY\GRAF%2017%20-%20Medi&#225;ln&#237;%20prostor%20v&#283;novan&#253;%20koment&#225;&#345;&#367;m%20a%20n&#225;zor&#367;m%20ob&#269;an&#367;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Karel\Obr&#225;zky%20a%20grafy%20-%20politick&#233;\OECD%20z&#225;jem%20o%20politiku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Karel\Obr&#225;zky%20a%20grafy%20-%20politick&#233;\Graf%20presti&#382;%20povol&#225;n&#237;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DOTAZNIK%20Ipsos\vystup-srovnani%20Ond&#345;ej%20&#352;pa&#269;ek_prevazeno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STATISTIKA\Vzd&#283;lanostn&#237;%20struktura%20-%20srovn&#225;n&#237;%20t&#345;&#237;%20obc&#237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STATISTIKA\V&#253;voj%20po&#269;tu%20obyvatel%201990%20-%2020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984E-2"/>
          <c:y val="0.16456903281448543"/>
          <c:w val="0.76014185628372866"/>
          <c:h val="0.71217644260823365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List1!$A$3</c:f>
              <c:strCache>
                <c:ptCount val="1"/>
                <c:pt idx="0">
                  <c:v>Velmi nespokojen/a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EE-4562-8199-E81DA0DDF87E}"/>
            </c:ext>
          </c:extLst>
        </c:ser>
        <c:ser>
          <c:idx val="5"/>
          <c:order val="1"/>
          <c:tx>
            <c:strRef>
              <c:f>List1!$A$4</c:f>
              <c:strCache>
                <c:ptCount val="1"/>
                <c:pt idx="0">
                  <c:v>Spíše nespokojen/a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General</c:formatCode>
                <c:ptCount val="4"/>
                <c:pt idx="0">
                  <c:v>0.70000000000000062</c:v>
                </c:pt>
                <c:pt idx="1">
                  <c:v>0.60000000000000064</c:v>
                </c:pt>
                <c:pt idx="2">
                  <c:v>0.5</c:v>
                </c:pt>
                <c:pt idx="3">
                  <c:v>1.0999999999999961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EE-4562-8199-E81DA0DDF87E}"/>
            </c:ext>
          </c:extLst>
        </c:ser>
        <c:ser>
          <c:idx val="6"/>
          <c:order val="2"/>
          <c:tx>
            <c:strRef>
              <c:f>List1!$A$5</c:f>
              <c:strCache>
                <c:ptCount val="1"/>
                <c:pt idx="0">
                  <c:v>Ani spokojen/a ani nespokojen/a</c:v>
                </c:pt>
              </c:strCache>
            </c:strRef>
          </c:tx>
          <c:spPr>
            <a:solidFill>
              <a:srgbClr val="A1C46B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General</c:formatCode>
                <c:ptCount val="4"/>
                <c:pt idx="0">
                  <c:v>10.4</c:v>
                </c:pt>
                <c:pt idx="1">
                  <c:v>4.7</c:v>
                </c:pt>
                <c:pt idx="2">
                  <c:v>8.8000000000000025</c:v>
                </c:pt>
                <c:pt idx="3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EE-4562-8199-E81DA0DDF87E}"/>
            </c:ext>
          </c:extLst>
        </c:ser>
        <c:ser>
          <c:idx val="8"/>
          <c:order val="3"/>
          <c:tx>
            <c:strRef>
              <c:f>List1!$A$6</c:f>
              <c:strCache>
                <c:ptCount val="1"/>
                <c:pt idx="0">
                  <c:v>Spíše spokojen/a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General</c:formatCode>
                <c:ptCount val="4"/>
                <c:pt idx="0">
                  <c:v>49.9</c:v>
                </c:pt>
                <c:pt idx="1">
                  <c:v>44.2</c:v>
                </c:pt>
                <c:pt idx="2">
                  <c:v>54</c:v>
                </c:pt>
                <c:pt idx="3">
                  <c:v>51.1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EE-4562-8199-E81DA0DDF87E}"/>
            </c:ext>
          </c:extLst>
        </c:ser>
        <c:ser>
          <c:idx val="10"/>
          <c:order val="4"/>
          <c:tx>
            <c:strRef>
              <c:f>List1!$A$7</c:f>
              <c:strCache>
                <c:ptCount val="1"/>
                <c:pt idx="0">
                  <c:v>Velmi spokojen/a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General</c:formatCode>
                <c:ptCount val="4"/>
                <c:pt idx="0">
                  <c:v>38.9</c:v>
                </c:pt>
                <c:pt idx="1">
                  <c:v>50.6</c:v>
                </c:pt>
                <c:pt idx="2">
                  <c:v>36.700000000000003</c:v>
                </c:pt>
                <c:pt idx="3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EE-4562-8199-E81DA0DDF87E}"/>
            </c:ext>
          </c:extLst>
        </c:ser>
        <c:ser>
          <c:idx val="12"/>
          <c:order val="5"/>
          <c:tx>
            <c:strRef>
              <c:f>List1!$A$8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List1!$B$8:$E$8</c:f>
              <c:numCache>
                <c:formatCode>General</c:formatCode>
                <c:ptCount val="4"/>
                <c:pt idx="0">
                  <c:v>88.8</c:v>
                </c:pt>
                <c:pt idx="1">
                  <c:v>94.800000000000011</c:v>
                </c:pt>
                <c:pt idx="2">
                  <c:v>90.7</c:v>
                </c:pt>
                <c:pt idx="3">
                  <c:v>81.599999999999994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EE-4562-8199-E81DA0DDF8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5606016"/>
        <c:axId val="175634688"/>
      </c:barChart>
      <c:catAx>
        <c:axId val="17560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5634688"/>
        <c:crosses val="autoZero"/>
        <c:auto val="1"/>
        <c:lblAlgn val="ctr"/>
        <c:lblOffset val="100"/>
        <c:noMultiLvlLbl val="0"/>
      </c:catAx>
      <c:valAx>
        <c:axId val="175634688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5606016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1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84773625147250364"/>
          <c:y val="0.13504899664456521"/>
          <c:w val="0.14281492962985917"/>
          <c:h val="0.82122629659324364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07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9.4459582198001808</c:v>
                </c:pt>
                <c:pt idx="1">
                  <c:v>12.535612535612536</c:v>
                </c:pt>
                <c:pt idx="2">
                  <c:v>7.7127659574468055</c:v>
                </c:pt>
                <c:pt idx="3">
                  <c:v>8.2887700534759219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0F-40C1-9C82-241075FE3BD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90.55404178019981</c:v>
                </c:pt>
                <c:pt idx="1">
                  <c:v>87.464387464387627</c:v>
                </c:pt>
                <c:pt idx="2">
                  <c:v>92.28723404255318</c:v>
                </c:pt>
                <c:pt idx="3">
                  <c:v>91.711229946524227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0F-40C1-9C82-241075FE3B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730880"/>
        <c:axId val="176732416"/>
      </c:barChart>
      <c:catAx>
        <c:axId val="176730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732416"/>
        <c:crosses val="autoZero"/>
        <c:auto val="1"/>
        <c:lblAlgn val="ctr"/>
        <c:lblOffset val="0"/>
        <c:tickLblSkip val="1"/>
        <c:noMultiLvlLbl val="0"/>
      </c:catAx>
      <c:valAx>
        <c:axId val="176732416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730880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79374871847026163"/>
          <c:y val="0.16630096428684207"/>
          <c:w val="0.19045532891065767"/>
          <c:h val="0.82352893065659194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759116196763948E-2"/>
          <c:y val="0.1340026439726428"/>
          <c:w val="0.59859871666409503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13.055303717135086</c:v>
                </c:pt>
                <c:pt idx="1">
                  <c:v>11.363636363636402</c:v>
                </c:pt>
                <c:pt idx="2">
                  <c:v>14.588859416445624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7-4C19-B529-2C167CCC4596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Naprosto nepravděpodobné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10.970081595648274</c:v>
                </c:pt>
                <c:pt idx="1">
                  <c:v>5.9659090909090908</c:v>
                </c:pt>
                <c:pt idx="2">
                  <c:v>7.957559681697612</c:v>
                </c:pt>
                <c:pt idx="3">
                  <c:v>18.716577540106929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7-4C19-B529-2C167CCC4596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nepravděpodobné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35.086128739800543</c:v>
                </c:pt>
                <c:pt idx="1">
                  <c:v>28.97727272727273</c:v>
                </c:pt>
                <c:pt idx="2">
                  <c:v>37.135278514589018</c:v>
                </c:pt>
                <c:pt idx="3">
                  <c:v>38.770053475935832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87-4C19-B529-2C167CCC4596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pravděpodobné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35.992747053490348</c:v>
                </c:pt>
                <c:pt idx="1">
                  <c:v>48.295454545454561</c:v>
                </c:pt>
                <c:pt idx="2">
                  <c:v>35.013262599469407</c:v>
                </c:pt>
                <c:pt idx="3">
                  <c:v>25.401069518716593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87-4C19-B529-2C167CCC4596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pravděpodobné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4.8957388939256576</c:v>
                </c:pt>
                <c:pt idx="1">
                  <c:v>5.3977272727272645</c:v>
                </c:pt>
                <c:pt idx="2">
                  <c:v>5.3050397877984086</c:v>
                </c:pt>
                <c:pt idx="3">
                  <c:v>4.0106951871657754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87-4C19-B529-2C167CCC4596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40.888485947416051</c:v>
                </c:pt>
                <c:pt idx="1">
                  <c:v>53.693181818181976</c:v>
                </c:pt>
                <c:pt idx="2">
                  <c:v>40.318302387267906</c:v>
                </c:pt>
                <c:pt idx="3">
                  <c:v>29.411764705882355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87-4C19-B529-2C167CCC4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6840704"/>
        <c:axId val="176842240"/>
      </c:barChart>
      <c:catAx>
        <c:axId val="176840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842240"/>
        <c:crosses val="autoZero"/>
        <c:auto val="1"/>
        <c:lblAlgn val="ctr"/>
        <c:lblOffset val="100"/>
        <c:noMultiLvlLbl val="0"/>
      </c:catAx>
      <c:valAx>
        <c:axId val="17684224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840704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0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4016387540581563"/>
          <c:y val="0.15580175491332279"/>
          <c:w val="0.24418439171250261"/>
          <c:h val="0.80016673348798151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887E-2"/>
          <c:y val="0.16456903281448523"/>
          <c:w val="0.466201826030569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22.5</c:v>
                </c:pt>
                <c:pt idx="1">
                  <c:v>23.400000000000002</c:v>
                </c:pt>
                <c:pt idx="2">
                  <c:v>23.1</c:v>
                </c:pt>
                <c:pt idx="3">
                  <c:v>21.099999999999987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3E-4150-AEA2-DB5E156351F6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Velmi špatná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40.1</c:v>
                </c:pt>
                <c:pt idx="1">
                  <c:v>27.400000000000002</c:v>
                </c:pt>
                <c:pt idx="2">
                  <c:v>43.9</c:v>
                </c:pt>
                <c:pt idx="3">
                  <c:v>48.3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3E-4150-AEA2-DB5E156351F6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špatná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21.8</c:v>
                </c:pt>
                <c:pt idx="1">
                  <c:v>25.900000000000002</c:v>
                </c:pt>
                <c:pt idx="2">
                  <c:v>19.400000000000002</c:v>
                </c:pt>
                <c:pt idx="3">
                  <c:v>20.3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3E-4150-AEA2-DB5E156351F6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dobrá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13.3</c:v>
                </c:pt>
                <c:pt idx="1">
                  <c:v>19.400000000000002</c:v>
                </c:pt>
                <c:pt idx="2">
                  <c:v>11.700000000000001</c:v>
                </c:pt>
                <c:pt idx="3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3E-4150-AEA2-DB5E156351F6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dobrá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2.2999999999999998</c:v>
                </c:pt>
                <c:pt idx="1">
                  <c:v>4</c:v>
                </c:pt>
                <c:pt idx="2">
                  <c:v>1.9000000000000001</c:v>
                </c:pt>
                <c:pt idx="3">
                  <c:v>1.0999999999999965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3E-4150-AEA2-DB5E156351F6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15.600000000000001</c:v>
                </c:pt>
                <c:pt idx="1">
                  <c:v>23.400000000000002</c:v>
                </c:pt>
                <c:pt idx="2">
                  <c:v>13.600000000000001</c:v>
                </c:pt>
                <c:pt idx="3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3E-4150-AEA2-DB5E15635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7640576"/>
        <c:axId val="177642112"/>
      </c:barChart>
      <c:catAx>
        <c:axId val="17764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642112"/>
        <c:crosses val="autoZero"/>
        <c:auto val="1"/>
        <c:lblAlgn val="ctr"/>
        <c:lblOffset val="100"/>
        <c:noMultiLvlLbl val="0"/>
      </c:catAx>
      <c:valAx>
        <c:axId val="17764211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640576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0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60160894687302324"/>
          <c:y val="6.477240197881369E-2"/>
          <c:w val="0.2595793748735376"/>
          <c:h val="0.80016673348798151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887E-2"/>
          <c:y val="0.16456903281448523"/>
          <c:w val="0.466201826030569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32.275611967361762</c:v>
                </c:pt>
                <c:pt idx="1">
                  <c:v>23.011363636363626</c:v>
                </c:pt>
                <c:pt idx="2">
                  <c:v>38.196286472148451</c:v>
                </c:pt>
                <c:pt idx="3">
                  <c:v>35.026737967914436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D3-4F73-830E-AF695B7C5C62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Velmi špatná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35.086128739800543</c:v>
                </c:pt>
                <c:pt idx="1">
                  <c:v>23.86363636363631</c:v>
                </c:pt>
                <c:pt idx="2">
                  <c:v>38.196286472148451</c:v>
                </c:pt>
                <c:pt idx="3">
                  <c:v>42.513368983957221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D3-4F73-830E-AF695B7C5C62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špatná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18.948322756119612</c:v>
                </c:pt>
                <c:pt idx="1">
                  <c:v>24.715909090909086</c:v>
                </c:pt>
                <c:pt idx="2">
                  <c:v>15.915119363395224</c:v>
                </c:pt>
                <c:pt idx="3">
                  <c:v>16.577540106951872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D3-4F73-830E-AF695B7C5C62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dobrá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12.148685403445148</c:v>
                </c:pt>
                <c:pt idx="1">
                  <c:v>25</c:v>
                </c:pt>
                <c:pt idx="2">
                  <c:v>6.8965517241379306</c:v>
                </c:pt>
                <c:pt idx="3">
                  <c:v>5.3475935828877006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D3-4F73-830E-AF695B7C5C62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dobrá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1.5412511332728922</c:v>
                </c:pt>
                <c:pt idx="1">
                  <c:v>3.4090909090909087</c:v>
                </c:pt>
                <c:pt idx="2">
                  <c:v>0.79575596816976124</c:v>
                </c:pt>
                <c:pt idx="3">
                  <c:v>0.53475935828877275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D3-4F73-830E-AF695B7C5C62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13.689936536718079</c:v>
                </c:pt>
                <c:pt idx="1">
                  <c:v>28.40909090909091</c:v>
                </c:pt>
                <c:pt idx="2">
                  <c:v>7.6923076923076916</c:v>
                </c:pt>
                <c:pt idx="3">
                  <c:v>5.8823529411764675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D3-4F73-830E-AF695B7C5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7746688"/>
        <c:axId val="177748224"/>
      </c:barChart>
      <c:catAx>
        <c:axId val="177746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748224"/>
        <c:crosses val="autoZero"/>
        <c:auto val="1"/>
        <c:lblAlgn val="ctr"/>
        <c:lblOffset val="100"/>
        <c:noMultiLvlLbl val="0"/>
      </c:catAx>
      <c:valAx>
        <c:axId val="177748224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74668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0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60160894687302324"/>
          <c:y val="6.477240197881369E-2"/>
          <c:w val="0.2595793748735376"/>
          <c:h val="0.80016673348798151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887E-2"/>
          <c:y val="0.16456903281448523"/>
          <c:w val="0.466201826030569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29.663330300272925</c:v>
                </c:pt>
                <c:pt idx="1">
                  <c:v>24.501424501424502</c:v>
                </c:pt>
                <c:pt idx="2">
                  <c:v>33.333333333333336</c:v>
                </c:pt>
                <c:pt idx="3">
                  <c:v>30.831099195710511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4-470C-A423-92CEA411215A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Velmi špatná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39.035486806187443</c:v>
                </c:pt>
                <c:pt idx="1">
                  <c:v>25.925925925925878</c:v>
                </c:pt>
                <c:pt idx="2">
                  <c:v>44</c:v>
                </c:pt>
                <c:pt idx="3">
                  <c:v>46.380697050938174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84-470C-A423-92CEA411215A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špatná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19.38125568698819</c:v>
                </c:pt>
                <c:pt idx="1">
                  <c:v>23.361823361823362</c:v>
                </c:pt>
                <c:pt idx="2">
                  <c:v>16.8</c:v>
                </c:pt>
                <c:pt idx="3">
                  <c:v>18.230563002680967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84-470C-A423-92CEA411215A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dobrá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9.8271155595996547</c:v>
                </c:pt>
                <c:pt idx="1">
                  <c:v>21.652421652421626</c:v>
                </c:pt>
                <c:pt idx="2">
                  <c:v>4.8</c:v>
                </c:pt>
                <c:pt idx="3">
                  <c:v>3.7533512064343255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84-470C-A423-92CEA411215A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dobrá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2.0928116469517741</c:v>
                </c:pt>
                <c:pt idx="1">
                  <c:v>4.5584045584045452</c:v>
                </c:pt>
                <c:pt idx="2">
                  <c:v>1.0666666666666667</c:v>
                </c:pt>
                <c:pt idx="3">
                  <c:v>0.80428954423592458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84-470C-A423-92CEA411215A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11.91992720655141</c:v>
                </c:pt>
                <c:pt idx="1">
                  <c:v>26.210826210826209</c:v>
                </c:pt>
                <c:pt idx="2">
                  <c:v>5.8666666666666663</c:v>
                </c:pt>
                <c:pt idx="3">
                  <c:v>4.5576407506702408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C84-470C-A423-92CEA4112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7824128"/>
        <c:axId val="177825664"/>
      </c:barChart>
      <c:catAx>
        <c:axId val="177824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825664"/>
        <c:crosses val="autoZero"/>
        <c:auto val="1"/>
        <c:lblAlgn val="ctr"/>
        <c:lblOffset val="100"/>
        <c:noMultiLvlLbl val="0"/>
      </c:catAx>
      <c:valAx>
        <c:axId val="177825664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782412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741154193302901E-2"/>
          <c:y val="0.18136613018183023"/>
          <c:w val="0.466201826030569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21.940163191296495</c:v>
                </c:pt>
                <c:pt idx="1">
                  <c:v>23.011363636363626</c:v>
                </c:pt>
                <c:pt idx="2">
                  <c:v>16.755319148936113</c:v>
                </c:pt>
                <c:pt idx="3">
                  <c:v>26.133333333333269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C-455E-A2F2-3B38AD6B4A2E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Velmi špatná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12.964641885766104</c:v>
                </c:pt>
                <c:pt idx="1">
                  <c:v>18.181818181818244</c:v>
                </c:pt>
                <c:pt idx="2">
                  <c:v>3.4574468085106385</c:v>
                </c:pt>
                <c:pt idx="3">
                  <c:v>17.600000000000001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9C-455E-A2F2-3B38AD6B4A2E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špatná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13.055303717135086</c:v>
                </c:pt>
                <c:pt idx="1">
                  <c:v>18.465909090909019</c:v>
                </c:pt>
                <c:pt idx="2">
                  <c:v>7.4468085106382977</c:v>
                </c:pt>
                <c:pt idx="3">
                  <c:v>13.600000000000001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9C-455E-A2F2-3B38AD6B4A2E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dobrá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38.259292837715321</c:v>
                </c:pt>
                <c:pt idx="1">
                  <c:v>27.840909090909086</c:v>
                </c:pt>
                <c:pt idx="2">
                  <c:v>51.063829787233935</c:v>
                </c:pt>
                <c:pt idx="3">
                  <c:v>35.200000000000003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9C-455E-A2F2-3B38AD6B4A2E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dobrá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13.780598368087036</c:v>
                </c:pt>
                <c:pt idx="1">
                  <c:v>12.5</c:v>
                </c:pt>
                <c:pt idx="2">
                  <c:v>21.276595744680851</c:v>
                </c:pt>
                <c:pt idx="3">
                  <c:v>7.4666666666666694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9C-455E-A2F2-3B38AD6B4A2E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52.039891205802249</c:v>
                </c:pt>
                <c:pt idx="1">
                  <c:v>40.340909090909093</c:v>
                </c:pt>
                <c:pt idx="2">
                  <c:v>72.340425531914903</c:v>
                </c:pt>
                <c:pt idx="3">
                  <c:v>42.666666666666494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9C-455E-A2F2-3B38AD6B4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8031616"/>
        <c:axId val="178041600"/>
      </c:barChart>
      <c:catAx>
        <c:axId val="17803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8041600"/>
        <c:crosses val="autoZero"/>
        <c:auto val="1"/>
        <c:lblAlgn val="ctr"/>
        <c:lblOffset val="100"/>
        <c:noMultiLvlLbl val="0"/>
      </c:catAx>
      <c:valAx>
        <c:axId val="17804160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803161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6423715926090554"/>
          <c:h val="0.731607424852601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9.3750000000000266</c:v>
                </c:pt>
                <c:pt idx="2">
                  <c:v>8</c:v>
                </c:pt>
                <c:pt idx="3">
                  <c:v>6.1333333333333524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C-4037-B95C-1CA8632ECCA8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13.793103448275792</c:v>
                </c:pt>
                <c:pt idx="1">
                  <c:v>11.931818181818082</c:v>
                </c:pt>
                <c:pt idx="2">
                  <c:v>11.2</c:v>
                </c:pt>
                <c:pt idx="3">
                  <c:v>18.133333333333173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FC-4037-B95C-1CA8632ECCA8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22.232304900181489</c:v>
                </c:pt>
                <c:pt idx="1">
                  <c:v>17.045454545454547</c:v>
                </c:pt>
                <c:pt idx="2">
                  <c:v>25.333333333333144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FC-4037-B95C-1CA8632ECCA8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28.584392014519029</c:v>
                </c:pt>
                <c:pt idx="1">
                  <c:v>41.477272727272727</c:v>
                </c:pt>
                <c:pt idx="2">
                  <c:v>23.733333333333103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FC-4037-B95C-1CA8632ECCA8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27.58620689655157</c:v>
                </c:pt>
                <c:pt idx="1">
                  <c:v>20.170454545454668</c:v>
                </c:pt>
                <c:pt idx="2">
                  <c:v>31.733333333333103</c:v>
                </c:pt>
                <c:pt idx="3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FC-4037-B95C-1CA8632ECCA8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FFC-4037-B95C-1CA8632ECCA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FFC-4037-B95C-1CA8632ECCA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FFC-4037-B95C-1CA8632ECCA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FFC-4037-B95C-1CA8632ECC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56.170598911071124</c:v>
                </c:pt>
                <c:pt idx="1">
                  <c:v>61.647727272727245</c:v>
                </c:pt>
                <c:pt idx="2">
                  <c:v>55.466666666666164</c:v>
                </c:pt>
                <c:pt idx="3">
                  <c:v>51.733333333333363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FC-4037-B95C-1CA8632EC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62538624"/>
        <c:axId val="162540160"/>
      </c:barChart>
      <c:catAx>
        <c:axId val="162538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2540160"/>
        <c:crosses val="autoZero"/>
        <c:auto val="1"/>
        <c:lblAlgn val="ctr"/>
        <c:lblOffset val="100"/>
        <c:noMultiLvlLbl val="0"/>
      </c:catAx>
      <c:valAx>
        <c:axId val="16254016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2538624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3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8339981717653728"/>
          <c:y val="7.9014826143877184E-2"/>
          <c:w val="0.21295522530604169"/>
          <c:h val="0.89454567311632893"/>
        </c:manualLayout>
      </c:layout>
      <c:overlay val="0"/>
      <c:txPr>
        <a:bodyPr/>
        <a:lstStyle/>
        <a:p>
          <a:pPr>
            <a:defRPr sz="13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99830520006746"/>
          <c:y val="0.15453032331466365"/>
          <c:w val="0.73014529507456705"/>
          <c:h val="0.701424742990044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11.242067089755214</c:v>
                </c:pt>
                <c:pt idx="1">
                  <c:v>11.647727272727273</c:v>
                </c:pt>
                <c:pt idx="2">
                  <c:v>11.733333333333333</c:v>
                </c:pt>
                <c:pt idx="3">
                  <c:v>10.37234042553192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E-4255-9CE3-891885394971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13.055303717135086</c:v>
                </c:pt>
                <c:pt idx="1">
                  <c:v>3.4090909090909087</c:v>
                </c:pt>
                <c:pt idx="2">
                  <c:v>16</c:v>
                </c:pt>
                <c:pt idx="3">
                  <c:v>19.148936170212767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E-4255-9CE3-891885394971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16.591115140525829</c:v>
                </c:pt>
                <c:pt idx="1">
                  <c:v>23.295454545454547</c:v>
                </c:pt>
                <c:pt idx="2">
                  <c:v>11.733333333333333</c:v>
                </c:pt>
                <c:pt idx="3">
                  <c:v>15.159574468085104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DE-4255-9CE3-891885394971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33.454215775158644</c:v>
                </c:pt>
                <c:pt idx="1">
                  <c:v>35.511363636363363</c:v>
                </c:pt>
                <c:pt idx="2">
                  <c:v>34.133333333333333</c:v>
                </c:pt>
                <c:pt idx="3">
                  <c:v>30.851063829787233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DE-4255-9CE3-891885394971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25.657298277425202</c:v>
                </c:pt>
                <c:pt idx="1">
                  <c:v>26.136363636363626</c:v>
                </c:pt>
                <c:pt idx="2">
                  <c:v>26.400000000000002</c:v>
                </c:pt>
                <c:pt idx="3">
                  <c:v>24.468085106382979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DE-4255-9CE3-891885394971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0DE-4255-9CE3-8918853949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59.111514052583864</c:v>
                </c:pt>
                <c:pt idx="1">
                  <c:v>61.647727272727245</c:v>
                </c:pt>
                <c:pt idx="2">
                  <c:v>60.533333333333331</c:v>
                </c:pt>
                <c:pt idx="3">
                  <c:v>55.319148936170436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E-4255-9CE3-891885394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63214464"/>
        <c:axId val="163216000"/>
      </c:barChart>
      <c:catAx>
        <c:axId val="163214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216000"/>
        <c:crosses val="autoZero"/>
        <c:auto val="1"/>
        <c:lblAlgn val="ctr"/>
        <c:lblOffset val="100"/>
        <c:noMultiLvlLbl val="0"/>
      </c:catAx>
      <c:valAx>
        <c:axId val="16321600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21446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5717789098114865"/>
          <c:h val="0.713132245752516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7.9162875341219294</c:v>
                </c:pt>
                <c:pt idx="1">
                  <c:v>10.857142857142966</c:v>
                </c:pt>
                <c:pt idx="2">
                  <c:v>6.9333333333333842</c:v>
                </c:pt>
                <c:pt idx="3">
                  <c:v>6.1497326203208553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E-459A-85B8-B754D06E6492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15.286624203821656</c:v>
                </c:pt>
                <c:pt idx="1">
                  <c:v>8.2857142857142865</c:v>
                </c:pt>
                <c:pt idx="2">
                  <c:v>17.600000000000001</c:v>
                </c:pt>
                <c:pt idx="3">
                  <c:v>19.518716577539902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E-459A-85B8-B754D06E6492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26.660600545950789</c:v>
                </c:pt>
                <c:pt idx="1">
                  <c:v>24.857142857142829</c:v>
                </c:pt>
                <c:pt idx="2">
                  <c:v>27.466666666666669</c:v>
                </c:pt>
                <c:pt idx="3">
                  <c:v>27.540106951871589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E-459A-85B8-B754D06E6492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36.305732484076437</c:v>
                </c:pt>
                <c:pt idx="1">
                  <c:v>38.857142857142463</c:v>
                </c:pt>
                <c:pt idx="2">
                  <c:v>36.533333333333331</c:v>
                </c:pt>
                <c:pt idx="3">
                  <c:v>33.689839572192227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DE-459A-85B8-B754D06E6492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13.830755232029126</c:v>
                </c:pt>
                <c:pt idx="1">
                  <c:v>17.142857142857231</c:v>
                </c:pt>
                <c:pt idx="2">
                  <c:v>11.466666666666748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E-459A-85B8-B754D06E6492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50.136487716105556</c:v>
                </c:pt>
                <c:pt idx="1">
                  <c:v>56</c:v>
                </c:pt>
                <c:pt idx="2">
                  <c:v>48</c:v>
                </c:pt>
                <c:pt idx="3">
                  <c:v>46.79144385026715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DE-459A-85B8-B754D06E6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63357824"/>
        <c:axId val="163359360"/>
      </c:barChart>
      <c:catAx>
        <c:axId val="163357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359360"/>
        <c:crosses val="autoZero"/>
        <c:auto val="1"/>
        <c:lblAlgn val="ctr"/>
        <c:lblOffset val="100"/>
        <c:noMultiLvlLbl val="0"/>
      </c:catAx>
      <c:valAx>
        <c:axId val="16335936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357824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2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6807586042352605"/>
          <c:y val="9.1196837389545968E-2"/>
          <c:w val="0.22199241067932396"/>
          <c:h val="0.86670051568085604"/>
        </c:manualLayout>
      </c:layout>
      <c:overlay val="0"/>
      <c:txPr>
        <a:bodyPr/>
        <a:lstStyle/>
        <a:p>
          <a:pPr>
            <a:defRPr sz="12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8401217286959318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12</c:v>
                </c:pt>
                <c:pt idx="2">
                  <c:v>5.8355437665782475</c:v>
                </c:pt>
                <c:pt idx="3">
                  <c:v>5.8666666666666663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1-4574-ABB3-71AB56F1507C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19.691470054446611</c:v>
                </c:pt>
                <c:pt idx="1">
                  <c:v>20.285714285714075</c:v>
                </c:pt>
                <c:pt idx="2">
                  <c:v>17.506631299734689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01-4574-ABB3-71AB56F1507C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21.506352087114326</c:v>
                </c:pt>
                <c:pt idx="1">
                  <c:v>26.857142857142829</c:v>
                </c:pt>
                <c:pt idx="2">
                  <c:v>19.098143236074087</c:v>
                </c:pt>
                <c:pt idx="3">
                  <c:v>18.933333333333088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01-4574-ABB3-71AB56F1507C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27.767695099818535</c:v>
                </c:pt>
                <c:pt idx="1">
                  <c:v>33.142857142857153</c:v>
                </c:pt>
                <c:pt idx="2">
                  <c:v>27.320954907161806</c:v>
                </c:pt>
                <c:pt idx="3">
                  <c:v>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01-4574-ABB3-71AB56F1507C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23.230490018148821</c:v>
                </c:pt>
                <c:pt idx="1">
                  <c:v>7.7142857142857055</c:v>
                </c:pt>
                <c:pt idx="2">
                  <c:v>30.238726790450929</c:v>
                </c:pt>
                <c:pt idx="3">
                  <c:v>30.666666666666671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1-4574-ABB3-71AB56F1507C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01-4574-ABB3-71AB56F150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50.998185117967331</c:v>
                </c:pt>
                <c:pt idx="1">
                  <c:v>40.857142857142463</c:v>
                </c:pt>
                <c:pt idx="2">
                  <c:v>57.559681697612</c:v>
                </c:pt>
                <c:pt idx="3">
                  <c:v>53.866666666666127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01-4574-ABB3-71AB56F15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63464704"/>
        <c:axId val="163466240"/>
      </c:barChart>
      <c:catAx>
        <c:axId val="163464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466240"/>
        <c:crosses val="autoZero"/>
        <c:auto val="1"/>
        <c:lblAlgn val="ctr"/>
        <c:lblOffset val="100"/>
        <c:noMultiLvlLbl val="0"/>
      </c:catAx>
      <c:valAx>
        <c:axId val="16346624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6346470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dirty="0"/>
              <a:t>Mediální</a:t>
            </a:r>
            <a:r>
              <a:rPr lang="cs-CZ" sz="2400" baseline="0" dirty="0"/>
              <a:t> prostor věnovaný komentářům a názorům občanů</a:t>
            </a:r>
            <a:endParaRPr lang="cs-CZ" sz="2400" dirty="0"/>
          </a:p>
        </c:rich>
      </c:tx>
      <c:layout>
        <c:manualLayout>
          <c:xMode val="edge"/>
          <c:yMode val="edge"/>
          <c:x val="6.3695926898026667E-2"/>
          <c:y val="1.331449501195684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Černošice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List1!$A$2:$A$11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List1!$B$2:$B$11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1485</c:v>
                </c:pt>
                <c:pt idx="7">
                  <c:v>1280</c:v>
                </c:pt>
                <c:pt idx="8">
                  <c:v>1760</c:v>
                </c:pt>
                <c:pt idx="9">
                  <c:v>740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58-4018-8894-6D4A83CDFF4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Hrádek nad Nisou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cat>
            <c:numRef>
              <c:f>List1!$A$2:$A$11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List1!$C$2:$C$11</c:f>
              <c:numCache>
                <c:formatCode>General</c:formatCode>
                <c:ptCount val="10"/>
                <c:pt idx="0">
                  <c:v>824</c:v>
                </c:pt>
                <c:pt idx="1">
                  <c:v>200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100</c:v>
                </c:pt>
                <c:pt idx="8">
                  <c:v>0</c:v>
                </c:pt>
                <c:pt idx="9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58-4018-8894-6D4A83CDFF41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Semily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List1!$A$2:$A$11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List1!$D$2:$D$11</c:f>
              <c:numCache>
                <c:formatCode>General</c:formatCode>
                <c:ptCount val="10"/>
                <c:pt idx="0">
                  <c:v>500</c:v>
                </c:pt>
                <c:pt idx="1">
                  <c:v>1650</c:v>
                </c:pt>
                <c:pt idx="2">
                  <c:v>1825</c:v>
                </c:pt>
                <c:pt idx="3">
                  <c:v>1850</c:v>
                </c:pt>
                <c:pt idx="4">
                  <c:v>1900</c:v>
                </c:pt>
                <c:pt idx="5">
                  <c:v>1735</c:v>
                </c:pt>
                <c:pt idx="6">
                  <c:v>1320</c:v>
                </c:pt>
                <c:pt idx="7">
                  <c:v>1800</c:v>
                </c:pt>
                <c:pt idx="8">
                  <c:v>1740</c:v>
                </c:pt>
                <c:pt idx="9">
                  <c:v>1090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958-4018-8894-6D4A83CDF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07104"/>
        <c:axId val="91409024"/>
      </c:lineChart>
      <c:catAx>
        <c:axId val="9140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409024"/>
        <c:crosses val="autoZero"/>
        <c:auto val="1"/>
        <c:lblAlgn val="ctr"/>
        <c:lblOffset val="100"/>
        <c:noMultiLvlLbl val="0"/>
      </c:catAx>
      <c:valAx>
        <c:axId val="91409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Plocha</a:t>
                </a:r>
                <a:r>
                  <a:rPr lang="cs-CZ" baseline="0" dirty="0"/>
                  <a:t> v cm2</a:t>
                </a:r>
                <a:endParaRPr lang="cs-CZ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407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15-29 years old</c:v>
                </c:pt>
              </c:strCache>
            </c:strRef>
          </c:tx>
          <c:invertIfNegative val="0"/>
          <c:dLbls>
            <c:spPr>
              <a:ln>
                <a:solidFill>
                  <a:srgbClr val="0070C0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Lithuania</c:v>
                </c:pt>
                <c:pt idx="1">
                  <c:v>Czechia</c:v>
                </c:pt>
                <c:pt idx="2">
                  <c:v>Hungary</c:v>
                </c:pt>
                <c:pt idx="3">
                  <c:v>OECD</c:v>
                </c:pt>
                <c:pt idx="4">
                  <c:v>Finland</c:v>
                </c:pt>
                <c:pt idx="5">
                  <c:v>Germany</c:v>
                </c:pt>
                <c:pt idx="6">
                  <c:v>Denmark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59</c:v>
                </c:pt>
                <c:pt idx="1">
                  <c:v>57</c:v>
                </c:pt>
                <c:pt idx="2">
                  <c:v>49</c:v>
                </c:pt>
                <c:pt idx="3">
                  <c:v>26</c:v>
                </c:pt>
                <c:pt idx="4">
                  <c:v>13</c:v>
                </c:pt>
                <c:pt idx="5">
                  <c:v>8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A7-4BBA-884A-C2D61EE0171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Average</c:v>
                </c:pt>
              </c:strCache>
            </c:strRef>
          </c:tx>
          <c:invertIfNegative val="0"/>
          <c:dLbls>
            <c:numFmt formatCode="General" sourceLinked="0"/>
            <c:spPr>
              <a:effectLst>
                <a:innerShdw blurRad="1117600" dist="2349500" dir="21540000">
                  <a:prstClr val="black">
                    <a:alpha val="32000"/>
                  </a:prstClr>
                </a:innerShdw>
              </a:effectLst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Lithuania</c:v>
                </c:pt>
                <c:pt idx="1">
                  <c:v>Czechia</c:v>
                </c:pt>
                <c:pt idx="2">
                  <c:v>Hungary</c:v>
                </c:pt>
                <c:pt idx="3">
                  <c:v>OECD</c:v>
                </c:pt>
                <c:pt idx="4">
                  <c:v>Finland</c:v>
                </c:pt>
                <c:pt idx="5">
                  <c:v>Germany</c:v>
                </c:pt>
                <c:pt idx="6">
                  <c:v>Denmark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32</c:v>
                </c:pt>
                <c:pt idx="1">
                  <c:v>30</c:v>
                </c:pt>
                <c:pt idx="2">
                  <c:v>36</c:v>
                </c:pt>
                <c:pt idx="3">
                  <c:v>19</c:v>
                </c:pt>
                <c:pt idx="4">
                  <c:v>8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A7-4BBA-884A-C2D61EE01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629464"/>
        <c:axId val="205629856"/>
      </c:barChart>
      <c:catAx>
        <c:axId val="205629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prstClr val="black">
                <a:alpha val="0"/>
              </a:prstClr>
            </a:solidFill>
          </a:ln>
        </c:spPr>
        <c:crossAx val="205629856"/>
        <c:crosses val="autoZero"/>
        <c:auto val="1"/>
        <c:lblAlgn val="ctr"/>
        <c:lblOffset val="100"/>
        <c:noMultiLvlLbl val="0"/>
      </c:catAx>
      <c:valAx>
        <c:axId val="205629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rgbClr val="4F81BD">
                <a:alpha val="0"/>
              </a:srgbClr>
            </a:solidFill>
          </a:ln>
        </c:spPr>
        <c:crossAx val="205629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1511653057256657"/>
          <c:y val="0.18068149203759551"/>
          <c:w val="0.29815507436570432"/>
          <c:h val="9.82129518887680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cs-CZ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CCB-495A-AC98-038BDFCACC37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CB-495A-AC98-038BDFCACC37}"/>
              </c:ext>
            </c:extLst>
          </c:dPt>
          <c:dPt>
            <c:idx val="2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CCB-495A-AC98-038BDFCACC37}"/>
              </c:ext>
            </c:extLst>
          </c:dPt>
          <c:cat>
            <c:strRef>
              <c:f>List1!$B$3:$B$28</c:f>
              <c:strCache>
                <c:ptCount val="26"/>
                <c:pt idx="0">
                  <c:v>Lékař</c:v>
                </c:pt>
                <c:pt idx="1">
                  <c:v>Vědec</c:v>
                </c:pt>
                <c:pt idx="2">
                  <c:v>Zdravotní sestra</c:v>
                </c:pt>
                <c:pt idx="3">
                  <c:v>Učitel na vysoké škole</c:v>
                </c:pt>
                <c:pt idx="4">
                  <c:v>Učitel na základní škole</c:v>
                </c:pt>
                <c:pt idx="5">
                  <c:v>Soudce</c:v>
                </c:pt>
                <c:pt idx="6">
                  <c:v>Projektant</c:v>
                </c:pt>
                <c:pt idx="7">
                  <c:v>Programátor</c:v>
                </c:pt>
                <c:pt idx="8">
                  <c:v>Soukromý zemědělec</c:v>
                </c:pt>
                <c:pt idx="9">
                  <c:v>Policista</c:v>
                </c:pt>
                <c:pt idx="10">
                  <c:v>Mayor</c:v>
                </c:pt>
                <c:pt idx="11">
                  <c:v>Voják z povolání</c:v>
                </c:pt>
                <c:pt idx="12">
                  <c:v>Truhlář</c:v>
                </c:pt>
                <c:pt idx="13">
                  <c:v>Účetní</c:v>
                </c:pt>
                <c:pt idx="14">
                  <c:v>Majitel malého obchodu</c:v>
                </c:pt>
                <c:pt idx="15">
                  <c:v>Profesionální sportovec</c:v>
                </c:pt>
                <c:pt idx="16">
                  <c:v>Manažer</c:v>
                </c:pt>
                <c:pt idx="17">
                  <c:v>Ministr</c:v>
                </c:pt>
                <c:pt idx="18">
                  <c:v>Stavební dělník</c:v>
                </c:pt>
                <c:pt idx="19">
                  <c:v>Bankovní úředník</c:v>
                </c:pt>
                <c:pt idx="20">
                  <c:v>Novinář</c:v>
                </c:pt>
                <c:pt idx="21">
                  <c:v>Kněz</c:v>
                </c:pt>
                <c:pt idx="22">
                  <c:v>Prodavač</c:v>
                </c:pt>
                <c:pt idx="23">
                  <c:v>Sekretářka</c:v>
                </c:pt>
                <c:pt idx="24">
                  <c:v>MP</c:v>
                </c:pt>
                <c:pt idx="25">
                  <c:v>Uklízečka</c:v>
                </c:pt>
              </c:strCache>
            </c:strRef>
          </c:cat>
          <c:val>
            <c:numRef>
              <c:f>List1!$C$3:$C$28</c:f>
              <c:numCache>
                <c:formatCode>General</c:formatCode>
                <c:ptCount val="26"/>
                <c:pt idx="0">
                  <c:v>90.2</c:v>
                </c:pt>
                <c:pt idx="1">
                  <c:v>77.2</c:v>
                </c:pt>
                <c:pt idx="2">
                  <c:v>72.900000000000006</c:v>
                </c:pt>
                <c:pt idx="3">
                  <c:v>72.900000000000006</c:v>
                </c:pt>
                <c:pt idx="4">
                  <c:v>70.8</c:v>
                </c:pt>
                <c:pt idx="5">
                  <c:v>64</c:v>
                </c:pt>
                <c:pt idx="6">
                  <c:v>61.2</c:v>
                </c:pt>
                <c:pt idx="7">
                  <c:v>59.7</c:v>
                </c:pt>
                <c:pt idx="8">
                  <c:v>58.2</c:v>
                </c:pt>
                <c:pt idx="9">
                  <c:v>56.3</c:v>
                </c:pt>
                <c:pt idx="10">
                  <c:v>54.1</c:v>
                </c:pt>
                <c:pt idx="11">
                  <c:v>53.6</c:v>
                </c:pt>
                <c:pt idx="12">
                  <c:v>52</c:v>
                </c:pt>
                <c:pt idx="13">
                  <c:v>50.4</c:v>
                </c:pt>
                <c:pt idx="14">
                  <c:v>50.1</c:v>
                </c:pt>
                <c:pt idx="15">
                  <c:v>49.3</c:v>
                </c:pt>
                <c:pt idx="16">
                  <c:v>48.8</c:v>
                </c:pt>
                <c:pt idx="17">
                  <c:v>46.5</c:v>
                </c:pt>
                <c:pt idx="18">
                  <c:v>44</c:v>
                </c:pt>
                <c:pt idx="19">
                  <c:v>42.4</c:v>
                </c:pt>
                <c:pt idx="20">
                  <c:v>41.2</c:v>
                </c:pt>
                <c:pt idx="21">
                  <c:v>41.2</c:v>
                </c:pt>
                <c:pt idx="22">
                  <c:v>40.299999999999997</c:v>
                </c:pt>
                <c:pt idx="23">
                  <c:v>37.299999999999997</c:v>
                </c:pt>
                <c:pt idx="24">
                  <c:v>31.2</c:v>
                </c:pt>
                <c:pt idx="25">
                  <c:v>28.9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1F-4BBD-BC50-967FC5D7A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7456896"/>
        <c:axId val="229192832"/>
      </c:barChart>
      <c:catAx>
        <c:axId val="22745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9192832"/>
        <c:crosses val="autoZero"/>
        <c:auto val="1"/>
        <c:lblAlgn val="ctr"/>
        <c:lblOffset val="100"/>
        <c:noMultiLvlLbl val="0"/>
      </c:catAx>
      <c:valAx>
        <c:axId val="22919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745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5662572518691"/>
          <c:y val="0.16360972270517288"/>
          <c:w val="0.57561540781183063"/>
          <c:h val="0.6748640290895796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6.1</c:v>
                </c:pt>
                <c:pt idx="1">
                  <c:v>8.8000000000000025</c:v>
                </c:pt>
                <c:pt idx="2">
                  <c:v>4.5</c:v>
                </c:pt>
                <c:pt idx="3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0-4C1A-A726-3A6C69FC33B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Příležitostně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0.00</c:formatCode>
                <c:ptCount val="4"/>
                <c:pt idx="0">
                  <c:v>48.20000000000001</c:v>
                </c:pt>
                <c:pt idx="1">
                  <c:v>50.9</c:v>
                </c:pt>
                <c:pt idx="2">
                  <c:v>46.5</c:v>
                </c:pt>
                <c:pt idx="3">
                  <c:v>47.3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D0-4C1A-A726-3A6C69FC33B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Nikdy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0.00</c:formatCode>
                <c:ptCount val="4"/>
                <c:pt idx="0">
                  <c:v>40.70000000000001</c:v>
                </c:pt>
                <c:pt idx="1">
                  <c:v>25.6</c:v>
                </c:pt>
                <c:pt idx="2">
                  <c:v>48.70000000000001</c:v>
                </c:pt>
                <c:pt idx="3">
                  <c:v>47.100000000000009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D0-4C1A-A726-3A6C69FC33B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0.00</c:formatCode>
                <c:ptCount val="4"/>
                <c:pt idx="0">
                  <c:v>5</c:v>
                </c:pt>
                <c:pt idx="1">
                  <c:v>14.8</c:v>
                </c:pt>
                <c:pt idx="2">
                  <c:v>0.30000000000000032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D0-4C1A-A726-3A6C69FC33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371584"/>
        <c:axId val="176373120"/>
      </c:barChart>
      <c:catAx>
        <c:axId val="17637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9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373120"/>
        <c:crosses val="autoZero"/>
        <c:auto val="1"/>
        <c:lblAlgn val="ctr"/>
        <c:lblOffset val="0"/>
        <c:tickLblSkip val="1"/>
        <c:noMultiLvlLbl val="0"/>
      </c:catAx>
      <c:valAx>
        <c:axId val="176373120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371584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7267375053565478"/>
          <c:y val="0.14199528452814275"/>
          <c:w val="0.25746643230117289"/>
          <c:h val="0.82352893065659194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5662572518691"/>
          <c:y val="0.16360972270517288"/>
          <c:w val="0.57561540781183063"/>
          <c:h val="0.6748640290895796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3.8147138964577647</c:v>
                </c:pt>
                <c:pt idx="1">
                  <c:v>7.6923076923076925</c:v>
                </c:pt>
                <c:pt idx="2">
                  <c:v>2.3936170212765959</c:v>
                </c:pt>
                <c:pt idx="3">
                  <c:v>1.6042780748663157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F1-4169-80A8-9FC282ABFF1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Příležitostně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44.595821980018165</c:v>
                </c:pt>
                <c:pt idx="1">
                  <c:v>49.002849002849004</c:v>
                </c:pt>
                <c:pt idx="2">
                  <c:v>39.361702127659576</c:v>
                </c:pt>
                <c:pt idx="3">
                  <c:v>45.72192513368995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F1-4169-80A8-9FC282ABFF1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Nikdy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46.230699364214345</c:v>
                </c:pt>
                <c:pt idx="1">
                  <c:v>27.635327635327577</c:v>
                </c:pt>
                <c:pt idx="2">
                  <c:v>57.712765957446805</c:v>
                </c:pt>
                <c:pt idx="3">
                  <c:v>52.139037433155082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F1-4169-80A8-9FC282ABFF1F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5.3587647593097145</c:v>
                </c:pt>
                <c:pt idx="1">
                  <c:v>15.669515669515672</c:v>
                </c:pt>
                <c:pt idx="2">
                  <c:v>0.5319148936170216</c:v>
                </c:pt>
                <c:pt idx="3">
                  <c:v>0.53475935828877286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F1-4169-80A8-9FC282ABFF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294528"/>
        <c:axId val="176320896"/>
      </c:barChart>
      <c:catAx>
        <c:axId val="176294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9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320896"/>
        <c:crosses val="autoZero"/>
        <c:auto val="1"/>
        <c:lblAlgn val="ctr"/>
        <c:lblOffset val="0"/>
        <c:tickLblSkip val="1"/>
        <c:noMultiLvlLbl val="0"/>
      </c:catAx>
      <c:valAx>
        <c:axId val="176320896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294528"/>
        <c:crosses val="autoZero"/>
        <c:crossBetween val="between"/>
        <c:majorUnit val="0.2"/>
      </c:valAx>
    </c:plotArea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5662572518691"/>
          <c:y val="0.16360972270517288"/>
          <c:w val="0.57561540781183063"/>
          <c:h val="0.6748640290895796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6.2670299727520415</c:v>
                </c:pt>
                <c:pt idx="1">
                  <c:v>6.8376068376068355</c:v>
                </c:pt>
                <c:pt idx="2">
                  <c:v>6.3829787234042552</c:v>
                </c:pt>
                <c:pt idx="3">
                  <c:v>5.6149732620320707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2-4633-9776-8071FCC9C34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Příležitostně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47.956403269754745</c:v>
                </c:pt>
                <c:pt idx="1">
                  <c:v>53.846153846153989</c:v>
                </c:pt>
                <c:pt idx="2">
                  <c:v>42.819148936170322</c:v>
                </c:pt>
                <c:pt idx="3">
                  <c:v>47.593582887700535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82-4633-9776-8071FCC9C34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Nikdy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40.599455040872087</c:v>
                </c:pt>
                <c:pt idx="1">
                  <c:v>24.216524216524189</c:v>
                </c:pt>
                <c:pt idx="2">
                  <c:v>50.531914893616928</c:v>
                </c:pt>
                <c:pt idx="3">
                  <c:v>45.989304812834227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82-4633-9776-8071FCC9C349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5.1771117166212379</c:v>
                </c:pt>
                <c:pt idx="1">
                  <c:v>15.0997150997151</c:v>
                </c:pt>
                <c:pt idx="2">
                  <c:v>0.26595744680851063</c:v>
                </c:pt>
                <c:pt idx="3">
                  <c:v>0.80213903743315729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82-4633-9776-8071FCC9C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446464"/>
        <c:axId val="176452352"/>
      </c:barChart>
      <c:catAx>
        <c:axId val="17644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9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452352"/>
        <c:crosses val="autoZero"/>
        <c:auto val="1"/>
        <c:lblAlgn val="ctr"/>
        <c:lblOffset val="0"/>
        <c:tickLblSkip val="1"/>
        <c:noMultiLvlLbl val="0"/>
      </c:catAx>
      <c:valAx>
        <c:axId val="17645235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446464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7267375053565478"/>
          <c:y val="0.14199528452814275"/>
          <c:w val="0.25746643230117289"/>
          <c:h val="0.82352893065659194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51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vícekrát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2.8181818181818192</c:v>
                </c:pt>
                <c:pt idx="1">
                  <c:v>2.8571428571428572</c:v>
                </c:pt>
                <c:pt idx="2">
                  <c:v>3.4574468085106385</c:v>
                </c:pt>
                <c:pt idx="3">
                  <c:v>2.1390374331550777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CD-4B45-A902-C6645C2EBAF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jednou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7.5454545454545459</c:v>
                </c:pt>
                <c:pt idx="1">
                  <c:v>10.285714285714286</c:v>
                </c:pt>
                <c:pt idx="2">
                  <c:v>6.3829787234042552</c:v>
                </c:pt>
                <c:pt idx="3">
                  <c:v>6.1497326203208553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CD-4B45-A902-C6645C2EBAF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85.727272727272734</c:v>
                </c:pt>
                <c:pt idx="1">
                  <c:v>76.857142857142819</c:v>
                </c:pt>
                <c:pt idx="2">
                  <c:v>88.563829787234127</c:v>
                </c:pt>
                <c:pt idx="3">
                  <c:v>91.176470588235219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CD-4B45-A902-C6645C2EBAF5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3.9090909090909087</c:v>
                </c:pt>
                <c:pt idx="1">
                  <c:v>10</c:v>
                </c:pt>
                <c:pt idx="2">
                  <c:v>1.5957446808510638</c:v>
                </c:pt>
                <c:pt idx="3">
                  <c:v>0.53475935828877275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CD-4B45-A902-C6645C2EBA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526464"/>
        <c:axId val="176528000"/>
      </c:barChart>
      <c:catAx>
        <c:axId val="17652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528000"/>
        <c:crosses val="autoZero"/>
        <c:auto val="1"/>
        <c:lblAlgn val="ctr"/>
        <c:lblOffset val="0"/>
        <c:tickLblSkip val="1"/>
        <c:noMultiLvlLbl val="0"/>
      </c:catAx>
      <c:valAx>
        <c:axId val="176528000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526464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8783046934389691"/>
          <c:y val="0.10310372758511932"/>
          <c:w val="0.19045532891065767"/>
          <c:h val="0.82352893065659194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51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vícekrát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1.5</c:v>
                </c:pt>
                <c:pt idx="1">
                  <c:v>3.1</c:v>
                </c:pt>
                <c:pt idx="2">
                  <c:v>1.0999999999999965</c:v>
                </c:pt>
                <c:pt idx="3">
                  <c:v>0.30000000000000032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F-43FA-B26F-5BBA0D64704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jednou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6.5</c:v>
                </c:pt>
                <c:pt idx="1">
                  <c:v>12.6</c:v>
                </c:pt>
                <c:pt idx="2">
                  <c:v>4.8</c:v>
                </c:pt>
                <c:pt idx="3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3F-43FA-B26F-5BBA0D64704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88</c:v>
                </c:pt>
                <c:pt idx="1">
                  <c:v>74.599999999999994</c:v>
                </c:pt>
                <c:pt idx="2">
                  <c:v>92</c:v>
                </c:pt>
                <c:pt idx="3">
                  <c:v>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3F-43FA-B26F-5BBA0D64704C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4</c:v>
                </c:pt>
                <c:pt idx="1">
                  <c:v>9.7000000000000011</c:v>
                </c:pt>
                <c:pt idx="2">
                  <c:v>2.1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3F-43FA-B26F-5BBA0D6470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629632"/>
        <c:axId val="176631168"/>
      </c:barChart>
      <c:catAx>
        <c:axId val="17662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631168"/>
        <c:crosses val="autoZero"/>
        <c:auto val="1"/>
        <c:lblAlgn val="ctr"/>
        <c:lblOffset val="0"/>
        <c:tickLblSkip val="1"/>
        <c:noMultiLvlLbl val="0"/>
      </c:catAx>
      <c:valAx>
        <c:axId val="176631168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629632"/>
        <c:crosses val="autoZero"/>
        <c:crossBetween val="between"/>
        <c:majorUnit val="0.2"/>
      </c:valAx>
    </c:plotArea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51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vícekrát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3.5000000000000004</c:v>
                </c:pt>
                <c:pt idx="1">
                  <c:v>6.6000000000000005</c:v>
                </c:pt>
                <c:pt idx="2">
                  <c:v>3.2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2A-45EB-A990-F5598B40E3E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jednou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7.3</c:v>
                </c:pt>
                <c:pt idx="1">
                  <c:v>10</c:v>
                </c:pt>
                <c:pt idx="2">
                  <c:v>6.9</c:v>
                </c:pt>
                <c:pt idx="3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2A-45EB-A990-F5598B40E3E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85.1</c:v>
                </c:pt>
                <c:pt idx="1">
                  <c:v>73.5</c:v>
                </c:pt>
                <c:pt idx="2">
                  <c:v>87.8</c:v>
                </c:pt>
                <c:pt idx="3">
                  <c:v>93.300000000000011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2A-45EB-A990-F5598B40E3E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4.2</c:v>
                </c:pt>
                <c:pt idx="1">
                  <c:v>10</c:v>
                </c:pt>
                <c:pt idx="2">
                  <c:v>2.1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2A-45EB-A990-F5598B40E3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6675072"/>
        <c:axId val="176693248"/>
      </c:barChart>
      <c:catAx>
        <c:axId val="176675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693248"/>
        <c:crosses val="autoZero"/>
        <c:auto val="1"/>
        <c:lblAlgn val="ctr"/>
        <c:lblOffset val="0"/>
        <c:tickLblSkip val="1"/>
        <c:noMultiLvlLbl val="0"/>
      </c:catAx>
      <c:valAx>
        <c:axId val="176693248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6675072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8783046934389691"/>
          <c:y val="0.10310372758511932"/>
          <c:w val="0.19045532891065767"/>
          <c:h val="0.82352893065659194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487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25.06811989100817</c:v>
                </c:pt>
                <c:pt idx="1">
                  <c:v>21.652421652421648</c:v>
                </c:pt>
                <c:pt idx="2">
                  <c:v>26.861702127659573</c:v>
                </c:pt>
                <c:pt idx="3">
                  <c:v>26.47058823529412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8E-4A25-9AD7-DE317CE9645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74.931880108991805</c:v>
                </c:pt>
                <c:pt idx="1">
                  <c:v>78.347578347578349</c:v>
                </c:pt>
                <c:pt idx="2">
                  <c:v>73.138297872340416</c:v>
                </c:pt>
                <c:pt idx="3">
                  <c:v>73.529411764705884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8E-4A25-9AD7-DE317CE964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30615680"/>
        <c:axId val="230637952"/>
      </c:barChart>
      <c:catAx>
        <c:axId val="230615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637952"/>
        <c:crosses val="autoZero"/>
        <c:auto val="1"/>
        <c:lblAlgn val="ctr"/>
        <c:lblOffset val="0"/>
        <c:tickLblSkip val="1"/>
        <c:noMultiLvlLbl val="0"/>
      </c:catAx>
      <c:valAx>
        <c:axId val="23063795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615680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8783046934389513"/>
          <c:y val="0.10310372758511889"/>
          <c:w val="0.1904553289106577"/>
          <c:h val="0.82352893065659016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487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24.069028156221616</c:v>
                </c:pt>
                <c:pt idx="1">
                  <c:v>35.327635327635328</c:v>
                </c:pt>
                <c:pt idx="2">
                  <c:v>21.276595744680851</c:v>
                </c:pt>
                <c:pt idx="3">
                  <c:v>16.310160427807492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47-4B1C-8C00-D3C2403626E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75.93097184377838</c:v>
                </c:pt>
                <c:pt idx="1">
                  <c:v>64.672364672364665</c:v>
                </c:pt>
                <c:pt idx="2">
                  <c:v>78.723404255319167</c:v>
                </c:pt>
                <c:pt idx="3">
                  <c:v>83.689839572192497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47-4B1C-8C00-D3C2403626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30691968"/>
        <c:axId val="230693504"/>
      </c:barChart>
      <c:catAx>
        <c:axId val="230691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693504"/>
        <c:crosses val="autoZero"/>
        <c:auto val="1"/>
        <c:lblAlgn val="ctr"/>
        <c:lblOffset val="0"/>
        <c:tickLblSkip val="1"/>
        <c:noMultiLvlLbl val="0"/>
      </c:catAx>
      <c:valAx>
        <c:axId val="230693504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691968"/>
        <c:crosses val="autoZero"/>
        <c:crossBetween val="between"/>
        <c:majorUnit val="0.2"/>
      </c:valAx>
    </c:plotArea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'p8'!$A$5</c:f>
              <c:strCache>
                <c:ptCount val="1"/>
                <c:pt idx="0">
                  <c:v>Celkem (ČR)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'p8'!$B$5:$G$5</c:f>
              <c:numCache>
                <c:formatCode>0</c:formatCode>
                <c:ptCount val="6"/>
                <c:pt idx="0">
                  <c:v>26</c:v>
                </c:pt>
                <c:pt idx="1">
                  <c:v>15.000000000000002</c:v>
                </c:pt>
                <c:pt idx="2">
                  <c:v>10.000000000000009</c:v>
                </c:pt>
                <c:pt idx="3">
                  <c:v>3.0000000000000031</c:v>
                </c:pt>
                <c:pt idx="4">
                  <c:v>8.0000000000000071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14-4B5D-8F5F-359DE07A5351}"/>
            </c:ext>
          </c:extLst>
        </c:ser>
        <c:ser>
          <c:idx val="1"/>
          <c:order val="1"/>
          <c:tx>
            <c:strRef>
              <c:f>'p8'!$A$6</c:f>
              <c:strCache>
                <c:ptCount val="1"/>
                <c:pt idx="0">
                  <c:v>obce 5 000 - 14 999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'p8'!$B$6:$G$6</c:f>
              <c:numCache>
                <c:formatCode>0</c:formatCode>
                <c:ptCount val="6"/>
                <c:pt idx="0">
                  <c:v>31.000000000000007</c:v>
                </c:pt>
                <c:pt idx="1">
                  <c:v>17.999999999999989</c:v>
                </c:pt>
                <c:pt idx="2">
                  <c:v>7.0000000000000062</c:v>
                </c:pt>
                <c:pt idx="3">
                  <c:v>3.0000000000000031</c:v>
                </c:pt>
                <c:pt idx="4">
                  <c:v>6.0000000000000053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14-4B5D-8F5F-359DE07A5351}"/>
            </c:ext>
          </c:extLst>
        </c:ser>
        <c:ser>
          <c:idx val="2"/>
          <c:order val="2"/>
          <c:tx>
            <c:strRef>
              <c:f>'p8'!$A$7</c:f>
              <c:strCache>
                <c:ptCount val="1"/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'p8'!$B$7:$G$7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3D14-4B5D-8F5F-359DE07A5351}"/>
            </c:ext>
          </c:extLst>
        </c:ser>
        <c:ser>
          <c:idx val="3"/>
          <c:order val="3"/>
          <c:tx>
            <c:strRef>
              <c:f>'p8'!$A$8</c:f>
              <c:strCache>
                <c:ptCount val="1"/>
                <c:pt idx="0">
                  <c:v>Černošice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'p8'!$B$8:$G$8</c:f>
              <c:numCache>
                <c:formatCode>0</c:formatCode>
                <c:ptCount val="6"/>
                <c:pt idx="0">
                  <c:v>27</c:v>
                </c:pt>
                <c:pt idx="1">
                  <c:v>25</c:v>
                </c:pt>
                <c:pt idx="2">
                  <c:v>19</c:v>
                </c:pt>
                <c:pt idx="3">
                  <c:v>16</c:v>
                </c:pt>
                <c:pt idx="4">
                  <c:v>20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14-4B5D-8F5F-359DE07A5351}"/>
            </c:ext>
          </c:extLst>
        </c:ser>
        <c:ser>
          <c:idx val="4"/>
          <c:order val="4"/>
          <c:tx>
            <c:strRef>
              <c:f>'p8'!$A$9</c:f>
              <c:strCache>
                <c:ptCount val="1"/>
                <c:pt idx="0">
                  <c:v>Hrádek nad Nisou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'p8'!$B$9:$G$9</c:f>
              <c:numCache>
                <c:formatCode>0</c:formatCode>
                <c:ptCount val="6"/>
                <c:pt idx="0">
                  <c:v>23</c:v>
                </c:pt>
                <c:pt idx="1">
                  <c:v>14</c:v>
                </c:pt>
                <c:pt idx="2">
                  <c:v>11.700000000000001</c:v>
                </c:pt>
                <c:pt idx="3">
                  <c:v>4</c:v>
                </c:pt>
                <c:pt idx="4">
                  <c:v>8</c:v>
                </c:pt>
                <c:pt idx="5">
                  <c:v>20.21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14-4B5D-8F5F-359DE07A5351}"/>
            </c:ext>
          </c:extLst>
        </c:ser>
        <c:ser>
          <c:idx val="5"/>
          <c:order val="5"/>
          <c:tx>
            <c:strRef>
              <c:f>'p8'!$A$10</c:f>
              <c:strCache>
                <c:ptCount val="1"/>
                <c:pt idx="0">
                  <c:v>Semily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'p8'!$B$10:$G$10</c:f>
              <c:numCache>
                <c:formatCode>0</c:formatCode>
                <c:ptCount val="6"/>
                <c:pt idx="0">
                  <c:v>14</c:v>
                </c:pt>
                <c:pt idx="1">
                  <c:v>10.16</c:v>
                </c:pt>
                <c:pt idx="2">
                  <c:v>4.55</c:v>
                </c:pt>
                <c:pt idx="3">
                  <c:v>0.53</c:v>
                </c:pt>
                <c:pt idx="4">
                  <c:v>0.8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14-4B5D-8F5F-359DE07A5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095424"/>
        <c:axId val="113096960"/>
      </c:barChart>
      <c:catAx>
        <c:axId val="11309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096960"/>
        <c:crosses val="autoZero"/>
        <c:auto val="1"/>
        <c:lblAlgn val="ctr"/>
        <c:lblOffset val="100"/>
        <c:noMultiLvlLbl val="0"/>
      </c:catAx>
      <c:valAx>
        <c:axId val="11309696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13095424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4205450280379734"/>
          <c:y val="0.24945074612628126"/>
          <c:w val="0.14871877520472243"/>
          <c:h val="0.5510864564610523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0.10102725995173487"/>
          <c:w val="0.56999258584929557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17.801998183469578</c:v>
                </c:pt>
                <c:pt idx="1">
                  <c:v>28.490028490028493</c:v>
                </c:pt>
                <c:pt idx="2">
                  <c:v>13.297872340425529</c:v>
                </c:pt>
                <c:pt idx="3">
                  <c:v>12.299465240641712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DE-4C82-9F77-C67C9175D1B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82.198001816530379</c:v>
                </c:pt>
                <c:pt idx="1">
                  <c:v>71.509971509971493</c:v>
                </c:pt>
                <c:pt idx="2">
                  <c:v>86.702127659574472</c:v>
                </c:pt>
                <c:pt idx="3">
                  <c:v>87.700534759358291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DE-4C82-9F77-C67C9175D1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30722560"/>
        <c:axId val="230757120"/>
      </c:barChart>
      <c:catAx>
        <c:axId val="230722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757120"/>
        <c:crosses val="autoZero"/>
        <c:auto val="1"/>
        <c:lblAlgn val="ctr"/>
        <c:lblOffset val="0"/>
        <c:tickLblSkip val="1"/>
        <c:noMultiLvlLbl val="0"/>
      </c:catAx>
      <c:valAx>
        <c:axId val="230757120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30722560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8783046934389513"/>
          <c:y val="0.10310372758511889"/>
          <c:w val="0.1904553289106577"/>
          <c:h val="0.82352893065659016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Srovnání</a:t>
            </a:r>
            <a:r>
              <a:rPr lang="cs-CZ" baseline="0"/>
              <a:t> - vzdělanostní struktura 2011</a:t>
            </a:r>
            <a:endParaRPr lang="cs-CZ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2428269711154648E-2"/>
          <c:y val="0.13568163456156529"/>
          <c:w val="0.91575349016203245"/>
          <c:h val="0.625280095672847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Srovnání!$B$7</c:f>
              <c:strCache>
                <c:ptCount val="1"/>
                <c:pt idx="0">
                  <c:v>Černošice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Srovnání!$A$9:$A$15</c:f>
              <c:strCache>
                <c:ptCount val="7"/>
                <c:pt idx="0">
                  <c:v>bez vzdělání</c:v>
                </c:pt>
                <c:pt idx="1">
                  <c:v>základní včetně
neukončeného</c:v>
                </c:pt>
                <c:pt idx="2">
                  <c:v>střední vč. vyučení 
(bez maturity)</c:v>
                </c:pt>
                <c:pt idx="3">
                  <c:v>úplné střední 
(s maturitou)</c:v>
                </c:pt>
                <c:pt idx="4">
                  <c:v>nástavbové 
studium</c:v>
                </c:pt>
                <c:pt idx="5">
                  <c:v>vyšší odborné 
vzdělání</c:v>
                </c:pt>
                <c:pt idx="6">
                  <c:v>vysokoškolské</c:v>
                </c:pt>
              </c:strCache>
            </c:strRef>
          </c:cat>
          <c:val>
            <c:numRef>
              <c:f>Srovnání!$C$9:$C$15</c:f>
              <c:numCache>
                <c:formatCode>0.00</c:formatCode>
                <c:ptCount val="7"/>
                <c:pt idx="0">
                  <c:v>0.15000000000000024</c:v>
                </c:pt>
                <c:pt idx="1">
                  <c:v>10.360000000000021</c:v>
                </c:pt>
                <c:pt idx="2">
                  <c:v>20.079999999999988</c:v>
                </c:pt>
                <c:pt idx="3">
                  <c:v>29.919999999999987</c:v>
                </c:pt>
                <c:pt idx="4">
                  <c:v>3.82</c:v>
                </c:pt>
                <c:pt idx="5">
                  <c:v>1.9200000000000017</c:v>
                </c:pt>
                <c:pt idx="6">
                  <c:v>29.34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8-4B17-9025-2264322B5748}"/>
            </c:ext>
          </c:extLst>
        </c:ser>
        <c:ser>
          <c:idx val="1"/>
          <c:order val="1"/>
          <c:tx>
            <c:strRef>
              <c:f>Srovnání!$D$7</c:f>
              <c:strCache>
                <c:ptCount val="1"/>
                <c:pt idx="0">
                  <c:v>Hrádek nad Nisou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Srovnání!$A$9:$A$15</c:f>
              <c:strCache>
                <c:ptCount val="7"/>
                <c:pt idx="0">
                  <c:v>bez vzdělání</c:v>
                </c:pt>
                <c:pt idx="1">
                  <c:v>základní včetně
neukončeného</c:v>
                </c:pt>
                <c:pt idx="2">
                  <c:v>střední vč. vyučení 
(bez maturity)</c:v>
                </c:pt>
                <c:pt idx="3">
                  <c:v>úplné střední 
(s maturitou)</c:v>
                </c:pt>
                <c:pt idx="4">
                  <c:v>nástavbové 
studium</c:v>
                </c:pt>
                <c:pt idx="5">
                  <c:v>vyšší odborné 
vzdělání</c:v>
                </c:pt>
                <c:pt idx="6">
                  <c:v>vysokoškolské</c:v>
                </c:pt>
              </c:strCache>
            </c:strRef>
          </c:cat>
          <c:val>
            <c:numRef>
              <c:f>Srovnání!$E$9:$E$15</c:f>
              <c:numCache>
                <c:formatCode>0.00</c:formatCode>
                <c:ptCount val="7"/>
                <c:pt idx="0">
                  <c:v>0.78</c:v>
                </c:pt>
                <c:pt idx="1">
                  <c:v>22.4</c:v>
                </c:pt>
                <c:pt idx="2">
                  <c:v>38.36</c:v>
                </c:pt>
                <c:pt idx="3">
                  <c:v>19.760000000000002</c:v>
                </c:pt>
                <c:pt idx="4">
                  <c:v>1.54</c:v>
                </c:pt>
                <c:pt idx="5">
                  <c:v>0.59000000000000041</c:v>
                </c:pt>
                <c:pt idx="6">
                  <c:v>3.9499999999999997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E8-4B17-9025-2264322B5748}"/>
            </c:ext>
          </c:extLst>
        </c:ser>
        <c:ser>
          <c:idx val="2"/>
          <c:order val="2"/>
          <c:tx>
            <c:strRef>
              <c:f>Srovnání!$F$7</c:f>
              <c:strCache>
                <c:ptCount val="1"/>
                <c:pt idx="0">
                  <c:v>Semily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Srovnání!$A$9:$A$15</c:f>
              <c:strCache>
                <c:ptCount val="7"/>
                <c:pt idx="0">
                  <c:v>bez vzdělání</c:v>
                </c:pt>
                <c:pt idx="1">
                  <c:v>základní včetně
neukončeného</c:v>
                </c:pt>
                <c:pt idx="2">
                  <c:v>střední vč. vyučení 
(bez maturity)</c:v>
                </c:pt>
                <c:pt idx="3">
                  <c:v>úplné střední 
(s maturitou)</c:v>
                </c:pt>
                <c:pt idx="4">
                  <c:v>nástavbové 
studium</c:v>
                </c:pt>
                <c:pt idx="5">
                  <c:v>vyšší odborné 
vzdělání</c:v>
                </c:pt>
                <c:pt idx="6">
                  <c:v>vysokoškolské</c:v>
                </c:pt>
              </c:strCache>
            </c:strRef>
          </c:cat>
          <c:val>
            <c:numRef>
              <c:f>Srovnání!$G$9:$G$15</c:f>
              <c:numCache>
                <c:formatCode>0.00</c:formatCode>
                <c:ptCount val="7"/>
                <c:pt idx="0">
                  <c:v>0.5</c:v>
                </c:pt>
                <c:pt idx="1">
                  <c:v>18.559999999999999</c:v>
                </c:pt>
                <c:pt idx="2">
                  <c:v>35.51</c:v>
                </c:pt>
                <c:pt idx="3">
                  <c:v>26.39</c:v>
                </c:pt>
                <c:pt idx="4">
                  <c:v>3.4099999999999997</c:v>
                </c:pt>
                <c:pt idx="5">
                  <c:v>1.53</c:v>
                </c:pt>
                <c:pt idx="6">
                  <c:v>9.6300000000000008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E8-4B17-9025-2264322B57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82432"/>
        <c:axId val="112883968"/>
      </c:barChart>
      <c:catAx>
        <c:axId val="11288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883968"/>
        <c:crosses val="autoZero"/>
        <c:auto val="1"/>
        <c:lblAlgn val="ctr"/>
        <c:lblOffset val="100"/>
        <c:noMultiLvlLbl val="0"/>
      </c:catAx>
      <c:valAx>
        <c:axId val="11288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88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Srovnání</a:t>
            </a:r>
            <a:r>
              <a:rPr lang="cs-CZ" baseline="0"/>
              <a:t> vývoje počtu obyvatel 1990 - 2013</a:t>
            </a:r>
            <a:endParaRPr lang="cs-CZ"/>
          </a:p>
        </c:rich>
      </c:tx>
      <c:layout>
        <c:manualLayout>
          <c:xMode val="edge"/>
          <c:yMode val="edge"/>
          <c:x val="0.25662369129661472"/>
          <c:y val="2.404139943457968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Srovnání!$B$3</c:f>
              <c:strCache>
                <c:ptCount val="1"/>
                <c:pt idx="0">
                  <c:v>Černošice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Srovnání!$A$4:$A$27</c:f>
              <c:strCach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strCache>
            </c:strRef>
          </c:cat>
          <c:val>
            <c:numRef>
              <c:f>Srovnání!$B$4:$B$27</c:f>
              <c:numCache>
                <c:formatCode>#,##0</c:formatCode>
                <c:ptCount val="24"/>
                <c:pt idx="0">
                  <c:v>4391</c:v>
                </c:pt>
                <c:pt idx="1">
                  <c:v>4361</c:v>
                </c:pt>
                <c:pt idx="2">
                  <c:v>4307</c:v>
                </c:pt>
                <c:pt idx="3">
                  <c:v>4284</c:v>
                </c:pt>
                <c:pt idx="4">
                  <c:v>4281</c:v>
                </c:pt>
                <c:pt idx="5">
                  <c:v>4324</c:v>
                </c:pt>
                <c:pt idx="6">
                  <c:v>4360</c:v>
                </c:pt>
                <c:pt idx="7">
                  <c:v>4350</c:v>
                </c:pt>
                <c:pt idx="8">
                  <c:v>4400</c:v>
                </c:pt>
                <c:pt idx="9">
                  <c:v>4482</c:v>
                </c:pt>
                <c:pt idx="10">
                  <c:v>4618</c:v>
                </c:pt>
                <c:pt idx="11">
                  <c:v>4627</c:v>
                </c:pt>
                <c:pt idx="12">
                  <c:v>4632</c:v>
                </c:pt>
                <c:pt idx="13">
                  <c:v>4768</c:v>
                </c:pt>
                <c:pt idx="14">
                  <c:v>4920</c:v>
                </c:pt>
                <c:pt idx="15">
                  <c:v>5096</c:v>
                </c:pt>
                <c:pt idx="16">
                  <c:v>5302</c:v>
                </c:pt>
                <c:pt idx="17">
                  <c:v>5481</c:v>
                </c:pt>
                <c:pt idx="18">
                  <c:v>5788</c:v>
                </c:pt>
                <c:pt idx="19">
                  <c:v>6036</c:v>
                </c:pt>
                <c:pt idx="20">
                  <c:v>6179</c:v>
                </c:pt>
                <c:pt idx="21">
                  <c:v>6325</c:v>
                </c:pt>
                <c:pt idx="22">
                  <c:v>6447</c:v>
                </c:pt>
                <c:pt idx="23">
                  <c:v>6570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3-4A9B-831F-361CB9E01D3D}"/>
            </c:ext>
          </c:extLst>
        </c:ser>
        <c:ser>
          <c:idx val="1"/>
          <c:order val="1"/>
          <c:tx>
            <c:strRef>
              <c:f>Srovnání!$C$3</c:f>
              <c:strCache>
                <c:ptCount val="1"/>
                <c:pt idx="0">
                  <c:v>Hrádek nad Nisou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Srovnání!$A$4:$A$27</c:f>
              <c:strCach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strCache>
            </c:strRef>
          </c:cat>
          <c:val>
            <c:numRef>
              <c:f>Srovnání!$C$4:$C$27</c:f>
              <c:numCache>
                <c:formatCode>#,##0</c:formatCode>
                <c:ptCount val="24"/>
                <c:pt idx="0">
                  <c:v>8061</c:v>
                </c:pt>
                <c:pt idx="1">
                  <c:v>7111</c:v>
                </c:pt>
                <c:pt idx="2">
                  <c:v>7106</c:v>
                </c:pt>
                <c:pt idx="3">
                  <c:v>7160</c:v>
                </c:pt>
                <c:pt idx="4">
                  <c:v>7164</c:v>
                </c:pt>
                <c:pt idx="5">
                  <c:v>7188</c:v>
                </c:pt>
                <c:pt idx="6">
                  <c:v>7234</c:v>
                </c:pt>
                <c:pt idx="7">
                  <c:v>7325</c:v>
                </c:pt>
                <c:pt idx="8">
                  <c:v>7341</c:v>
                </c:pt>
                <c:pt idx="9">
                  <c:v>7343</c:v>
                </c:pt>
                <c:pt idx="10">
                  <c:v>7367</c:v>
                </c:pt>
                <c:pt idx="11">
                  <c:v>7237</c:v>
                </c:pt>
                <c:pt idx="12">
                  <c:v>7284</c:v>
                </c:pt>
                <c:pt idx="13">
                  <c:v>7327</c:v>
                </c:pt>
                <c:pt idx="14">
                  <c:v>7363</c:v>
                </c:pt>
                <c:pt idx="15">
                  <c:v>7358</c:v>
                </c:pt>
                <c:pt idx="16">
                  <c:v>7439</c:v>
                </c:pt>
                <c:pt idx="17">
                  <c:v>7517</c:v>
                </c:pt>
                <c:pt idx="18">
                  <c:v>7574</c:v>
                </c:pt>
                <c:pt idx="19">
                  <c:v>7642</c:v>
                </c:pt>
                <c:pt idx="20">
                  <c:v>7649</c:v>
                </c:pt>
                <c:pt idx="21">
                  <c:v>7633</c:v>
                </c:pt>
                <c:pt idx="22">
                  <c:v>7642</c:v>
                </c:pt>
                <c:pt idx="23">
                  <c:v>7651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F3-4A9B-831F-361CB9E01D3D}"/>
            </c:ext>
          </c:extLst>
        </c:ser>
        <c:ser>
          <c:idx val="2"/>
          <c:order val="2"/>
          <c:tx>
            <c:strRef>
              <c:f>Srovnání!$D$3</c:f>
              <c:strCache>
                <c:ptCount val="1"/>
                <c:pt idx="0">
                  <c:v>Semily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Srovnání!$A$4:$A$27</c:f>
              <c:strCach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strCache>
            </c:strRef>
          </c:cat>
          <c:val>
            <c:numRef>
              <c:f>Srovnání!$D$4:$D$27</c:f>
              <c:numCache>
                <c:formatCode>#,##0</c:formatCode>
                <c:ptCount val="24"/>
                <c:pt idx="0">
                  <c:v>9474</c:v>
                </c:pt>
                <c:pt idx="1">
                  <c:v>9394</c:v>
                </c:pt>
                <c:pt idx="2">
                  <c:v>9470</c:v>
                </c:pt>
                <c:pt idx="3">
                  <c:v>9449</c:v>
                </c:pt>
                <c:pt idx="4">
                  <c:v>9394</c:v>
                </c:pt>
                <c:pt idx="5">
                  <c:v>9357</c:v>
                </c:pt>
                <c:pt idx="6">
                  <c:v>9320</c:v>
                </c:pt>
                <c:pt idx="7">
                  <c:v>9262</c:v>
                </c:pt>
                <c:pt idx="8">
                  <c:v>9241</c:v>
                </c:pt>
                <c:pt idx="9">
                  <c:v>9185</c:v>
                </c:pt>
                <c:pt idx="10">
                  <c:v>9125</c:v>
                </c:pt>
                <c:pt idx="11">
                  <c:v>9207</c:v>
                </c:pt>
                <c:pt idx="12">
                  <c:v>9148</c:v>
                </c:pt>
                <c:pt idx="13">
                  <c:v>9040</c:v>
                </c:pt>
                <c:pt idx="14">
                  <c:v>8986</c:v>
                </c:pt>
                <c:pt idx="15">
                  <c:v>8924</c:v>
                </c:pt>
                <c:pt idx="16">
                  <c:v>8886</c:v>
                </c:pt>
                <c:pt idx="17">
                  <c:v>8944</c:v>
                </c:pt>
                <c:pt idx="18">
                  <c:v>8919</c:v>
                </c:pt>
                <c:pt idx="19">
                  <c:v>8830</c:v>
                </c:pt>
                <c:pt idx="20">
                  <c:v>8736</c:v>
                </c:pt>
                <c:pt idx="21">
                  <c:v>8681</c:v>
                </c:pt>
                <c:pt idx="22">
                  <c:v>8630</c:v>
                </c:pt>
                <c:pt idx="23">
                  <c:v>8576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F3-4A9B-831F-361CB9E01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50368"/>
        <c:axId val="113051904"/>
      </c:barChart>
      <c:catAx>
        <c:axId val="11305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051904"/>
        <c:crosses val="autoZero"/>
        <c:auto val="1"/>
        <c:lblAlgn val="ctr"/>
        <c:lblOffset val="100"/>
        <c:noMultiLvlLbl val="0"/>
      </c:catAx>
      <c:valAx>
        <c:axId val="11305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05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135668386279493"/>
          <c:y val="0.92947279506497249"/>
          <c:w val="0.34096479319395573"/>
          <c:h val="6.3054170379891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5.7933921514165924E-2"/>
          <c:w val="0.51431644346006156"/>
          <c:h val="0.7383143049514505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důkladně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22.636363636363626</c:v>
                </c:pt>
                <c:pt idx="1">
                  <c:v>26.210826210826209</c:v>
                </c:pt>
                <c:pt idx="2">
                  <c:v>19.680851063829795</c:v>
                </c:pt>
                <c:pt idx="3">
                  <c:v>22.25201072386059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D3-415A-AF97-5F83017CFFA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ale jen je letmo prolistuji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38.272727272727273</c:v>
                </c:pt>
                <c:pt idx="1">
                  <c:v>41.880341880341874</c:v>
                </c:pt>
                <c:pt idx="2">
                  <c:v>36.968085106382979</c:v>
                </c:pt>
                <c:pt idx="3">
                  <c:v>36.193029490616453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D3-415A-AF97-5F83017CFFA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35.818181818181863</c:v>
                </c:pt>
                <c:pt idx="1">
                  <c:v>27.635327635327577</c:v>
                </c:pt>
                <c:pt idx="2">
                  <c:v>40.691489361701997</c:v>
                </c:pt>
                <c:pt idx="3">
                  <c:v>38.605898123324401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D3-415A-AF97-5F83017CFFA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Ne, nevím, že nějaké vycházejí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3.2727272727272823</c:v>
                </c:pt>
                <c:pt idx="1">
                  <c:v>4.2735042735042725</c:v>
                </c:pt>
                <c:pt idx="2">
                  <c:v>2.6595744680851072</c:v>
                </c:pt>
                <c:pt idx="3">
                  <c:v>2.9490616621983916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D3-415A-AF97-5F83017CFF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54829568"/>
        <c:axId val="154831104"/>
      </c:barChart>
      <c:catAx>
        <c:axId val="154829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831104"/>
        <c:crosses val="autoZero"/>
        <c:auto val="1"/>
        <c:lblAlgn val="ctr"/>
        <c:lblOffset val="0"/>
        <c:tickLblSkip val="1"/>
        <c:noMultiLvlLbl val="0"/>
      </c:catAx>
      <c:valAx>
        <c:axId val="154831104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82956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2108434300301263"/>
          <c:y val="6.0010538199519084E-2"/>
          <c:w val="0.22144453933723199"/>
          <c:h val="0.82352893065659194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943E-2"/>
          <c:y val="0.16456903281448529"/>
          <c:w val="0.44017948557905845"/>
          <c:h val="0.71217644260823365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List1!$A$2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3.1818181818181777</c:v>
                </c:pt>
                <c:pt idx="1">
                  <c:v>1.7094017094017093</c:v>
                </c:pt>
                <c:pt idx="2">
                  <c:v>3.4574468085106385</c:v>
                </c:pt>
                <c:pt idx="3">
                  <c:v>4.2895442359249332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D3-45E3-8CB5-F2CB83984B64}"/>
            </c:ext>
          </c:extLst>
        </c:ser>
        <c:ser>
          <c:idx val="5"/>
          <c:order val="1"/>
          <c:tx>
            <c:strRef>
              <c:f>List1!$A$3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24.72727272727273</c:v>
                </c:pt>
                <c:pt idx="1">
                  <c:v>25.071225071225072</c:v>
                </c:pt>
                <c:pt idx="2">
                  <c:v>22.87234042553186</c:v>
                </c:pt>
                <c:pt idx="3">
                  <c:v>26.27345844504023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D3-45E3-8CB5-F2CB83984B64}"/>
            </c:ext>
          </c:extLst>
        </c:ser>
        <c:ser>
          <c:idx val="8"/>
          <c:order val="2"/>
          <c:tx>
            <c:strRef>
              <c:f>List1!$A$4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57.727272727272762</c:v>
                </c:pt>
                <c:pt idx="1">
                  <c:v>55.555555555555557</c:v>
                </c:pt>
                <c:pt idx="2">
                  <c:v>60.638297872340395</c:v>
                </c:pt>
                <c:pt idx="3">
                  <c:v>56.836461126005354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D3-45E3-8CB5-F2CB83984B64}"/>
            </c:ext>
          </c:extLst>
        </c:ser>
        <c:ser>
          <c:idx val="10"/>
          <c:order val="3"/>
          <c:tx>
            <c:strRef>
              <c:f>List1!$A$5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14.363636363636406</c:v>
                </c:pt>
                <c:pt idx="1">
                  <c:v>17.663817663817721</c:v>
                </c:pt>
                <c:pt idx="2">
                  <c:v>13.031914893617023</c:v>
                </c:pt>
                <c:pt idx="3">
                  <c:v>12.600536193029525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D3-45E3-8CB5-F2CB83984B64}"/>
            </c:ext>
          </c:extLst>
        </c:ser>
        <c:ser>
          <c:idx val="12"/>
          <c:order val="4"/>
          <c:tx>
            <c:strRef>
              <c:f>List1!$A$6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72.090909090909093</c:v>
                </c:pt>
                <c:pt idx="1">
                  <c:v>73.219373219373225</c:v>
                </c:pt>
                <c:pt idx="2">
                  <c:v>73.670212765957444</c:v>
                </c:pt>
                <c:pt idx="3">
                  <c:v>69.436997319034788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D3-45E3-8CB5-F2CB83984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54774912"/>
        <c:axId val="154797184"/>
      </c:barChart>
      <c:catAx>
        <c:axId val="15477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5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797184"/>
        <c:crosses val="autoZero"/>
        <c:auto val="1"/>
        <c:lblAlgn val="ctr"/>
        <c:lblOffset val="100"/>
        <c:noMultiLvlLbl val="0"/>
      </c:catAx>
      <c:valAx>
        <c:axId val="154797184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774912"/>
        <c:crosses val="autoZero"/>
        <c:crossBetween val="between"/>
        <c:majorUnit val="10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7672828290152189"/>
          <c:y val="0.1658046936343307"/>
          <c:w val="0.26124331252283872"/>
          <c:h val="0.8341953063656693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873E-2"/>
          <c:y val="0.16456903281448518"/>
          <c:w val="0.7601418562837273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2.2706630336058127</c:v>
                </c:pt>
                <c:pt idx="1">
                  <c:v>6.2678062678062387</c:v>
                </c:pt>
                <c:pt idx="2">
                  <c:v>0.26525198938992139</c:v>
                </c:pt>
                <c:pt idx="3">
                  <c:v>0.53619302949061654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E-429D-A1F9-A15C4EEE9E79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1 - Člověk nemůže být nikdy dost opatrný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20.435967302452315</c:v>
                </c:pt>
                <c:pt idx="1">
                  <c:v>34.188034188034187</c:v>
                </c:pt>
                <c:pt idx="2">
                  <c:v>11.405835543766615</c:v>
                </c:pt>
                <c:pt idx="3">
                  <c:v>16.621983914209135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E-429D-A1F9-A15C4EEE9E79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19.709355131698537</c:v>
                </c:pt>
                <c:pt idx="1">
                  <c:v>20.797720797720789</c:v>
                </c:pt>
                <c:pt idx="2">
                  <c:v>18.832891246684351</c:v>
                </c:pt>
                <c:pt idx="3">
                  <c:v>19.571045576407506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FE-429D-A1F9-A15C4EEE9E79}"/>
            </c:ext>
          </c:extLst>
        </c:ser>
        <c:ser>
          <c:idx val="6"/>
          <c:order val="3"/>
          <c:tx>
            <c:strRef>
              <c:f>List1!$A$5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A1C46B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32.606721162579483</c:v>
                </c:pt>
                <c:pt idx="1">
                  <c:v>35.327635327635328</c:v>
                </c:pt>
                <c:pt idx="2">
                  <c:v>30.238726790450929</c:v>
                </c:pt>
                <c:pt idx="3">
                  <c:v>32.439678284182307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FE-429D-A1F9-A15C4EEE9E79}"/>
            </c:ext>
          </c:extLst>
        </c:ser>
        <c:ser>
          <c:idx val="8"/>
          <c:order val="4"/>
          <c:tx>
            <c:strRef>
              <c:f>List1!$A$6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20.345140781108082</c:v>
                </c:pt>
                <c:pt idx="1">
                  <c:v>2.8490028490028467</c:v>
                </c:pt>
                <c:pt idx="2">
                  <c:v>31.299734748010611</c:v>
                </c:pt>
                <c:pt idx="3">
                  <c:v>25.737265415549658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FE-429D-A1F9-A15C4EEE9E79}"/>
            </c:ext>
          </c:extLst>
        </c:ser>
        <c:ser>
          <c:idx val="10"/>
          <c:order val="5"/>
          <c:tx>
            <c:strRef>
              <c:f>List1!$A$7</c:f>
              <c:strCache>
                <c:ptCount val="1"/>
                <c:pt idx="0">
                  <c:v>5 - Většině lidí se dá důvěřovat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4.6321525885558446</c:v>
                </c:pt>
                <c:pt idx="1">
                  <c:v>0.56980056980056959</c:v>
                </c:pt>
                <c:pt idx="2">
                  <c:v>7.957559681697612</c:v>
                </c:pt>
                <c:pt idx="3">
                  <c:v>5.0938337801608737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FE-429D-A1F9-A15C4EEE9E79}"/>
            </c:ext>
          </c:extLst>
        </c:ser>
        <c:ser>
          <c:idx val="12"/>
          <c:order val="6"/>
          <c:tx>
            <c:strRef>
              <c:f>List1!$A$8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List1!$B$8:$E$8</c:f>
              <c:numCache>
                <c:formatCode>0</c:formatCode>
                <c:ptCount val="4"/>
                <c:pt idx="0">
                  <c:v>24.977293369663929</c:v>
                </c:pt>
                <c:pt idx="1">
                  <c:v>3.4188034188034178</c:v>
                </c:pt>
                <c:pt idx="2">
                  <c:v>39.257294429708054</c:v>
                </c:pt>
                <c:pt idx="3">
                  <c:v>30.831099195710518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FE-429D-A1F9-A15C4EEE9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74379008"/>
        <c:axId val="174380544"/>
      </c:barChart>
      <c:catAx>
        <c:axId val="174379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4380544"/>
        <c:crosses val="autoZero"/>
        <c:auto val="1"/>
        <c:lblAlgn val="ctr"/>
        <c:lblOffset val="100"/>
        <c:noMultiLvlLbl val="0"/>
      </c:catAx>
      <c:valAx>
        <c:axId val="174380544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7437900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1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82883861367722922"/>
          <c:y val="0.13504899664456521"/>
          <c:w val="0.1617125674251349"/>
          <c:h val="0.82122629659324364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63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Politika je důležitá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52.770208900999229</c:v>
                </c:pt>
                <c:pt idx="1">
                  <c:v>56.125356125356163</c:v>
                </c:pt>
                <c:pt idx="2">
                  <c:v>49.468085106382979</c:v>
                </c:pt>
                <c:pt idx="3">
                  <c:v>52.941176470588225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A3-46ED-9C0C-2884CC01501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 politiky je lepší dát ruce pryč / politika je špinavá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47.229791099000913</c:v>
                </c:pt>
                <c:pt idx="1">
                  <c:v>43.874643874643667</c:v>
                </c:pt>
                <c:pt idx="2">
                  <c:v>50.531914893616914</c:v>
                </c:pt>
                <c:pt idx="3">
                  <c:v>47.058823529411754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A3-46ED-9C0C-2884CC0150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55260800"/>
        <c:axId val="155262336"/>
      </c:barChart>
      <c:catAx>
        <c:axId val="155260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5262336"/>
        <c:crosses val="autoZero"/>
        <c:auto val="1"/>
        <c:lblAlgn val="ctr"/>
        <c:lblOffset val="0"/>
        <c:tickLblSkip val="1"/>
        <c:noMultiLvlLbl val="0"/>
      </c:catAx>
      <c:valAx>
        <c:axId val="155262336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5260800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82052030504060958"/>
          <c:y val="0.14199528452814286"/>
          <c:w val="0.16368367536735068"/>
          <c:h val="0.75113382239480209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A03178-9238-4DCE-9DAE-18BA499C1162}" type="datetimeFigureOut">
              <a:rPr lang="cs-CZ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C133059-BC4A-4497-9A57-34DEE8071D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7A806B-2196-435B-8ED9-F1FFDB9E3F05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92D3EB-A18B-45B9-9978-1F7E638B02F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7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26466D-896A-4C15-B268-B12E20419FB6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B4A54-A028-4216-A9E1-ADEBEFB034C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65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AC1A63-5B87-4544-B0BD-FE962D4DA554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333381-4172-4ABF-B78A-542C5FA6C13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271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obsah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584" y="188640"/>
            <a:ext cx="7921130" cy="44884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83568" y="1340768"/>
            <a:ext cx="8065145" cy="482508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64000" y="764704"/>
            <a:ext cx="7884713" cy="344128"/>
          </a:xfr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0" y="6213600"/>
            <a:ext cx="7884713" cy="166712"/>
          </a:xfrm>
        </p:spPr>
        <p:txBody>
          <a:bodyPr wrap="square" lIns="36000" tIns="0" rIns="36000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57549-6A9C-4D1B-83B1-6A9D48EE7396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A3D3D-7134-4B14-9155-7BA61D851BB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5339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57549-6A9C-4D1B-83B1-6A9D48EE7396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A3D3D-7134-4B14-9155-7BA61D851BB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5917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8EF8A5-6E2C-4102-8A69-C7EBF041B6F3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DE1DC-DF15-49E9-B4C8-F2B05966472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6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5982E2-936D-4DA1-AE60-3A199EE28B04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A8739B-0960-4821-BC35-0FE7312277B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57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57549-6A9C-4D1B-83B1-6A9D48EE7396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A3D3D-7134-4B14-9155-7BA61D851BB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66542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AC7917-660A-495B-BF45-E8B7B68174DB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F90F2-125C-4AF5-99E3-3088771B5D9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85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D036F5A-544D-455B-B4D2-44B29F3C0DA5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DCA1FB6-67C1-4E66-99D3-3DC37D7E294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16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644100-6119-4935-BE76-B7D669A1020E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485D88-05BB-445C-8046-BAD201BF6BF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13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257549-6A9C-4D1B-83B1-6A9D48EE7396}" type="datetime1">
              <a:rPr lang="cs-CZ" smtClean="0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0BA3D3D-7134-4B14-9155-7BA61D851BB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7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relmuller.e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/>
          </p:cNvSpPr>
          <p:nvPr>
            <p:ph type="ctrTitle"/>
          </p:nvPr>
        </p:nvSpPr>
        <p:spPr>
          <a:xfrm>
            <a:off x="755576" y="4293096"/>
            <a:ext cx="7992888" cy="576064"/>
          </a:xfrm>
        </p:spPr>
        <p:txBody>
          <a:bodyPr>
            <a:normAutofit fontScale="90000"/>
          </a:bodyPr>
          <a:lstStyle/>
          <a:p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r>
              <a:rPr lang="cs-CZ" sz="6700" dirty="0"/>
              <a:t>Dobré vládnutí </a:t>
            </a:r>
            <a:br>
              <a:rPr lang="cs-CZ" sz="6700" dirty="0"/>
            </a:br>
            <a:r>
              <a:rPr lang="cs-CZ" sz="6700" dirty="0"/>
              <a:t>ve veřejném nezájmu</a:t>
            </a:r>
            <a:br>
              <a:rPr lang="cs-CZ" dirty="0"/>
            </a:br>
            <a:r>
              <a:rPr lang="cs-CZ" sz="2800" u="sng" dirty="0"/>
              <a:t>Prezentace výzkumu</a:t>
            </a:r>
            <a:br>
              <a:rPr lang="cs-CZ" sz="2800" dirty="0"/>
            </a:br>
            <a:br>
              <a:rPr lang="cs-CZ" sz="2800" dirty="0"/>
            </a:br>
            <a:r>
              <a:rPr lang="cs-CZ" sz="2800" dirty="0"/>
              <a:t>Cíle výzkumu: porozumět příčinám, kontextu a důsledkům politických změn vedoucích k dobrému vládnutí, včetně porozumění charakteristikám jejich nositelů (2009 – 2022) </a:t>
            </a: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endParaRPr lang="cs-CZ" sz="2800" i="1" dirty="0">
              <a:solidFill>
                <a:srgbClr val="00B0F0"/>
              </a:solidFill>
            </a:endParaRPr>
          </a:p>
        </p:txBody>
      </p:sp>
      <p:sp>
        <p:nvSpPr>
          <p:cNvPr id="3078" name="Rectangle 6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60858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Lokální a regionální politika</a:t>
            </a:r>
            <a:br>
              <a:rPr lang="cs-CZ" dirty="0"/>
            </a:br>
            <a:r>
              <a:rPr lang="cs-CZ" dirty="0"/>
              <a:t>6. týden</a:t>
            </a:r>
          </a:p>
          <a:p>
            <a:pPr algn="ctr"/>
            <a:r>
              <a:rPr lang="cs-CZ" dirty="0">
                <a:hlinkClick r:id="rId2"/>
              </a:rPr>
              <a:t>www.karelmuller.eu</a:t>
            </a:r>
            <a:endParaRPr lang="cs-CZ" dirty="0"/>
          </a:p>
          <a:p>
            <a:endParaRPr lang="cs-CZ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057161962"/>
              </p:ext>
            </p:extLst>
          </p:nvPr>
        </p:nvGraphicFramePr>
        <p:xfrm>
          <a:off x="107504" y="29379"/>
          <a:ext cx="9036496" cy="356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1040244095"/>
              </p:ext>
            </p:extLst>
          </p:nvPr>
        </p:nvGraphicFramePr>
        <p:xfrm>
          <a:off x="107504" y="3284984"/>
          <a:ext cx="9036496" cy="357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91640"/>
            <a:ext cx="8497194" cy="974940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br>
              <a:rPr lang="cs-CZ" sz="2200" i="1" dirty="0">
                <a:solidFill>
                  <a:srgbClr val="FF0000"/>
                </a:solidFill>
              </a:rPr>
            </a:br>
            <a:br>
              <a:rPr lang="cs-CZ" dirty="0"/>
            </a:br>
            <a:r>
              <a:rPr lang="cs-CZ" dirty="0">
                <a:latin typeface="+mj-lt"/>
              </a:rPr>
              <a:t>Informovanost obyvatel o dění v obci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2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4572000" y="2172562"/>
          <a:ext cx="5327650" cy="189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07504" y="1880090"/>
            <a:ext cx="8065145" cy="209142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P16. Máte dostatek informací o politickém dění v obci?</a:t>
            </a:r>
          </a:p>
        </p:txBody>
      </p:sp>
      <p:sp>
        <p:nvSpPr>
          <p:cNvPr id="3" name="Obdélník 2"/>
          <p:cNvSpPr/>
          <p:nvPr/>
        </p:nvSpPr>
        <p:spPr>
          <a:xfrm>
            <a:off x="4860032" y="181724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P18. Čtete pravidelně radniční noviny / noviny, které vydává radnice?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347864" y="2132856"/>
            <a:ext cx="11839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Rozhodně a spíše ano  </a:t>
            </a:r>
          </a:p>
        </p:txBody>
      </p:sp>
      <p:graphicFrame>
        <p:nvGraphicFramePr>
          <p:cNvPr id="11" name="Zástupný symbol pro obsah 5"/>
          <p:cNvGraphicFramePr>
            <a:graphicFrameLocks/>
          </p:cNvGraphicFramePr>
          <p:nvPr/>
        </p:nvGraphicFramePr>
        <p:xfrm>
          <a:off x="0" y="1994880"/>
          <a:ext cx="5544318" cy="2144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/>
        </p:nvGraphicFramePr>
        <p:xfrm>
          <a:off x="0" y="4437113"/>
          <a:ext cx="9144002" cy="2420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2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469">
                <a:tc>
                  <a:txBody>
                    <a:bodyPr/>
                    <a:lstStyle/>
                    <a:p>
                      <a:pPr algn="r"/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err="1">
                          <a:solidFill>
                            <a:schemeClr val="bg1"/>
                          </a:solidFill>
                          <a:latin typeface="+mn-lt"/>
                        </a:rPr>
                        <a:t>Total</a:t>
                      </a:r>
                      <a:r>
                        <a:rPr lang="cs-CZ" sz="1050" baseline="0" dirty="0">
                          <a:solidFill>
                            <a:schemeClr val="bg1"/>
                          </a:solidFill>
                          <a:latin typeface="+mn-lt"/>
                        </a:rPr>
                        <a:t> (n=1101)</a:t>
                      </a:r>
                      <a:endParaRPr lang="cs-CZ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Černošice (n=351)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Hrádek (n=376)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Semily (n=374)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Rodinní příslušníci a příbuzní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Známí, přátelé, sousedi, spolupracovníci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(rozhlas, noviny, vývěsky apod.)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Schůze, různá shromáždění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Restaurace, kavárny, vinárny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Jiní, dobře informovaní lidé, kterým věříte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Členové městského či obecního zastupitelstva, úřadu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Návštěvy kulturních a společenských akcí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Politické strany či organizace, jichž jste členem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2286000" y="4183196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1050" b="0" i="0" u="none" strike="noStrike" kern="1200" baseline="0">
                <a:solidFill>
                  <a:srgbClr val="003399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P19. Vyberte prosím 3 nejdůležitější zdroje informací o dění ve Vaší obci.</a:t>
            </a:r>
          </a:p>
        </p:txBody>
      </p:sp>
    </p:spTree>
    <p:extLst>
      <p:ext uri="{BB962C8B-B14F-4D97-AF65-F5344CB8AC3E}">
        <p14:creationId xmlns:p14="http://schemas.microsoft.com/office/powerpoint/2010/main" val="1128024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921130" cy="1224136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br>
              <a:rPr lang="cs-CZ" dirty="0">
                <a:latin typeface="+mj-lt"/>
              </a:rPr>
            </a:br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>
                <a:latin typeface="+mj-lt"/>
              </a:rPr>
              <a:t>Míra důvěry při jednání s ostatními lidmi </a:t>
            </a:r>
            <a:endParaRPr lang="cs-CZ" sz="2800" dirty="0">
              <a:latin typeface="+mj-lt"/>
            </a:endParaRP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99592" y="2060848"/>
            <a:ext cx="7884713" cy="344128"/>
          </a:xfrm>
        </p:spPr>
        <p:txBody>
          <a:bodyPr/>
          <a:lstStyle/>
          <a:p>
            <a:r>
              <a:rPr lang="cs-CZ" b="1" cap="all" dirty="0">
                <a:solidFill>
                  <a:srgbClr val="002060"/>
                </a:solidFill>
              </a:rPr>
              <a:t>G17B. </a:t>
            </a:r>
            <a:r>
              <a:rPr lang="cs-CZ" dirty="0">
                <a:solidFill>
                  <a:srgbClr val="002060"/>
                </a:solidFill>
              </a:rPr>
              <a:t>Obecně vzato, řekl/a byste, že se většině lidí dá důvěřovat, nebo že nemůže být člověk při jednání s</a:t>
            </a:r>
            <a:r>
              <a:rPr lang="cs-CZ" cap="all" dirty="0">
                <a:solidFill>
                  <a:srgbClr val="002060"/>
                </a:solidFill>
              </a:rPr>
              <a:t> </a:t>
            </a:r>
            <a:r>
              <a:rPr lang="cs-CZ" dirty="0">
                <a:solidFill>
                  <a:srgbClr val="002060"/>
                </a:solidFill>
              </a:rPr>
              <a:t>lidmi nikdy dost opatrný?</a:t>
            </a:r>
          </a:p>
          <a:p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7645323" y="2820998"/>
            <a:ext cx="895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rgbClr val="003399"/>
                </a:solidFill>
              </a:rPr>
              <a:t>Důvěra – 5+4 na škále</a:t>
            </a:r>
          </a:p>
        </p:txBody>
      </p:sp>
      <p:graphicFrame>
        <p:nvGraphicFramePr>
          <p:cNvPr id="12" name="Zástupný symbol pro obsah 5"/>
          <p:cNvGraphicFramePr>
            <a:graphicFrameLocks noGrp="1"/>
          </p:cNvGraphicFramePr>
          <p:nvPr>
            <p:ph sz="quarter" idx="13"/>
          </p:nvPr>
        </p:nvGraphicFramePr>
        <p:xfrm>
          <a:off x="684213" y="2132856"/>
          <a:ext cx="80645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240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cs-CZ" dirty="0"/>
              <a:t>Závěry - hypotézy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760836"/>
          </a:xfrm>
        </p:spPr>
        <p:txBody>
          <a:bodyPr>
            <a:normAutofit fontScale="92500"/>
          </a:bodyPr>
          <a:lstStyle/>
          <a:p>
            <a:r>
              <a:rPr lang="cs-CZ" sz="2800" dirty="0"/>
              <a:t>Politické angažmá jako forma sociální exkluze</a:t>
            </a:r>
            <a:endParaRPr lang="en-GB" sz="2800" dirty="0"/>
          </a:p>
          <a:p>
            <a:r>
              <a:rPr lang="cs-CZ" sz="2800" dirty="0"/>
              <a:t>Klíčová role „politické stranictví“</a:t>
            </a:r>
          </a:p>
          <a:p>
            <a:r>
              <a:rPr lang="cs-CZ" sz="2800" dirty="0"/>
              <a:t>Nezřejmá korelace mezi vzděláním a diskursivní kulturou dobrého vládnutí na straně občanské veřejnosti</a:t>
            </a:r>
          </a:p>
          <a:p>
            <a:r>
              <a:rPr lang="cs-CZ" sz="2800" dirty="0"/>
              <a:t>Vysokoškolské vzdělání jako katalyzátor protestní participace</a:t>
            </a:r>
            <a:r>
              <a:rPr lang="en-GB" sz="2800" dirty="0"/>
              <a:t> (NIMBY), </a:t>
            </a:r>
            <a:r>
              <a:rPr lang="cs-CZ" sz="2800" dirty="0"/>
              <a:t>překážka spíše než garant dobrého vládnutí</a:t>
            </a:r>
            <a:endParaRPr lang="en-GB" sz="2800" dirty="0"/>
          </a:p>
          <a:p>
            <a:r>
              <a:rPr lang="cs-CZ" sz="2800" dirty="0"/>
              <a:t>Rodiče malých dětí (maminky) jako základ aktivní občanské veřejnosti – kočárkový aktivismus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921130" cy="1296144"/>
          </a:xfrm>
        </p:spPr>
        <p:txBody>
          <a:bodyPr>
            <a:normAutofit fontScale="90000"/>
          </a:bodyPr>
          <a:lstStyle/>
          <a:p>
            <a:pPr algn="l"/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/>
              <a:t>Vysoká stigmatizace politické činnosti </a:t>
            </a:r>
            <a:r>
              <a:rPr lang="cs-CZ" sz="2200" dirty="0"/>
              <a:t>IPSOS 2014 </a:t>
            </a:r>
            <a:br>
              <a:rPr lang="cs-CZ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4576204"/>
              </p:ext>
            </p:extLst>
          </p:nvPr>
        </p:nvGraphicFramePr>
        <p:xfrm>
          <a:off x="684213" y="2131046"/>
          <a:ext cx="8064500" cy="4034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64000" y="1988840"/>
            <a:ext cx="7884713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P5. Jaký je váš postoj k politice – k jakému z následujících výroků se přikláníte?</a:t>
            </a:r>
          </a:p>
        </p:txBody>
      </p:sp>
    </p:spTree>
    <p:extLst>
      <p:ext uri="{BB962C8B-B14F-4D97-AF65-F5344CB8AC3E}">
        <p14:creationId xmlns:p14="http://schemas.microsoft.com/office/powerpoint/2010/main" val="1051804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921130" cy="720079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r>
              <a:rPr lang="cs-CZ" i="1" dirty="0">
                <a:solidFill>
                  <a:srgbClr val="FF0000"/>
                </a:solidFill>
              </a:rPr>
              <a:t> </a:t>
            </a:r>
            <a:br>
              <a:rPr lang="cs-CZ" dirty="0"/>
            </a:br>
            <a:r>
              <a:rPr lang="cs-CZ" dirty="0">
                <a:latin typeface="+mj-lt"/>
              </a:rPr>
              <a:t>Aktivita v místní samosprávě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50230164"/>
              </p:ext>
            </p:extLst>
          </p:nvPr>
        </p:nvGraphicFramePr>
        <p:xfrm>
          <a:off x="467544" y="1556792"/>
          <a:ext cx="6840115" cy="2090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27584" y="1340768"/>
            <a:ext cx="7884713" cy="19024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P11. </a:t>
            </a:r>
            <a:r>
              <a:rPr lang="cs-CZ" dirty="0">
                <a:solidFill>
                  <a:srgbClr val="002060"/>
                </a:solidFill>
              </a:rPr>
              <a:t>Zvažoval/a jste někdy, že byste kandidoval/a v místních komunálních volbách?</a:t>
            </a:r>
          </a:p>
        </p:txBody>
      </p:sp>
      <p:graphicFrame>
        <p:nvGraphicFramePr>
          <p:cNvPr id="7" name="Zástupný symbol pro obsah 5"/>
          <p:cNvGraphicFramePr>
            <a:graphicFrameLocks/>
          </p:cNvGraphicFramePr>
          <p:nvPr/>
        </p:nvGraphicFramePr>
        <p:xfrm>
          <a:off x="395536" y="4221088"/>
          <a:ext cx="8249438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bdélník 2"/>
          <p:cNvSpPr/>
          <p:nvPr/>
        </p:nvSpPr>
        <p:spPr>
          <a:xfrm>
            <a:off x="827584" y="3717032"/>
            <a:ext cx="61206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P12. Představte si, že chcete, aby místní správa něco ve vaší obci či městě zlepšila. Jak je pravděpodobné, že s tím budete schopen/a něco udělat? </a:t>
            </a:r>
          </a:p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(CZ průměr  = 40%, 2/2014, CVVM)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524328" y="4549190"/>
            <a:ext cx="895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pravděpodobné</a:t>
            </a:r>
          </a:p>
        </p:txBody>
      </p:sp>
    </p:spTree>
    <p:extLst>
      <p:ext uri="{BB962C8B-B14F-4D97-AF65-F5344CB8AC3E}">
        <p14:creationId xmlns:p14="http://schemas.microsoft.com/office/powerpoint/2010/main" val="263453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569202" cy="587096"/>
          </a:xfrm>
        </p:spPr>
        <p:txBody>
          <a:bodyPr>
            <a:normAutofit fontScale="90000"/>
          </a:bodyPr>
          <a:lstStyle/>
          <a:p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>
                <a:latin typeface="+mj-lt"/>
              </a:rPr>
              <a:t>Názor na politickou kulturu státních institucí</a:t>
            </a:r>
            <a:endParaRPr lang="cs-CZ" sz="2800" dirty="0">
              <a:latin typeface="+mj-lt"/>
            </a:endParaRP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395536" y="1423809"/>
            <a:ext cx="7884713" cy="368750"/>
          </a:xfrm>
        </p:spPr>
        <p:txBody>
          <a:bodyPr/>
          <a:lstStyle/>
          <a:p>
            <a:r>
              <a:rPr lang="cs-CZ" sz="1200" b="1" dirty="0">
                <a:solidFill>
                  <a:srgbClr val="002060"/>
                </a:solidFill>
              </a:rPr>
              <a:t>P6. </a:t>
            </a:r>
            <a:r>
              <a:rPr lang="cs-CZ" sz="1200" dirty="0">
                <a:solidFill>
                  <a:srgbClr val="002060"/>
                </a:solidFill>
              </a:rPr>
              <a:t>Zajímalo by nás, co si myslíte o politické kultuře veřejně činných lidí, tedy o tom, jak mezi sebou jednají, jak na veřejnosti vystupují a informují o problémech. Jaká je podle vás politická kultura…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13"/>
          </p:nvPr>
        </p:nvGraphicFramePr>
        <p:xfrm>
          <a:off x="179512" y="2204864"/>
          <a:ext cx="5792236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Zástupný symbol pro obsah 5"/>
          <p:cNvGraphicFramePr>
            <a:graphicFrameLocks/>
          </p:cNvGraphicFramePr>
          <p:nvPr/>
        </p:nvGraphicFramePr>
        <p:xfrm>
          <a:off x="2339752" y="4625753"/>
          <a:ext cx="5792236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Zástupný symbol pro obsah 5"/>
          <p:cNvGraphicFramePr>
            <a:graphicFrameLocks/>
          </p:cNvGraphicFramePr>
          <p:nvPr/>
        </p:nvGraphicFramePr>
        <p:xfrm>
          <a:off x="5292080" y="2276872"/>
          <a:ext cx="5792236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4005248" y="2039153"/>
            <a:ext cx="895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dobrá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343501" y="4471124"/>
            <a:ext cx="895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dobrá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115616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Členové vlády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419872" y="450912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Senátoři 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6228184" y="2132856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Poslanci </a:t>
            </a:r>
          </a:p>
        </p:txBody>
      </p:sp>
    </p:spTree>
    <p:extLst>
      <p:ext uri="{BB962C8B-B14F-4D97-AF65-F5344CB8AC3E}">
        <p14:creationId xmlns:p14="http://schemas.microsoft.com/office/powerpoint/2010/main" val="2239725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569202" cy="848184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Názor na politickou kulturu </a:t>
            </a:r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místních institucí</a:t>
            </a:r>
            <a:endParaRPr lang="cs-CZ" sz="2800" dirty="0">
              <a:latin typeface="+mj-lt"/>
            </a:endParaRP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7544" y="2276872"/>
            <a:ext cx="7884713" cy="618049"/>
          </a:xfrm>
        </p:spPr>
        <p:txBody>
          <a:bodyPr/>
          <a:lstStyle/>
          <a:p>
            <a:r>
              <a:rPr lang="cs-CZ" sz="1400" b="1" dirty="0">
                <a:solidFill>
                  <a:srgbClr val="002060"/>
                </a:solidFill>
              </a:rPr>
              <a:t>P6. </a:t>
            </a:r>
            <a:r>
              <a:rPr lang="cs-CZ" sz="1400" dirty="0">
                <a:solidFill>
                  <a:srgbClr val="002060"/>
                </a:solidFill>
              </a:rPr>
              <a:t>Zajímalo by nás, co si myslíte o politické kultuře veřejně činných lidí, tedy o tom, jak mezi sebou jednají, jak na veřejnosti vystupují a informují o problémech. Jaká je podle vás politická kultura…</a:t>
            </a:r>
          </a:p>
        </p:txBody>
      </p:sp>
      <p:graphicFrame>
        <p:nvGraphicFramePr>
          <p:cNvPr id="11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613362"/>
              </p:ext>
            </p:extLst>
          </p:nvPr>
        </p:nvGraphicFramePr>
        <p:xfrm>
          <a:off x="431033" y="4005065"/>
          <a:ext cx="8712967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5052785" y="4123819"/>
            <a:ext cx="895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dobrá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494968" y="315552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Představitelé místní samosprávy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A390287-33CF-441F-9CC2-945291D831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9" y="4293096"/>
            <a:ext cx="3384376" cy="187275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269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cs-CZ" sz="4000" dirty="0"/>
              <a:t>Diskursivní kultura, veřejný zájem …</a:t>
            </a:r>
            <a:br>
              <a:rPr lang="cs-CZ" sz="4000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575149" y="2136631"/>
            <a:ext cx="404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Veřejná diskuze je dobrou cestou pro řešení obecních problémů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63525513"/>
              </p:ext>
            </p:extLst>
          </p:nvPr>
        </p:nvGraphicFramePr>
        <p:xfrm>
          <a:off x="457200" y="3062718"/>
          <a:ext cx="4690864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ástupný symbol pro text 9"/>
          <p:cNvSpPr txBox="1">
            <a:spLocks noGrp="1"/>
          </p:cNvSpPr>
          <p:nvPr>
            <p:ph type="body" sz="quarter" idx="3"/>
          </p:nvPr>
        </p:nvSpPr>
        <p:spPr>
          <a:xfrm>
            <a:off x="4860032" y="1982742"/>
            <a:ext cx="404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Pokud má člověk dobrý záměr, je dobré ho realizovat rovnou, bez dlouhého schůzování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62170082"/>
              </p:ext>
            </p:extLst>
          </p:nvPr>
        </p:nvGraphicFramePr>
        <p:xfrm>
          <a:off x="4960711" y="3062718"/>
          <a:ext cx="4041775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l"/>
            <a:r>
              <a:rPr lang="cs-CZ" dirty="0"/>
              <a:t>Management konfliktnosti …</a:t>
            </a:r>
            <a:br>
              <a:rPr lang="cs-CZ" i="1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323528" y="1927080"/>
            <a:ext cx="4040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„Konfliktní diskuze je zásadní překážkou při pokusech řešit problémy“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18286657"/>
              </p:ext>
            </p:extLst>
          </p:nvPr>
        </p:nvGraphicFramePr>
        <p:xfrm>
          <a:off x="323528" y="2699792"/>
          <a:ext cx="4680520" cy="415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ástupný symbol pro text 11"/>
          <p:cNvSpPr txBox="1">
            <a:spLocks noGrp="1"/>
          </p:cNvSpPr>
          <p:nvPr>
            <p:ph type="body" sz="quarter" idx="3"/>
          </p:nvPr>
        </p:nvSpPr>
        <p:spPr>
          <a:xfrm>
            <a:off x="4860032" y="2080968"/>
            <a:ext cx="4041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„Jsou-li lidé slušní a rozumní, dojdou vždy k jednomyslnému stanovisku“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04000317"/>
              </p:ext>
            </p:extLst>
          </p:nvPr>
        </p:nvGraphicFramePr>
        <p:xfrm>
          <a:off x="5076056" y="2720696"/>
          <a:ext cx="4040188" cy="4137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Hlavní výstupy</a:t>
            </a:r>
          </a:p>
        </p:txBody>
      </p:sp>
      <p:pic>
        <p:nvPicPr>
          <p:cNvPr id="4915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0366" t="11901" r="60774" b="5693"/>
          <a:stretch>
            <a:fillRect/>
          </a:stretch>
        </p:blipFill>
        <p:spPr bwMode="auto">
          <a:xfrm>
            <a:off x="10344" y="-4536"/>
            <a:ext cx="4176464" cy="54188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9157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l="19684" t="21979" r="60594" b="13485"/>
          <a:stretch/>
        </p:blipFill>
        <p:spPr bwMode="auto">
          <a:xfrm>
            <a:off x="4337875" y="13696"/>
            <a:ext cx="4849493" cy="54005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D00A1-A284-403B-B8A6-6F70001C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dirty="0"/>
              <a:t>Opozice jako veřejný statek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68E02D-5AF9-43B4-87D0-EB547A0FA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EEB90D-1107-4518-AF82-B21CCDF33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 t="16401" r="17247" b="52402"/>
          <a:stretch/>
        </p:blipFill>
        <p:spPr>
          <a:xfrm>
            <a:off x="-10926" y="1713170"/>
            <a:ext cx="9154926" cy="495300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15DBF9F-50D4-42A0-B1C0-17D0A8A6E28F}"/>
              </a:ext>
            </a:extLst>
          </p:cNvPr>
          <p:cNvCxnSpPr>
            <a:cxnSpLocks/>
          </p:cNvCxnSpPr>
          <p:nvPr/>
        </p:nvCxnSpPr>
        <p:spPr>
          <a:xfrm>
            <a:off x="7164288" y="2780928"/>
            <a:ext cx="0" cy="1044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645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i="1" dirty="0"/>
              <a:t>„</a:t>
            </a:r>
            <a:r>
              <a:rPr lang="en-US" sz="3600" i="1" dirty="0"/>
              <a:t>Not at all interested in politics</a:t>
            </a:r>
            <a:r>
              <a:rPr lang="cs-CZ" sz="3600" i="1" dirty="0"/>
              <a:t>“ </a:t>
            </a:r>
            <a:br>
              <a:rPr lang="cs-CZ" sz="3600" dirty="0"/>
            </a:br>
            <a:r>
              <a:rPr lang="cs-CZ" sz="1800" i="1" dirty="0"/>
              <a:t>zdroj: OECD 2016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8229600" cy="4418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Reputation of Vocations </a:t>
            </a:r>
            <a:br>
              <a:rPr lang="cs-CZ" dirty="0"/>
            </a:br>
            <a:r>
              <a:rPr lang="cs-CZ" dirty="0"/>
              <a:t>(2004 – 2016) </a:t>
            </a:r>
            <a:r>
              <a:rPr lang="cs-CZ" sz="2800" i="1" dirty="0" err="1"/>
              <a:t>source</a:t>
            </a:r>
            <a:r>
              <a:rPr lang="cs-CZ" sz="2800" i="1" dirty="0"/>
              <a:t>: CVVM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37FA066D-9FF3-43BC-8ACB-491E86DF4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2355626"/>
              </p:ext>
            </p:extLst>
          </p:nvPr>
        </p:nvGraphicFramePr>
        <p:xfrm>
          <a:off x="457200" y="1709738"/>
          <a:ext cx="8229600" cy="4743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1552" y="633575"/>
            <a:ext cx="7921130" cy="448841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Zájem o politické záležitosti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9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47184019"/>
              </p:ext>
            </p:extLst>
          </p:nvPr>
        </p:nvGraphicFramePr>
        <p:xfrm>
          <a:off x="323528" y="1977806"/>
          <a:ext cx="5040560" cy="195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7544" y="1556792"/>
            <a:ext cx="7884713" cy="190240"/>
          </a:xfrm>
        </p:spPr>
        <p:txBody>
          <a:bodyPr/>
          <a:lstStyle/>
          <a:p>
            <a:r>
              <a:rPr lang="cs-CZ" b="1" dirty="0"/>
              <a:t>P3. </a:t>
            </a:r>
            <a:r>
              <a:rPr lang="cs-CZ" dirty="0"/>
              <a:t>Když se sejdete se známými či příbuznými, jak často byste řekl/a, že diskutujete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187624" y="1700808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Domácí politické záležitosti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638730" y="4088105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Místní politické záležitosti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6228184" y="169499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Evropské  politické záležitosti</a:t>
            </a:r>
          </a:p>
        </p:txBody>
      </p:sp>
      <p:graphicFrame>
        <p:nvGraphicFramePr>
          <p:cNvPr id="2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644977"/>
              </p:ext>
            </p:extLst>
          </p:nvPr>
        </p:nvGraphicFramePr>
        <p:xfrm>
          <a:off x="5510938" y="1977806"/>
          <a:ext cx="5040560" cy="195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1812814"/>
              </p:ext>
            </p:extLst>
          </p:nvPr>
        </p:nvGraphicFramePr>
        <p:xfrm>
          <a:off x="2771800" y="4221088"/>
          <a:ext cx="5040560" cy="195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99323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71842"/>
            <a:ext cx="8425186" cy="1024910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br>
              <a:rPr lang="cs-CZ" dirty="0"/>
            </a:br>
            <a:r>
              <a:rPr lang="cs-CZ" sz="2200" i="1" dirty="0">
                <a:solidFill>
                  <a:srgbClr val="FF0000"/>
                </a:solidFill>
              </a:rPr>
              <a:t> </a:t>
            </a:r>
            <a:br>
              <a:rPr lang="cs-CZ" sz="2200" i="1" dirty="0">
                <a:solidFill>
                  <a:srgbClr val="FF0000"/>
                </a:solidFill>
                <a:latin typeface="+mj-lt"/>
              </a:rPr>
            </a:br>
            <a:r>
              <a:rPr lang="cs-CZ" sz="4000" dirty="0">
                <a:latin typeface="+mj-lt"/>
              </a:rPr>
              <a:t>Aktivní participace na obecních záležitostech</a:t>
            </a:r>
          </a:p>
        </p:txBody>
      </p:sp>
      <p:graphicFrame>
        <p:nvGraphicFramePr>
          <p:cNvPr id="13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81940413"/>
              </p:ext>
            </p:extLst>
          </p:nvPr>
        </p:nvGraphicFramePr>
        <p:xfrm>
          <a:off x="395536" y="1916832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64001" y="1383122"/>
            <a:ext cx="7884713" cy="36875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P17</a:t>
            </a:r>
            <a:r>
              <a:rPr lang="cs-CZ" dirty="0">
                <a:solidFill>
                  <a:srgbClr val="002060"/>
                </a:solidFill>
              </a:rPr>
              <a:t>. </a:t>
            </a:r>
            <a:r>
              <a:rPr lang="cs-CZ" sz="1200" dirty="0">
                <a:solidFill>
                  <a:srgbClr val="002060"/>
                </a:solidFill>
              </a:rPr>
              <a:t>Existují různé způsoby, jak zlepšit veřejné záležitosti v obci nebo zabránit jejich zhoršení. Vykonal/a jste některou z následujících činností v uplynulých 12 měsících?</a:t>
            </a:r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666744"/>
              </p:ext>
            </p:extLst>
          </p:nvPr>
        </p:nvGraphicFramePr>
        <p:xfrm>
          <a:off x="5364088" y="1988840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927816"/>
              </p:ext>
            </p:extLst>
          </p:nvPr>
        </p:nvGraphicFramePr>
        <p:xfrm>
          <a:off x="2267744" y="4437112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1115616" y="1855857"/>
            <a:ext cx="2768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Účast na zasedání zastupitelstva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084168" y="1855856"/>
            <a:ext cx="2768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0000"/>
                </a:solidFill>
              </a:rPr>
              <a:t>Účast na zasedání Komisí Rady města</a:t>
            </a:r>
            <a:endParaRPr lang="cs-CZ" sz="1200" b="1" dirty="0">
              <a:solidFill>
                <a:srgbClr val="FF0000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3297561" y="4057946"/>
            <a:ext cx="276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0000"/>
                </a:solidFill>
              </a:rPr>
              <a:t>Osobní setkání se starostou, místostarostou nebo zastupitelem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722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921130" cy="864677"/>
          </a:xfrm>
        </p:spPr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Míra </a:t>
            </a:r>
            <a:r>
              <a:rPr lang="cs-CZ" dirty="0" err="1">
                <a:latin typeface="+mj-lt"/>
              </a:rPr>
              <a:t>opinion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leadrů</a:t>
            </a:r>
            <a:r>
              <a:rPr lang="cs-CZ" dirty="0">
                <a:latin typeface="+mj-lt"/>
              </a:rPr>
              <a:t> v obcích</a:t>
            </a:r>
            <a:endParaRPr lang="cs-CZ" sz="2800" dirty="0">
              <a:latin typeface="+mj-lt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pl-PL"/>
              <a:t>Postoje obyvatel k životu a politickému dění v obci</a:t>
            </a:r>
            <a:endParaRPr lang="cs-CZ"/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63751" y="1484204"/>
            <a:ext cx="7884713" cy="190240"/>
          </a:xfrm>
        </p:spPr>
        <p:txBody>
          <a:bodyPr/>
          <a:lstStyle/>
          <a:p>
            <a:r>
              <a:rPr lang="cs-CZ" b="1" cap="all" dirty="0"/>
              <a:t>G17</a:t>
            </a:r>
            <a:r>
              <a:rPr lang="cs-CZ" b="1" dirty="0"/>
              <a:t>.  </a:t>
            </a:r>
            <a:r>
              <a:rPr lang="cs-CZ" dirty="0"/>
              <a:t>Nyní zde mám několik výroků, které je možné použít k popisu lidí. Které z následujících výroků Vás vystihují?</a:t>
            </a:r>
            <a:endParaRPr lang="cs-CZ" b="1" dirty="0"/>
          </a:p>
        </p:txBody>
      </p:sp>
      <p:graphicFrame>
        <p:nvGraphicFramePr>
          <p:cNvPr id="13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395536" y="1916832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4"/>
          <p:cNvGraphicFramePr>
            <a:graphicFrameLocks/>
          </p:cNvGraphicFramePr>
          <p:nvPr/>
        </p:nvGraphicFramePr>
        <p:xfrm>
          <a:off x="5364088" y="1988840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ontent Placeholder 4"/>
          <p:cNvGraphicFramePr>
            <a:graphicFrameLocks/>
          </p:cNvGraphicFramePr>
          <p:nvPr/>
        </p:nvGraphicFramePr>
        <p:xfrm>
          <a:off x="2267744" y="4437112"/>
          <a:ext cx="5327650" cy="206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827584" y="1855857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Rád/a se ujímám vedení při společenských akcích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084168" y="1855856"/>
            <a:ext cx="2768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0000"/>
                </a:solidFill>
              </a:rPr>
              <a:t>S chutí přesvědčuji druhé o svém mínění</a:t>
            </a:r>
            <a:endParaRPr lang="cs-CZ" sz="1200" b="1" dirty="0">
              <a:solidFill>
                <a:srgbClr val="FF0000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2915816" y="4149080"/>
            <a:ext cx="276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0000"/>
                </a:solidFill>
              </a:rPr>
              <a:t>Často zjišťuji, že se ostatní řídí podle mého vzoru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10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dirty="0"/>
              <a:t>Otázky, závěry – společné rysy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8990"/>
          </a:xfrm>
        </p:spPr>
        <p:txBody>
          <a:bodyPr/>
          <a:lstStyle/>
          <a:p>
            <a:pPr lvl="0"/>
            <a:r>
              <a:rPr lang="cs-CZ" sz="2400" i="1" u="sng" dirty="0">
                <a:solidFill>
                  <a:schemeClr val="accent6">
                    <a:lumMod val="75000"/>
                  </a:schemeClr>
                </a:solidFill>
              </a:rPr>
              <a:t>Role politických elit v prosazování dobrého vládnutí ústřední!</a:t>
            </a:r>
          </a:p>
          <a:p>
            <a:pPr lvl="0"/>
            <a:r>
              <a:rPr lang="cs-CZ" sz="2400" i="1" dirty="0"/>
              <a:t>Jaké faktory vedly k mobilizaci občanských elit a k nástupu politických změn vedoucích k dobrému vládnutí? </a:t>
            </a:r>
            <a:r>
              <a:rPr lang="cs-CZ" sz="2400" i="1" dirty="0">
                <a:solidFill>
                  <a:srgbClr val="FF0000"/>
                </a:solidFill>
              </a:rPr>
              <a:t>PROŽITEK KRIZE</a:t>
            </a:r>
            <a:endParaRPr lang="cs-CZ" sz="2400" dirty="0">
              <a:solidFill>
                <a:srgbClr val="FF0000"/>
              </a:solidFill>
            </a:endParaRPr>
          </a:p>
          <a:p>
            <a:pPr lvl="0"/>
            <a:r>
              <a:rPr lang="cs-CZ" sz="2400" i="1" dirty="0"/>
              <a:t>Jaké byly </a:t>
            </a:r>
            <a:r>
              <a:rPr lang="cs-CZ" sz="2400" i="1" dirty="0" err="1"/>
              <a:t>sociodemografické</a:t>
            </a:r>
            <a:r>
              <a:rPr lang="cs-CZ" sz="2400" i="1" dirty="0"/>
              <a:t> charakteristiky zkoumaných politických elit? Šlo o příslušníky střední třídy? Dominovali mezi nimi starousedlíci, nebo nově příchozí? </a:t>
            </a:r>
            <a:r>
              <a:rPr lang="cs-CZ" sz="2400" i="1" dirty="0">
                <a:solidFill>
                  <a:srgbClr val="FF0000"/>
                </a:solidFill>
              </a:rPr>
              <a:t>STŘEDNÍ TŘÍDY, STAROUSEDLÍCI, ALE… PROGRESIVNÍ NÁPLAVY (velkoměstské) </a:t>
            </a:r>
          </a:p>
          <a:p>
            <a:r>
              <a:rPr lang="cs-CZ" sz="2400" i="1" dirty="0"/>
              <a:t>Jaké kognitivní atributy a kompetence politických aktérů doprovázely prosazování dobrého vládnutí? </a:t>
            </a:r>
            <a:r>
              <a:rPr lang="cs-CZ" sz="2400" i="1" dirty="0">
                <a:solidFill>
                  <a:srgbClr val="FF0000"/>
                </a:solidFill>
              </a:rPr>
              <a:t>SMYSL PRO PLURALITY (ODLIŠNÉ ZDROJE), VEŘEJNÉ UČENÍ/SPILLOVER, PRACOVIST, ZAUJETÍ, MISIONÁŘSTVÍ</a:t>
            </a:r>
          </a:p>
          <a:p>
            <a:endParaRPr lang="cs-CZ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endParaRPr lang="cs-CZ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Otázky, závěry – společné rysy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0480"/>
          </a:xfrm>
        </p:spPr>
        <p:txBody>
          <a:bodyPr>
            <a:normAutofit fontScale="92500"/>
          </a:bodyPr>
          <a:lstStyle/>
          <a:p>
            <a:r>
              <a:rPr lang="cs-CZ" sz="2200" i="1" dirty="0"/>
              <a:t>Jaké kognitivní atributy a kompetence politických aktérů doprovázely prosazování těchto změn, pokud šlo o percepci a zacházení s mechanismy kontroly politické moci? </a:t>
            </a:r>
            <a:r>
              <a:rPr lang="cs-CZ" sz="2200" i="1" dirty="0">
                <a:solidFill>
                  <a:srgbClr val="FF0000"/>
                </a:solidFill>
              </a:rPr>
              <a:t>UZNÁNÍ A VTAŽENÍ OPOZICE (KONTROLNÍ VÝBORY), ODLIŠENÍ a NECHUŤ K POLITIKAŘENÍ, OTEVŘENOST RADNIČNÍCH PERIODIK</a:t>
            </a:r>
            <a:endParaRPr lang="cs-CZ" sz="2200" dirty="0">
              <a:solidFill>
                <a:srgbClr val="FF0000"/>
              </a:solidFill>
            </a:endParaRPr>
          </a:p>
          <a:p>
            <a:pPr lvl="0"/>
            <a:r>
              <a:rPr lang="cs-CZ" sz="2200" i="1" dirty="0"/>
              <a:t>Jaké kognitivní atributy a kompetence politických aktérů doprovázely prosazování těchto změn, pokud šlo o formy komunikace a obsluhování zdrojů veřejné důvěry v politické instituce? </a:t>
            </a:r>
            <a:r>
              <a:rPr lang="cs-CZ" sz="2200" i="1" dirty="0">
                <a:solidFill>
                  <a:srgbClr val="FF0000"/>
                </a:solidFill>
              </a:rPr>
              <a:t>DELIBERATIVNÍ FORMY, TVÁŘÍ V TVÁŘ, ŽUMPA WEBOVÉHO FÓRA.</a:t>
            </a:r>
          </a:p>
          <a:p>
            <a:r>
              <a:rPr lang="cs-CZ" sz="2200" i="1" dirty="0"/>
              <a:t>Jaké zdroje interpersonální důvěry nacházíme mezi politickými elitami, které prosazovaly příkladné politické změny, včetně jejich proměn v průběhu zkoumaných změn?  </a:t>
            </a:r>
            <a:r>
              <a:rPr lang="cs-CZ" sz="2200" i="1" dirty="0">
                <a:solidFill>
                  <a:srgbClr val="FF0000"/>
                </a:solidFill>
              </a:rPr>
              <a:t>LEGITIMIZAČNÍ DILEMA, (ABSENCE POZITIVNÍCH A PŘEVAHA NEGATIVNÍCH ZPĚTNÝCH VAZEB), ÚSTŘEDNÍ ROLE POLITICKÝCH STRAN (HNUTÍ) V REKRUTOVÁNÍ, MOTIVACI A INTEGRACI POLIT. ELIT</a:t>
            </a:r>
            <a:endParaRPr lang="cs-CZ" sz="2200" dirty="0">
              <a:solidFill>
                <a:srgbClr val="FF0000"/>
              </a:solidFill>
            </a:endParaRPr>
          </a:p>
          <a:p>
            <a:pPr lvl="0"/>
            <a:endParaRPr lang="cs-CZ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Otázky, závěry – společné rysy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i="1" dirty="0"/>
              <a:t>Byl nástup příkladných změn doprovázen nárůstem občanské participace, která by politickým elitám poskytovala potřebné poznávací a </a:t>
            </a:r>
            <a:r>
              <a:rPr lang="cs-CZ" sz="2400" i="1" dirty="0" err="1"/>
              <a:t>legitimizační</a:t>
            </a:r>
            <a:r>
              <a:rPr lang="cs-CZ" sz="2400" i="1" dirty="0"/>
              <a:t> zázemí? </a:t>
            </a:r>
            <a:r>
              <a:rPr lang="cs-CZ" sz="2400" i="1" dirty="0">
                <a:solidFill>
                  <a:srgbClr val="FF0000"/>
                </a:solidFill>
              </a:rPr>
              <a:t>PARADOX ÚSPĚCHU, POLITICKY PASIVNÍ, SPOLKOVĚ AKTIVNÍ, AČKOLI PRŮMĚRNÉ AŽ PODPRŮMĚRNÉ,  NIMBY, MAMINKY/URPUTNÉ A KŘIČÍCÍ MENŠINY, OCHABOVÁNÍ/ROZČAROVÁNÍ NA STRANĚ POL. ELIT</a:t>
            </a:r>
          </a:p>
          <a:p>
            <a:pPr lvl="0"/>
            <a:r>
              <a:rPr lang="cs-CZ" sz="2400" i="1" dirty="0"/>
              <a:t>Vedly tyto příkladné změny, které přinesly rozšíření participačních příležitostí, k posílení legitimity místních politických institucí? (Lze tedy předpokládat pozitivní korelaci mezi participační a </a:t>
            </a:r>
            <a:r>
              <a:rPr lang="cs-CZ" sz="2400" i="1" dirty="0" err="1"/>
              <a:t>legitimizační</a:t>
            </a:r>
            <a:r>
              <a:rPr lang="cs-CZ" sz="2400" i="1" dirty="0"/>
              <a:t> funkcí občanské veřejnosti?) </a:t>
            </a:r>
            <a:r>
              <a:rPr lang="cs-CZ" sz="2400" i="1" dirty="0">
                <a:solidFill>
                  <a:srgbClr val="FF0000"/>
                </a:solidFill>
              </a:rPr>
              <a:t>NEDOŠLO, INVERZNÍ VZTAH LEGITIMITY A PARTICIPACE</a:t>
            </a:r>
          </a:p>
          <a:p>
            <a:pPr lvl="0"/>
            <a:r>
              <a:rPr lang="cs-CZ" sz="2400" i="1" dirty="0"/>
              <a:t>Jaké další faktory nejvýznamněji ovlivňovaly reflexivitu místních politických institucí? </a:t>
            </a:r>
            <a:endParaRPr lang="cs-CZ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963539-C6D8-4264-8EB0-9C777538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Dobrovolná seminární aktivita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E5B908-DC3B-4D38-B4B4-4878F0896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sz="4000" dirty="0"/>
              <a:t>1) Vyberte si konkrétní obec. Nejlépe nějakou, o které už máte určité znalosti. Zkuste ji zhodnotit z hlediska znaků dobrého/špatného vládnutí (viz dnešní přednáška). </a:t>
            </a:r>
          </a:p>
          <a:p>
            <a:pPr algn="just"/>
            <a:r>
              <a:rPr lang="cs-CZ" sz="4000" dirty="0"/>
              <a:t>2)Druhá možnost je detailněji se zaměřit na jeden z aspektů dobrého vládnutí (možno srovnat více obcí).</a:t>
            </a:r>
          </a:p>
          <a:p>
            <a:pPr algn="just"/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69465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Rámování a metodologie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057972"/>
          </a:xfrm>
        </p:spPr>
        <p:txBody>
          <a:bodyPr>
            <a:noAutofit/>
          </a:bodyPr>
          <a:lstStyle/>
          <a:p>
            <a:r>
              <a:rPr lang="cs-CZ" sz="2400" dirty="0"/>
              <a:t>Teorie: občanská veřejnost (KBM), sociální změna: aktéři, instituce, diferenciál (</a:t>
            </a:r>
            <a:r>
              <a:rPr lang="cs-CZ" sz="2400" dirty="0" err="1"/>
              <a:t>Giddens</a:t>
            </a:r>
            <a:r>
              <a:rPr lang="cs-CZ" sz="2400" dirty="0"/>
              <a:t>)</a:t>
            </a:r>
          </a:p>
          <a:p>
            <a:r>
              <a:rPr lang="cs-CZ" sz="2400" dirty="0"/>
              <a:t>2002 (Hrádek), 2006 (Semily), 2010 (Černošice) (</a:t>
            </a:r>
            <a:r>
              <a:rPr lang="en-US" sz="2400" dirty="0"/>
              <a:t>spillover</a:t>
            </a:r>
            <a:r>
              <a:rPr lang="cs-CZ" sz="2400" dirty="0"/>
              <a:t> efekty)</a:t>
            </a:r>
          </a:p>
          <a:p>
            <a:r>
              <a:rPr lang="cs-CZ" sz="2400" dirty="0"/>
              <a:t>IPSOS (1101 respondentů, CAPI, list. 2014)</a:t>
            </a:r>
          </a:p>
          <a:p>
            <a:r>
              <a:rPr lang="cs-CZ" sz="2400" dirty="0"/>
              <a:t>18 polostrukturovaných rozhovorů</a:t>
            </a:r>
          </a:p>
          <a:p>
            <a:r>
              <a:rPr lang="cs-CZ" sz="2400" dirty="0"/>
              <a:t>Zúčastněné pozorování/akční výzkum (Černošice 2009 – 2022)</a:t>
            </a:r>
          </a:p>
          <a:p>
            <a:r>
              <a:rPr lang="cs-CZ" sz="2400" dirty="0"/>
              <a:t>Analýza (obsahová) RP a volební výsledků</a:t>
            </a:r>
          </a:p>
          <a:p>
            <a:r>
              <a:rPr lang="cs-CZ" sz="2400" dirty="0"/>
              <a:t>Interpretace: rozdílné kontexty případů (mocenský diferenciál), návrh typologie</a:t>
            </a:r>
          </a:p>
        </p:txBody>
      </p:sp>
    </p:spTree>
    <p:extLst>
      <p:ext uri="{BB962C8B-B14F-4D97-AF65-F5344CB8AC3E}">
        <p14:creationId xmlns:p14="http://schemas.microsoft.com/office/powerpoint/2010/main" val="385503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854968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Více-případová studie dobrého vládnutí: Černošice, Semily, Hrádek nad Nisou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Výběr případů </a:t>
            </a:r>
            <a:r>
              <a:rPr lang="cs-CZ" sz="2400" u="sng" dirty="0"/>
              <a:t>dobrého vládnutí, tj. transparentnosti, otevřenosti, efektivity</a:t>
            </a:r>
          </a:p>
          <a:p>
            <a:r>
              <a:rPr lang="cs-CZ" sz="2400" dirty="0"/>
              <a:t>Před-výzkum případů, semináře k místní politice</a:t>
            </a:r>
          </a:p>
          <a:p>
            <a:r>
              <a:rPr lang="cs-CZ" sz="2400" dirty="0"/>
              <a:t>Hodnocení, ocenění, vzory dobré praxe (MMR, MV, Oživení, Otevřená společnost, Fond OM, Týdeník Ekonom, </a:t>
            </a:r>
            <a:r>
              <a:rPr lang="cs-CZ" sz="2400" dirty="0" err="1"/>
              <a:t>Deloitte</a:t>
            </a:r>
            <a:r>
              <a:rPr lang="cs-CZ" sz="2400" dirty="0"/>
              <a:t> aj.)</a:t>
            </a:r>
          </a:p>
          <a:p>
            <a:r>
              <a:rPr lang="cs-CZ" sz="2400" dirty="0"/>
              <a:t>Výrazní lídři (F. Kořínek, J. Farský, M. </a:t>
            </a:r>
            <a:r>
              <a:rPr lang="cs-CZ" sz="2400" dirty="0" err="1"/>
              <a:t>Půta</a:t>
            </a:r>
            <a:r>
              <a:rPr lang="cs-CZ" sz="2400" dirty="0"/>
              <a:t>)</a:t>
            </a:r>
          </a:p>
          <a:p>
            <a:r>
              <a:rPr lang="cs-CZ" sz="2400" dirty="0"/>
              <a:t>Závěry výzkumu potvrdily oprávněnost výběru</a:t>
            </a:r>
          </a:p>
          <a:p>
            <a:r>
              <a:rPr lang="cs-CZ" sz="2400" dirty="0"/>
              <a:t>Vysoká míra spokojenosti (2–3x větší)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Občanská veřejnost</a:t>
            </a:r>
            <a:br>
              <a:rPr lang="cs-CZ" sz="4800" dirty="0"/>
            </a:br>
            <a:r>
              <a:rPr lang="en-US" sz="2000" i="1" dirty="0" err="1"/>
              <a:t>Tocquevill</a:t>
            </a:r>
            <a:r>
              <a:rPr lang="cs-CZ" sz="2000" i="1" dirty="0" err="1"/>
              <a:t>ovsko</a:t>
            </a:r>
            <a:r>
              <a:rPr lang="cs-CZ" sz="2000" i="1" dirty="0"/>
              <a:t>-</a:t>
            </a:r>
            <a:r>
              <a:rPr lang="cs-CZ" sz="2000" i="1" dirty="0" err="1"/>
              <a:t>giddensovská</a:t>
            </a:r>
            <a:r>
              <a:rPr lang="cs-CZ" sz="2000" i="1" dirty="0"/>
              <a:t> perspektiva</a:t>
            </a:r>
            <a:br>
              <a:rPr lang="cs-CZ" sz="1600" dirty="0"/>
            </a:br>
            <a:r>
              <a:rPr lang="en-GB" sz="1600" i="1" dirty="0"/>
              <a:t> </a:t>
            </a:r>
            <a:r>
              <a:rPr lang="en-GB" sz="1600" dirty="0" err="1"/>
              <a:t>Müller</a:t>
            </a:r>
            <a:r>
              <a:rPr lang="cs-CZ" sz="1600" dirty="0"/>
              <a:t>, KB</a:t>
            </a:r>
            <a:r>
              <a:rPr lang="en-GB" sz="1600" dirty="0"/>
              <a:t> (2006)</a:t>
            </a:r>
            <a:r>
              <a:rPr lang="cs-CZ" sz="1600" i="1" dirty="0"/>
              <a:t>,</a:t>
            </a:r>
            <a:r>
              <a:rPr lang="en-GB" sz="1600" i="1" dirty="0"/>
              <a:t> The British Journal of Politics and International Relations, 8 (2), 311-330.</a:t>
            </a:r>
            <a:endParaRPr lang="cs-CZ" sz="16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cs-CZ" sz="3600" b="0" i="1" dirty="0"/>
              <a:t>Očekávání/funkce</a:t>
            </a:r>
          </a:p>
        </p:txBody>
      </p:sp>
      <p:pic>
        <p:nvPicPr>
          <p:cNvPr id="10" name="Picture 2" descr="C:\Karel\schemata\Scheme 1 fin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2763" y="2420888"/>
            <a:ext cx="4257798" cy="425779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cs-CZ" sz="3600" b="0" i="1" dirty="0"/>
              <a:t>Rizika</a:t>
            </a:r>
          </a:p>
        </p:txBody>
      </p:sp>
      <p:sp>
        <p:nvSpPr>
          <p:cNvPr id="8" name="Zástupný symbol pro obsah 4"/>
          <p:cNvSpPr>
            <a:spLocks noGrp="1"/>
          </p:cNvSpPr>
          <p:nvPr>
            <p:ph sz="quarter" idx="4"/>
          </p:nvPr>
        </p:nvSpPr>
        <p:spPr>
          <a:xfrm>
            <a:off x="4616556" y="2996952"/>
            <a:ext cx="3843876" cy="3456384"/>
          </a:xfrm>
        </p:spPr>
        <p:txBody>
          <a:bodyPr>
            <a:normAutofit fontScale="92500" lnSpcReduction="10000"/>
          </a:bodyPr>
          <a:lstStyle/>
          <a:p>
            <a:r>
              <a:rPr lang="cs-CZ" sz="3200" dirty="0"/>
              <a:t>Občanská pasivita, apatie</a:t>
            </a:r>
          </a:p>
          <a:p>
            <a:r>
              <a:rPr lang="cs-CZ" sz="3200" dirty="0"/>
              <a:t>Zneužívání politické moci, centralizace, byrokratizace</a:t>
            </a:r>
          </a:p>
          <a:p>
            <a:r>
              <a:rPr lang="cs-CZ" sz="3200" dirty="0"/>
              <a:t>Krize legitimity institucí</a:t>
            </a:r>
          </a:p>
          <a:p>
            <a:r>
              <a:rPr lang="cs-CZ" sz="3200" dirty="0"/>
              <a:t>Atomizace, anomie</a:t>
            </a:r>
          </a:p>
        </p:txBody>
      </p:sp>
    </p:spTree>
    <p:extLst>
      <p:ext uri="{BB962C8B-B14F-4D97-AF65-F5344CB8AC3E}">
        <p14:creationId xmlns:p14="http://schemas.microsoft.com/office/powerpoint/2010/main" val="328387019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827582" y="1375030"/>
          <a:ext cx="7416824" cy="5294346"/>
        </p:xfrm>
        <a:graphic>
          <a:graphicData uri="http://schemas.openxmlformats.org/drawingml/2006/table">
            <a:tbl>
              <a:tblPr/>
              <a:tblGrid>
                <a:gridCol w="185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49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Kontexty/Města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Černošice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Semily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Hrádek nad Nisou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Politické hnutí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Věci černošické 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Volba pro Semily 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Hrádek potřebuje změny! 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Kontrola radnice (časový kontext) 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2010 – 2018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2006 – 2018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2002 – 2018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Lídr a starosta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Filip Kořínek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Jan Farský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Martin </a:t>
                      </a:r>
                      <a:r>
                        <a:rPr lang="cs-CZ" sz="1200" b="0" dirty="0" err="1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Půta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Vzdělanostní kontext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30 % VŠ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10 %VŠ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4 % VŠ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Teritoriální kontext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suburbánní</a:t>
                      </a: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, velkoměstský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periferní, 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izolovaný, odlehlý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periferní,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přeshraniční 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Zdroj kognitivní otevřenosti elit</a:t>
                      </a:r>
                      <a:endParaRPr lang="cs-CZ" sz="1200" b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kosmopolitní,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noví Evropané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waldorfská komunita a školství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aktivní hranice,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 err="1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Trojzemí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9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Evropeizace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vertikální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tematická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horizontální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Sociální prostředí,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veřejná reflexivita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Anonymita,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velkoměstské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familiárnost,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Maloměstské/venkovské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familiárnost,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maloměstské/venkovské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>
                          <a:latin typeface="Times New Roman"/>
                          <a:ea typeface="Calibri"/>
                          <a:cs typeface="Times New Roman"/>
                        </a:rPr>
                        <a:t>Institucionální kultura</a:t>
                      </a:r>
                      <a:endParaRPr lang="cs-CZ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formálnost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ne/formálnost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neformálnost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4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Hlavní médium informací o místním dění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radniční periodikum</a:t>
                      </a:r>
                      <a:endParaRPr lang="cs-CZ" sz="1200" b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rodina, známí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rodina, známí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>
                          <a:latin typeface="Times New Roman"/>
                          <a:ea typeface="Calibri"/>
                          <a:cs typeface="Times New Roman"/>
                        </a:rPr>
                        <a:t>Kontext opozice</a:t>
                      </a:r>
                      <a:endParaRPr lang="cs-CZ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slabá, aktivní</a:t>
                      </a:r>
                      <a:endParaRPr lang="cs-CZ" sz="1200" b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politikaření, 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efekt „Farský“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pasivní, 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latin typeface="Times New Roman"/>
                          <a:ea typeface="Calibri"/>
                          <a:cs typeface="Times New Roman"/>
                        </a:rPr>
                        <a:t>absentující</a:t>
                      </a:r>
                      <a:endParaRPr lang="cs-CZ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86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Politické chování, participace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aktivní nedůvěra/protestní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pasivní ne/důvěra, submisivní&gt;&gt;&gt;protestní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pasivní ne/důvěra,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FF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submisivní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9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Autopercepce občanské veřejnosti </a:t>
                      </a:r>
                      <a:endParaRPr lang="cs-CZ" sz="1200" b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vyhraněný pesimismus</a:t>
                      </a:r>
                      <a:endParaRPr lang="cs-CZ" sz="1200" b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pesimismus&gt;&gt;&gt;optimismus</a:t>
                      </a:r>
                      <a:endParaRPr lang="cs-CZ" sz="1200" b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mírný 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optimismus</a:t>
                      </a:r>
                      <a:endParaRPr lang="cs-CZ" sz="1200" b="0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9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Obecná politická charakteristika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vzdoro-demokracie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stigmatizovaná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demokracie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 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Arial Unicode MS"/>
                        </a:rPr>
                        <a:t>nekonfliktní vláda elit</a:t>
                      </a:r>
                      <a:endParaRPr lang="cs-CZ" sz="1200" b="1" dirty="0">
                        <a:solidFill>
                          <a:srgbClr val="000000"/>
                        </a:solidFill>
                        <a:latin typeface="Helvetica"/>
                        <a:ea typeface="Arial Unicode MS"/>
                        <a:cs typeface="Arial Unicode MS"/>
                      </a:endParaRPr>
                    </a:p>
                  </a:txBody>
                  <a:tcPr marL="50885" marR="508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96675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cs-CZ" sz="2000" i="1" dirty="0"/>
              <a:t>Významné odlišnosti mezi zkoumanými případy v závislosti na rozdílném mocenském diferenciálu, tedy vzdělanostním, případně prostorovém i časovém kontextu zkoumaných případů</a:t>
            </a:r>
            <a:br>
              <a:rPr lang="cs-CZ" sz="2000" dirty="0"/>
            </a:br>
            <a:endPara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Spokojenost se životem v místě bydliště </a:t>
            </a:r>
            <a:br>
              <a:rPr lang="cs-CZ" sz="3200" dirty="0"/>
            </a:br>
            <a:r>
              <a:rPr lang="cs-CZ" sz="2200" dirty="0"/>
              <a:t>ČR 2012 – 2015: 15,7 % velmi spokojených, zdroj CVVM a IPSOS </a:t>
            </a:r>
          </a:p>
        </p:txBody>
      </p:sp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2051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06F794A-2D33-4ADE-AF56-DE31CF48813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404664"/>
          <a:ext cx="8229600" cy="572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491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Participace tří měst </a:t>
            </a:r>
            <a:br>
              <a:rPr lang="cs-CZ" dirty="0"/>
            </a:br>
            <a:r>
              <a:rPr lang="cs-CZ" sz="2000" dirty="0"/>
              <a:t>zdroj: CVVM a IPSOS, 2014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263563"/>
              </p:ext>
            </p:extLst>
          </p:nvPr>
        </p:nvGraphicFramePr>
        <p:xfrm>
          <a:off x="107504" y="1846263"/>
          <a:ext cx="8856984" cy="431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25074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E71A9A3061DA4883A9B257F69D931F" ma:contentTypeVersion="0" ma:contentTypeDescription="Vytvoří nový dokument" ma:contentTypeScope="" ma:versionID="95a4502190e5ad239525dae3bf5a3ab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FAD3E36-501D-4C6B-97F3-627C75B8FB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4147E72-6EE2-4B95-9AD2-B83E813FBE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96D005-2AA1-4790-92B9-950ECE76BF9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0EE40F91-A731-4100-9863-87DC3281EF3D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2896</TotalTime>
  <Words>1672</Words>
  <Application>Microsoft Office PowerPoint</Application>
  <PresentationFormat>Předvádění na obrazovce (4:3)</PresentationFormat>
  <Paragraphs>235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Helvetica</vt:lpstr>
      <vt:lpstr>Times New Roman</vt:lpstr>
      <vt:lpstr>Retrospektiva</vt:lpstr>
      <vt:lpstr>     Dobré vládnutí  ve veřejném nezájmu Prezentace výzkumu  Cíle výzkumu: porozumět příčinám, kontextu a důsledkům politických změn vedoucích k dobrému vládnutí, včetně porozumění charakteristikám jejich nositelů (2009 – 2022)     </vt:lpstr>
      <vt:lpstr>Hlavní výstupy</vt:lpstr>
      <vt:lpstr>Rámování a metodologie</vt:lpstr>
      <vt:lpstr>Více-případová studie dobrého vládnutí: Černošice, Semily, Hrádek nad Nisou </vt:lpstr>
      <vt:lpstr>Občanská veřejnost Tocquevillovsko-giddensovská perspektiva  Müller, KB (2006), The British Journal of Politics and International Relations, 8 (2), 311-330.</vt:lpstr>
      <vt:lpstr>Prezentace aplikace PowerPoint</vt:lpstr>
      <vt:lpstr>Spokojenost se životem v místě bydliště  ČR 2012 – 2015: 15,7 % velmi spokojených, zdroj CVVM a IPSOS </vt:lpstr>
      <vt:lpstr>Prezentace aplikace PowerPoint</vt:lpstr>
      <vt:lpstr>Participace tří měst  zdroj: CVVM a IPSOS, 2014</vt:lpstr>
      <vt:lpstr>Prezentace aplikace PowerPoint</vt:lpstr>
      <vt:lpstr>   Informovanost obyvatel o dění v obci</vt:lpstr>
      <vt:lpstr>   Míra důvěry při jednání s ostatními lidmi </vt:lpstr>
      <vt:lpstr>Závěry - hypotézy</vt:lpstr>
      <vt:lpstr> Vysoká stigmatizace politické činnosti IPSOS 2014  </vt:lpstr>
      <vt:lpstr>   Aktivita v místní samosprávě</vt:lpstr>
      <vt:lpstr> Názor na politickou kulturu státních institucí</vt:lpstr>
      <vt:lpstr> Názor na politickou kulturu  místních institucí</vt:lpstr>
      <vt:lpstr>Diskursivní kultura, veřejný zájem … IPSOS 2014</vt:lpstr>
      <vt:lpstr>Management konfliktnosti … IPSOS 2014</vt:lpstr>
      <vt:lpstr>Opozice jako veřejný statek</vt:lpstr>
      <vt:lpstr>„Not at all interested in politics“  zdroj: OECD 2016</vt:lpstr>
      <vt:lpstr>Reputation of Vocations  (2004 – 2016) source: CVVM</vt:lpstr>
      <vt:lpstr> Zájem o politické záležitosti</vt:lpstr>
      <vt:lpstr>    Aktivní participace na obecních záležitostech</vt:lpstr>
      <vt:lpstr>Míra opinion leadrů v obcích</vt:lpstr>
      <vt:lpstr>Otázky, závěry – společné rysy I</vt:lpstr>
      <vt:lpstr>Otázky, závěry – společné rysy II</vt:lpstr>
      <vt:lpstr>Otázky, závěry – společné rysy III</vt:lpstr>
      <vt:lpstr>Dobrovolná seminární aktivita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</dc:creator>
  <cp:lastModifiedBy>Karel Müller</cp:lastModifiedBy>
  <cp:revision>47</cp:revision>
  <dcterms:created xsi:type="dcterms:W3CDTF">2013-11-06T09:51:56Z</dcterms:created>
  <dcterms:modified xsi:type="dcterms:W3CDTF">2023-11-06T08:12:12Z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ategorie">
    <vt:lpwstr>Šablony</vt:lpwstr>
  </property>
  <property fmtid="{D5CDD505-2E9C-101B-9397-08002B2CF9AE}" pid="3" name="ContentType">
    <vt:lpwstr>Dokument</vt:lpwstr>
  </property>
</Properties>
</file>