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0" r:id="rId1"/>
  </p:sldMasterIdLst>
  <p:notesMasterIdLst>
    <p:notesMasterId r:id="rId22"/>
  </p:notesMasterIdLst>
  <p:handoutMasterIdLst>
    <p:handoutMasterId r:id="rId23"/>
  </p:handoutMasterIdLst>
  <p:sldIdLst>
    <p:sldId id="332" r:id="rId2"/>
    <p:sldId id="1663" r:id="rId3"/>
    <p:sldId id="331" r:id="rId4"/>
    <p:sldId id="345" r:id="rId5"/>
    <p:sldId id="347" r:id="rId6"/>
    <p:sldId id="346" r:id="rId7"/>
    <p:sldId id="348" r:id="rId8"/>
    <p:sldId id="322" r:id="rId9"/>
    <p:sldId id="323" r:id="rId10"/>
    <p:sldId id="324" r:id="rId11"/>
    <p:sldId id="325" r:id="rId12"/>
    <p:sldId id="326" r:id="rId13"/>
    <p:sldId id="338" r:id="rId14"/>
    <p:sldId id="327" r:id="rId15"/>
    <p:sldId id="328" r:id="rId16"/>
    <p:sldId id="337" r:id="rId17"/>
    <p:sldId id="349" r:id="rId18"/>
    <p:sldId id="350" r:id="rId19"/>
    <p:sldId id="351" r:id="rId20"/>
    <p:sldId id="341" r:id="rId21"/>
  </p:sldIdLst>
  <p:sldSz cx="9144000" cy="6858000" type="screen4x3"/>
  <p:notesSz cx="6794500" cy="9931400"/>
  <p:defaultTextStyle>
    <a:defPPr>
      <a:defRPr lang="cs-CZ"/>
    </a:defPPr>
    <a:lvl1pPr algn="l" rtl="0" fontAlgn="base">
      <a:spcBef>
        <a:spcPct val="0"/>
      </a:spcBef>
      <a:spcAft>
        <a:spcPct val="0"/>
      </a:spcAft>
      <a:defRPr sz="2400" b="1" kern="1200">
        <a:solidFill>
          <a:schemeClr val="accent2"/>
        </a:solidFill>
        <a:latin typeface="Arial" charset="0"/>
        <a:ea typeface="+mn-ea"/>
        <a:cs typeface="+mn-cs"/>
      </a:defRPr>
    </a:lvl1pPr>
    <a:lvl2pPr marL="457200" algn="l" rtl="0" fontAlgn="base">
      <a:spcBef>
        <a:spcPct val="0"/>
      </a:spcBef>
      <a:spcAft>
        <a:spcPct val="0"/>
      </a:spcAft>
      <a:defRPr sz="2400" b="1" kern="1200">
        <a:solidFill>
          <a:schemeClr val="accent2"/>
        </a:solidFill>
        <a:latin typeface="Arial" charset="0"/>
        <a:ea typeface="+mn-ea"/>
        <a:cs typeface="+mn-cs"/>
      </a:defRPr>
    </a:lvl2pPr>
    <a:lvl3pPr marL="914400" algn="l" rtl="0" fontAlgn="base">
      <a:spcBef>
        <a:spcPct val="0"/>
      </a:spcBef>
      <a:spcAft>
        <a:spcPct val="0"/>
      </a:spcAft>
      <a:defRPr sz="2400" b="1" kern="1200">
        <a:solidFill>
          <a:schemeClr val="accent2"/>
        </a:solidFill>
        <a:latin typeface="Arial" charset="0"/>
        <a:ea typeface="+mn-ea"/>
        <a:cs typeface="+mn-cs"/>
      </a:defRPr>
    </a:lvl3pPr>
    <a:lvl4pPr marL="1371600" algn="l" rtl="0" fontAlgn="base">
      <a:spcBef>
        <a:spcPct val="0"/>
      </a:spcBef>
      <a:spcAft>
        <a:spcPct val="0"/>
      </a:spcAft>
      <a:defRPr sz="2400" b="1" kern="1200">
        <a:solidFill>
          <a:schemeClr val="accent2"/>
        </a:solidFill>
        <a:latin typeface="Arial" charset="0"/>
        <a:ea typeface="+mn-ea"/>
        <a:cs typeface="+mn-cs"/>
      </a:defRPr>
    </a:lvl4pPr>
    <a:lvl5pPr marL="1828800" algn="l" rtl="0" fontAlgn="base">
      <a:spcBef>
        <a:spcPct val="0"/>
      </a:spcBef>
      <a:spcAft>
        <a:spcPct val="0"/>
      </a:spcAft>
      <a:defRPr sz="2400" b="1" kern="1200">
        <a:solidFill>
          <a:schemeClr val="accent2"/>
        </a:solidFill>
        <a:latin typeface="Arial" charset="0"/>
        <a:ea typeface="+mn-ea"/>
        <a:cs typeface="+mn-cs"/>
      </a:defRPr>
    </a:lvl5pPr>
    <a:lvl6pPr marL="2286000" algn="l" defTabSz="914400" rtl="0" eaLnBrk="1" latinLnBrk="0" hangingPunct="1">
      <a:defRPr sz="2400" b="1" kern="1200">
        <a:solidFill>
          <a:schemeClr val="accent2"/>
        </a:solidFill>
        <a:latin typeface="Arial" charset="0"/>
        <a:ea typeface="+mn-ea"/>
        <a:cs typeface="+mn-cs"/>
      </a:defRPr>
    </a:lvl6pPr>
    <a:lvl7pPr marL="2743200" algn="l" defTabSz="914400" rtl="0" eaLnBrk="1" latinLnBrk="0" hangingPunct="1">
      <a:defRPr sz="2400" b="1" kern="1200">
        <a:solidFill>
          <a:schemeClr val="accent2"/>
        </a:solidFill>
        <a:latin typeface="Arial" charset="0"/>
        <a:ea typeface="+mn-ea"/>
        <a:cs typeface="+mn-cs"/>
      </a:defRPr>
    </a:lvl7pPr>
    <a:lvl8pPr marL="3200400" algn="l" defTabSz="914400" rtl="0" eaLnBrk="1" latinLnBrk="0" hangingPunct="1">
      <a:defRPr sz="2400" b="1" kern="1200">
        <a:solidFill>
          <a:schemeClr val="accent2"/>
        </a:solidFill>
        <a:latin typeface="Arial" charset="0"/>
        <a:ea typeface="+mn-ea"/>
        <a:cs typeface="+mn-cs"/>
      </a:defRPr>
    </a:lvl8pPr>
    <a:lvl9pPr marL="3657600" algn="l" defTabSz="914400" rtl="0" eaLnBrk="1" latinLnBrk="0" hangingPunct="1">
      <a:defRPr sz="2400" b="1" kern="1200">
        <a:solidFill>
          <a:schemeClr val="accent2"/>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8">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59E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35" autoAdjust="0"/>
    <p:restoredTop sz="94628" autoAdjust="0"/>
  </p:normalViewPr>
  <p:slideViewPr>
    <p:cSldViewPr snapToGrid="0" snapToObjects="1">
      <p:cViewPr varScale="1">
        <p:scale>
          <a:sx n="78" d="100"/>
          <a:sy n="78" d="100"/>
        </p:scale>
        <p:origin x="1968" y="62"/>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9" d="100"/>
          <a:sy n="89" d="100"/>
        </p:scale>
        <p:origin x="-1926" y="-108"/>
      </p:cViewPr>
      <p:guideLst>
        <p:guide orient="horz" pos="3128"/>
        <p:guide pos="214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_rels/viewProps.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slide" Target="slides/slide4.xml"/><Relationship Id="rId1" Type="http://schemas.openxmlformats.org/officeDocument/2006/relationships/slide" Target="slides/slide3.xml"/><Relationship Id="rId5" Type="http://schemas.openxmlformats.org/officeDocument/2006/relationships/slide" Target="slides/slide18.xml"/><Relationship Id="rId4"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defRPr sz="1200" b="0">
                <a:solidFill>
                  <a:schemeClr val="tx1"/>
                </a:solidFill>
                <a:latin typeface="Times New Roman" pitchFamily="18" charset="0"/>
              </a:defRPr>
            </a:lvl1pPr>
          </a:lstStyle>
          <a:p>
            <a:pPr>
              <a:defRPr/>
            </a:pPr>
            <a:endParaRPr lang="cs-CZ"/>
          </a:p>
        </p:txBody>
      </p:sp>
      <p:sp>
        <p:nvSpPr>
          <p:cNvPr id="4099" name="Rectangle 3"/>
          <p:cNvSpPr>
            <a:spLocks noGrp="1" noChangeArrowheads="1"/>
          </p:cNvSpPr>
          <p:nvPr>
            <p:ph type="dt" sz="quarter" idx="1"/>
          </p:nvPr>
        </p:nvSpPr>
        <p:spPr bwMode="auto">
          <a:xfrm>
            <a:off x="3849688" y="0"/>
            <a:ext cx="2944812"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defRPr sz="1200" b="0">
                <a:solidFill>
                  <a:schemeClr val="tx1"/>
                </a:solidFill>
                <a:latin typeface="Times New Roman" pitchFamily="18" charset="0"/>
              </a:defRPr>
            </a:lvl1pPr>
          </a:lstStyle>
          <a:p>
            <a:pPr>
              <a:defRPr/>
            </a:pPr>
            <a:endParaRPr lang="cs-CZ"/>
          </a:p>
        </p:txBody>
      </p:sp>
      <p:sp>
        <p:nvSpPr>
          <p:cNvPr id="4100" name="Rectangle 4"/>
          <p:cNvSpPr>
            <a:spLocks noGrp="1" noChangeArrowheads="1"/>
          </p:cNvSpPr>
          <p:nvPr>
            <p:ph type="ftr" sz="quarter" idx="2"/>
          </p:nvPr>
        </p:nvSpPr>
        <p:spPr bwMode="auto">
          <a:xfrm>
            <a:off x="0" y="9434513"/>
            <a:ext cx="294481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defRPr sz="1200" b="0">
                <a:solidFill>
                  <a:schemeClr val="tx1"/>
                </a:solidFill>
                <a:latin typeface="Times New Roman" pitchFamily="18" charset="0"/>
              </a:defRPr>
            </a:lvl1pPr>
          </a:lstStyle>
          <a:p>
            <a:pPr>
              <a:defRPr/>
            </a:pPr>
            <a:endParaRPr lang="cs-CZ"/>
          </a:p>
        </p:txBody>
      </p:sp>
      <p:sp>
        <p:nvSpPr>
          <p:cNvPr id="4101" name="Rectangle 5"/>
          <p:cNvSpPr>
            <a:spLocks noGrp="1" noChangeArrowheads="1"/>
          </p:cNvSpPr>
          <p:nvPr>
            <p:ph type="sldNum" sz="quarter" idx="3"/>
          </p:nvPr>
        </p:nvSpPr>
        <p:spPr bwMode="auto">
          <a:xfrm>
            <a:off x="3849688" y="9434513"/>
            <a:ext cx="2944812"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defRPr sz="1200" b="0">
                <a:solidFill>
                  <a:schemeClr val="tx1"/>
                </a:solidFill>
                <a:latin typeface="Times New Roman" pitchFamily="18" charset="0"/>
              </a:defRPr>
            </a:lvl1pPr>
          </a:lstStyle>
          <a:p>
            <a:pPr>
              <a:defRPr/>
            </a:pPr>
            <a:fld id="{30700952-8E01-40E7-8527-F58FE7C6A337}" type="slidenum">
              <a:rPr lang="cs-CZ"/>
              <a:pPr>
                <a:defRPr/>
              </a:pPr>
              <a:t>‹#›</a:t>
            </a:fld>
            <a:endParaRPr lang="cs-CZ"/>
          </a:p>
        </p:txBody>
      </p:sp>
    </p:spTree>
    <p:extLst>
      <p:ext uri="{BB962C8B-B14F-4D97-AF65-F5344CB8AC3E}">
        <p14:creationId xmlns:p14="http://schemas.microsoft.com/office/powerpoint/2010/main" val="30188245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4481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defRPr sz="1200" b="0">
                <a:solidFill>
                  <a:schemeClr val="tx1"/>
                </a:solidFill>
              </a:defRPr>
            </a:lvl1pPr>
          </a:lstStyle>
          <a:p>
            <a:pPr>
              <a:defRPr/>
            </a:pPr>
            <a:endParaRPr lang="cs-CZ"/>
          </a:p>
        </p:txBody>
      </p:sp>
      <p:sp>
        <p:nvSpPr>
          <p:cNvPr id="20483" name="Rectangle 3"/>
          <p:cNvSpPr>
            <a:spLocks noGrp="1" noChangeArrowheads="1"/>
          </p:cNvSpPr>
          <p:nvPr>
            <p:ph type="dt" idx="1"/>
          </p:nvPr>
        </p:nvSpPr>
        <p:spPr bwMode="auto">
          <a:xfrm>
            <a:off x="3849688" y="0"/>
            <a:ext cx="2944812"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defRPr sz="1200" b="0">
                <a:solidFill>
                  <a:schemeClr val="tx1"/>
                </a:solidFill>
              </a:defRPr>
            </a:lvl1pPr>
          </a:lstStyle>
          <a:p>
            <a:pPr>
              <a:defRPr/>
            </a:pPr>
            <a:endParaRPr lang="cs-CZ"/>
          </a:p>
        </p:txBody>
      </p:sp>
      <p:sp>
        <p:nvSpPr>
          <p:cNvPr id="13316" name="Rectangle 4"/>
          <p:cNvSpPr>
            <a:spLocks noGrp="1" noRot="1" noChangeAspect="1" noChangeArrowheads="1" noTextEdit="1"/>
          </p:cNvSpPr>
          <p:nvPr>
            <p:ph type="sldImg" idx="2"/>
          </p:nvPr>
        </p:nvSpPr>
        <p:spPr bwMode="auto">
          <a:xfrm>
            <a:off x="914400" y="744538"/>
            <a:ext cx="4965700" cy="3724275"/>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906463" y="4718050"/>
            <a:ext cx="4981575" cy="44688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cs-CZ" noProof="0"/>
              <a:t>Klepnutím lze upravit styly předlohy textu.</a:t>
            </a:r>
          </a:p>
          <a:p>
            <a:pPr lvl="1"/>
            <a:r>
              <a:rPr lang="cs-CZ" noProof="0"/>
              <a:t>Druhá úroveň</a:t>
            </a:r>
          </a:p>
          <a:p>
            <a:pPr lvl="2"/>
            <a:r>
              <a:rPr lang="cs-CZ" noProof="0"/>
              <a:t>Třetí úroveň</a:t>
            </a:r>
          </a:p>
          <a:p>
            <a:pPr lvl="3"/>
            <a:r>
              <a:rPr lang="cs-CZ" noProof="0"/>
              <a:t>Čtvrtá úroveň</a:t>
            </a:r>
          </a:p>
          <a:p>
            <a:pPr lvl="4"/>
            <a:r>
              <a:rPr lang="cs-CZ" noProof="0"/>
              <a:t>Pátá úroveň</a:t>
            </a:r>
          </a:p>
        </p:txBody>
      </p:sp>
      <p:sp>
        <p:nvSpPr>
          <p:cNvPr id="20486" name="Rectangle 6"/>
          <p:cNvSpPr>
            <a:spLocks noGrp="1" noChangeArrowheads="1"/>
          </p:cNvSpPr>
          <p:nvPr>
            <p:ph type="ftr" sz="quarter" idx="4"/>
          </p:nvPr>
        </p:nvSpPr>
        <p:spPr bwMode="auto">
          <a:xfrm>
            <a:off x="0" y="9434513"/>
            <a:ext cx="294481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defRPr sz="1200" b="0">
                <a:solidFill>
                  <a:schemeClr val="tx1"/>
                </a:solidFill>
                <a:latin typeface="Times New Roman" pitchFamily="18" charset="0"/>
              </a:defRPr>
            </a:lvl1pPr>
          </a:lstStyle>
          <a:p>
            <a:pPr>
              <a:defRPr/>
            </a:pPr>
            <a:endParaRPr lang="cs-CZ"/>
          </a:p>
        </p:txBody>
      </p:sp>
      <p:sp>
        <p:nvSpPr>
          <p:cNvPr id="20487" name="Rectangle 7"/>
          <p:cNvSpPr>
            <a:spLocks noGrp="1" noChangeArrowheads="1"/>
          </p:cNvSpPr>
          <p:nvPr>
            <p:ph type="sldNum" sz="quarter" idx="5"/>
          </p:nvPr>
        </p:nvSpPr>
        <p:spPr bwMode="auto">
          <a:xfrm>
            <a:off x="3849688" y="9434513"/>
            <a:ext cx="2944812"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defRPr sz="1200" b="0">
                <a:solidFill>
                  <a:schemeClr val="tx1"/>
                </a:solidFill>
                <a:latin typeface="Times New Roman" pitchFamily="18" charset="0"/>
              </a:defRPr>
            </a:lvl1pPr>
          </a:lstStyle>
          <a:p>
            <a:pPr>
              <a:defRPr/>
            </a:pPr>
            <a:fld id="{FB128A9D-396A-4DBB-8965-C2B7065DB478}" type="slidenum">
              <a:rPr lang="cs-CZ"/>
              <a:pPr>
                <a:defRPr/>
              </a:pPr>
              <a:t>‹#›</a:t>
            </a:fld>
            <a:endParaRPr lang="cs-CZ"/>
          </a:p>
        </p:txBody>
      </p:sp>
    </p:spTree>
    <p:extLst>
      <p:ext uri="{BB962C8B-B14F-4D97-AF65-F5344CB8AC3E}">
        <p14:creationId xmlns:p14="http://schemas.microsoft.com/office/powerpoint/2010/main" val="36715813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83328D1-3C64-48A9-BFFA-894E6A144051}" type="slidenum">
              <a:rPr lang="cs-CZ"/>
              <a:pPr/>
              <a:t>1</a:t>
            </a:fld>
            <a:endParaRPr lang="cs-CZ"/>
          </a:p>
        </p:txBody>
      </p:sp>
      <p:sp>
        <p:nvSpPr>
          <p:cNvPr id="237570" name="Rectangle 2"/>
          <p:cNvSpPr>
            <a:spLocks noGrp="1" noRot="1" noChangeAspect="1" noChangeArrowheads="1" noTextEdit="1"/>
          </p:cNvSpPr>
          <p:nvPr>
            <p:ph type="sldImg"/>
          </p:nvPr>
        </p:nvSpPr>
        <p:spPr>
          <a:ln/>
        </p:spPr>
      </p:sp>
      <p:sp>
        <p:nvSpPr>
          <p:cNvPr id="2375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861007-9828-46CE-8B38-AA5A6E7BC7EF}" type="slidenum">
              <a:rPr lang="cs-CZ"/>
              <a:pPr/>
              <a:t>11</a:t>
            </a:fld>
            <a:endParaRPr lang="cs-CZ"/>
          </a:p>
        </p:txBody>
      </p:sp>
      <p:sp>
        <p:nvSpPr>
          <p:cNvPr id="240642" name="Rectangle 2"/>
          <p:cNvSpPr>
            <a:spLocks noGrp="1" noRot="1" noChangeAspect="1" noChangeArrowheads="1" noTextEdit="1"/>
          </p:cNvSpPr>
          <p:nvPr>
            <p:ph type="sldImg"/>
          </p:nvPr>
        </p:nvSpPr>
        <p:spPr>
          <a:ln/>
        </p:spPr>
      </p:sp>
      <p:sp>
        <p:nvSpPr>
          <p:cNvPr id="2406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6C92BC-E313-4738-A721-B0781FE0F0D3}" type="slidenum">
              <a:rPr lang="cs-CZ"/>
              <a:pPr/>
              <a:t>12</a:t>
            </a:fld>
            <a:endParaRPr lang="cs-CZ"/>
          </a:p>
        </p:txBody>
      </p:sp>
      <p:sp>
        <p:nvSpPr>
          <p:cNvPr id="242690" name="Rectangle 2"/>
          <p:cNvSpPr>
            <a:spLocks noGrp="1" noRot="1" noChangeAspect="1" noChangeArrowheads="1" noTextEdit="1"/>
          </p:cNvSpPr>
          <p:nvPr>
            <p:ph type="sldImg"/>
          </p:nvPr>
        </p:nvSpPr>
        <p:spPr>
          <a:ln/>
        </p:spPr>
      </p:sp>
      <p:sp>
        <p:nvSpPr>
          <p:cNvPr id="242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56B8EC11-7D85-46B6-8F10-20FF0CA56035}" type="slidenum">
              <a:rPr lang="cs-CZ"/>
              <a:pPr/>
              <a:t>13</a:t>
            </a:fld>
            <a:endParaRPr lang="cs-CZ"/>
          </a:p>
        </p:txBody>
      </p:sp>
      <p:sp>
        <p:nvSpPr>
          <p:cNvPr id="299010" name="Rectangle 7"/>
          <p:cNvSpPr txBox="1">
            <a:spLocks noGrp="1" noChangeArrowheads="1"/>
          </p:cNvSpPr>
          <p:nvPr/>
        </p:nvSpPr>
        <p:spPr bwMode="auto">
          <a:xfrm>
            <a:off x="3849688" y="9434513"/>
            <a:ext cx="2944812" cy="496887"/>
          </a:xfrm>
          <a:prstGeom prst="rect">
            <a:avLst/>
          </a:prstGeom>
          <a:noFill/>
          <a:ln w="9525">
            <a:noFill/>
            <a:miter lim="800000"/>
            <a:headEnd/>
            <a:tailEnd/>
          </a:ln>
        </p:spPr>
        <p:txBody>
          <a:bodyPr anchor="b"/>
          <a:lstStyle/>
          <a:p>
            <a:pPr algn="r">
              <a:lnSpc>
                <a:spcPct val="100000"/>
              </a:lnSpc>
            </a:pPr>
            <a:fld id="{DFA04F48-9C82-49FC-BB79-2892DC640E1B}" type="slidenum">
              <a:rPr lang="cs-CZ" sz="1200" b="0">
                <a:solidFill>
                  <a:schemeClr val="tx1"/>
                </a:solidFill>
                <a:latin typeface="Times New Roman" pitchFamily="18" charset="0"/>
              </a:rPr>
              <a:pPr algn="r">
                <a:lnSpc>
                  <a:spcPct val="100000"/>
                </a:lnSpc>
              </a:pPr>
              <a:t>13</a:t>
            </a:fld>
            <a:endParaRPr lang="cs-CZ" sz="1200" b="0">
              <a:solidFill>
                <a:schemeClr val="tx1"/>
              </a:solidFill>
              <a:latin typeface="Times New Roman" pitchFamily="18" charset="0"/>
            </a:endParaRPr>
          </a:p>
        </p:txBody>
      </p:sp>
      <p:sp>
        <p:nvSpPr>
          <p:cNvPr id="299011" name="Rectangle 2"/>
          <p:cNvSpPr>
            <a:spLocks noGrp="1" noRot="1" noChangeAspect="1" noChangeArrowheads="1" noTextEdit="1"/>
          </p:cNvSpPr>
          <p:nvPr>
            <p:ph type="sldImg"/>
          </p:nvPr>
        </p:nvSpPr>
        <p:spPr>
          <a:ln/>
        </p:spPr>
      </p:sp>
      <p:sp>
        <p:nvSpPr>
          <p:cNvPr id="299012"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DFB0CE-35F8-4AF6-ACD8-E6D714A6FD56}" type="slidenum">
              <a:rPr lang="cs-CZ"/>
              <a:pPr/>
              <a:t>14</a:t>
            </a:fld>
            <a:endParaRPr lang="cs-CZ"/>
          </a:p>
        </p:txBody>
      </p:sp>
      <p:sp>
        <p:nvSpPr>
          <p:cNvPr id="294914" name="Rectangle 2"/>
          <p:cNvSpPr>
            <a:spLocks noGrp="1" noRot="1" noChangeAspect="1" noChangeArrowheads="1" noTextEdit="1"/>
          </p:cNvSpPr>
          <p:nvPr>
            <p:ph type="sldImg"/>
          </p:nvPr>
        </p:nvSpPr>
        <p:spPr>
          <a:ln/>
        </p:spPr>
      </p:sp>
      <p:sp>
        <p:nvSpPr>
          <p:cNvPr id="294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F5ABED5-1EE7-4A85-9E79-1123BFE7155F}" type="slidenum">
              <a:rPr lang="cs-CZ"/>
              <a:pPr/>
              <a:t>15</a:t>
            </a:fld>
            <a:endParaRPr lang="cs-CZ"/>
          </a:p>
        </p:txBody>
      </p:sp>
      <p:sp>
        <p:nvSpPr>
          <p:cNvPr id="283650" name="Rectangle 2"/>
          <p:cNvSpPr>
            <a:spLocks noGrp="1" noRot="1" noChangeAspect="1" noChangeArrowheads="1" noTextEdit="1"/>
          </p:cNvSpPr>
          <p:nvPr>
            <p:ph type="sldImg"/>
          </p:nvPr>
        </p:nvSpPr>
        <p:spPr>
          <a:ln/>
        </p:spPr>
      </p:sp>
      <p:sp>
        <p:nvSpPr>
          <p:cNvPr id="283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67DD29-2258-4DB6-AFE0-D193E180F252}" type="slidenum">
              <a:rPr lang="cs-CZ"/>
              <a:pPr/>
              <a:t>16</a:t>
            </a:fld>
            <a:endParaRPr lang="cs-CZ"/>
          </a:p>
        </p:txBody>
      </p:sp>
      <p:sp>
        <p:nvSpPr>
          <p:cNvPr id="256002" name="Rectangle 2"/>
          <p:cNvSpPr>
            <a:spLocks noGrp="1" noRot="1" noChangeAspect="1" noChangeArrowheads="1" noTextEdit="1"/>
          </p:cNvSpPr>
          <p:nvPr>
            <p:ph type="sldImg"/>
          </p:nvPr>
        </p:nvSpPr>
        <p:spPr>
          <a:ln/>
        </p:spPr>
      </p:sp>
      <p:sp>
        <p:nvSpPr>
          <p:cNvPr id="2560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572294-A838-4FB0-9B7F-7F395ECAF81F}" type="slidenum">
              <a:rPr lang="cs-CZ"/>
              <a:pPr/>
              <a:t>17</a:t>
            </a:fld>
            <a:endParaRPr lang="cs-CZ"/>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BF1CDE32-6F3B-4CA3-BD2B-37337BDDDE22}" type="slidenum">
              <a:rPr lang="cs-CZ"/>
              <a:pPr/>
              <a:t>18</a:t>
            </a:fld>
            <a:endParaRPr lang="cs-CZ"/>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1743628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16C92BC-E313-4738-A721-B0781FE0F0D3}" type="slidenum">
              <a:rPr kumimoji="0" lang="cs-CZ" sz="1200" b="0" i="0" u="none" strike="noStrike" kern="1200" cap="none" spc="0" normalizeH="0" baseline="0" noProof="0">
                <a:ln>
                  <a:noFill/>
                </a:ln>
                <a:solidFill>
                  <a:srgbClr val="000000"/>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cs-CZ"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242690" name="Rectangle 2"/>
          <p:cNvSpPr>
            <a:spLocks noGrp="1" noRot="1" noChangeAspect="1" noChangeArrowheads="1" noTextEdit="1"/>
          </p:cNvSpPr>
          <p:nvPr>
            <p:ph type="sldImg"/>
          </p:nvPr>
        </p:nvSpPr>
        <p:spPr>
          <a:ln/>
        </p:spPr>
      </p:sp>
      <p:sp>
        <p:nvSpPr>
          <p:cNvPr id="2426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EC2B36-862E-494B-B206-A45BE419E4A0}" type="slidenum">
              <a:rPr lang="cs-CZ"/>
              <a:pPr/>
              <a:t>3</a:t>
            </a:fld>
            <a:endParaRPr lang="cs-CZ"/>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EC2B36-862E-494B-B206-A45BE419E4A0}" type="slidenum">
              <a:rPr lang="cs-CZ"/>
              <a:pPr/>
              <a:t>4</a:t>
            </a:fld>
            <a:endParaRPr lang="cs-CZ"/>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652718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EC2B36-862E-494B-B206-A45BE419E4A0}" type="slidenum">
              <a:rPr lang="cs-CZ"/>
              <a:pPr/>
              <a:t>5</a:t>
            </a:fld>
            <a:endParaRPr lang="cs-CZ"/>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0613522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67DD29-2258-4DB6-AFE0-D193E180F252}" type="slidenum">
              <a:rPr lang="cs-CZ"/>
              <a:pPr/>
              <a:t>6</a:t>
            </a:fld>
            <a:endParaRPr lang="cs-CZ"/>
          </a:p>
        </p:txBody>
      </p:sp>
      <p:sp>
        <p:nvSpPr>
          <p:cNvPr id="256002" name="Rectangle 2"/>
          <p:cNvSpPr>
            <a:spLocks noGrp="1" noRot="1" noChangeAspect="1" noChangeArrowheads="1" noTextEdit="1"/>
          </p:cNvSpPr>
          <p:nvPr>
            <p:ph type="sldImg"/>
          </p:nvPr>
        </p:nvSpPr>
        <p:spPr>
          <a:ln/>
        </p:spPr>
      </p:sp>
      <p:sp>
        <p:nvSpPr>
          <p:cNvPr id="2560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4145842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EC2B36-862E-494B-B206-A45BE419E4A0}" type="slidenum">
              <a:rPr lang="cs-CZ"/>
              <a:pPr/>
              <a:t>7</a:t>
            </a:fld>
            <a:endParaRPr lang="cs-CZ"/>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67DD29-2258-4DB6-AFE0-D193E180F252}" type="slidenum">
              <a:rPr lang="cs-CZ"/>
              <a:pPr/>
              <a:t>8</a:t>
            </a:fld>
            <a:endParaRPr lang="cs-CZ"/>
          </a:p>
        </p:txBody>
      </p:sp>
      <p:sp>
        <p:nvSpPr>
          <p:cNvPr id="256002" name="Rectangle 2"/>
          <p:cNvSpPr>
            <a:spLocks noGrp="1" noRot="1" noChangeAspect="1" noChangeArrowheads="1" noTextEdit="1"/>
          </p:cNvSpPr>
          <p:nvPr>
            <p:ph type="sldImg"/>
          </p:nvPr>
        </p:nvSpPr>
        <p:spPr>
          <a:ln/>
        </p:spPr>
      </p:sp>
      <p:sp>
        <p:nvSpPr>
          <p:cNvPr id="2560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C67DD29-2258-4DB6-AFE0-D193E180F252}" type="slidenum">
              <a:rPr lang="cs-CZ"/>
              <a:pPr/>
              <a:t>9</a:t>
            </a:fld>
            <a:endParaRPr lang="cs-CZ"/>
          </a:p>
        </p:txBody>
      </p:sp>
      <p:sp>
        <p:nvSpPr>
          <p:cNvPr id="256002" name="Rectangle 2"/>
          <p:cNvSpPr>
            <a:spLocks noGrp="1" noRot="1" noChangeAspect="1" noChangeArrowheads="1" noTextEdit="1"/>
          </p:cNvSpPr>
          <p:nvPr>
            <p:ph type="sldImg"/>
          </p:nvPr>
        </p:nvSpPr>
        <p:spPr>
          <a:ln/>
        </p:spPr>
      </p:sp>
      <p:sp>
        <p:nvSpPr>
          <p:cNvPr id="2560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EEDEC0-A35A-445C-93A6-174A172EC2C7}" type="slidenum">
              <a:rPr lang="cs-CZ"/>
              <a:pPr/>
              <a:t>10</a:t>
            </a:fld>
            <a:endParaRPr lang="cs-CZ"/>
          </a:p>
        </p:txBody>
      </p:sp>
      <p:sp>
        <p:nvSpPr>
          <p:cNvPr id="239618" name="Rectangle 2"/>
          <p:cNvSpPr>
            <a:spLocks noGrp="1" noRot="1" noChangeAspect="1" noChangeArrowheads="1" noTextEdit="1"/>
          </p:cNvSpPr>
          <p:nvPr>
            <p:ph type="sldImg"/>
          </p:nvPr>
        </p:nvSpPr>
        <p:spPr>
          <a:ln/>
        </p:spPr>
      </p:sp>
      <p:sp>
        <p:nvSpPr>
          <p:cNvPr id="23961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0" y="5838825"/>
            <a:ext cx="9144000" cy="1019175"/>
          </a:xfrm>
          <a:prstGeom prst="rect">
            <a:avLst/>
          </a:prstGeom>
          <a:solidFill>
            <a:schemeClr val="tx1"/>
          </a:solidFill>
          <a:ln w="9525">
            <a:noFill/>
            <a:miter lim="800000"/>
            <a:headEnd/>
            <a:tailEnd/>
          </a:ln>
          <a:effectLst/>
        </p:spPr>
        <p:txBody>
          <a:bodyPr wrap="none" lIns="90000" tIns="46800" rIns="90000" bIns="46800" anchor="ctr">
            <a:spAutoFit/>
          </a:bodyPr>
          <a:lstStyle/>
          <a:p>
            <a:pPr>
              <a:lnSpc>
                <a:spcPct val="110000"/>
              </a:lnSpc>
              <a:defRPr/>
            </a:pPr>
            <a:endParaRPr lang="cs-CZ"/>
          </a:p>
        </p:txBody>
      </p:sp>
      <p:sp>
        <p:nvSpPr>
          <p:cNvPr id="5" name="Rectangle 3"/>
          <p:cNvSpPr>
            <a:spLocks noChangeArrowheads="1"/>
          </p:cNvSpPr>
          <p:nvPr/>
        </p:nvSpPr>
        <p:spPr bwMode="auto">
          <a:xfrm>
            <a:off x="0" y="0"/>
            <a:ext cx="9144000" cy="2400300"/>
          </a:xfrm>
          <a:prstGeom prst="rect">
            <a:avLst/>
          </a:prstGeom>
          <a:solidFill>
            <a:schemeClr val="accent2"/>
          </a:solidFill>
          <a:ln w="9525">
            <a:noFill/>
            <a:miter lim="800000"/>
            <a:headEnd/>
            <a:tailEnd/>
          </a:ln>
          <a:effectLst/>
        </p:spPr>
        <p:txBody>
          <a:bodyPr wrap="none" lIns="90000" tIns="46800" rIns="90000" bIns="46800" anchor="ctr">
            <a:spAutoFit/>
          </a:bodyPr>
          <a:lstStyle/>
          <a:p>
            <a:pPr algn="ctr">
              <a:defRPr/>
            </a:pPr>
            <a:endParaRPr lang="en-US" b="0">
              <a:solidFill>
                <a:schemeClr val="tx1"/>
              </a:solidFill>
              <a:latin typeface="Times New Roman" pitchFamily="18" charset="0"/>
            </a:endParaRPr>
          </a:p>
        </p:txBody>
      </p:sp>
      <p:sp>
        <p:nvSpPr>
          <p:cNvPr id="6" name="Text Box 6"/>
          <p:cNvSpPr txBox="1">
            <a:spLocks noChangeArrowheads="1"/>
          </p:cNvSpPr>
          <p:nvPr/>
        </p:nvSpPr>
        <p:spPr bwMode="auto">
          <a:xfrm>
            <a:off x="660400" y="6327775"/>
            <a:ext cx="2724150" cy="212725"/>
          </a:xfrm>
          <a:prstGeom prst="rect">
            <a:avLst/>
          </a:prstGeom>
          <a:noFill/>
          <a:ln w="9525">
            <a:noFill/>
            <a:miter lim="800000"/>
            <a:headEnd/>
            <a:tailEnd/>
          </a:ln>
          <a:effectLst/>
        </p:spPr>
        <p:txBody>
          <a:bodyPr lIns="0" tIns="0" rIns="0" bIns="0" anchor="b">
            <a:spAutoFit/>
          </a:bodyPr>
          <a:lstStyle/>
          <a:p>
            <a:pPr>
              <a:spcBef>
                <a:spcPct val="50000"/>
              </a:spcBef>
              <a:defRPr/>
            </a:pPr>
            <a:r>
              <a:rPr lang="cs-CZ" sz="1400"/>
              <a:t>www.cevroinstitut.cz</a:t>
            </a:r>
          </a:p>
        </p:txBody>
      </p:sp>
      <p:sp>
        <p:nvSpPr>
          <p:cNvPr id="7" name="Rectangle 7"/>
          <p:cNvSpPr>
            <a:spLocks noChangeArrowheads="1"/>
          </p:cNvSpPr>
          <p:nvPr/>
        </p:nvSpPr>
        <p:spPr bwMode="auto">
          <a:xfrm>
            <a:off x="0" y="5600700"/>
            <a:ext cx="9144000" cy="238125"/>
          </a:xfrm>
          <a:prstGeom prst="rect">
            <a:avLst/>
          </a:prstGeom>
          <a:solidFill>
            <a:schemeClr val="hlink"/>
          </a:solidFill>
          <a:ln w="9525">
            <a:noFill/>
            <a:miter lim="800000"/>
            <a:headEnd/>
            <a:tailEnd/>
          </a:ln>
          <a:effectLst/>
        </p:spPr>
        <p:txBody>
          <a:bodyPr lIns="90000" tIns="46800" rIns="90000" bIns="46800" anchor="ctr">
            <a:spAutoFit/>
          </a:bodyPr>
          <a:lstStyle/>
          <a:p>
            <a:pPr>
              <a:lnSpc>
                <a:spcPct val="110000"/>
              </a:lnSpc>
              <a:defRPr/>
            </a:pPr>
            <a:endParaRPr lang="cs-CZ"/>
          </a:p>
        </p:txBody>
      </p:sp>
      <p:sp>
        <p:nvSpPr>
          <p:cNvPr id="8" name="Rectangle 8"/>
          <p:cNvSpPr>
            <a:spLocks noChangeArrowheads="1"/>
          </p:cNvSpPr>
          <p:nvPr/>
        </p:nvSpPr>
        <p:spPr bwMode="auto">
          <a:xfrm>
            <a:off x="0" y="2400300"/>
            <a:ext cx="9144000" cy="238125"/>
          </a:xfrm>
          <a:prstGeom prst="rect">
            <a:avLst/>
          </a:prstGeom>
          <a:solidFill>
            <a:schemeClr val="folHlink"/>
          </a:solidFill>
          <a:ln w="9525">
            <a:noFill/>
            <a:miter lim="800000"/>
            <a:headEnd/>
            <a:tailEnd/>
          </a:ln>
          <a:effectLst/>
        </p:spPr>
        <p:txBody>
          <a:bodyPr lIns="90000" tIns="46800" rIns="90000" bIns="46800" anchor="ctr">
            <a:spAutoFit/>
          </a:bodyPr>
          <a:lstStyle/>
          <a:p>
            <a:pPr>
              <a:lnSpc>
                <a:spcPct val="110000"/>
              </a:lnSpc>
              <a:defRPr/>
            </a:pPr>
            <a:endParaRPr lang="cs-CZ"/>
          </a:p>
        </p:txBody>
      </p:sp>
      <p:pic>
        <p:nvPicPr>
          <p:cNvPr id="9" name="Picture 9" descr="Cevro-institut_doplnkove_rgb_negativni"/>
          <p:cNvPicPr>
            <a:picLocks noChangeAspect="1" noChangeArrowheads="1"/>
          </p:cNvPicPr>
          <p:nvPr userDrawn="1"/>
        </p:nvPicPr>
        <p:blipFill>
          <a:blip r:embed="rId2" cstate="print"/>
          <a:srcRect/>
          <a:stretch>
            <a:fillRect/>
          </a:stretch>
        </p:blipFill>
        <p:spPr bwMode="auto">
          <a:xfrm>
            <a:off x="684213" y="577850"/>
            <a:ext cx="6130925" cy="1258888"/>
          </a:xfrm>
          <a:prstGeom prst="rect">
            <a:avLst/>
          </a:prstGeom>
          <a:noFill/>
          <a:ln w="9525">
            <a:noFill/>
            <a:miter lim="800000"/>
            <a:headEnd/>
            <a:tailEnd/>
          </a:ln>
        </p:spPr>
      </p:pic>
      <p:sp>
        <p:nvSpPr>
          <p:cNvPr id="180228" name="Rectangle 4"/>
          <p:cNvSpPr>
            <a:spLocks noGrp="1" noChangeArrowheads="1"/>
          </p:cNvSpPr>
          <p:nvPr>
            <p:ph type="ctrTitle" sz="quarter"/>
          </p:nvPr>
        </p:nvSpPr>
        <p:spPr>
          <a:xfrm>
            <a:off x="660400" y="2765425"/>
            <a:ext cx="8010525" cy="1462088"/>
          </a:xfrm>
        </p:spPr>
        <p:txBody>
          <a:bodyPr anchor="t"/>
          <a:lstStyle>
            <a:lvl1pPr>
              <a:defRPr sz="3100"/>
            </a:lvl1pPr>
          </a:lstStyle>
          <a:p>
            <a:r>
              <a:rPr lang="cs-CZ"/>
              <a:t>Klepnutím lze upravit styl předlohy nadpisů.</a:t>
            </a:r>
          </a:p>
        </p:txBody>
      </p:sp>
      <p:sp>
        <p:nvSpPr>
          <p:cNvPr id="180229" name="Rectangle 5"/>
          <p:cNvSpPr>
            <a:spLocks noGrp="1" noChangeArrowheads="1"/>
          </p:cNvSpPr>
          <p:nvPr>
            <p:ph type="subTitle" sz="quarter" idx="1"/>
          </p:nvPr>
        </p:nvSpPr>
        <p:spPr>
          <a:xfrm>
            <a:off x="660400" y="4986338"/>
            <a:ext cx="8010525" cy="387350"/>
          </a:xfrm>
        </p:spPr>
        <p:txBody>
          <a:bodyPr bIns="0"/>
          <a:lstStyle>
            <a:lvl1pPr marL="0" indent="0">
              <a:buFont typeface="Arial" charset="0"/>
              <a:buNone/>
              <a:defRPr/>
            </a:lvl1pPr>
          </a:lstStyle>
          <a:p>
            <a:r>
              <a:rPr lang="cs-CZ"/>
              <a:t>Klepnutím lze upravit styl předlohy podnadpisů.</a:t>
            </a:r>
          </a:p>
        </p:txBody>
      </p:sp>
    </p:spTree>
  </p:cSld>
  <p:clrMapOvr>
    <a:masterClrMapping/>
  </p:clrMapOvr>
  <p:transition>
    <p:cu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13"/>
          <p:cNvSpPr>
            <a:spLocks noGrp="1" noChangeArrowheads="1"/>
          </p:cNvSpPr>
          <p:nvPr>
            <p:ph type="sldNum" sz="quarter" idx="10"/>
          </p:nvPr>
        </p:nvSpPr>
        <p:spPr>
          <a:ln/>
        </p:spPr>
        <p:txBody>
          <a:bodyPr/>
          <a:lstStyle>
            <a:lvl1pPr>
              <a:defRPr/>
            </a:lvl1pPr>
          </a:lstStyle>
          <a:p>
            <a:pPr>
              <a:defRPr/>
            </a:pPr>
            <a:fld id="{6D8C785A-E6D5-46C9-9D95-037639BAB525}" type="slidenum">
              <a:rPr lang="cs-CZ"/>
              <a:pPr>
                <a:defRPr/>
              </a:pPr>
              <a:t>‹#›</a:t>
            </a:fld>
            <a:endParaRPr lang="cs-CZ"/>
          </a:p>
        </p:txBody>
      </p:sp>
    </p:spTree>
  </p:cSld>
  <p:clrMapOvr>
    <a:masterClrMapping/>
  </p:clrMapOvr>
  <p:transition>
    <p:cu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15113" y="1382713"/>
            <a:ext cx="2111375" cy="4916487"/>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279400" y="1382713"/>
            <a:ext cx="6183313" cy="4916487"/>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13"/>
          <p:cNvSpPr>
            <a:spLocks noGrp="1" noChangeArrowheads="1"/>
          </p:cNvSpPr>
          <p:nvPr>
            <p:ph type="sldNum" sz="quarter" idx="10"/>
          </p:nvPr>
        </p:nvSpPr>
        <p:spPr>
          <a:ln/>
        </p:spPr>
        <p:txBody>
          <a:bodyPr/>
          <a:lstStyle>
            <a:lvl1pPr>
              <a:defRPr/>
            </a:lvl1pPr>
          </a:lstStyle>
          <a:p>
            <a:pPr>
              <a:defRPr/>
            </a:pPr>
            <a:fld id="{DB9E9DF6-6B0C-4752-A300-3542800C3366}" type="slidenum">
              <a:rPr lang="cs-CZ"/>
              <a:pPr>
                <a:defRPr/>
              </a:pPr>
              <a:t>‹#›</a:t>
            </a:fld>
            <a:endParaRPr lang="cs-CZ"/>
          </a:p>
        </p:txBody>
      </p:sp>
    </p:spTree>
  </p:cSld>
  <p:clrMapOvr>
    <a:masterClrMapping/>
  </p:clrMapOvr>
  <p:transition>
    <p:cu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279400" y="1382713"/>
            <a:ext cx="8447088" cy="301625"/>
          </a:xfrm>
        </p:spPr>
        <p:txBody>
          <a:bodyPr/>
          <a:lstStyle/>
          <a:p>
            <a:r>
              <a:rPr lang="cs-CZ"/>
              <a:t>Klepnutím lze upravit styl předlohy nadpisů.</a:t>
            </a:r>
          </a:p>
        </p:txBody>
      </p:sp>
      <p:sp>
        <p:nvSpPr>
          <p:cNvPr id="3" name="Zástupný symbol pro text 2"/>
          <p:cNvSpPr>
            <a:spLocks noGrp="1"/>
          </p:cNvSpPr>
          <p:nvPr>
            <p:ph type="body" sz="half" idx="1"/>
          </p:nvPr>
        </p:nvSpPr>
        <p:spPr>
          <a:xfrm>
            <a:off x="279400" y="2065338"/>
            <a:ext cx="4146550" cy="4233862"/>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578350" y="2065338"/>
            <a:ext cx="4148138" cy="4233862"/>
          </a:xfrm>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číslo snímku 4"/>
          <p:cNvSpPr>
            <a:spLocks noGrp="1"/>
          </p:cNvSpPr>
          <p:nvPr>
            <p:ph type="sldNum" sz="quarter" idx="10"/>
          </p:nvPr>
        </p:nvSpPr>
        <p:spPr>
          <a:xfrm>
            <a:off x="6600825" y="6491288"/>
            <a:ext cx="2133600" cy="354012"/>
          </a:xfrm>
        </p:spPr>
        <p:txBody>
          <a:bodyPr/>
          <a:lstStyle>
            <a:lvl1pPr>
              <a:defRPr/>
            </a:lvl1pPr>
          </a:lstStyle>
          <a:p>
            <a:fld id="{F895BA86-3F9B-4FE5-9346-509D3C12F7DD}" type="slidenum">
              <a:rPr lang="cs-CZ"/>
              <a:pPr/>
              <a:t>‹#›</a:t>
            </a:fld>
            <a:endParaRPr lang="cs-CZ"/>
          </a:p>
        </p:txBody>
      </p:sp>
    </p:spTree>
    <p:extLst>
      <p:ext uri="{BB962C8B-B14F-4D97-AF65-F5344CB8AC3E}">
        <p14:creationId xmlns:p14="http://schemas.microsoft.com/office/powerpoint/2010/main" val="1248125464"/>
      </p:ext>
    </p:extLst>
  </p:cSld>
  <p:clrMapOvr>
    <a:masterClrMapping/>
  </p:clrMapOvr>
  <p:transition>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Rectangle 13"/>
          <p:cNvSpPr>
            <a:spLocks noGrp="1" noChangeArrowheads="1"/>
          </p:cNvSpPr>
          <p:nvPr>
            <p:ph type="sldNum" sz="quarter" idx="10"/>
          </p:nvPr>
        </p:nvSpPr>
        <p:spPr>
          <a:ln/>
        </p:spPr>
        <p:txBody>
          <a:bodyPr/>
          <a:lstStyle>
            <a:lvl1pPr>
              <a:defRPr/>
            </a:lvl1pPr>
          </a:lstStyle>
          <a:p>
            <a:pPr>
              <a:defRPr/>
            </a:pPr>
            <a:fld id="{4DA68240-3DE8-4EE6-8AA1-AC3BE2361A63}" type="slidenum">
              <a:rPr lang="cs-CZ"/>
              <a:pPr>
                <a:defRPr/>
              </a:pPr>
              <a:t>‹#›</a:t>
            </a:fld>
            <a:endParaRPr lang="cs-CZ"/>
          </a:p>
        </p:txBody>
      </p:sp>
    </p:spTree>
  </p:cSld>
  <p:clrMapOvr>
    <a:masterClrMapping/>
  </p:clrMapOvr>
  <p:transition>
    <p:cu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a:t>Klepnutím lze upravit styly předlohy textu.</a:t>
            </a:r>
          </a:p>
        </p:txBody>
      </p:sp>
      <p:sp>
        <p:nvSpPr>
          <p:cNvPr id="4" name="Rectangle 13"/>
          <p:cNvSpPr>
            <a:spLocks noGrp="1" noChangeArrowheads="1"/>
          </p:cNvSpPr>
          <p:nvPr>
            <p:ph type="sldNum" sz="quarter" idx="10"/>
          </p:nvPr>
        </p:nvSpPr>
        <p:spPr>
          <a:ln/>
        </p:spPr>
        <p:txBody>
          <a:bodyPr/>
          <a:lstStyle>
            <a:lvl1pPr>
              <a:defRPr/>
            </a:lvl1pPr>
          </a:lstStyle>
          <a:p>
            <a:pPr>
              <a:defRPr/>
            </a:pPr>
            <a:fld id="{62333881-1A25-44D1-B54D-BD30CF322BD6}" type="slidenum">
              <a:rPr lang="cs-CZ"/>
              <a:pPr>
                <a:defRPr/>
              </a:pPr>
              <a:t>‹#›</a:t>
            </a:fld>
            <a:endParaRPr lang="cs-CZ"/>
          </a:p>
        </p:txBody>
      </p:sp>
    </p:spTree>
  </p:cSld>
  <p:clrMapOvr>
    <a:masterClrMapping/>
  </p:clrMapOvr>
  <p:transition>
    <p:cu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279400" y="2065338"/>
            <a:ext cx="4146550" cy="42338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578350" y="2065338"/>
            <a:ext cx="4148138" cy="42338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13"/>
          <p:cNvSpPr>
            <a:spLocks noGrp="1" noChangeArrowheads="1"/>
          </p:cNvSpPr>
          <p:nvPr>
            <p:ph type="sldNum" sz="quarter" idx="10"/>
          </p:nvPr>
        </p:nvSpPr>
        <p:spPr>
          <a:ln/>
        </p:spPr>
        <p:txBody>
          <a:bodyPr/>
          <a:lstStyle>
            <a:lvl1pPr>
              <a:defRPr/>
            </a:lvl1pPr>
          </a:lstStyle>
          <a:p>
            <a:pPr>
              <a:defRPr/>
            </a:pPr>
            <a:fld id="{573AD5C6-E4BE-4B7E-8691-1DCF0476786D}" type="slidenum">
              <a:rPr lang="cs-CZ"/>
              <a:pPr>
                <a:defRPr/>
              </a:pPr>
              <a:t>‹#›</a:t>
            </a:fld>
            <a:endParaRPr lang="cs-CZ"/>
          </a:p>
        </p:txBody>
      </p:sp>
    </p:spTree>
  </p:cSld>
  <p:clrMapOvr>
    <a:masterClrMapping/>
  </p:clrMapOvr>
  <p:transition>
    <p:cu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Rectangle 13"/>
          <p:cNvSpPr>
            <a:spLocks noGrp="1" noChangeArrowheads="1"/>
          </p:cNvSpPr>
          <p:nvPr>
            <p:ph type="sldNum" sz="quarter" idx="10"/>
          </p:nvPr>
        </p:nvSpPr>
        <p:spPr>
          <a:ln/>
        </p:spPr>
        <p:txBody>
          <a:bodyPr/>
          <a:lstStyle>
            <a:lvl1pPr>
              <a:defRPr/>
            </a:lvl1pPr>
          </a:lstStyle>
          <a:p>
            <a:pPr>
              <a:defRPr/>
            </a:pPr>
            <a:fld id="{7F43DC5E-938A-4843-8BEB-E21649D9639F}" type="slidenum">
              <a:rPr lang="cs-CZ"/>
              <a:pPr>
                <a:defRPr/>
              </a:pPr>
              <a:t>‹#›</a:t>
            </a:fld>
            <a:endParaRPr lang="cs-CZ"/>
          </a:p>
        </p:txBody>
      </p:sp>
    </p:spTree>
  </p:cSld>
  <p:clrMapOvr>
    <a:masterClrMapping/>
  </p:clrMapOvr>
  <p:transition>
    <p:cu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Rectangle 13"/>
          <p:cNvSpPr>
            <a:spLocks noGrp="1" noChangeArrowheads="1"/>
          </p:cNvSpPr>
          <p:nvPr>
            <p:ph type="sldNum" sz="quarter" idx="10"/>
          </p:nvPr>
        </p:nvSpPr>
        <p:spPr>
          <a:ln/>
        </p:spPr>
        <p:txBody>
          <a:bodyPr/>
          <a:lstStyle>
            <a:lvl1pPr>
              <a:defRPr/>
            </a:lvl1pPr>
          </a:lstStyle>
          <a:p>
            <a:pPr>
              <a:defRPr/>
            </a:pPr>
            <a:fld id="{8C3C31E8-2677-411A-AC5C-A50539D4E212}" type="slidenum">
              <a:rPr lang="cs-CZ"/>
              <a:pPr>
                <a:defRPr/>
              </a:pPr>
              <a:t>‹#›</a:t>
            </a:fld>
            <a:endParaRPr lang="cs-CZ"/>
          </a:p>
        </p:txBody>
      </p:sp>
    </p:spTree>
  </p:cSld>
  <p:clrMapOvr>
    <a:masterClrMapping/>
  </p:clrMapOvr>
  <p:transition>
    <p:cu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Rectangle 13"/>
          <p:cNvSpPr>
            <a:spLocks noGrp="1" noChangeArrowheads="1"/>
          </p:cNvSpPr>
          <p:nvPr>
            <p:ph type="sldNum" sz="quarter" idx="10"/>
          </p:nvPr>
        </p:nvSpPr>
        <p:spPr>
          <a:ln/>
        </p:spPr>
        <p:txBody>
          <a:bodyPr/>
          <a:lstStyle>
            <a:lvl1pPr>
              <a:defRPr/>
            </a:lvl1pPr>
          </a:lstStyle>
          <a:p>
            <a:pPr>
              <a:defRPr/>
            </a:pPr>
            <a:fld id="{8A6B061E-4337-48F6-B9A5-25459A22036B}" type="slidenum">
              <a:rPr lang="cs-CZ"/>
              <a:pPr>
                <a:defRPr/>
              </a:pPr>
              <a:t>‹#›</a:t>
            </a:fld>
            <a:endParaRPr lang="cs-CZ"/>
          </a:p>
        </p:txBody>
      </p:sp>
    </p:spTree>
  </p:cSld>
  <p:clrMapOvr>
    <a:masterClrMapping/>
  </p:clrMapOvr>
  <p:transition>
    <p:cu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Rectangle 13"/>
          <p:cNvSpPr>
            <a:spLocks noGrp="1" noChangeArrowheads="1"/>
          </p:cNvSpPr>
          <p:nvPr>
            <p:ph type="sldNum" sz="quarter" idx="10"/>
          </p:nvPr>
        </p:nvSpPr>
        <p:spPr>
          <a:ln/>
        </p:spPr>
        <p:txBody>
          <a:bodyPr/>
          <a:lstStyle>
            <a:lvl1pPr>
              <a:defRPr/>
            </a:lvl1pPr>
          </a:lstStyle>
          <a:p>
            <a:pPr>
              <a:defRPr/>
            </a:pPr>
            <a:fld id="{BB818C05-17AD-4416-8DB3-B9FB3FA6CE2C}" type="slidenum">
              <a:rPr lang="cs-CZ"/>
              <a:pPr>
                <a:defRPr/>
              </a:pPr>
              <a:t>‹#›</a:t>
            </a:fld>
            <a:endParaRPr lang="cs-CZ"/>
          </a:p>
        </p:txBody>
      </p:sp>
    </p:spTree>
  </p:cSld>
  <p:clrMapOvr>
    <a:masterClrMapping/>
  </p:clrMapOvr>
  <p:transition>
    <p:cu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Rectangle 13"/>
          <p:cNvSpPr>
            <a:spLocks noGrp="1" noChangeArrowheads="1"/>
          </p:cNvSpPr>
          <p:nvPr>
            <p:ph type="sldNum" sz="quarter" idx="10"/>
          </p:nvPr>
        </p:nvSpPr>
        <p:spPr>
          <a:ln/>
        </p:spPr>
        <p:txBody>
          <a:bodyPr/>
          <a:lstStyle>
            <a:lvl1pPr>
              <a:defRPr/>
            </a:lvl1pPr>
          </a:lstStyle>
          <a:p>
            <a:pPr>
              <a:defRPr/>
            </a:pPr>
            <a:fld id="{CEFA2C1B-EF6E-4ADC-95C9-BD32B4F990C8}" type="slidenum">
              <a:rPr lang="cs-CZ"/>
              <a:pPr>
                <a:defRPr/>
              </a:pPr>
              <a:t>‹#›</a:t>
            </a:fld>
            <a:endParaRPr lang="cs-CZ"/>
          </a:p>
        </p:txBody>
      </p:sp>
    </p:spTree>
  </p:cSld>
  <p:clrMapOvr>
    <a:masterClrMapping/>
  </p:clrMapOvr>
  <p:transition>
    <p:cu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79202" name="Rectangle 2"/>
          <p:cNvSpPr>
            <a:spLocks noChangeArrowheads="1"/>
          </p:cNvSpPr>
          <p:nvPr userDrawn="1"/>
        </p:nvSpPr>
        <p:spPr bwMode="auto">
          <a:xfrm>
            <a:off x="0" y="0"/>
            <a:ext cx="9144000" cy="858838"/>
          </a:xfrm>
          <a:prstGeom prst="rect">
            <a:avLst/>
          </a:prstGeom>
          <a:solidFill>
            <a:schemeClr val="accent2"/>
          </a:solidFill>
          <a:ln w="9525">
            <a:noFill/>
            <a:miter lim="800000"/>
            <a:headEnd/>
            <a:tailEnd/>
          </a:ln>
          <a:effectLst/>
        </p:spPr>
        <p:txBody>
          <a:bodyPr wrap="none" lIns="90000" tIns="46800" rIns="90000" bIns="46800" anchor="ctr">
            <a:spAutoFit/>
          </a:bodyPr>
          <a:lstStyle/>
          <a:p>
            <a:pPr>
              <a:lnSpc>
                <a:spcPct val="110000"/>
              </a:lnSpc>
              <a:defRPr/>
            </a:pPr>
            <a:endParaRPr lang="cs-CZ"/>
          </a:p>
        </p:txBody>
      </p:sp>
      <p:sp>
        <p:nvSpPr>
          <p:cNvPr id="179203" name="Rectangle 3"/>
          <p:cNvSpPr>
            <a:spLocks noChangeArrowheads="1"/>
          </p:cNvSpPr>
          <p:nvPr userDrawn="1"/>
        </p:nvSpPr>
        <p:spPr bwMode="auto">
          <a:xfrm>
            <a:off x="0" y="858838"/>
            <a:ext cx="9144000" cy="901700"/>
          </a:xfrm>
          <a:prstGeom prst="rect">
            <a:avLst/>
          </a:prstGeom>
          <a:solidFill>
            <a:schemeClr val="tx1"/>
          </a:solidFill>
          <a:ln w="9525">
            <a:noFill/>
            <a:miter lim="800000"/>
            <a:headEnd/>
            <a:tailEnd/>
          </a:ln>
          <a:effectLst/>
        </p:spPr>
        <p:txBody>
          <a:bodyPr lIns="90000" tIns="46800" rIns="90000" bIns="46800" anchor="ctr">
            <a:spAutoFit/>
          </a:bodyPr>
          <a:lstStyle/>
          <a:p>
            <a:pPr>
              <a:lnSpc>
                <a:spcPct val="110000"/>
              </a:lnSpc>
              <a:defRPr/>
            </a:pPr>
            <a:endParaRPr lang="cs-CZ"/>
          </a:p>
        </p:txBody>
      </p:sp>
      <p:sp>
        <p:nvSpPr>
          <p:cNvPr id="179204" name="Rectangle 4"/>
          <p:cNvSpPr>
            <a:spLocks noChangeArrowheads="1"/>
          </p:cNvSpPr>
          <p:nvPr userDrawn="1"/>
        </p:nvSpPr>
        <p:spPr bwMode="auto">
          <a:xfrm>
            <a:off x="0" y="6497638"/>
            <a:ext cx="9144000" cy="360362"/>
          </a:xfrm>
          <a:prstGeom prst="rect">
            <a:avLst/>
          </a:prstGeom>
          <a:solidFill>
            <a:schemeClr val="tx1"/>
          </a:solidFill>
          <a:ln w="9525">
            <a:noFill/>
            <a:miter lim="800000"/>
            <a:headEnd/>
            <a:tailEnd/>
          </a:ln>
          <a:effectLst/>
        </p:spPr>
        <p:txBody>
          <a:bodyPr lIns="90000" tIns="46800" rIns="90000" bIns="46800" anchor="ctr">
            <a:spAutoFit/>
          </a:bodyPr>
          <a:lstStyle/>
          <a:p>
            <a:pPr>
              <a:lnSpc>
                <a:spcPct val="110000"/>
              </a:lnSpc>
              <a:defRPr/>
            </a:pPr>
            <a:endParaRPr lang="cs-CZ"/>
          </a:p>
        </p:txBody>
      </p:sp>
      <p:sp>
        <p:nvSpPr>
          <p:cNvPr id="1029" name="Rectangle 5"/>
          <p:cNvSpPr>
            <a:spLocks noGrp="1" noChangeArrowheads="1"/>
          </p:cNvSpPr>
          <p:nvPr>
            <p:ph type="title"/>
          </p:nvPr>
        </p:nvSpPr>
        <p:spPr bwMode="auto">
          <a:xfrm>
            <a:off x="279400" y="1382713"/>
            <a:ext cx="8447088" cy="301625"/>
          </a:xfrm>
          <a:prstGeom prst="rect">
            <a:avLst/>
          </a:prstGeom>
          <a:noFill/>
          <a:ln w="9525">
            <a:noFill/>
            <a:miter lim="800000"/>
            <a:headEnd/>
            <a:tailEnd/>
          </a:ln>
        </p:spPr>
        <p:txBody>
          <a:bodyPr vert="horz" wrap="square" lIns="0" tIns="0" rIns="0" bIns="0" numCol="1" anchor="b" anchorCtr="0" compatLnSpc="1">
            <a:prstTxWarp prst="textNoShape">
              <a:avLst/>
            </a:prstTxWarp>
            <a:spAutoFit/>
          </a:bodyPr>
          <a:lstStyle/>
          <a:p>
            <a:pPr lvl="0"/>
            <a:r>
              <a:rPr lang="cs-CZ"/>
              <a:t>Klepnutím lze upravit styl předlohy nadpisů.</a:t>
            </a:r>
          </a:p>
        </p:txBody>
      </p:sp>
      <p:sp>
        <p:nvSpPr>
          <p:cNvPr id="1030" name="Rectangle 6"/>
          <p:cNvSpPr>
            <a:spLocks noGrp="1" noChangeArrowheads="1"/>
          </p:cNvSpPr>
          <p:nvPr>
            <p:ph type="body" idx="1"/>
          </p:nvPr>
        </p:nvSpPr>
        <p:spPr bwMode="auto">
          <a:xfrm>
            <a:off x="279400" y="2065338"/>
            <a:ext cx="8447088" cy="4233862"/>
          </a:xfrm>
          <a:prstGeom prst="rect">
            <a:avLst/>
          </a:prstGeom>
          <a:noFill/>
          <a:ln w="9525">
            <a:noFill/>
            <a:miter lim="800000"/>
            <a:headEnd/>
            <a:tailEnd/>
          </a:ln>
        </p:spPr>
        <p:txBody>
          <a:bodyPr vert="horz" wrap="square" lIns="0" tIns="0" rIns="0" bIns="25200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179207" name="Rectangle 7"/>
          <p:cNvSpPr>
            <a:spLocks noChangeArrowheads="1"/>
          </p:cNvSpPr>
          <p:nvPr/>
        </p:nvSpPr>
        <p:spPr bwMode="auto">
          <a:xfrm>
            <a:off x="404813" y="661988"/>
            <a:ext cx="504825" cy="88900"/>
          </a:xfrm>
          <a:prstGeom prst="rect">
            <a:avLst/>
          </a:prstGeom>
          <a:noFill/>
          <a:ln w="9525">
            <a:noFill/>
            <a:miter lim="800000"/>
            <a:headEnd/>
            <a:tailEnd/>
          </a:ln>
          <a:effectLst/>
        </p:spPr>
        <p:txBody>
          <a:bodyPr wrap="none" lIns="90000" tIns="46800" rIns="90000" bIns="46800" anchor="ctr">
            <a:spAutoFit/>
          </a:bodyPr>
          <a:lstStyle/>
          <a:p>
            <a:pPr>
              <a:lnSpc>
                <a:spcPct val="110000"/>
              </a:lnSpc>
              <a:defRPr/>
            </a:pPr>
            <a:endParaRPr lang="cs-CZ"/>
          </a:p>
        </p:txBody>
      </p:sp>
      <p:sp>
        <p:nvSpPr>
          <p:cNvPr id="179208" name="Text Box 8"/>
          <p:cNvSpPr txBox="1">
            <a:spLocks noChangeArrowheads="1"/>
          </p:cNvSpPr>
          <p:nvPr userDrawn="1"/>
        </p:nvSpPr>
        <p:spPr bwMode="auto">
          <a:xfrm>
            <a:off x="279400" y="6599238"/>
            <a:ext cx="1584325" cy="182562"/>
          </a:xfrm>
          <a:prstGeom prst="rect">
            <a:avLst/>
          </a:prstGeom>
          <a:noFill/>
          <a:ln w="9525">
            <a:noFill/>
            <a:miter lim="800000"/>
            <a:headEnd/>
            <a:tailEnd/>
          </a:ln>
          <a:effectLst/>
        </p:spPr>
        <p:txBody>
          <a:bodyPr lIns="0" tIns="0" rIns="0" bIns="0" anchor="b">
            <a:spAutoFit/>
          </a:bodyPr>
          <a:lstStyle/>
          <a:p>
            <a:pPr>
              <a:spcBef>
                <a:spcPct val="50000"/>
              </a:spcBef>
              <a:defRPr/>
            </a:pPr>
            <a:r>
              <a:rPr lang="cs-CZ" sz="1200"/>
              <a:t>www.cevroinstitut.cz</a:t>
            </a:r>
          </a:p>
        </p:txBody>
      </p:sp>
      <p:sp>
        <p:nvSpPr>
          <p:cNvPr id="179209" name="Rectangle 9"/>
          <p:cNvSpPr>
            <a:spLocks noChangeArrowheads="1"/>
          </p:cNvSpPr>
          <p:nvPr userDrawn="1"/>
        </p:nvSpPr>
        <p:spPr bwMode="auto">
          <a:xfrm>
            <a:off x="0" y="858838"/>
            <a:ext cx="9144000" cy="122237"/>
          </a:xfrm>
          <a:prstGeom prst="rect">
            <a:avLst/>
          </a:prstGeom>
          <a:solidFill>
            <a:schemeClr val="folHlink"/>
          </a:solidFill>
          <a:ln w="9525">
            <a:noFill/>
            <a:miter lim="800000"/>
            <a:headEnd/>
            <a:tailEnd/>
          </a:ln>
          <a:effectLst/>
        </p:spPr>
        <p:txBody>
          <a:bodyPr lIns="90000" tIns="46800" rIns="90000" bIns="46800" anchor="ctr">
            <a:spAutoFit/>
          </a:bodyPr>
          <a:lstStyle/>
          <a:p>
            <a:pPr>
              <a:lnSpc>
                <a:spcPct val="110000"/>
              </a:lnSpc>
              <a:defRPr/>
            </a:pPr>
            <a:endParaRPr lang="cs-CZ"/>
          </a:p>
        </p:txBody>
      </p:sp>
      <p:sp>
        <p:nvSpPr>
          <p:cNvPr id="179210" name="Rectangle 10"/>
          <p:cNvSpPr>
            <a:spLocks noChangeArrowheads="1"/>
          </p:cNvSpPr>
          <p:nvPr userDrawn="1"/>
        </p:nvSpPr>
        <p:spPr bwMode="auto">
          <a:xfrm>
            <a:off x="0" y="1760538"/>
            <a:ext cx="9144000" cy="122237"/>
          </a:xfrm>
          <a:prstGeom prst="rect">
            <a:avLst/>
          </a:prstGeom>
          <a:solidFill>
            <a:schemeClr val="hlink"/>
          </a:solidFill>
          <a:ln w="9525">
            <a:noFill/>
            <a:miter lim="800000"/>
            <a:headEnd/>
            <a:tailEnd/>
          </a:ln>
          <a:effectLst/>
        </p:spPr>
        <p:txBody>
          <a:bodyPr lIns="90000" tIns="46800" rIns="90000" bIns="46800" anchor="ctr">
            <a:spAutoFit/>
          </a:bodyPr>
          <a:lstStyle/>
          <a:p>
            <a:pPr>
              <a:lnSpc>
                <a:spcPct val="110000"/>
              </a:lnSpc>
              <a:defRPr/>
            </a:pPr>
            <a:endParaRPr lang="cs-CZ"/>
          </a:p>
        </p:txBody>
      </p:sp>
      <p:pic>
        <p:nvPicPr>
          <p:cNvPr id="1035" name="Picture 11" descr="Cevro-institut_doplnkove_rgb_negativni"/>
          <p:cNvPicPr>
            <a:picLocks noChangeAspect="1" noChangeArrowheads="1"/>
          </p:cNvPicPr>
          <p:nvPr userDrawn="1"/>
        </p:nvPicPr>
        <p:blipFill>
          <a:blip r:embed="rId14" cstate="print"/>
          <a:srcRect/>
          <a:stretch>
            <a:fillRect/>
          </a:stretch>
        </p:blipFill>
        <p:spPr bwMode="auto">
          <a:xfrm>
            <a:off x="288925" y="198438"/>
            <a:ext cx="2598738" cy="533400"/>
          </a:xfrm>
          <a:prstGeom prst="rect">
            <a:avLst/>
          </a:prstGeom>
          <a:noFill/>
          <a:ln w="9525">
            <a:noFill/>
            <a:miter lim="800000"/>
            <a:headEnd/>
            <a:tailEnd/>
          </a:ln>
        </p:spPr>
      </p:pic>
      <p:sp>
        <p:nvSpPr>
          <p:cNvPr id="179212" name="Rectangle 12"/>
          <p:cNvSpPr>
            <a:spLocks noChangeArrowheads="1"/>
          </p:cNvSpPr>
          <p:nvPr/>
        </p:nvSpPr>
        <p:spPr bwMode="auto">
          <a:xfrm>
            <a:off x="276225" y="1922463"/>
            <a:ext cx="8447088" cy="511175"/>
          </a:xfrm>
          <a:prstGeom prst="rect">
            <a:avLst/>
          </a:prstGeom>
          <a:noFill/>
          <a:ln w="9525">
            <a:noFill/>
            <a:miter lim="800000"/>
            <a:headEnd/>
            <a:tailEnd/>
          </a:ln>
          <a:effectLst/>
        </p:spPr>
        <p:txBody>
          <a:bodyPr lIns="0" tIns="0" rIns="0" bIns="252000"/>
          <a:lstStyle/>
          <a:p>
            <a:pPr marL="342900" indent="-342900">
              <a:spcBef>
                <a:spcPct val="20000"/>
              </a:spcBef>
              <a:buClr>
                <a:schemeClr val="accent2"/>
              </a:buClr>
              <a:buSzPct val="120000"/>
              <a:buFont typeface="Arial" charset="0"/>
              <a:buChar char="■"/>
              <a:defRPr/>
            </a:pPr>
            <a:endParaRPr lang="en-US" sz="1600">
              <a:solidFill>
                <a:schemeClr val="tx1"/>
              </a:solidFill>
            </a:endParaRPr>
          </a:p>
        </p:txBody>
      </p:sp>
      <p:sp>
        <p:nvSpPr>
          <p:cNvPr id="179213" name="Rectangle 13"/>
          <p:cNvSpPr>
            <a:spLocks noGrp="1" noChangeArrowheads="1"/>
          </p:cNvSpPr>
          <p:nvPr>
            <p:ph type="sldNum" sz="quarter" idx="4"/>
          </p:nvPr>
        </p:nvSpPr>
        <p:spPr bwMode="auto">
          <a:xfrm>
            <a:off x="6600825" y="6491288"/>
            <a:ext cx="2133600" cy="3540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defRPr sz="1400" b="0">
                <a:latin typeface="Times New Roman" pitchFamily="18" charset="0"/>
              </a:defRPr>
            </a:lvl1pPr>
          </a:lstStyle>
          <a:p>
            <a:pPr>
              <a:defRPr/>
            </a:pPr>
            <a:fld id="{1326383C-E379-467F-A7B6-EF6AE91B24AD}"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 id="2147483663" r:id="rId12"/>
  </p:sldLayoutIdLst>
  <p:transition>
    <p:cut/>
  </p:transition>
  <p:hf hdr="0" ftr="0" dt="0"/>
  <p:txStyles>
    <p:titleStyle>
      <a:lvl1pPr algn="l" rtl="0" eaLnBrk="0" fontAlgn="base" hangingPunct="0">
        <a:lnSpc>
          <a:spcPct val="110000"/>
        </a:lnSpc>
        <a:spcBef>
          <a:spcPct val="0"/>
        </a:spcBef>
        <a:spcAft>
          <a:spcPct val="0"/>
        </a:spcAft>
        <a:defRPr b="1">
          <a:solidFill>
            <a:schemeClr val="accent2"/>
          </a:solidFill>
          <a:latin typeface="+mj-lt"/>
          <a:ea typeface="+mj-ea"/>
          <a:cs typeface="+mj-cs"/>
        </a:defRPr>
      </a:lvl1pPr>
      <a:lvl2pPr algn="l" rtl="0" eaLnBrk="0" fontAlgn="base" hangingPunct="0">
        <a:lnSpc>
          <a:spcPct val="110000"/>
        </a:lnSpc>
        <a:spcBef>
          <a:spcPct val="0"/>
        </a:spcBef>
        <a:spcAft>
          <a:spcPct val="0"/>
        </a:spcAft>
        <a:defRPr b="1">
          <a:solidFill>
            <a:schemeClr val="accent2"/>
          </a:solidFill>
          <a:latin typeface="Arial" charset="0"/>
        </a:defRPr>
      </a:lvl2pPr>
      <a:lvl3pPr algn="l" rtl="0" eaLnBrk="0" fontAlgn="base" hangingPunct="0">
        <a:lnSpc>
          <a:spcPct val="110000"/>
        </a:lnSpc>
        <a:spcBef>
          <a:spcPct val="0"/>
        </a:spcBef>
        <a:spcAft>
          <a:spcPct val="0"/>
        </a:spcAft>
        <a:defRPr b="1">
          <a:solidFill>
            <a:schemeClr val="accent2"/>
          </a:solidFill>
          <a:latin typeface="Arial" charset="0"/>
        </a:defRPr>
      </a:lvl3pPr>
      <a:lvl4pPr algn="l" rtl="0" eaLnBrk="0" fontAlgn="base" hangingPunct="0">
        <a:lnSpc>
          <a:spcPct val="110000"/>
        </a:lnSpc>
        <a:spcBef>
          <a:spcPct val="0"/>
        </a:spcBef>
        <a:spcAft>
          <a:spcPct val="0"/>
        </a:spcAft>
        <a:defRPr b="1">
          <a:solidFill>
            <a:schemeClr val="accent2"/>
          </a:solidFill>
          <a:latin typeface="Arial" charset="0"/>
        </a:defRPr>
      </a:lvl4pPr>
      <a:lvl5pPr algn="l" rtl="0" eaLnBrk="0" fontAlgn="base" hangingPunct="0">
        <a:lnSpc>
          <a:spcPct val="110000"/>
        </a:lnSpc>
        <a:spcBef>
          <a:spcPct val="0"/>
        </a:spcBef>
        <a:spcAft>
          <a:spcPct val="0"/>
        </a:spcAft>
        <a:defRPr b="1">
          <a:solidFill>
            <a:schemeClr val="accent2"/>
          </a:solidFill>
          <a:latin typeface="Arial" charset="0"/>
        </a:defRPr>
      </a:lvl5pPr>
      <a:lvl6pPr marL="457200" algn="l" rtl="0" fontAlgn="base">
        <a:lnSpc>
          <a:spcPct val="110000"/>
        </a:lnSpc>
        <a:spcBef>
          <a:spcPct val="0"/>
        </a:spcBef>
        <a:spcAft>
          <a:spcPct val="0"/>
        </a:spcAft>
        <a:defRPr b="1">
          <a:solidFill>
            <a:schemeClr val="accent2"/>
          </a:solidFill>
          <a:latin typeface="Arial" charset="0"/>
        </a:defRPr>
      </a:lvl6pPr>
      <a:lvl7pPr marL="914400" algn="l" rtl="0" fontAlgn="base">
        <a:lnSpc>
          <a:spcPct val="110000"/>
        </a:lnSpc>
        <a:spcBef>
          <a:spcPct val="0"/>
        </a:spcBef>
        <a:spcAft>
          <a:spcPct val="0"/>
        </a:spcAft>
        <a:defRPr b="1">
          <a:solidFill>
            <a:schemeClr val="accent2"/>
          </a:solidFill>
          <a:latin typeface="Arial" charset="0"/>
        </a:defRPr>
      </a:lvl7pPr>
      <a:lvl8pPr marL="1371600" algn="l" rtl="0" fontAlgn="base">
        <a:lnSpc>
          <a:spcPct val="110000"/>
        </a:lnSpc>
        <a:spcBef>
          <a:spcPct val="0"/>
        </a:spcBef>
        <a:spcAft>
          <a:spcPct val="0"/>
        </a:spcAft>
        <a:defRPr b="1">
          <a:solidFill>
            <a:schemeClr val="accent2"/>
          </a:solidFill>
          <a:latin typeface="Arial" charset="0"/>
        </a:defRPr>
      </a:lvl8pPr>
      <a:lvl9pPr marL="1828800" algn="l" rtl="0" fontAlgn="base">
        <a:lnSpc>
          <a:spcPct val="110000"/>
        </a:lnSpc>
        <a:spcBef>
          <a:spcPct val="0"/>
        </a:spcBef>
        <a:spcAft>
          <a:spcPct val="0"/>
        </a:spcAft>
        <a:defRPr b="1">
          <a:solidFill>
            <a:schemeClr val="accent2"/>
          </a:solidFill>
          <a:latin typeface="Arial" charset="0"/>
        </a:defRPr>
      </a:lvl9pPr>
    </p:titleStyle>
    <p:bodyStyle>
      <a:lvl1pPr marL="342900" indent="-342900" algn="l" rtl="0" eaLnBrk="0" fontAlgn="base" hangingPunct="0">
        <a:spcBef>
          <a:spcPct val="20000"/>
        </a:spcBef>
        <a:spcAft>
          <a:spcPct val="0"/>
        </a:spcAft>
        <a:buClr>
          <a:schemeClr val="accent2"/>
        </a:buClr>
        <a:buSzPct val="120000"/>
        <a:buFont typeface="Arial" charset="0"/>
        <a:buChar char="■"/>
        <a:defRPr sz="1600" b="1">
          <a:solidFill>
            <a:schemeClr val="tx1"/>
          </a:solidFill>
          <a:latin typeface="+mn-lt"/>
          <a:ea typeface="+mn-ea"/>
          <a:cs typeface="+mn-cs"/>
        </a:defRPr>
      </a:lvl1pPr>
      <a:lvl2pPr marL="742950" indent="-285750" algn="l" rtl="0" eaLnBrk="0" fontAlgn="base" hangingPunct="0">
        <a:spcBef>
          <a:spcPct val="50000"/>
        </a:spcBef>
        <a:spcAft>
          <a:spcPct val="0"/>
        </a:spcAft>
        <a:buClr>
          <a:schemeClr val="accent1"/>
        </a:buClr>
        <a:buSzPct val="125000"/>
        <a:buFont typeface="Arial" charset="0"/>
        <a:buChar char="■"/>
        <a:defRPr sz="1200" b="1">
          <a:solidFill>
            <a:schemeClr val="tx1"/>
          </a:solidFill>
          <a:latin typeface="+mn-lt"/>
        </a:defRPr>
      </a:lvl2pPr>
      <a:lvl3pPr marL="1143000" indent="-228600" algn="l" rtl="0" eaLnBrk="0" fontAlgn="base" hangingPunct="0">
        <a:spcBef>
          <a:spcPct val="20000"/>
        </a:spcBef>
        <a:spcAft>
          <a:spcPct val="0"/>
        </a:spcAft>
        <a:buClr>
          <a:schemeClr val="tx1"/>
        </a:buClr>
        <a:buSzPct val="125000"/>
        <a:buFont typeface="Arial" charset="0"/>
        <a:buChar char="■"/>
        <a:defRPr sz="1000" b="1">
          <a:solidFill>
            <a:schemeClr val="tx1"/>
          </a:solidFill>
          <a:latin typeface="+mn-lt"/>
        </a:defRPr>
      </a:lvl3pPr>
      <a:lvl4pPr marL="1600200" indent="-228600" algn="l" rtl="0" eaLnBrk="0" fontAlgn="base" hangingPunct="0">
        <a:spcBef>
          <a:spcPct val="20000"/>
        </a:spcBef>
        <a:spcAft>
          <a:spcPct val="0"/>
        </a:spcAft>
        <a:buFont typeface="Wingdings" pitchFamily="2" charset="2"/>
        <a:buChar char="§"/>
        <a:defRPr sz="1000">
          <a:solidFill>
            <a:schemeClr val="tx1"/>
          </a:solidFill>
          <a:latin typeface="+mn-lt"/>
        </a:defRPr>
      </a:lvl4pPr>
      <a:lvl5pPr marL="2057400" indent="-228600" algn="l" rtl="0" eaLnBrk="0" fontAlgn="base" hangingPunct="0">
        <a:spcBef>
          <a:spcPct val="20000"/>
        </a:spcBef>
        <a:spcAft>
          <a:spcPct val="0"/>
        </a:spcAft>
        <a:buChar char="–"/>
        <a:defRPr sz="1000">
          <a:solidFill>
            <a:schemeClr val="tx1"/>
          </a:solidFill>
          <a:latin typeface="+mn-lt"/>
        </a:defRPr>
      </a:lvl5pPr>
      <a:lvl6pPr marL="2514600" indent="-228600" algn="l" rtl="0" fontAlgn="base">
        <a:spcBef>
          <a:spcPct val="20000"/>
        </a:spcBef>
        <a:spcAft>
          <a:spcPct val="0"/>
        </a:spcAft>
        <a:buChar char="–"/>
        <a:defRPr sz="1000">
          <a:solidFill>
            <a:schemeClr val="tx1"/>
          </a:solidFill>
          <a:latin typeface="+mn-lt"/>
        </a:defRPr>
      </a:lvl6pPr>
      <a:lvl7pPr marL="2971800" indent="-228600" algn="l" rtl="0" fontAlgn="base">
        <a:spcBef>
          <a:spcPct val="20000"/>
        </a:spcBef>
        <a:spcAft>
          <a:spcPct val="0"/>
        </a:spcAft>
        <a:buChar char="–"/>
        <a:defRPr sz="1000">
          <a:solidFill>
            <a:schemeClr val="tx1"/>
          </a:solidFill>
          <a:latin typeface="+mn-lt"/>
        </a:defRPr>
      </a:lvl7pPr>
      <a:lvl8pPr marL="3429000" indent="-228600" algn="l" rtl="0" fontAlgn="base">
        <a:spcBef>
          <a:spcPct val="20000"/>
        </a:spcBef>
        <a:spcAft>
          <a:spcPct val="0"/>
        </a:spcAft>
        <a:buChar char="–"/>
        <a:defRPr sz="1000">
          <a:solidFill>
            <a:schemeClr val="tx1"/>
          </a:solidFill>
          <a:latin typeface="+mn-lt"/>
        </a:defRPr>
      </a:lvl8pPr>
      <a:lvl9pPr marL="3886200" indent="-228600" algn="l" rtl="0" fontAlgn="base">
        <a:spcBef>
          <a:spcPct val="20000"/>
        </a:spcBef>
        <a:spcAft>
          <a:spcPct val="0"/>
        </a:spcAft>
        <a:buChar char="–"/>
        <a:defRPr sz="1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4.e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ctrTitle"/>
          </p:nvPr>
        </p:nvSpPr>
        <p:spPr>
          <a:xfrm>
            <a:off x="660400" y="2765425"/>
            <a:ext cx="8010525" cy="1335687"/>
          </a:xfrm>
        </p:spPr>
        <p:txBody>
          <a:bodyPr/>
          <a:lstStyle/>
          <a:p>
            <a:r>
              <a:rPr lang="cs-CZ" sz="2700" dirty="0"/>
              <a:t>Praktické metody v managementu</a:t>
            </a:r>
            <a:br>
              <a:rPr lang="cs-CZ" sz="2700" dirty="0"/>
            </a:br>
            <a:br>
              <a:rPr lang="cs-CZ" sz="2700" dirty="0"/>
            </a:br>
            <a:endParaRPr lang="cs-CZ" sz="2700" dirty="0"/>
          </a:p>
        </p:txBody>
      </p:sp>
      <p:sp>
        <p:nvSpPr>
          <p:cNvPr id="156675" name="Rectangle 3"/>
          <p:cNvSpPr>
            <a:spLocks noGrp="1" noChangeArrowheads="1"/>
          </p:cNvSpPr>
          <p:nvPr>
            <p:ph type="subTitle" idx="1"/>
          </p:nvPr>
        </p:nvSpPr>
        <p:spPr/>
        <p:txBody>
          <a:bodyPr/>
          <a:lstStyle/>
          <a:p>
            <a:r>
              <a:rPr lang="cs-CZ" dirty="0"/>
              <a:t>Management a řízení lidských </a:t>
            </a:r>
            <a:r>
              <a:rPr lang="cs-CZ"/>
              <a:t>zdrojů, </a:t>
            </a:r>
            <a:r>
              <a:rPr lang="cs-CZ" dirty="0"/>
              <a:t>I. Ročník, první trimestr</a:t>
            </a: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1D8FFE02-91B7-4A96-B003-440E31564F18}" type="slidenum">
              <a:rPr lang="cs-CZ"/>
              <a:pPr/>
              <a:t>10</a:t>
            </a:fld>
            <a:endParaRPr lang="cs-CZ"/>
          </a:p>
        </p:txBody>
      </p:sp>
      <p:sp>
        <p:nvSpPr>
          <p:cNvPr id="189478" name="Rectangle 38"/>
          <p:cNvSpPr>
            <a:spLocks noGrp="1" noChangeArrowheads="1"/>
          </p:cNvSpPr>
          <p:nvPr>
            <p:ph type="title"/>
          </p:nvPr>
        </p:nvSpPr>
        <p:spPr>
          <a:xfrm>
            <a:off x="279400" y="1119188"/>
            <a:ext cx="8447088" cy="536575"/>
          </a:xfrm>
        </p:spPr>
        <p:txBody>
          <a:bodyPr/>
          <a:lstStyle/>
          <a:p>
            <a:r>
              <a:rPr lang="cs-CZ" sz="1600" dirty="0"/>
              <a:t>Pro posouzení variant podle kritérií se obvykle jednotlivým kritériím / rizikům přiřadí váhy vyjadřující význam jednotlivým kritériím</a:t>
            </a:r>
          </a:p>
        </p:txBody>
      </p:sp>
      <p:sp>
        <p:nvSpPr>
          <p:cNvPr id="189479" name="Rectangle 39"/>
          <p:cNvSpPr>
            <a:spLocks noGrp="1" noChangeArrowheads="1"/>
          </p:cNvSpPr>
          <p:nvPr>
            <p:ph type="body" idx="1"/>
          </p:nvPr>
        </p:nvSpPr>
        <p:spPr/>
        <p:txBody>
          <a:bodyPr/>
          <a:lstStyle/>
          <a:p>
            <a:r>
              <a:rPr lang="cs-CZ" dirty="0"/>
              <a:t>Možnosti:</a:t>
            </a:r>
          </a:p>
          <a:p>
            <a:pPr lvl="1"/>
            <a:r>
              <a:rPr lang="cs-CZ" sz="1400" b="0" dirty="0"/>
              <a:t>lineární - prosté sestupné seřazení podle významu, pořadové číslo určuje váhu</a:t>
            </a:r>
          </a:p>
          <a:p>
            <a:pPr lvl="1"/>
            <a:r>
              <a:rPr lang="cs-CZ" sz="1400" b="0" dirty="0"/>
              <a:t>nelineární – jako lineární, ale váhy se přiřadí nerovnoměrně v určitých intervalech (</a:t>
            </a:r>
            <a:r>
              <a:rPr lang="cs-CZ" sz="1400" b="0" dirty="0" err="1"/>
              <a:t>např</a:t>
            </a:r>
            <a:r>
              <a:rPr lang="cs-CZ" sz="1400" b="0" dirty="0"/>
              <a:t>,: 10-7-5-3-2-1, nebo 5-3-1, nebo 4-2-1 apod.) podle počtu kritérií / rizik a jejich vah</a:t>
            </a:r>
          </a:p>
          <a:p>
            <a:pPr lvl="1"/>
            <a:r>
              <a:rPr lang="cs-CZ" sz="1400" b="0" dirty="0"/>
              <a:t>váhy jednotlivých kritérií / rizik mohou být stejné</a:t>
            </a:r>
          </a:p>
          <a:p>
            <a:pPr lvl="1"/>
            <a:r>
              <a:rPr lang="cs-CZ" sz="1400" b="0" dirty="0"/>
              <a:t>metoda „Trojúhelníku párů“ viz dále </a:t>
            </a:r>
          </a:p>
          <a:p>
            <a:r>
              <a:rPr lang="cs-CZ" dirty="0"/>
              <a:t>Postup </a:t>
            </a:r>
          </a:p>
          <a:p>
            <a:pPr lvl="1"/>
            <a:r>
              <a:rPr lang="cs-CZ" sz="1400" b="0" dirty="0"/>
              <a:t>příprava výchozího seznamu kritérií / rizik, jejich vysvětlení skupině a stručné pojmenování </a:t>
            </a:r>
          </a:p>
          <a:p>
            <a:pPr lvl="1"/>
            <a:r>
              <a:rPr lang="cs-CZ" sz="1400" b="0" dirty="0"/>
              <a:t>porovnávání významu / důležitosti / priority každé položky s každou </a:t>
            </a:r>
          </a:p>
          <a:p>
            <a:pPr lvl="1"/>
            <a:r>
              <a:rPr lang="cs-CZ" sz="1400" b="0" dirty="0"/>
              <a:t>diskuse a sjednocení názoru ve skupině </a:t>
            </a:r>
          </a:p>
          <a:p>
            <a:pPr lvl="1"/>
            <a:r>
              <a:rPr lang="cs-CZ" sz="1400" b="0" dirty="0"/>
              <a:t>nastavení vah jednotlivých kritérií / rizik</a:t>
            </a:r>
          </a:p>
        </p:txBody>
      </p:sp>
      <p:sp>
        <p:nvSpPr>
          <p:cNvPr id="189481" name="Text Box 41"/>
          <p:cNvSpPr txBox="1">
            <a:spLocks noChangeArrowheads="1"/>
          </p:cNvSpPr>
          <p:nvPr/>
        </p:nvSpPr>
        <p:spPr bwMode="auto">
          <a:xfrm>
            <a:off x="6705600" y="239713"/>
            <a:ext cx="2286000" cy="268287"/>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600">
                <a:solidFill>
                  <a:schemeClr val="hlink"/>
                </a:solidFill>
              </a:rPr>
              <a:t>Rozhodovací analýza</a:t>
            </a:r>
            <a:endParaRPr lang="en-US" sz="1600">
              <a:solidFill>
                <a:schemeClr val="hlink"/>
              </a:solidFill>
            </a:endParaRPr>
          </a:p>
        </p:txBody>
      </p:sp>
    </p:spTree>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613A3259-E031-48A3-964B-28587BD88F47}" type="slidenum">
              <a:rPr lang="cs-CZ"/>
              <a:pPr/>
              <a:t>11</a:t>
            </a:fld>
            <a:endParaRPr lang="cs-CZ"/>
          </a:p>
        </p:txBody>
      </p:sp>
      <p:sp>
        <p:nvSpPr>
          <p:cNvPr id="206850" name="Rectangle 2"/>
          <p:cNvSpPr>
            <a:spLocks noGrp="1" noChangeArrowheads="1"/>
          </p:cNvSpPr>
          <p:nvPr>
            <p:ph type="title"/>
          </p:nvPr>
        </p:nvSpPr>
        <p:spPr>
          <a:xfrm>
            <a:off x="279400" y="1128713"/>
            <a:ext cx="8447088" cy="536575"/>
          </a:xfrm>
        </p:spPr>
        <p:txBody>
          <a:bodyPr/>
          <a:lstStyle/>
          <a:p>
            <a:r>
              <a:rPr lang="cs-CZ" sz="1600"/>
              <a:t>Trojúhelník párů umožňuje ohodnotit významnost jednotlivých položek z určitého seznamu</a:t>
            </a:r>
          </a:p>
        </p:txBody>
      </p:sp>
      <p:sp>
        <p:nvSpPr>
          <p:cNvPr id="206851" name="Rectangle 3"/>
          <p:cNvSpPr>
            <a:spLocks noGrp="1" noChangeArrowheads="1"/>
          </p:cNvSpPr>
          <p:nvPr>
            <p:ph type="body" idx="1"/>
          </p:nvPr>
        </p:nvSpPr>
        <p:spPr/>
        <p:txBody>
          <a:bodyPr/>
          <a:lstStyle/>
          <a:p>
            <a:r>
              <a:rPr lang="cs-CZ" dirty="0"/>
              <a:t>Popis</a:t>
            </a:r>
          </a:p>
          <a:p>
            <a:pPr lvl="1"/>
            <a:r>
              <a:rPr lang="cs-CZ" sz="1400" b="0" dirty="0"/>
              <a:t>skupinová metoda  umožňující  sestavit pořadí položek ze širšího seznamu (např. kritérií pro hodnocení)</a:t>
            </a:r>
            <a:r>
              <a:rPr lang="cs-CZ" b="0" dirty="0"/>
              <a:t> </a:t>
            </a:r>
          </a:p>
          <a:p>
            <a:r>
              <a:rPr lang="cs-CZ" dirty="0"/>
              <a:t>Přínosy </a:t>
            </a:r>
          </a:p>
          <a:p>
            <a:pPr lvl="1"/>
            <a:r>
              <a:rPr lang="cs-CZ" sz="1400" b="0" dirty="0"/>
              <a:t>sjednocení pohledu na priority položek ze seznamu</a:t>
            </a:r>
          </a:p>
          <a:p>
            <a:pPr lvl="1"/>
            <a:r>
              <a:rPr lang="cs-CZ" sz="1400" b="0" dirty="0"/>
              <a:t>dosažení konsensu ve skupině ohledně stanovení relativní významnosti určitých položek </a:t>
            </a:r>
          </a:p>
          <a:p>
            <a:pPr lvl="1"/>
            <a:r>
              <a:rPr lang="cs-CZ" sz="1400" b="0" dirty="0"/>
              <a:t>podklad pro kvantifikaci podkladů,</a:t>
            </a:r>
            <a:r>
              <a:rPr lang="cs-CZ" sz="1400" dirty="0"/>
              <a:t> </a:t>
            </a:r>
            <a:r>
              <a:rPr lang="cs-CZ" sz="1400" b="0" dirty="0"/>
              <a:t>při rozhodování lze porovnávat i relativně nesourodý soubor položek</a:t>
            </a:r>
            <a:r>
              <a:rPr lang="cs-CZ" b="0" dirty="0"/>
              <a:t> </a:t>
            </a:r>
          </a:p>
          <a:p>
            <a:r>
              <a:rPr lang="cs-CZ" dirty="0"/>
              <a:t>Omezení / rizika</a:t>
            </a:r>
          </a:p>
          <a:p>
            <a:pPr lvl="1"/>
            <a:r>
              <a:rPr lang="cs-CZ" sz="1400" b="0" dirty="0"/>
              <a:t>nevhodné pro porovnání malého počtu položek</a:t>
            </a:r>
          </a:p>
          <a:p>
            <a:pPr lvl="1"/>
            <a:r>
              <a:rPr lang="cs-CZ" sz="1400" b="0" dirty="0"/>
              <a:t>nepoužívá se v případě dostatku kvantifikovaných podkladů</a:t>
            </a:r>
            <a:r>
              <a:rPr lang="cs-CZ" dirty="0"/>
              <a:t>, </a:t>
            </a:r>
            <a:r>
              <a:rPr lang="cs-CZ" sz="1400" b="0" dirty="0"/>
              <a:t>kde je možné použít například bodové hodnocení pomocí výpočtu skóre </a:t>
            </a:r>
          </a:p>
          <a:p>
            <a:endParaRPr lang="cs-CZ" dirty="0"/>
          </a:p>
        </p:txBody>
      </p:sp>
      <p:sp>
        <p:nvSpPr>
          <p:cNvPr id="206855" name="Text Box 7"/>
          <p:cNvSpPr txBox="1">
            <a:spLocks noChangeArrowheads="1"/>
          </p:cNvSpPr>
          <p:nvPr/>
        </p:nvSpPr>
        <p:spPr bwMode="auto">
          <a:xfrm>
            <a:off x="6705600" y="239713"/>
            <a:ext cx="2286000" cy="268287"/>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600">
                <a:solidFill>
                  <a:schemeClr val="hlink"/>
                </a:solidFill>
              </a:rPr>
              <a:t>Rozhodovací analýza</a:t>
            </a:r>
            <a:endParaRPr lang="en-US" sz="1600">
              <a:solidFill>
                <a:schemeClr val="hlink"/>
              </a:solidFill>
            </a:endParaRPr>
          </a:p>
        </p:txBody>
      </p:sp>
    </p:spTree>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3"/>
          <p:cNvSpPr>
            <a:spLocks noGrp="1"/>
          </p:cNvSpPr>
          <p:nvPr>
            <p:ph type="sldNum" sz="quarter" idx="10"/>
          </p:nvPr>
        </p:nvSpPr>
        <p:spPr/>
        <p:txBody>
          <a:bodyPr/>
          <a:lstStyle/>
          <a:p>
            <a:fld id="{660ED3D3-9D8F-4C2E-B5AE-D99931E29038}" type="slidenum">
              <a:rPr lang="cs-CZ"/>
              <a:pPr/>
              <a:t>12</a:t>
            </a:fld>
            <a:endParaRPr lang="cs-CZ"/>
          </a:p>
        </p:txBody>
      </p:sp>
      <p:sp>
        <p:nvSpPr>
          <p:cNvPr id="208898" name="Rectangle 2"/>
          <p:cNvSpPr>
            <a:spLocks noGrp="1" noChangeArrowheads="1"/>
          </p:cNvSpPr>
          <p:nvPr>
            <p:ph type="title"/>
          </p:nvPr>
        </p:nvSpPr>
        <p:spPr>
          <a:xfrm>
            <a:off x="279400" y="1147763"/>
            <a:ext cx="8447088" cy="536575"/>
          </a:xfrm>
        </p:spPr>
        <p:txBody>
          <a:bodyPr/>
          <a:lstStyle/>
          <a:p>
            <a:r>
              <a:rPr lang="cs-CZ" sz="1600"/>
              <a:t>Trojúhelník párů umožňuje ohodnotit významnost jednotlivých položek z určitého seznamu</a:t>
            </a:r>
          </a:p>
        </p:txBody>
      </p:sp>
      <p:sp>
        <p:nvSpPr>
          <p:cNvPr id="208899" name="Rectangle 3"/>
          <p:cNvSpPr>
            <a:spLocks noGrp="1" noChangeArrowheads="1"/>
          </p:cNvSpPr>
          <p:nvPr>
            <p:ph type="body" idx="1"/>
          </p:nvPr>
        </p:nvSpPr>
        <p:spPr/>
        <p:txBody>
          <a:bodyPr/>
          <a:lstStyle/>
          <a:p>
            <a:r>
              <a:rPr lang="cs-CZ"/>
              <a:t>Typické použití pro </a:t>
            </a:r>
          </a:p>
          <a:p>
            <a:pPr lvl="1"/>
            <a:r>
              <a:rPr lang="cs-CZ" sz="1400" b="0"/>
              <a:t>skupinu při sestavení pořadí nebo stanovení priorit položek v seznamu</a:t>
            </a:r>
          </a:p>
          <a:p>
            <a:pPr lvl="1"/>
            <a:r>
              <a:rPr lang="cs-CZ" sz="1400" b="0"/>
              <a:t>součást metody Rozhodovací analýza“ a Řešení problému“</a:t>
            </a:r>
          </a:p>
          <a:p>
            <a:pPr lvl="1"/>
            <a:r>
              <a:rPr lang="cs-CZ" sz="1400" b="0"/>
              <a:t>možný následný  krok po brainstormingu</a:t>
            </a:r>
          </a:p>
          <a:p>
            <a:r>
              <a:rPr lang="cs-CZ"/>
              <a:t>Postup </a:t>
            </a:r>
          </a:p>
          <a:p>
            <a:pPr lvl="1"/>
            <a:r>
              <a:rPr lang="cs-CZ" sz="1400" b="0"/>
              <a:t>příprava výchozího seznamu položek, jejich vysvětlení skupině a stručné pojmenování </a:t>
            </a:r>
          </a:p>
          <a:p>
            <a:pPr lvl="1"/>
            <a:r>
              <a:rPr lang="cs-CZ" sz="1400" b="0"/>
              <a:t>porovnávání významu / důležitosti / priority každé položky s každou </a:t>
            </a:r>
          </a:p>
          <a:p>
            <a:pPr lvl="1"/>
            <a:r>
              <a:rPr lang="cs-CZ" sz="1400" b="0"/>
              <a:t>diskuse a sjednocení názoru ve skupině </a:t>
            </a:r>
          </a:p>
          <a:p>
            <a:pPr lvl="1"/>
            <a:r>
              <a:rPr lang="cs-CZ" sz="1400" b="0"/>
              <a:t>záznam skóre dosaženého každou položkou, jejich součet a sestavení pořadí</a:t>
            </a:r>
          </a:p>
          <a:p>
            <a:pPr lvl="1"/>
            <a:r>
              <a:rPr lang="cs-CZ" sz="1400" b="0"/>
              <a:t>variantní doplnění stanovením váhy jednotlivých položek (u kritérií)</a:t>
            </a:r>
          </a:p>
          <a:p>
            <a:pPr>
              <a:buFont typeface="Arial" charset="0"/>
              <a:buNone/>
            </a:pPr>
            <a:endParaRPr lang="cs-CZ" sz="1800" b="0"/>
          </a:p>
          <a:p>
            <a:pPr eaLnBrk="0" hangingPunct="0">
              <a:lnSpc>
                <a:spcPct val="90000"/>
              </a:lnSpc>
              <a:spcBef>
                <a:spcPts val="500"/>
              </a:spcBef>
              <a:buClr>
                <a:srgbClr val="C3630B"/>
              </a:buClr>
              <a:buSzTx/>
              <a:buFontTx/>
              <a:buChar char="–"/>
            </a:pPr>
            <a:endParaRPr lang="cs-CZ"/>
          </a:p>
          <a:p>
            <a:pPr lvl="1"/>
            <a:endParaRPr lang="cs-CZ" b="0"/>
          </a:p>
          <a:p>
            <a:endParaRPr lang="cs-CZ"/>
          </a:p>
        </p:txBody>
      </p:sp>
      <p:sp>
        <p:nvSpPr>
          <p:cNvPr id="7" name="Text Box 7"/>
          <p:cNvSpPr txBox="1">
            <a:spLocks noChangeArrowheads="1"/>
          </p:cNvSpPr>
          <p:nvPr/>
        </p:nvSpPr>
        <p:spPr bwMode="auto">
          <a:xfrm>
            <a:off x="6705600" y="239713"/>
            <a:ext cx="2286000" cy="268287"/>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600">
                <a:solidFill>
                  <a:schemeClr val="hlink"/>
                </a:solidFill>
              </a:rPr>
              <a:t>Rozhodovací analýza</a:t>
            </a:r>
            <a:endParaRPr lang="en-US" sz="1600">
              <a:solidFill>
                <a:schemeClr val="hlink"/>
              </a:solidFill>
            </a:endParaRPr>
          </a:p>
        </p:txBody>
      </p:sp>
    </p:spTree>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Zástupný symbol pro číslo snímku 1"/>
          <p:cNvSpPr>
            <a:spLocks noGrp="1"/>
          </p:cNvSpPr>
          <p:nvPr>
            <p:ph type="sldNum" sz="quarter" idx="10"/>
          </p:nvPr>
        </p:nvSpPr>
        <p:spPr/>
        <p:txBody>
          <a:bodyPr/>
          <a:lstStyle/>
          <a:p>
            <a:fld id="{A58E72D1-E5A9-4231-BD2D-071A7F805927}" type="slidenum">
              <a:rPr lang="cs-CZ"/>
              <a:pPr/>
              <a:t>13</a:t>
            </a:fld>
            <a:endParaRPr lang="cs-CZ"/>
          </a:p>
        </p:txBody>
      </p:sp>
      <p:sp>
        <p:nvSpPr>
          <p:cNvPr id="297986" name="Zástupný symbol pro číslo snímku 3"/>
          <p:cNvSpPr txBox="1">
            <a:spLocks noGrp="1"/>
          </p:cNvSpPr>
          <p:nvPr/>
        </p:nvSpPr>
        <p:spPr bwMode="auto">
          <a:xfrm>
            <a:off x="6600825" y="6491288"/>
            <a:ext cx="2133600" cy="354012"/>
          </a:xfrm>
          <a:prstGeom prst="rect">
            <a:avLst/>
          </a:prstGeom>
          <a:noFill/>
          <a:ln w="9525">
            <a:noFill/>
            <a:miter lim="800000"/>
            <a:headEnd/>
            <a:tailEnd/>
          </a:ln>
        </p:spPr>
        <p:txBody>
          <a:bodyPr/>
          <a:lstStyle/>
          <a:p>
            <a:pPr algn="r">
              <a:lnSpc>
                <a:spcPct val="100000"/>
              </a:lnSpc>
            </a:pPr>
            <a:fld id="{3A3F7B0D-EC0B-4647-90AA-8F3829698F73}" type="slidenum">
              <a:rPr lang="cs-CZ" sz="1400" b="0">
                <a:latin typeface="Times New Roman" pitchFamily="18" charset="0"/>
              </a:rPr>
              <a:pPr algn="r">
                <a:lnSpc>
                  <a:spcPct val="100000"/>
                </a:lnSpc>
              </a:pPr>
              <a:t>13</a:t>
            </a:fld>
            <a:endParaRPr lang="cs-CZ" sz="1400" b="0">
              <a:latin typeface="Times New Roman" pitchFamily="18" charset="0"/>
            </a:endParaRPr>
          </a:p>
        </p:txBody>
      </p:sp>
      <p:sp>
        <p:nvSpPr>
          <p:cNvPr id="297987" name="Rectangle 2"/>
          <p:cNvSpPr>
            <a:spLocks noGrp="1" noChangeArrowheads="1"/>
          </p:cNvSpPr>
          <p:nvPr>
            <p:ph type="title" idx="4294967295"/>
          </p:nvPr>
        </p:nvSpPr>
        <p:spPr>
          <a:xfrm>
            <a:off x="279400" y="1147763"/>
            <a:ext cx="8447088" cy="536575"/>
          </a:xfrm>
        </p:spPr>
        <p:txBody>
          <a:bodyPr/>
          <a:lstStyle/>
          <a:p>
            <a:r>
              <a:rPr lang="cs-CZ" sz="1600" dirty="0"/>
              <a:t>Trojúhelník párů umožňuje ohodnotit významnost jednotlivých položek z určitého seznamu - příklad</a:t>
            </a:r>
          </a:p>
        </p:txBody>
      </p:sp>
      <p:sp>
        <p:nvSpPr>
          <p:cNvPr id="297988" name="Rectangle 3"/>
          <p:cNvSpPr>
            <a:spLocks noGrp="1" noChangeArrowheads="1"/>
          </p:cNvSpPr>
          <p:nvPr>
            <p:ph type="body" idx="4294967295"/>
          </p:nvPr>
        </p:nvSpPr>
        <p:spPr>
          <a:xfrm>
            <a:off x="279400" y="2065338"/>
            <a:ext cx="3549650" cy="4425950"/>
          </a:xfrm>
        </p:spPr>
        <p:txBody>
          <a:bodyPr/>
          <a:lstStyle/>
          <a:p>
            <a:pPr>
              <a:buFont typeface="Arial" charset="0"/>
              <a:buNone/>
            </a:pPr>
            <a:r>
              <a:rPr lang="cs-CZ" sz="1400" b="0" dirty="0"/>
              <a:t>			skóre	pořadí</a:t>
            </a:r>
          </a:p>
          <a:p>
            <a:pPr>
              <a:buFont typeface="Arial" charset="0"/>
              <a:buNone/>
            </a:pPr>
            <a:r>
              <a:rPr lang="cs-CZ" sz="1400" b="0" dirty="0"/>
              <a:t>1:	</a:t>
            </a:r>
            <a:r>
              <a:rPr lang="cs-CZ" sz="1400" dirty="0"/>
              <a:t>1</a:t>
            </a:r>
            <a:r>
              <a:rPr lang="cs-CZ" sz="1400" b="0" dirty="0"/>
              <a:t>  </a:t>
            </a:r>
            <a:r>
              <a:rPr lang="cs-CZ" sz="1400" dirty="0">
                <a:solidFill>
                  <a:srgbClr val="FF0000"/>
                </a:solidFill>
              </a:rPr>
              <a:t>1</a:t>
            </a:r>
            <a:r>
              <a:rPr lang="cs-CZ" sz="1400" b="0" dirty="0"/>
              <a:t>  </a:t>
            </a:r>
            <a:r>
              <a:rPr lang="cs-CZ" sz="1400" b="0" dirty="0">
                <a:solidFill>
                  <a:srgbClr val="FF0000"/>
                </a:solidFill>
              </a:rPr>
              <a:t>1</a:t>
            </a:r>
            <a:r>
              <a:rPr lang="cs-CZ" sz="1400" b="0" dirty="0"/>
              <a:t>  1  </a:t>
            </a:r>
            <a:r>
              <a:rPr lang="cs-CZ" sz="1400" b="0" dirty="0">
                <a:solidFill>
                  <a:srgbClr val="FF0000"/>
                </a:solidFill>
              </a:rPr>
              <a:t>1</a:t>
            </a:r>
            <a:r>
              <a:rPr lang="cs-CZ" sz="1400" b="0" dirty="0"/>
              <a:t>  </a:t>
            </a:r>
            <a:r>
              <a:rPr lang="cs-CZ" sz="1400" b="0" dirty="0">
                <a:solidFill>
                  <a:srgbClr val="FF0000"/>
                </a:solidFill>
              </a:rPr>
              <a:t>1</a:t>
            </a:r>
            <a:r>
              <a:rPr lang="cs-CZ" sz="1400" b="0" dirty="0"/>
              <a:t>  </a:t>
            </a:r>
            <a:r>
              <a:rPr lang="cs-CZ" sz="1400" b="0" dirty="0">
                <a:solidFill>
                  <a:srgbClr val="FF0000"/>
                </a:solidFill>
              </a:rPr>
              <a:t>1</a:t>
            </a:r>
            <a:r>
              <a:rPr lang="cs-CZ" sz="1400" b="0" dirty="0"/>
              <a:t> 	     5	</a:t>
            </a:r>
          </a:p>
          <a:p>
            <a:pPr>
              <a:buFont typeface="Arial" charset="0"/>
              <a:buNone/>
            </a:pPr>
            <a:r>
              <a:rPr lang="cs-CZ" sz="1400" b="0" dirty="0"/>
              <a:t>       </a:t>
            </a:r>
            <a:r>
              <a:rPr lang="cs-CZ" sz="1400" b="0" dirty="0">
                <a:solidFill>
                  <a:srgbClr val="FF0000"/>
                </a:solidFill>
              </a:rPr>
              <a:t>2</a:t>
            </a:r>
            <a:r>
              <a:rPr lang="cs-CZ" sz="1400" b="0" dirty="0"/>
              <a:t>  3  4  </a:t>
            </a:r>
            <a:r>
              <a:rPr lang="cs-CZ" sz="1400" b="0" dirty="0">
                <a:solidFill>
                  <a:srgbClr val="FF0000"/>
                </a:solidFill>
              </a:rPr>
              <a:t>5</a:t>
            </a:r>
            <a:r>
              <a:rPr lang="cs-CZ" sz="1400" b="0" dirty="0"/>
              <a:t>  6  7  8  </a:t>
            </a:r>
          </a:p>
          <a:p>
            <a:pPr>
              <a:buFont typeface="Arial" charset="0"/>
              <a:buNone/>
            </a:pPr>
            <a:r>
              <a:rPr lang="cs-CZ" sz="1400" b="0" dirty="0"/>
              <a:t>2:	    </a:t>
            </a:r>
            <a:r>
              <a:rPr lang="cs-CZ" sz="1400" b="0" dirty="0">
                <a:solidFill>
                  <a:srgbClr val="FF0000"/>
                </a:solidFill>
              </a:rPr>
              <a:t>2  2  2  2  2  2         7    </a:t>
            </a:r>
            <a:r>
              <a:rPr lang="cs-CZ" sz="1400" b="0" dirty="0"/>
              <a:t>	</a:t>
            </a:r>
          </a:p>
          <a:p>
            <a:pPr>
              <a:buFont typeface="Arial" charset="0"/>
              <a:buNone/>
            </a:pPr>
            <a:r>
              <a:rPr lang="cs-CZ" sz="1400" b="0" dirty="0"/>
              <a:t>  	    3  4  5  6  7  8</a:t>
            </a:r>
          </a:p>
          <a:p>
            <a:pPr>
              <a:buFont typeface="Arial" charset="0"/>
              <a:buNone/>
            </a:pPr>
            <a:r>
              <a:rPr lang="cs-CZ" sz="1400" b="0" dirty="0"/>
              <a:t>3:	        3  </a:t>
            </a:r>
            <a:r>
              <a:rPr lang="cs-CZ" sz="1400" b="0" dirty="0">
                <a:solidFill>
                  <a:srgbClr val="FF0000"/>
                </a:solidFill>
              </a:rPr>
              <a:t>3</a:t>
            </a:r>
            <a:r>
              <a:rPr lang="cs-CZ" sz="1400" b="0" dirty="0"/>
              <a:t>  3  3  </a:t>
            </a:r>
            <a:r>
              <a:rPr lang="cs-CZ" sz="1400" b="0" dirty="0">
                <a:solidFill>
                  <a:srgbClr val="FF0000"/>
                </a:solidFill>
              </a:rPr>
              <a:t>3</a:t>
            </a:r>
            <a:r>
              <a:rPr lang="cs-CZ" sz="1400" b="0" dirty="0"/>
              <a:t>  	    2  </a:t>
            </a:r>
          </a:p>
          <a:p>
            <a:pPr>
              <a:buFont typeface="Arial" charset="0"/>
              <a:buNone/>
            </a:pPr>
            <a:r>
              <a:rPr lang="cs-CZ" sz="1400" b="0" dirty="0"/>
              <a:t>	        </a:t>
            </a:r>
            <a:r>
              <a:rPr lang="cs-CZ" sz="1400" b="0" dirty="0">
                <a:solidFill>
                  <a:srgbClr val="FF0000"/>
                </a:solidFill>
              </a:rPr>
              <a:t>4</a:t>
            </a:r>
            <a:r>
              <a:rPr lang="cs-CZ" sz="1400" b="0" dirty="0"/>
              <a:t>  5  </a:t>
            </a:r>
            <a:r>
              <a:rPr lang="cs-CZ" sz="1400" b="0" dirty="0">
                <a:solidFill>
                  <a:srgbClr val="FF0000"/>
                </a:solidFill>
              </a:rPr>
              <a:t>6  7  </a:t>
            </a:r>
            <a:r>
              <a:rPr lang="cs-CZ" sz="1400" b="0" dirty="0"/>
              <a:t>8</a:t>
            </a:r>
          </a:p>
          <a:p>
            <a:pPr>
              <a:buFont typeface="Arial" charset="0"/>
              <a:buNone/>
            </a:pPr>
            <a:r>
              <a:rPr lang="cs-CZ" sz="1400" b="0" dirty="0"/>
              <a:t>4:	            4  4  4  4	    1	</a:t>
            </a:r>
          </a:p>
          <a:p>
            <a:pPr>
              <a:buFont typeface="Arial" charset="0"/>
              <a:buNone/>
            </a:pPr>
            <a:r>
              <a:rPr lang="cs-CZ" sz="1400" b="0" dirty="0"/>
              <a:t>	            </a:t>
            </a:r>
            <a:r>
              <a:rPr lang="cs-CZ" sz="1400" b="0" dirty="0">
                <a:solidFill>
                  <a:srgbClr val="FF0000"/>
                </a:solidFill>
              </a:rPr>
              <a:t>5  6  7  8</a:t>
            </a:r>
          </a:p>
          <a:p>
            <a:pPr>
              <a:buFont typeface="Arial" charset="0"/>
              <a:buNone/>
            </a:pPr>
            <a:r>
              <a:rPr lang="cs-CZ" sz="1400" b="0" dirty="0"/>
              <a:t>5:	                </a:t>
            </a:r>
            <a:r>
              <a:rPr lang="cs-CZ" sz="1400" b="0" dirty="0">
                <a:solidFill>
                  <a:srgbClr val="FF0000"/>
                </a:solidFill>
              </a:rPr>
              <a:t>5  5  5</a:t>
            </a:r>
            <a:r>
              <a:rPr lang="cs-CZ" sz="1400" b="0" dirty="0"/>
              <a:t>	    5</a:t>
            </a:r>
          </a:p>
          <a:p>
            <a:pPr>
              <a:buFont typeface="Arial" charset="0"/>
              <a:buNone/>
            </a:pPr>
            <a:r>
              <a:rPr lang="cs-CZ" sz="1400" b="0" dirty="0"/>
              <a:t>	                6  </a:t>
            </a:r>
            <a:r>
              <a:rPr lang="cs-CZ" sz="1400" dirty="0"/>
              <a:t>7  8</a:t>
            </a:r>
            <a:r>
              <a:rPr lang="cs-CZ" sz="1400" b="0" dirty="0"/>
              <a:t>      </a:t>
            </a:r>
          </a:p>
          <a:p>
            <a:pPr>
              <a:buFont typeface="Arial" charset="0"/>
              <a:buNone/>
            </a:pPr>
            <a:r>
              <a:rPr lang="cs-CZ" sz="1400" b="0" dirty="0"/>
              <a:t>6:		</a:t>
            </a:r>
            <a:r>
              <a:rPr lang="cs-CZ" sz="1400" b="0" dirty="0">
                <a:solidFill>
                  <a:srgbClr val="FF0000"/>
                </a:solidFill>
              </a:rPr>
              <a:t>         6</a:t>
            </a:r>
            <a:r>
              <a:rPr lang="cs-CZ" sz="1400" b="0" dirty="0"/>
              <a:t>  </a:t>
            </a:r>
            <a:r>
              <a:rPr lang="cs-CZ" sz="1400" b="0" dirty="0">
                <a:solidFill>
                  <a:srgbClr val="FF0000"/>
                </a:solidFill>
              </a:rPr>
              <a:t>6</a:t>
            </a:r>
            <a:r>
              <a:rPr lang="cs-CZ" sz="1400" b="0" dirty="0"/>
              <a:t>        4</a:t>
            </a:r>
          </a:p>
          <a:p>
            <a:pPr>
              <a:buFont typeface="Arial" charset="0"/>
              <a:buNone/>
            </a:pPr>
            <a:r>
              <a:rPr lang="cs-CZ" sz="1400" b="0" dirty="0"/>
              <a:t>		         7  8 	</a:t>
            </a:r>
          </a:p>
          <a:p>
            <a:pPr>
              <a:buFont typeface="Arial" charset="0"/>
              <a:buNone/>
            </a:pPr>
            <a:r>
              <a:rPr lang="cs-CZ" sz="1400" b="0" dirty="0"/>
              <a:t>7:	                         7        2</a:t>
            </a:r>
          </a:p>
          <a:p>
            <a:pPr>
              <a:buFont typeface="Arial" charset="0"/>
              <a:buNone/>
            </a:pPr>
            <a:r>
              <a:rPr lang="cs-CZ" sz="1400" b="0" dirty="0"/>
              <a:t>                                </a:t>
            </a:r>
            <a:r>
              <a:rPr lang="cs-CZ" sz="1400" b="0" dirty="0">
                <a:solidFill>
                  <a:srgbClr val="FF0000"/>
                </a:solidFill>
              </a:rPr>
              <a:t>8</a:t>
            </a:r>
          </a:p>
          <a:p>
            <a:pPr>
              <a:buFont typeface="Arial" charset="0"/>
              <a:buNone/>
            </a:pPr>
            <a:r>
              <a:rPr lang="cs-CZ" sz="1400" b="0" dirty="0"/>
              <a:t>8:			    2</a:t>
            </a:r>
          </a:p>
          <a:p>
            <a:pPr>
              <a:buFont typeface="Arial" charset="0"/>
              <a:buNone/>
            </a:pPr>
            <a:endParaRPr lang="cs-CZ" sz="1400" b="0" dirty="0"/>
          </a:p>
        </p:txBody>
      </p:sp>
      <p:sp>
        <p:nvSpPr>
          <p:cNvPr id="297990" name="Text Box 5"/>
          <p:cNvSpPr txBox="1">
            <a:spLocks noChangeArrowheads="1"/>
          </p:cNvSpPr>
          <p:nvPr/>
        </p:nvSpPr>
        <p:spPr bwMode="auto">
          <a:xfrm>
            <a:off x="6884988" y="419100"/>
            <a:ext cx="2286000" cy="268288"/>
          </a:xfrm>
          <a:prstGeom prst="rect">
            <a:avLst/>
          </a:prstGeom>
          <a:solidFill>
            <a:schemeClr val="bg1"/>
          </a:solidFill>
          <a:ln w="9525" algn="ctr">
            <a:noFill/>
            <a:miter lim="800000"/>
            <a:headEnd/>
            <a:tailEnd/>
          </a:ln>
        </p:spPr>
        <p:txBody>
          <a:bodyPr lIns="0" tIns="0" rIns="0" bIns="0" anchor="ctr" anchorCtr="1">
            <a:spAutoFit/>
          </a:bodyPr>
          <a:lstStyle/>
          <a:p>
            <a:pPr>
              <a:spcBef>
                <a:spcPct val="50000"/>
              </a:spcBef>
            </a:pPr>
            <a:r>
              <a:rPr lang="cs-CZ" sz="1600">
                <a:solidFill>
                  <a:schemeClr val="hlink"/>
                </a:solidFill>
              </a:rPr>
              <a:t>Rozhodovací analýza</a:t>
            </a:r>
            <a:endParaRPr lang="en-US" sz="1600">
              <a:solidFill>
                <a:schemeClr val="hlink"/>
              </a:solidFill>
            </a:endParaRPr>
          </a:p>
        </p:txBody>
      </p:sp>
      <p:sp>
        <p:nvSpPr>
          <p:cNvPr id="297991" name="Text Box 6"/>
          <p:cNvSpPr txBox="1">
            <a:spLocks noChangeArrowheads="1"/>
          </p:cNvSpPr>
          <p:nvPr/>
        </p:nvSpPr>
        <p:spPr bwMode="auto">
          <a:xfrm>
            <a:off x="3990974" y="4017170"/>
            <a:ext cx="5000625" cy="1231106"/>
          </a:xfrm>
          <a:prstGeom prst="rect">
            <a:avLst/>
          </a:prstGeom>
          <a:noFill/>
          <a:ln w="9525" algn="ctr">
            <a:noFill/>
            <a:miter lim="800000"/>
            <a:headEnd/>
            <a:tailEnd/>
          </a:ln>
        </p:spPr>
        <p:txBody>
          <a:bodyPr wrap="square" lIns="0" tIns="0" rIns="0" bIns="0" anchor="b">
            <a:spAutoFit/>
          </a:bodyPr>
          <a:lstStyle/>
          <a:p>
            <a:pPr marL="914400" lvl="1" indent="-457200"/>
            <a:endParaRPr lang="cs-CZ" sz="1600" dirty="0">
              <a:solidFill>
                <a:schemeClr val="tx1"/>
              </a:solidFill>
            </a:endParaRPr>
          </a:p>
          <a:p>
            <a:pPr marL="914400" lvl="1" indent="-457200">
              <a:buFontTx/>
              <a:buAutoNum type="arabicPeriod"/>
            </a:pPr>
            <a:endParaRPr lang="cs-CZ" sz="1600" dirty="0">
              <a:solidFill>
                <a:schemeClr val="tx1"/>
              </a:solidFill>
            </a:endParaRPr>
          </a:p>
          <a:p>
            <a:pPr marL="914400" lvl="1" indent="-457200">
              <a:buFontTx/>
              <a:buAutoNum type="arabicPeriod"/>
            </a:pPr>
            <a:endParaRPr lang="cs-CZ" sz="1600" dirty="0">
              <a:solidFill>
                <a:schemeClr val="tx1"/>
              </a:solidFill>
            </a:endParaRPr>
          </a:p>
          <a:p>
            <a:pPr lvl="1"/>
            <a:r>
              <a:rPr lang="cs-CZ" sz="1600" dirty="0">
                <a:solidFill>
                  <a:schemeClr val="tx1"/>
                </a:solidFill>
              </a:rPr>
              <a:t>N (N-1)/2</a:t>
            </a:r>
          </a:p>
          <a:p>
            <a:pPr marL="914400" lvl="1" indent="-457200">
              <a:buFontTx/>
              <a:buAutoNum type="arabicPeriod"/>
            </a:pPr>
            <a:endParaRPr lang="cs-CZ" sz="1600" dirty="0"/>
          </a:p>
        </p:txBody>
      </p:sp>
      <p:sp>
        <p:nvSpPr>
          <p:cNvPr id="2" name="AutoShape 33">
            <a:extLst>
              <a:ext uri="{FF2B5EF4-FFF2-40B4-BE49-F238E27FC236}">
                <a16:creationId xmlns:a16="http://schemas.microsoft.com/office/drawing/2014/main" id="{4B76C048-DBD0-1DE3-F9F7-7D760B89C0D4}"/>
              </a:ext>
            </a:extLst>
          </p:cNvPr>
          <p:cNvSpPr>
            <a:spLocks noChangeArrowheads="1"/>
          </p:cNvSpPr>
          <p:nvPr/>
        </p:nvSpPr>
        <p:spPr bwMode="auto">
          <a:xfrm>
            <a:off x="7408863" y="1703388"/>
            <a:ext cx="1524000" cy="304800"/>
          </a:xfrm>
          <a:prstGeom prst="parallelogram">
            <a:avLst>
              <a:gd name="adj" fmla="val 53912"/>
            </a:avLst>
          </a:prstGeom>
          <a:solidFill>
            <a:schemeClr val="bg2"/>
          </a:solidFill>
          <a:ln w="12700">
            <a:noFill/>
            <a:miter lim="800000"/>
            <a:headEnd/>
            <a:tailEnd/>
          </a:ln>
          <a:effectLst>
            <a:prstShdw prst="shdw17" dist="17961" dir="2700000">
              <a:schemeClr val="bg2">
                <a:gamma/>
                <a:shade val="60000"/>
                <a:invGamma/>
              </a:schemeClr>
            </a:prstShdw>
          </a:effectLst>
        </p:spPr>
        <p:txBody>
          <a:bodyPr wrap="none" lIns="90488" tIns="44450" rIns="90488" bIns="44450" anchor="ctr"/>
          <a:lstStyle/>
          <a:p>
            <a:pPr algn="ctr" defTabSz="762000" eaLnBrk="0" hangingPunct="0">
              <a:lnSpc>
                <a:spcPct val="90000"/>
              </a:lnSpc>
            </a:pPr>
            <a:r>
              <a:rPr lang="cs-CZ" sz="1400" i="1">
                <a:solidFill>
                  <a:schemeClr val="tx1"/>
                </a:solidFill>
              </a:rPr>
              <a:t>Příklad</a:t>
            </a:r>
            <a:endParaRPr lang="en-US" sz="1400" i="1">
              <a:solidFill>
                <a:schemeClr val="tx1"/>
              </a:solidFill>
            </a:endParaRPr>
          </a:p>
        </p:txBody>
      </p:sp>
    </p:spTree>
    <p:extLst>
      <p:ext uri="{BB962C8B-B14F-4D97-AF65-F5344CB8AC3E}">
        <p14:creationId xmlns:p14="http://schemas.microsoft.com/office/powerpoint/2010/main" val="1389936668"/>
      </p:ext>
    </p:extLst>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4"/>
          <p:cNvSpPr>
            <a:spLocks noGrp="1"/>
          </p:cNvSpPr>
          <p:nvPr>
            <p:ph type="sldNum" sz="quarter" idx="10"/>
          </p:nvPr>
        </p:nvSpPr>
        <p:spPr/>
        <p:txBody>
          <a:bodyPr/>
          <a:lstStyle/>
          <a:p>
            <a:fld id="{1177A3A6-B73C-4401-9818-6161FC7646A6}" type="slidenum">
              <a:rPr lang="cs-CZ"/>
              <a:pPr/>
              <a:t>14</a:t>
            </a:fld>
            <a:endParaRPr lang="cs-CZ"/>
          </a:p>
        </p:txBody>
      </p:sp>
      <p:sp>
        <p:nvSpPr>
          <p:cNvPr id="293890" name="Rectangle 2"/>
          <p:cNvSpPr>
            <a:spLocks noGrp="1" noChangeArrowheads="1"/>
          </p:cNvSpPr>
          <p:nvPr>
            <p:ph type="title"/>
          </p:nvPr>
        </p:nvSpPr>
        <p:spPr>
          <a:xfrm>
            <a:off x="279400" y="1147763"/>
            <a:ext cx="8447088" cy="536575"/>
          </a:xfrm>
        </p:spPr>
        <p:txBody>
          <a:bodyPr/>
          <a:lstStyle/>
          <a:p>
            <a:r>
              <a:rPr lang="cs-CZ" sz="1600" dirty="0"/>
              <a:t>Dalším krokem rozhodovací analýzy je sestavení hodnotící matice porovnávající jednotlivé varianty podle zvolených kritérií – matice kritérium x varianta </a:t>
            </a:r>
          </a:p>
        </p:txBody>
      </p:sp>
      <p:graphicFrame>
        <p:nvGraphicFramePr>
          <p:cNvPr id="293891" name="Object 3"/>
          <p:cNvGraphicFramePr>
            <a:graphicFrameLocks noGrp="1" noChangeAspect="1"/>
          </p:cNvGraphicFramePr>
          <p:nvPr>
            <p:ph sz="half" idx="2"/>
          </p:nvPr>
        </p:nvGraphicFramePr>
        <p:xfrm>
          <a:off x="279400" y="2057400"/>
          <a:ext cx="8447088" cy="3830638"/>
        </p:xfrm>
        <a:graphic>
          <a:graphicData uri="http://schemas.openxmlformats.org/presentationml/2006/ole">
            <mc:AlternateContent xmlns:mc="http://schemas.openxmlformats.org/markup-compatibility/2006">
              <mc:Choice xmlns:v="urn:schemas-microsoft-com:vml" Requires="v">
                <p:oleObj name="List" r:id="rId3" imgW="4401372" imgH="1996494" progId="Excel.Sheet.8">
                  <p:embed/>
                </p:oleObj>
              </mc:Choice>
              <mc:Fallback>
                <p:oleObj name="List" r:id="rId3" imgW="4401372" imgH="1996494" progId="Excel.Sheet.8">
                  <p:embed/>
                  <p:pic>
                    <p:nvPicPr>
                      <p:cNvPr id="293891" name="Object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9400" y="2057400"/>
                        <a:ext cx="8447088" cy="383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3892" name="Text Box 4"/>
          <p:cNvSpPr txBox="1">
            <a:spLocks noChangeArrowheads="1"/>
          </p:cNvSpPr>
          <p:nvPr/>
        </p:nvSpPr>
        <p:spPr bwMode="auto">
          <a:xfrm>
            <a:off x="6705600" y="239713"/>
            <a:ext cx="2286000" cy="268287"/>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600">
                <a:solidFill>
                  <a:schemeClr val="hlink"/>
                </a:solidFill>
              </a:rPr>
              <a:t>Rozhodovací analýza</a:t>
            </a:r>
            <a:endParaRPr lang="en-US" sz="1600">
              <a:solidFill>
                <a:schemeClr val="hlink"/>
              </a:solidFill>
            </a:endParaRPr>
          </a:p>
        </p:txBody>
      </p:sp>
    </p:spTree>
  </p:cSld>
  <p:clrMapOvr>
    <a:masterClrMapping/>
  </p:clrMapOvr>
  <p:transition>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32C56B53-2AF1-45D8-8773-1C9239A07EC5}" type="slidenum">
              <a:rPr lang="cs-CZ"/>
              <a:pPr/>
              <a:t>15</a:t>
            </a:fld>
            <a:endParaRPr lang="cs-CZ"/>
          </a:p>
        </p:txBody>
      </p:sp>
      <p:sp>
        <p:nvSpPr>
          <p:cNvPr id="282626" name="Rectangle 2"/>
          <p:cNvSpPr>
            <a:spLocks noGrp="1" noChangeArrowheads="1"/>
          </p:cNvSpPr>
          <p:nvPr>
            <p:ph type="title"/>
          </p:nvPr>
        </p:nvSpPr>
        <p:spPr>
          <a:xfrm>
            <a:off x="279400" y="1147763"/>
            <a:ext cx="8447088" cy="536575"/>
          </a:xfrm>
        </p:spPr>
        <p:txBody>
          <a:bodyPr/>
          <a:lstStyle/>
          <a:p>
            <a:r>
              <a:rPr lang="cs-CZ" sz="1600"/>
              <a:t>Dalším krokem rozhodovací analýzy je sestavení hodnotící matice porovnávající jednotlivé varianty podle zvolených kritérií – matice rizika x varianta</a:t>
            </a:r>
          </a:p>
        </p:txBody>
      </p:sp>
      <p:graphicFrame>
        <p:nvGraphicFramePr>
          <p:cNvPr id="282630" name="Object 6"/>
          <p:cNvGraphicFramePr>
            <a:graphicFrameLocks noGrp="1" noChangeAspect="1"/>
          </p:cNvGraphicFramePr>
          <p:nvPr>
            <p:ph idx="1"/>
          </p:nvPr>
        </p:nvGraphicFramePr>
        <p:xfrm>
          <a:off x="279400" y="2005013"/>
          <a:ext cx="8574088" cy="4179887"/>
        </p:xfrm>
        <a:graphic>
          <a:graphicData uri="http://schemas.openxmlformats.org/presentationml/2006/ole">
            <mc:AlternateContent xmlns:mc="http://schemas.openxmlformats.org/markup-compatibility/2006">
              <mc:Choice xmlns:v="urn:schemas-microsoft-com:vml" Requires="v">
                <p:oleObj name="List" r:id="rId3" imgW="4181535" imgH="2038502" progId="Excel.Sheet.8">
                  <p:embed/>
                </p:oleObj>
              </mc:Choice>
              <mc:Fallback>
                <p:oleObj name="List" r:id="rId3" imgW="4181535" imgH="2038502" progId="Excel.Sheet.8">
                  <p:embed/>
                  <p:pic>
                    <p:nvPicPr>
                      <p:cNvPr id="282630" name="Object 6"/>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9400" y="2005013"/>
                        <a:ext cx="8574088" cy="417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82632" name="Text Box 8"/>
          <p:cNvSpPr txBox="1">
            <a:spLocks noChangeArrowheads="1"/>
          </p:cNvSpPr>
          <p:nvPr/>
        </p:nvSpPr>
        <p:spPr bwMode="auto">
          <a:xfrm>
            <a:off x="6705600" y="239713"/>
            <a:ext cx="2286000" cy="268287"/>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600">
                <a:solidFill>
                  <a:schemeClr val="hlink"/>
                </a:solidFill>
              </a:rPr>
              <a:t>Rozhodovací analýza</a:t>
            </a:r>
            <a:endParaRPr lang="en-US" sz="1600">
              <a:solidFill>
                <a:schemeClr val="hlink"/>
              </a:solidFill>
            </a:endParaRPr>
          </a:p>
        </p:txBody>
      </p:sp>
    </p:spTree>
  </p:cSld>
  <p:clrMapOvr>
    <a:masterClrMapping/>
  </p:clrMapOvr>
  <p:transition>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94216B13-B2F1-459A-B4DE-0B61C23DCF4E}" type="slidenum">
              <a:rPr lang="cs-CZ"/>
              <a:pPr/>
              <a:t>16</a:t>
            </a:fld>
            <a:endParaRPr lang="cs-CZ"/>
          </a:p>
        </p:txBody>
      </p:sp>
      <p:sp>
        <p:nvSpPr>
          <p:cNvPr id="254978" name="Rectangle 2"/>
          <p:cNvSpPr>
            <a:spLocks noGrp="1" noChangeArrowheads="1"/>
          </p:cNvSpPr>
          <p:nvPr>
            <p:ph type="title"/>
          </p:nvPr>
        </p:nvSpPr>
        <p:spPr>
          <a:xfrm>
            <a:off x="279400" y="1114076"/>
            <a:ext cx="8447088" cy="541687"/>
          </a:xfrm>
        </p:spPr>
        <p:txBody>
          <a:bodyPr/>
          <a:lstStyle/>
          <a:p>
            <a:r>
              <a:rPr lang="cs-CZ" sz="1600" dirty="0"/>
              <a:t>Bodové ohodnocení variant a citlivostní analýza jsou podkladem, které se používá jako doporučení pro výběr nejvhodnější varianty</a:t>
            </a:r>
          </a:p>
        </p:txBody>
      </p:sp>
      <p:sp>
        <p:nvSpPr>
          <p:cNvPr id="254979" name="Rectangle 3"/>
          <p:cNvSpPr>
            <a:spLocks noGrp="1" noChangeArrowheads="1"/>
          </p:cNvSpPr>
          <p:nvPr>
            <p:ph type="body" idx="1"/>
          </p:nvPr>
        </p:nvSpPr>
        <p:spPr/>
        <p:txBody>
          <a:bodyPr/>
          <a:lstStyle/>
          <a:p>
            <a:pPr>
              <a:lnSpc>
                <a:spcPct val="80000"/>
              </a:lnSpc>
            </a:pPr>
            <a:r>
              <a:rPr lang="cs-CZ" dirty="0"/>
              <a:t>Citlivostní analýza</a:t>
            </a:r>
          </a:p>
          <a:p>
            <a:pPr lvl="1">
              <a:lnSpc>
                <a:spcPct val="80000"/>
              </a:lnSpc>
              <a:buNone/>
            </a:pPr>
            <a:r>
              <a:rPr lang="cs-CZ" sz="1400" b="0" dirty="0"/>
              <a:t>Bodové hodnocení je do určité míry subjektivním posouzením určitých skutečností a je vhodné ověřit jeho závaznost a objektivitu</a:t>
            </a:r>
          </a:p>
          <a:p>
            <a:pPr lvl="1">
              <a:lnSpc>
                <a:spcPct val="80000"/>
              </a:lnSpc>
            </a:pPr>
            <a:r>
              <a:rPr lang="cs-CZ" sz="1400" b="0" dirty="0"/>
              <a:t>Postup</a:t>
            </a:r>
          </a:p>
          <a:p>
            <a:pPr lvl="2">
              <a:lnSpc>
                <a:spcPct val="80000"/>
              </a:lnSpc>
              <a:buClr>
                <a:schemeClr val="accent1"/>
              </a:buClr>
            </a:pPr>
            <a:r>
              <a:rPr lang="cs-CZ" sz="1200" b="0" dirty="0"/>
              <a:t>Vybereme ty parametry (váhy, bodové hodnocení), které mají velký vliv na celkové bodové hodnocení</a:t>
            </a:r>
          </a:p>
          <a:p>
            <a:pPr lvl="2">
              <a:lnSpc>
                <a:spcPct val="80000"/>
              </a:lnSpc>
              <a:buClr>
                <a:schemeClr val="accent1"/>
              </a:buClr>
            </a:pPr>
            <a:r>
              <a:rPr lang="cs-CZ" sz="1200" b="0" dirty="0"/>
              <a:t>Zkusmo měníme váhy a bodové hodnocení a hledáme jejich mezní hodnoty, při kterých dojde ke změně pořadí variant</a:t>
            </a:r>
          </a:p>
          <a:p>
            <a:pPr lvl="2">
              <a:lnSpc>
                <a:spcPct val="80000"/>
              </a:lnSpc>
              <a:buClr>
                <a:schemeClr val="accent1"/>
              </a:buClr>
            </a:pPr>
            <a:r>
              <a:rPr lang="cs-CZ" sz="1200" b="0" dirty="0"/>
              <a:t>Tímto postupem ověříme, do jaké míry je při změnách parametrů výsledné hodnocení stabilní</a:t>
            </a:r>
          </a:p>
          <a:p>
            <a:pPr lvl="2">
              <a:lnSpc>
                <a:spcPct val="80000"/>
              </a:lnSpc>
              <a:buNone/>
            </a:pPr>
            <a:endParaRPr lang="cs-CZ" sz="1200" b="0" dirty="0"/>
          </a:p>
          <a:p>
            <a:pPr>
              <a:lnSpc>
                <a:spcPct val="80000"/>
              </a:lnSpc>
            </a:pPr>
            <a:r>
              <a:rPr lang="cs-CZ" dirty="0"/>
              <a:t>Celkové hodnocení </a:t>
            </a:r>
          </a:p>
          <a:p>
            <a:pPr lvl="1">
              <a:lnSpc>
                <a:spcPct val="80000"/>
              </a:lnSpc>
            </a:pPr>
            <a:r>
              <a:rPr lang="cs-CZ" sz="1400" b="0" dirty="0"/>
              <a:t>Posoudíme výsledné bodové hodnocení a stanovíme pořadí variant</a:t>
            </a:r>
          </a:p>
          <a:p>
            <a:pPr lvl="1">
              <a:lnSpc>
                <a:spcPct val="80000"/>
              </a:lnSpc>
            </a:pPr>
            <a:r>
              <a:rPr lang="cs-CZ" sz="1400" b="0" dirty="0"/>
              <a:t>U příliš těsných rozdílů zvážíme (s použitím citlivostní analýzy), na čem rozdíly závisí</a:t>
            </a:r>
          </a:p>
          <a:p>
            <a:pPr lvl="1">
              <a:lnSpc>
                <a:spcPct val="80000"/>
              </a:lnSpc>
            </a:pPr>
            <a:r>
              <a:rPr lang="cs-CZ" sz="1400" b="0" dirty="0"/>
              <a:t>Posoudíme rizika, která představují negativní hodnocení variant</a:t>
            </a:r>
          </a:p>
          <a:p>
            <a:pPr lvl="1">
              <a:lnSpc>
                <a:spcPct val="80000"/>
              </a:lnSpc>
            </a:pPr>
            <a:r>
              <a:rPr lang="cs-CZ" sz="1400" b="0" dirty="0"/>
              <a:t>Hledáme opatření na omezení rizik; pokud taková popatření nejsou možná, snižujeme výsledné bodové hodnocení</a:t>
            </a:r>
          </a:p>
          <a:p>
            <a:pPr>
              <a:lnSpc>
                <a:spcPct val="80000"/>
              </a:lnSpc>
            </a:pPr>
            <a:endParaRPr lang="cs-CZ" sz="1800" dirty="0"/>
          </a:p>
          <a:p>
            <a:pPr>
              <a:lnSpc>
                <a:spcPct val="80000"/>
              </a:lnSpc>
            </a:pPr>
            <a:r>
              <a:rPr lang="cs-CZ" dirty="0"/>
              <a:t>Poznámka:</a:t>
            </a:r>
          </a:p>
          <a:p>
            <a:pPr lvl="1">
              <a:lnSpc>
                <a:spcPct val="80000"/>
              </a:lnSpc>
              <a:buFont typeface="Arial" charset="0"/>
              <a:buNone/>
            </a:pPr>
            <a:r>
              <a:rPr lang="cs-CZ" dirty="0"/>
              <a:t>Rozhodovací analýza není exaktní metoda umožňující přesně vypočítat, která varianta je optimální; jde o podpůrnou metodu pro konečné rozhodnutí</a:t>
            </a:r>
          </a:p>
        </p:txBody>
      </p:sp>
      <p:sp>
        <p:nvSpPr>
          <p:cNvPr id="254981" name="Text Box 5"/>
          <p:cNvSpPr txBox="1">
            <a:spLocks noChangeArrowheads="1"/>
          </p:cNvSpPr>
          <p:nvPr/>
        </p:nvSpPr>
        <p:spPr bwMode="auto">
          <a:xfrm>
            <a:off x="6705600" y="239713"/>
            <a:ext cx="2286000" cy="268287"/>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600">
                <a:solidFill>
                  <a:schemeClr val="hlink"/>
                </a:solidFill>
              </a:rPr>
              <a:t>Rozhodovací analýza</a:t>
            </a:r>
            <a:endParaRPr lang="en-US" sz="1600">
              <a:solidFill>
                <a:schemeClr val="hlink"/>
              </a:solidFill>
            </a:endParaRPr>
          </a:p>
        </p:txBody>
      </p:sp>
    </p:spTree>
  </p:cSld>
  <p:clrMapOvr>
    <a:masterClrMapping/>
  </p:clrMapOvr>
  <p:transition>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55C2FDDB-B595-4BA6-8FAF-565BB9E7281F}" type="slidenum">
              <a:rPr lang="cs-CZ"/>
              <a:pPr/>
              <a:t>17</a:t>
            </a:fld>
            <a:endParaRPr lang="cs-CZ"/>
          </a:p>
        </p:txBody>
      </p:sp>
      <p:sp>
        <p:nvSpPr>
          <p:cNvPr id="207874" name="Rectangle 2"/>
          <p:cNvSpPr>
            <a:spLocks noGrp="1" noChangeArrowheads="1"/>
          </p:cNvSpPr>
          <p:nvPr>
            <p:ph type="title"/>
          </p:nvPr>
        </p:nvSpPr>
        <p:spPr>
          <a:xfrm>
            <a:off x="279400" y="1163683"/>
            <a:ext cx="8447088" cy="520655"/>
          </a:xfrm>
        </p:spPr>
        <p:txBody>
          <a:bodyPr/>
          <a:lstStyle/>
          <a:p>
            <a:r>
              <a:rPr lang="cs-CZ" sz="1600" dirty="0"/>
              <a:t>Východiskem pro zpracování rozhodovací analýzy je popis problému, ve které, jsou zachyceny všechny významné faktory ovlivňující předmětný subjekt</a:t>
            </a:r>
          </a:p>
        </p:txBody>
      </p:sp>
      <p:sp>
        <p:nvSpPr>
          <p:cNvPr id="207875" name="Rectangle 3"/>
          <p:cNvSpPr>
            <a:spLocks noGrp="1" noChangeArrowheads="1"/>
          </p:cNvSpPr>
          <p:nvPr>
            <p:ph type="body" idx="1"/>
          </p:nvPr>
        </p:nvSpPr>
        <p:spPr/>
        <p:txBody>
          <a:bodyPr/>
          <a:lstStyle/>
          <a:p>
            <a:pPr>
              <a:buNone/>
            </a:pPr>
            <a:r>
              <a:rPr lang="cs-CZ" sz="1400" b="0" dirty="0"/>
              <a:t>     Malá firma ABC podniká v autoopravárenství ve městě s cca 15 tis. obyvatel. Město se postupně rozrůstá, v poslední době řada obchodů i podniků služeb opouští centrum a stěhuje se do nákupní a průmyslové zóny za městem, kde jsou k pronájmu prostorově flexibilní haly, v nichž je možné umístit provozy podniků služeb. Nákupní zóna se rozrostla natolik, že se do ní zavádí kyvadlová autobusová doprava.  Firma ABC zajišťující komplexní opravy automobilů včetně jednodušších karosářských prací má na lokálním trhu velmi dobrou pověst a je v podstatě dominantním poskytovatelem služeb když kromě ní působí ve městě a okolí několik drobných autoopravářů. Firma je značkovým servisem významné domácí značky. Firma ABC se nezabývá prodejem ojetých ani nových vozidel, nejbližší autobazar je ve vzdálenosti cca 15 km, prodejci nových automobilů jsou v krajském městě vzdáleném 50 km.  Firma se během posledních 10 let rozrostla a stávající objekt, který je včetně pozemku ve vlastnictví majitele, již kapacitně nepostačuje. Technologie rovněž potřebuje částečnou inovaci. Finanční situace firmy je velice dobrá, má dostatek vlastních zdrojů i výbornou bonitu pro případné financování z úvěru. Stávající objekt je umístěn na vlastním pozemku v těsné blízkosti historického centra města, nezastavěná část pozemku je poměrně rozsáhlá a je využívána jako parkoviště pro zákazníky a pro personál. Dopravní dostupnost je stále více omezena sousedstvím historického centra, do kterého je zákaz vjezdu znesnadňující příjezd. Objekt má také již nevyhovující zázemí pro personál a neposkytuje dostatečný komfort prostorů pro zákazníky. Vedení dostalo od majitele za úkol situaci řešit v co možná nejkratším časovém horizontu, přitom neohrozit postavení firmy a vytvořit předpoklady pro další rozvoj na </a:t>
            </a:r>
            <a:r>
              <a:rPr lang="cs-CZ" sz="1400" b="0"/>
              <a:t>cca 5 - 10 </a:t>
            </a:r>
            <a:r>
              <a:rPr lang="cs-CZ" sz="1400" b="0" dirty="0"/>
              <a:t>let.</a:t>
            </a:r>
          </a:p>
          <a:p>
            <a:pPr>
              <a:buFont typeface="Arial" charset="0"/>
              <a:buNone/>
            </a:pPr>
            <a:endParaRPr lang="cs-CZ" sz="1400" dirty="0"/>
          </a:p>
        </p:txBody>
      </p:sp>
      <p:sp>
        <p:nvSpPr>
          <p:cNvPr id="207877" name="Text Box 5"/>
          <p:cNvSpPr txBox="1">
            <a:spLocks noChangeArrowheads="1"/>
          </p:cNvSpPr>
          <p:nvPr/>
        </p:nvSpPr>
        <p:spPr bwMode="auto">
          <a:xfrm>
            <a:off x="6705600" y="250746"/>
            <a:ext cx="2286000" cy="246221"/>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600" dirty="0">
                <a:solidFill>
                  <a:schemeClr val="hlink"/>
                </a:solidFill>
              </a:rPr>
              <a:t>Popis problému</a:t>
            </a:r>
            <a:endParaRPr lang="en-US" sz="1600" dirty="0">
              <a:solidFill>
                <a:schemeClr val="hlink"/>
              </a:solidFill>
            </a:endParaRPr>
          </a:p>
        </p:txBody>
      </p:sp>
      <p:sp>
        <p:nvSpPr>
          <p:cNvPr id="2" name="AutoShape 33">
            <a:extLst>
              <a:ext uri="{FF2B5EF4-FFF2-40B4-BE49-F238E27FC236}">
                <a16:creationId xmlns:a16="http://schemas.microsoft.com/office/drawing/2014/main" id="{7A314D98-83DE-084B-EAF0-076D585F57A7}"/>
              </a:ext>
            </a:extLst>
          </p:cNvPr>
          <p:cNvSpPr>
            <a:spLocks noChangeArrowheads="1"/>
          </p:cNvSpPr>
          <p:nvPr/>
        </p:nvSpPr>
        <p:spPr bwMode="auto">
          <a:xfrm>
            <a:off x="7408863" y="1703388"/>
            <a:ext cx="1524000" cy="304800"/>
          </a:xfrm>
          <a:prstGeom prst="parallelogram">
            <a:avLst>
              <a:gd name="adj" fmla="val 53912"/>
            </a:avLst>
          </a:prstGeom>
          <a:solidFill>
            <a:schemeClr val="bg2"/>
          </a:solidFill>
          <a:ln w="12700">
            <a:noFill/>
            <a:miter lim="800000"/>
            <a:headEnd/>
            <a:tailEnd/>
          </a:ln>
          <a:effectLst>
            <a:prstShdw prst="shdw17" dist="17961" dir="2700000">
              <a:schemeClr val="bg2">
                <a:gamma/>
                <a:shade val="60000"/>
                <a:invGamma/>
              </a:schemeClr>
            </a:prstShdw>
          </a:effectLst>
        </p:spPr>
        <p:txBody>
          <a:bodyPr wrap="none" lIns="90488" tIns="44450" rIns="90488" bIns="44450" anchor="ctr"/>
          <a:lstStyle/>
          <a:p>
            <a:pPr algn="ctr" defTabSz="762000" eaLnBrk="0" hangingPunct="0">
              <a:lnSpc>
                <a:spcPct val="90000"/>
              </a:lnSpc>
            </a:pPr>
            <a:r>
              <a:rPr lang="cs-CZ" sz="1400" i="1">
                <a:solidFill>
                  <a:schemeClr val="tx1"/>
                </a:solidFill>
              </a:rPr>
              <a:t>Příklad</a:t>
            </a:r>
            <a:endParaRPr lang="en-US" sz="1400" i="1">
              <a:solidFill>
                <a:schemeClr val="tx1"/>
              </a:solidFill>
            </a:endParaRPr>
          </a:p>
        </p:txBody>
      </p:sp>
    </p:spTree>
  </p:cSld>
  <p:clrMapOvr>
    <a:masterClrMapping/>
  </p:clrMapOvr>
  <p:transition>
    <p:cu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Zástupný symbol pro číslo snímku 3"/>
          <p:cNvSpPr>
            <a:spLocks noGrp="1"/>
          </p:cNvSpPr>
          <p:nvPr>
            <p:ph type="sldNum" sz="quarter" idx="10"/>
          </p:nvPr>
        </p:nvSpPr>
        <p:spPr>
          <a:noFill/>
        </p:spPr>
        <p:txBody>
          <a:bodyPr/>
          <a:lstStyle/>
          <a:p>
            <a:fld id="{36BBEB90-BDF7-4C51-B6E8-36B03319A731}" type="slidenum">
              <a:rPr lang="cs-CZ"/>
              <a:pPr/>
              <a:t>18</a:t>
            </a:fld>
            <a:endParaRPr lang="cs-CZ"/>
          </a:p>
        </p:txBody>
      </p:sp>
      <p:sp>
        <p:nvSpPr>
          <p:cNvPr id="5123" name="Rectangle 2"/>
          <p:cNvSpPr>
            <a:spLocks noGrp="1" noChangeArrowheads="1"/>
          </p:cNvSpPr>
          <p:nvPr>
            <p:ph type="title"/>
          </p:nvPr>
        </p:nvSpPr>
        <p:spPr>
          <a:xfrm>
            <a:off x="279400" y="1434526"/>
            <a:ext cx="8447088" cy="249812"/>
          </a:xfrm>
        </p:spPr>
        <p:txBody>
          <a:bodyPr/>
          <a:lstStyle/>
          <a:p>
            <a:pPr eaLnBrk="1" hangingPunct="1"/>
            <a:r>
              <a:rPr lang="cs-CZ" sz="1600" dirty="0"/>
              <a:t>Výsledná SWOT analýza firmy ABC</a:t>
            </a:r>
          </a:p>
        </p:txBody>
      </p:sp>
      <p:sp>
        <p:nvSpPr>
          <p:cNvPr id="5124" name="Rectangle 3"/>
          <p:cNvSpPr>
            <a:spLocks noGrp="1" noChangeArrowheads="1"/>
          </p:cNvSpPr>
          <p:nvPr>
            <p:ph type="body" idx="1"/>
          </p:nvPr>
        </p:nvSpPr>
        <p:spPr>
          <a:xfrm>
            <a:off x="321469" y="1989138"/>
            <a:ext cx="4179888" cy="2106612"/>
          </a:xfrm>
          <a:noFill/>
          <a:ln cap="flat" algn="ctr">
            <a:solidFill>
              <a:schemeClr val="tx1"/>
            </a:solidFill>
          </a:ln>
        </p:spPr>
        <p:txBody>
          <a:bodyPr/>
          <a:lstStyle/>
          <a:p>
            <a:pPr eaLnBrk="1" hangingPunct="1">
              <a:buNone/>
            </a:pPr>
            <a:r>
              <a:rPr lang="cs-CZ" sz="1400" kern="1200" dirty="0">
                <a:latin typeface="Arial" charset="0"/>
              </a:rPr>
              <a:t>Silné stránky</a:t>
            </a:r>
          </a:p>
          <a:p>
            <a:pPr eaLnBrk="1" hangingPunct="1"/>
            <a:r>
              <a:rPr lang="cs-CZ" sz="1200" kern="1200" dirty="0">
                <a:latin typeface="Arial" charset="0"/>
              </a:rPr>
              <a:t>Největší lokální opravárenská firma</a:t>
            </a:r>
          </a:p>
          <a:p>
            <a:pPr eaLnBrk="1" hangingPunct="1"/>
            <a:r>
              <a:rPr lang="cs-CZ" sz="1200" kern="1200" dirty="0">
                <a:latin typeface="Arial" charset="0"/>
              </a:rPr>
              <a:t>Silné postavení na trhu</a:t>
            </a:r>
          </a:p>
          <a:p>
            <a:pPr eaLnBrk="1" hangingPunct="1"/>
            <a:r>
              <a:rPr lang="cs-CZ" sz="1200" kern="1200" dirty="0">
                <a:latin typeface="Arial" charset="0"/>
              </a:rPr>
              <a:t>Velmi dobré renomé</a:t>
            </a:r>
          </a:p>
          <a:p>
            <a:pPr eaLnBrk="1" hangingPunct="1"/>
            <a:r>
              <a:rPr lang="cs-CZ" sz="1200" kern="1200" dirty="0">
                <a:latin typeface="Arial" charset="0"/>
              </a:rPr>
              <a:t>Výborná finanční situace</a:t>
            </a:r>
          </a:p>
          <a:p>
            <a:pPr eaLnBrk="1" hangingPunct="1"/>
            <a:r>
              <a:rPr lang="cs-CZ" sz="1200" kern="1200" dirty="0">
                <a:latin typeface="Arial" charset="0"/>
              </a:rPr>
              <a:t>Vlastní pozemek a budova</a:t>
            </a:r>
          </a:p>
          <a:p>
            <a:pPr eaLnBrk="1" hangingPunct="1"/>
            <a:r>
              <a:rPr lang="cs-CZ" sz="1200" kern="1200" dirty="0">
                <a:latin typeface="Arial" charset="0"/>
              </a:rPr>
              <a:t>Parkoviště pro zákazníky</a:t>
            </a:r>
          </a:p>
          <a:p>
            <a:pPr eaLnBrk="1" hangingPunct="1"/>
            <a:r>
              <a:rPr lang="cs-CZ" sz="1200" kern="1200" dirty="0">
                <a:latin typeface="Arial" charset="0"/>
              </a:rPr>
              <a:t>Kvalifikovaný personál</a:t>
            </a:r>
          </a:p>
          <a:p>
            <a:pPr eaLnBrk="1" hangingPunct="1">
              <a:lnSpc>
                <a:spcPct val="90000"/>
              </a:lnSpc>
            </a:pPr>
            <a:endParaRPr lang="cs-CZ" sz="1200" dirty="0"/>
          </a:p>
          <a:p>
            <a:pPr eaLnBrk="1" hangingPunct="1">
              <a:lnSpc>
                <a:spcPct val="90000"/>
              </a:lnSpc>
            </a:pPr>
            <a:endParaRPr lang="cs-CZ" sz="1200" dirty="0"/>
          </a:p>
          <a:p>
            <a:pPr eaLnBrk="1" hangingPunct="1">
              <a:lnSpc>
                <a:spcPct val="90000"/>
              </a:lnSpc>
              <a:buFont typeface="Arial" charset="0"/>
              <a:buNone/>
            </a:pPr>
            <a:endParaRPr lang="cs-CZ" sz="1200" dirty="0"/>
          </a:p>
          <a:p>
            <a:pPr eaLnBrk="1" hangingPunct="1">
              <a:lnSpc>
                <a:spcPct val="90000"/>
              </a:lnSpc>
              <a:buFont typeface="Arial" charset="0"/>
              <a:buNone/>
            </a:pPr>
            <a:endParaRPr lang="cs-CZ" sz="1200" dirty="0"/>
          </a:p>
        </p:txBody>
      </p:sp>
      <p:sp>
        <p:nvSpPr>
          <p:cNvPr id="5125" name="Text Box 4"/>
          <p:cNvSpPr txBox="1">
            <a:spLocks noChangeArrowheads="1"/>
          </p:cNvSpPr>
          <p:nvPr/>
        </p:nvSpPr>
        <p:spPr bwMode="auto">
          <a:xfrm>
            <a:off x="6705600" y="250746"/>
            <a:ext cx="2286000" cy="246221"/>
          </a:xfrm>
          <a:prstGeom prst="rect">
            <a:avLst/>
          </a:prstGeom>
          <a:solidFill>
            <a:schemeClr val="bg1"/>
          </a:solidFill>
          <a:ln w="9525" algn="ctr">
            <a:noFill/>
            <a:miter lim="800000"/>
            <a:headEnd/>
            <a:tailEnd/>
          </a:ln>
        </p:spPr>
        <p:txBody>
          <a:bodyPr lIns="0" tIns="0" rIns="0" bIns="0" anchor="ctr" anchorCtr="1">
            <a:spAutoFit/>
          </a:bodyPr>
          <a:lstStyle/>
          <a:p>
            <a:pPr>
              <a:spcBef>
                <a:spcPct val="50000"/>
              </a:spcBef>
            </a:pPr>
            <a:r>
              <a:rPr lang="cs-CZ" sz="1600" dirty="0">
                <a:solidFill>
                  <a:schemeClr val="hlink"/>
                </a:solidFill>
              </a:rPr>
              <a:t>SWOT analýza</a:t>
            </a:r>
            <a:endParaRPr lang="en-US" sz="1600" dirty="0">
              <a:solidFill>
                <a:schemeClr val="hlink"/>
              </a:solidFill>
            </a:endParaRPr>
          </a:p>
        </p:txBody>
      </p:sp>
      <p:sp>
        <p:nvSpPr>
          <p:cNvPr id="5126" name="Rectangle 5"/>
          <p:cNvSpPr>
            <a:spLocks noChangeArrowheads="1"/>
          </p:cNvSpPr>
          <p:nvPr/>
        </p:nvSpPr>
        <p:spPr bwMode="auto">
          <a:xfrm>
            <a:off x="4615657" y="1990725"/>
            <a:ext cx="4179887" cy="2106613"/>
          </a:xfrm>
          <a:prstGeom prst="rect">
            <a:avLst/>
          </a:prstGeom>
          <a:noFill/>
          <a:ln w="9525" algn="ctr">
            <a:solidFill>
              <a:schemeClr val="tx1"/>
            </a:solidFill>
            <a:miter lim="800000"/>
            <a:headEnd/>
            <a:tailEnd/>
          </a:ln>
        </p:spPr>
        <p:txBody>
          <a:bodyPr lIns="0" tIns="0" rIns="0" bIns="252000"/>
          <a:lstStyle/>
          <a:p>
            <a:pPr marL="342900" indent="-342900">
              <a:lnSpc>
                <a:spcPct val="100000"/>
              </a:lnSpc>
              <a:spcBef>
                <a:spcPct val="20000"/>
              </a:spcBef>
              <a:buClr>
                <a:schemeClr val="accent2"/>
              </a:buClr>
              <a:buSzPct val="120000"/>
            </a:pPr>
            <a:r>
              <a:rPr lang="cs-CZ" sz="1400" dirty="0">
                <a:solidFill>
                  <a:schemeClr val="tx1"/>
                </a:solidFill>
              </a:rPr>
              <a:t>Slabé stránky</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Omezené kapacity</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Nemožnost další expanze</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Omezený příjezd</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Stísněné prostory</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Neodpovídající zázemí</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Specializace pouze v opravárenství</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Stávající technologie není na špičkové úrovni</a:t>
            </a:r>
          </a:p>
          <a:p>
            <a:pPr marL="342900" indent="-342900">
              <a:lnSpc>
                <a:spcPct val="100000"/>
              </a:lnSpc>
              <a:spcBef>
                <a:spcPct val="20000"/>
              </a:spcBef>
              <a:buClr>
                <a:schemeClr val="accent2"/>
              </a:buClr>
              <a:buSzPct val="120000"/>
              <a:buFont typeface="Arial" charset="0"/>
              <a:buChar char="■"/>
            </a:pPr>
            <a:endParaRPr lang="cs-CZ" sz="1200" dirty="0">
              <a:solidFill>
                <a:schemeClr val="tx1"/>
              </a:solidFill>
            </a:endParaRPr>
          </a:p>
        </p:txBody>
      </p:sp>
      <p:sp>
        <p:nvSpPr>
          <p:cNvPr id="5127" name="Rectangle 6"/>
          <p:cNvSpPr>
            <a:spLocks noChangeArrowheads="1"/>
          </p:cNvSpPr>
          <p:nvPr/>
        </p:nvSpPr>
        <p:spPr bwMode="auto">
          <a:xfrm>
            <a:off x="335757" y="4264025"/>
            <a:ext cx="4179887" cy="2106613"/>
          </a:xfrm>
          <a:prstGeom prst="rect">
            <a:avLst/>
          </a:prstGeom>
          <a:noFill/>
          <a:ln w="9525" algn="ctr">
            <a:solidFill>
              <a:schemeClr val="tx1"/>
            </a:solidFill>
            <a:miter lim="800000"/>
            <a:headEnd/>
            <a:tailEnd/>
          </a:ln>
        </p:spPr>
        <p:txBody>
          <a:bodyPr lIns="0" tIns="0" rIns="0" bIns="252000"/>
          <a:lstStyle/>
          <a:p>
            <a:pPr marL="342900" indent="-342900">
              <a:lnSpc>
                <a:spcPct val="100000"/>
              </a:lnSpc>
              <a:spcBef>
                <a:spcPct val="20000"/>
              </a:spcBef>
              <a:buClr>
                <a:schemeClr val="accent2"/>
              </a:buClr>
              <a:buSzPct val="120000"/>
              <a:buFont typeface="Arial" charset="0"/>
              <a:buNone/>
            </a:pPr>
            <a:r>
              <a:rPr lang="cs-CZ" sz="1400" dirty="0">
                <a:solidFill>
                  <a:schemeClr val="tx1"/>
                </a:solidFill>
              </a:rPr>
              <a:t>Příležitosti</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Rozšíření prostor pro opravárenskou činnost</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Rozšíření činnosti o prodej ojetých vozidel</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Rozšíření činnosti o prodej nových vozidel</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Zvýšení kultury prodeje</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Akvizice samostatných opravářů</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Zvýšení atraktivnosti pro zákazníky</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Zlepšení dostupnosti pro zákazníky a dodavatele</a:t>
            </a:r>
          </a:p>
        </p:txBody>
      </p:sp>
      <p:sp>
        <p:nvSpPr>
          <p:cNvPr id="5128" name="Rectangle 7"/>
          <p:cNvSpPr>
            <a:spLocks noChangeArrowheads="1"/>
          </p:cNvSpPr>
          <p:nvPr/>
        </p:nvSpPr>
        <p:spPr bwMode="auto">
          <a:xfrm>
            <a:off x="4629944" y="4252913"/>
            <a:ext cx="4179888" cy="2106612"/>
          </a:xfrm>
          <a:prstGeom prst="rect">
            <a:avLst/>
          </a:prstGeom>
          <a:noFill/>
          <a:ln w="9525" algn="ctr">
            <a:solidFill>
              <a:schemeClr val="tx1"/>
            </a:solidFill>
            <a:miter lim="800000"/>
            <a:headEnd/>
            <a:tailEnd/>
          </a:ln>
        </p:spPr>
        <p:txBody>
          <a:bodyPr lIns="0" tIns="0" rIns="0" bIns="252000"/>
          <a:lstStyle/>
          <a:p>
            <a:pPr marL="342900" indent="-342900">
              <a:lnSpc>
                <a:spcPct val="100000"/>
              </a:lnSpc>
              <a:spcBef>
                <a:spcPct val="20000"/>
              </a:spcBef>
              <a:buClr>
                <a:schemeClr val="accent2"/>
              </a:buClr>
              <a:buSzPct val="120000"/>
            </a:pPr>
            <a:r>
              <a:rPr lang="cs-CZ" sz="1400" dirty="0">
                <a:solidFill>
                  <a:schemeClr val="tx1"/>
                </a:solidFill>
              </a:rPr>
              <a:t>Hrozby</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Expanze současné konkurence (drobní opraváři)</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Příchod nové konkurence do nákupní zóny</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Ztráta zákazníků</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Ztráta zaměstnanců</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Nezachycení rozvojových možností </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Nové požadavky na ekologii provozu</a:t>
            </a:r>
          </a:p>
          <a:p>
            <a:pPr marL="342900" indent="-342900">
              <a:lnSpc>
                <a:spcPct val="100000"/>
              </a:lnSpc>
              <a:spcBef>
                <a:spcPct val="20000"/>
              </a:spcBef>
              <a:buClr>
                <a:schemeClr val="accent2"/>
              </a:buClr>
              <a:buSzPct val="120000"/>
              <a:buFont typeface="Arial" charset="0"/>
              <a:buChar char="■"/>
            </a:pPr>
            <a:r>
              <a:rPr lang="cs-CZ" sz="1200" dirty="0">
                <a:solidFill>
                  <a:schemeClr val="tx1"/>
                </a:solidFill>
              </a:rPr>
              <a:t>Nástup elektromobility</a:t>
            </a:r>
          </a:p>
        </p:txBody>
      </p:sp>
      <p:sp>
        <p:nvSpPr>
          <p:cNvPr id="9" name="AutoShape 33"/>
          <p:cNvSpPr>
            <a:spLocks noChangeArrowheads="1"/>
          </p:cNvSpPr>
          <p:nvPr/>
        </p:nvSpPr>
        <p:spPr bwMode="auto">
          <a:xfrm>
            <a:off x="7408863" y="1703388"/>
            <a:ext cx="1524000" cy="304800"/>
          </a:xfrm>
          <a:prstGeom prst="parallelogram">
            <a:avLst>
              <a:gd name="adj" fmla="val 53912"/>
            </a:avLst>
          </a:prstGeom>
          <a:solidFill>
            <a:schemeClr val="bg2"/>
          </a:solidFill>
          <a:ln w="12700">
            <a:noFill/>
            <a:miter lim="800000"/>
            <a:headEnd/>
            <a:tailEnd/>
          </a:ln>
          <a:effectLst>
            <a:prstShdw prst="shdw17" dist="17961" dir="2700000">
              <a:schemeClr val="bg2">
                <a:gamma/>
                <a:shade val="60000"/>
                <a:invGamma/>
              </a:schemeClr>
            </a:prstShdw>
          </a:effectLst>
        </p:spPr>
        <p:txBody>
          <a:bodyPr wrap="none" lIns="90488" tIns="44450" rIns="90488" bIns="44450" anchor="ctr"/>
          <a:lstStyle/>
          <a:p>
            <a:pPr algn="ctr" defTabSz="762000" eaLnBrk="0" hangingPunct="0">
              <a:lnSpc>
                <a:spcPct val="90000"/>
              </a:lnSpc>
            </a:pPr>
            <a:r>
              <a:rPr lang="cs-CZ" sz="1400" i="1">
                <a:solidFill>
                  <a:schemeClr val="tx1"/>
                </a:solidFill>
              </a:rPr>
              <a:t>Příklad</a:t>
            </a:r>
            <a:endParaRPr lang="en-US" sz="1400" i="1">
              <a:solidFill>
                <a:schemeClr val="tx1"/>
              </a:solidFill>
            </a:endParaRPr>
          </a:p>
        </p:txBody>
      </p:sp>
    </p:spTree>
    <p:extLst>
      <p:ext uri="{BB962C8B-B14F-4D97-AF65-F5344CB8AC3E}">
        <p14:creationId xmlns:p14="http://schemas.microsoft.com/office/powerpoint/2010/main" val="3851539457"/>
      </p:ext>
    </p:extLst>
  </p:cSld>
  <p:clrMapOvr>
    <a:masterClrMapping/>
  </p:clrMapOvr>
  <p:transition>
    <p:cu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279400" y="1163683"/>
            <a:ext cx="8447088" cy="520655"/>
          </a:xfrm>
        </p:spPr>
        <p:txBody>
          <a:bodyPr/>
          <a:lstStyle/>
          <a:p>
            <a:r>
              <a:rPr lang="cs-CZ" sz="1600" dirty="0"/>
              <a:t>V souvislosti se zadáním řešení stávajících problémů je vhodné si nově formulovat strategii dalšího rozvoje</a:t>
            </a:r>
            <a:endParaRPr lang="en-US" sz="1600" dirty="0"/>
          </a:p>
        </p:txBody>
      </p:sp>
      <p:sp>
        <p:nvSpPr>
          <p:cNvPr id="3" name="Zástupný symbol pro obsah 2"/>
          <p:cNvSpPr>
            <a:spLocks noGrp="1"/>
          </p:cNvSpPr>
          <p:nvPr>
            <p:ph idx="1"/>
          </p:nvPr>
        </p:nvSpPr>
        <p:spPr/>
        <p:txBody>
          <a:bodyPr/>
          <a:lstStyle/>
          <a:p>
            <a:r>
              <a:rPr lang="cs-CZ" dirty="0"/>
              <a:t>Strategické varianty</a:t>
            </a:r>
          </a:p>
          <a:p>
            <a:pPr lvl="1"/>
            <a:r>
              <a:rPr lang="cs-CZ" sz="1400" dirty="0"/>
              <a:t>Ústupová strategie – </a:t>
            </a:r>
            <a:r>
              <a:rPr lang="cs-CZ" sz="1400" b="0" dirty="0"/>
              <a:t>neřešit problémy, vyhledat zájemce a odprodat firmu i majetek, přejít na jinou oblast podnikání </a:t>
            </a:r>
          </a:p>
          <a:p>
            <a:pPr lvl="1"/>
            <a:r>
              <a:rPr lang="cs-CZ" sz="1400" dirty="0"/>
              <a:t>Obranná strategie – </a:t>
            </a:r>
            <a:r>
              <a:rPr lang="cs-CZ" sz="1400" b="0" dirty="0"/>
              <a:t>vyřešit pouze aktuální problémy a udržet stávající pozici na trhu</a:t>
            </a:r>
          </a:p>
          <a:p>
            <a:pPr lvl="1"/>
            <a:r>
              <a:rPr lang="cs-CZ" sz="1400" dirty="0"/>
              <a:t>Napojení na nadnárodního partnera – </a:t>
            </a:r>
            <a:r>
              <a:rPr lang="cs-CZ" sz="1400" b="0" dirty="0"/>
              <a:t>stát se součástí koncernu jako jeho obchodní a opravárenská složka</a:t>
            </a:r>
          </a:p>
          <a:p>
            <a:pPr lvl="1"/>
            <a:r>
              <a:rPr lang="cs-CZ" sz="1400" dirty="0"/>
              <a:t>Rozvoj v rámci stávajícího podnikání – </a:t>
            </a:r>
            <a:r>
              <a:rPr lang="cs-CZ" sz="1400" b="0" dirty="0"/>
              <a:t>zachovat produktové portfolio a zákaznickou orientaci, rozšířit provozovny</a:t>
            </a:r>
          </a:p>
          <a:p>
            <a:pPr lvl="2"/>
            <a:r>
              <a:rPr lang="cs-CZ" sz="1200" b="0" dirty="0"/>
              <a:t>rozšíření v rámci stávajícího subjektu (další provozovna v rámci firmy ABC)</a:t>
            </a:r>
          </a:p>
          <a:p>
            <a:pPr lvl="2"/>
            <a:r>
              <a:rPr lang="cs-CZ" sz="1200" b="0" dirty="0"/>
              <a:t>akvizice vybraných drobných opravářů (případná transformace na akciovou společnost, delimitace činností na zapojené subjekty, …) </a:t>
            </a:r>
          </a:p>
          <a:p>
            <a:pPr lvl="1"/>
            <a:r>
              <a:rPr lang="cs-CZ" sz="1600" dirty="0">
                <a:solidFill>
                  <a:srgbClr val="FF0000"/>
                </a:solidFill>
              </a:rPr>
              <a:t>Růstová strategie - </a:t>
            </a:r>
            <a:r>
              <a:rPr lang="cs-CZ" sz="1600" b="0" dirty="0">
                <a:solidFill>
                  <a:srgbClr val="FF0000"/>
                </a:solidFill>
              </a:rPr>
              <a:t>rozšířit oblasti podnikání </a:t>
            </a:r>
          </a:p>
          <a:p>
            <a:pPr lvl="2"/>
            <a:r>
              <a:rPr lang="cs-CZ" sz="1200" b="0" dirty="0">
                <a:solidFill>
                  <a:srgbClr val="FF0000"/>
                </a:solidFill>
              </a:rPr>
              <a:t>prodej ojetých vozidel </a:t>
            </a:r>
          </a:p>
          <a:p>
            <a:pPr lvl="2"/>
            <a:r>
              <a:rPr lang="cs-CZ" sz="1200" b="0" dirty="0">
                <a:solidFill>
                  <a:srgbClr val="FF0000"/>
                </a:solidFill>
              </a:rPr>
              <a:t>prodej nových vozidel</a:t>
            </a:r>
          </a:p>
          <a:p>
            <a:pPr lvl="1"/>
            <a:endParaRPr lang="cs-CZ" sz="1250" dirty="0"/>
          </a:p>
          <a:p>
            <a:pPr marL="914400" lvl="2" indent="0">
              <a:buNone/>
            </a:pPr>
            <a:r>
              <a:rPr lang="cs-CZ" dirty="0"/>
              <a:t> </a:t>
            </a:r>
          </a:p>
          <a:p>
            <a:pPr lvl="1"/>
            <a:endParaRPr lang="en-US" sz="1100" dirty="0"/>
          </a:p>
        </p:txBody>
      </p:sp>
      <p:sp>
        <p:nvSpPr>
          <p:cNvPr id="4" name="Zástupný symbol pro číslo snímku 3"/>
          <p:cNvSpPr>
            <a:spLocks noGrp="1"/>
          </p:cNvSpPr>
          <p:nvPr>
            <p:ph type="sldNum" sz="quarter" idx="10"/>
          </p:nvPr>
        </p:nvSpPr>
        <p:spPr/>
        <p:txBody>
          <a:bodyPr/>
          <a:lstStyle/>
          <a:p>
            <a:pPr>
              <a:defRPr/>
            </a:pPr>
            <a:fld id="{4DA68240-3DE8-4EE6-8AA1-AC3BE2361A63}" type="slidenum">
              <a:rPr lang="cs-CZ" smtClean="0"/>
              <a:pPr>
                <a:defRPr/>
              </a:pPr>
              <a:t>19</a:t>
            </a:fld>
            <a:endParaRPr lang="cs-CZ"/>
          </a:p>
        </p:txBody>
      </p:sp>
      <p:sp>
        <p:nvSpPr>
          <p:cNvPr id="6" name="Text Box 4">
            <a:extLst>
              <a:ext uri="{FF2B5EF4-FFF2-40B4-BE49-F238E27FC236}">
                <a16:creationId xmlns:a16="http://schemas.microsoft.com/office/drawing/2014/main" id="{8744A3F6-11F9-4B1F-9E31-160C4BBD445B}"/>
              </a:ext>
            </a:extLst>
          </p:cNvPr>
          <p:cNvSpPr txBox="1">
            <a:spLocks noChangeArrowheads="1"/>
          </p:cNvSpPr>
          <p:nvPr/>
        </p:nvSpPr>
        <p:spPr bwMode="auto">
          <a:xfrm>
            <a:off x="6705600" y="250747"/>
            <a:ext cx="2286000" cy="246221"/>
          </a:xfrm>
          <a:prstGeom prst="rect">
            <a:avLst/>
          </a:prstGeom>
          <a:solidFill>
            <a:schemeClr val="bg1"/>
          </a:solidFill>
          <a:ln w="9525" algn="ctr">
            <a:noFill/>
            <a:miter lim="800000"/>
            <a:headEnd/>
            <a:tailEnd/>
          </a:ln>
        </p:spPr>
        <p:txBody>
          <a:bodyPr lIns="0" tIns="0" rIns="0" bIns="0" anchor="ctr" anchorCtr="1">
            <a:spAutoFit/>
          </a:bodyPr>
          <a:lstStyle/>
          <a:p>
            <a:pPr>
              <a:spcBef>
                <a:spcPct val="50000"/>
              </a:spcBef>
            </a:pPr>
            <a:r>
              <a:rPr lang="cs-CZ" sz="1600" dirty="0">
                <a:solidFill>
                  <a:schemeClr val="hlink"/>
                </a:solidFill>
              </a:rPr>
              <a:t>Rozvojová strategie</a:t>
            </a:r>
            <a:endParaRPr lang="en-US" sz="1600" dirty="0">
              <a:solidFill>
                <a:schemeClr val="hlink"/>
              </a:solidFill>
            </a:endParaRPr>
          </a:p>
        </p:txBody>
      </p:sp>
      <p:sp>
        <p:nvSpPr>
          <p:cNvPr id="5" name="AutoShape 33">
            <a:extLst>
              <a:ext uri="{FF2B5EF4-FFF2-40B4-BE49-F238E27FC236}">
                <a16:creationId xmlns:a16="http://schemas.microsoft.com/office/drawing/2014/main" id="{2263B9C4-31F3-71FF-B6A4-F50E05EE6607}"/>
              </a:ext>
            </a:extLst>
          </p:cNvPr>
          <p:cNvSpPr>
            <a:spLocks noChangeArrowheads="1"/>
          </p:cNvSpPr>
          <p:nvPr/>
        </p:nvSpPr>
        <p:spPr bwMode="auto">
          <a:xfrm>
            <a:off x="7408863" y="1703388"/>
            <a:ext cx="1524000" cy="304800"/>
          </a:xfrm>
          <a:prstGeom prst="parallelogram">
            <a:avLst>
              <a:gd name="adj" fmla="val 53912"/>
            </a:avLst>
          </a:prstGeom>
          <a:solidFill>
            <a:schemeClr val="bg2"/>
          </a:solidFill>
          <a:ln w="12700">
            <a:noFill/>
            <a:miter lim="800000"/>
            <a:headEnd/>
            <a:tailEnd/>
          </a:ln>
          <a:effectLst>
            <a:prstShdw prst="shdw17" dist="17961" dir="2700000">
              <a:schemeClr val="bg2">
                <a:gamma/>
                <a:shade val="60000"/>
                <a:invGamma/>
              </a:schemeClr>
            </a:prstShdw>
          </a:effectLst>
        </p:spPr>
        <p:txBody>
          <a:bodyPr wrap="none" lIns="90488" tIns="44450" rIns="90488" bIns="44450" anchor="ctr"/>
          <a:lstStyle/>
          <a:p>
            <a:pPr algn="ctr" defTabSz="762000" eaLnBrk="0" hangingPunct="0">
              <a:lnSpc>
                <a:spcPct val="90000"/>
              </a:lnSpc>
            </a:pPr>
            <a:r>
              <a:rPr lang="cs-CZ" sz="1400" i="1">
                <a:solidFill>
                  <a:schemeClr val="tx1"/>
                </a:solidFill>
              </a:rPr>
              <a:t>Příklad</a:t>
            </a:r>
            <a:endParaRPr lang="en-US" sz="1400" i="1">
              <a:solidFill>
                <a:schemeClr val="tx1"/>
              </a:solidFill>
            </a:endParaRPr>
          </a:p>
        </p:txBody>
      </p:sp>
    </p:spTree>
    <p:extLst>
      <p:ext uri="{BB962C8B-B14F-4D97-AF65-F5344CB8AC3E}">
        <p14:creationId xmlns:p14="http://schemas.microsoft.com/office/powerpoint/2010/main" val="1609593166"/>
      </p:ext>
    </p:extLst>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42" name="Rectangle 2"/>
          <p:cNvSpPr>
            <a:spLocks noGrp="1" noChangeArrowheads="1"/>
          </p:cNvSpPr>
          <p:nvPr>
            <p:ph type="title"/>
          </p:nvPr>
        </p:nvSpPr>
        <p:spPr>
          <a:xfrm>
            <a:off x="344366" y="1379695"/>
            <a:ext cx="8447942" cy="249812"/>
          </a:xfrm>
          <a:noFill/>
          <a:ln w="9525">
            <a:noFill/>
            <a:miter lim="800000"/>
            <a:headEnd/>
            <a:tailEnd/>
          </a:ln>
          <a:effectLst/>
        </p:spPr>
        <p:txBody>
          <a:bodyPr vert="horz" wrap="square" lIns="0" tIns="0" rIns="0" bIns="0" numCol="1" anchor="b" anchorCtr="0" compatLnSpc="1">
            <a:prstTxWarp prst="textNoShape">
              <a:avLst/>
            </a:prstTxWarp>
            <a:spAutoFit/>
          </a:bodyPr>
          <a:lstStyle/>
          <a:p>
            <a:r>
              <a:rPr lang="cs-CZ" sz="1600" dirty="0"/>
              <a:t>Obsah </a:t>
            </a:r>
            <a:endParaRPr lang="en-US" sz="1600" dirty="0"/>
          </a:p>
        </p:txBody>
      </p:sp>
      <p:sp>
        <p:nvSpPr>
          <p:cNvPr id="2979843" name="Rectangle 3"/>
          <p:cNvSpPr>
            <a:spLocks noGrp="1" noChangeArrowheads="1"/>
          </p:cNvSpPr>
          <p:nvPr>
            <p:ph type="body" idx="1"/>
          </p:nvPr>
        </p:nvSpPr>
        <p:spPr>
          <a:xfrm>
            <a:off x="424962" y="2051429"/>
            <a:ext cx="8367346" cy="4290646"/>
          </a:xfrm>
          <a:noFill/>
          <a:ln w="9525">
            <a:noFill/>
            <a:miter lim="800000"/>
            <a:headEnd/>
            <a:tailEnd/>
          </a:ln>
          <a:effectLst/>
        </p:spPr>
        <p:txBody>
          <a:bodyPr vert="horz" wrap="square" lIns="0" tIns="0" rIns="0" bIns="252000" numCol="1" anchor="t" anchorCtr="0" compatLnSpc="1">
            <a:prstTxWarp prst="textNoShape">
              <a:avLst/>
            </a:prstTxWarp>
          </a:bodyPr>
          <a:lstStyle/>
          <a:p>
            <a:pPr>
              <a:lnSpc>
                <a:spcPct val="200000"/>
              </a:lnSpc>
              <a:buFont typeface="Wingdings" panose="05000000000000000000" pitchFamily="2" charset="2"/>
              <a:buChar char="Ø"/>
            </a:pPr>
            <a:r>
              <a:rPr lang="cs-CZ" dirty="0"/>
              <a:t>Brainstorming</a:t>
            </a:r>
          </a:p>
          <a:p>
            <a:pPr>
              <a:lnSpc>
                <a:spcPct val="200000"/>
              </a:lnSpc>
              <a:buFont typeface="Wingdings" panose="05000000000000000000" pitchFamily="2" charset="2"/>
              <a:buChar char="Ø"/>
            </a:pPr>
            <a:r>
              <a:rPr lang="cs-CZ" dirty="0"/>
              <a:t>Myšlenkové mapy</a:t>
            </a:r>
          </a:p>
          <a:p>
            <a:pPr>
              <a:lnSpc>
                <a:spcPct val="200000"/>
              </a:lnSpc>
              <a:buFont typeface="Wingdings" panose="05000000000000000000" pitchFamily="2" charset="2"/>
              <a:buChar char="Ø"/>
            </a:pPr>
            <a:r>
              <a:rPr lang="cs-CZ" dirty="0"/>
              <a:t>SWOT analýza</a:t>
            </a:r>
          </a:p>
          <a:p>
            <a:pPr>
              <a:lnSpc>
                <a:spcPct val="200000"/>
              </a:lnSpc>
              <a:buFont typeface="Wingdings" panose="05000000000000000000" pitchFamily="2" charset="2"/>
              <a:buChar char="Ø"/>
            </a:pPr>
            <a:r>
              <a:rPr lang="cs-CZ"/>
              <a:t>Rozhodovací </a:t>
            </a:r>
            <a:r>
              <a:rPr lang="cs-CZ" dirty="0"/>
              <a:t>analýza</a:t>
            </a:r>
          </a:p>
          <a:p>
            <a:pPr>
              <a:lnSpc>
                <a:spcPct val="200000"/>
              </a:lnSpc>
              <a:buFont typeface="Wingdings" panose="05000000000000000000" pitchFamily="2" charset="2"/>
              <a:buChar char="Ø"/>
            </a:pPr>
            <a:endParaRPr lang="cs-CZ" dirty="0"/>
          </a:p>
          <a:p>
            <a:pPr>
              <a:lnSpc>
                <a:spcPct val="200000"/>
              </a:lnSpc>
              <a:buFont typeface="Wingdings" panose="05000000000000000000" pitchFamily="2" charset="2"/>
              <a:buChar char="Ø"/>
            </a:pPr>
            <a:endParaRPr lang="cs-CZ" dirty="0"/>
          </a:p>
          <a:p>
            <a:pPr>
              <a:buFont typeface="Wingdings" panose="05000000000000000000" pitchFamily="2" charset="2"/>
              <a:buChar char="Ø"/>
            </a:pPr>
            <a:endParaRPr lang="cs-CZ" dirty="0"/>
          </a:p>
          <a:p>
            <a:pPr lvl="1">
              <a:buFont typeface="Wingdings" panose="05000000000000000000" pitchFamily="2" charset="2"/>
              <a:buChar char="Ø"/>
            </a:pPr>
            <a:endParaRPr lang="en-US" dirty="0"/>
          </a:p>
        </p:txBody>
      </p:sp>
      <p:sp>
        <p:nvSpPr>
          <p:cNvPr id="2" name="Zástupný symbol pro číslo snímku 1">
            <a:extLst>
              <a:ext uri="{FF2B5EF4-FFF2-40B4-BE49-F238E27FC236}">
                <a16:creationId xmlns:a16="http://schemas.microsoft.com/office/drawing/2014/main" id="{516099A1-6A6B-498D-BD18-EEF9AA48803B}"/>
              </a:ext>
            </a:extLst>
          </p:cNvPr>
          <p:cNvSpPr>
            <a:spLocks noGrp="1"/>
          </p:cNvSpPr>
          <p:nvPr>
            <p:ph type="sldNum" sz="quarter" idx="10"/>
          </p:nvPr>
        </p:nvSpPr>
        <p:spPr/>
        <p:txBody>
          <a:bodyPr/>
          <a:lstStyle/>
          <a:p>
            <a:fld id="{148E6866-6A9D-4348-B81C-674B8D684B58}" type="slidenum">
              <a:rPr lang="cs-CZ" smtClean="0"/>
              <a:pPr/>
              <a:t>2</a:t>
            </a:fld>
            <a:endParaRPr lang="cs-CZ"/>
          </a:p>
        </p:txBody>
      </p:sp>
    </p:spTree>
    <p:extLst>
      <p:ext uri="{BB962C8B-B14F-4D97-AF65-F5344CB8AC3E}">
        <p14:creationId xmlns:p14="http://schemas.microsoft.com/office/powerpoint/2010/main" val="1429155838"/>
      </p:ext>
    </p:extLst>
  </p:cSld>
  <p:clrMapOvr>
    <a:masterClrMapping/>
  </p:clrMapOvr>
  <p:transition>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60ED3D3-9D8F-4C2E-B5AE-D99931E29038}" type="slidenum">
              <a:rPr kumimoji="0" lang="cs-CZ" sz="1400" b="0" i="0" u="none" strike="noStrike" kern="1200" cap="none" spc="0" normalizeH="0" baseline="0" noProof="0">
                <a:ln>
                  <a:noFill/>
                </a:ln>
                <a:solidFill>
                  <a:srgbClr val="D2A078"/>
                </a:solidFill>
                <a:effectLst/>
                <a:uLnTx/>
                <a:uFillTx/>
                <a:latin typeface="Times New Roman"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cs-CZ" sz="1400" b="0" i="0" u="none" strike="noStrike" kern="1200" cap="none" spc="0" normalizeH="0" baseline="0" noProof="0">
              <a:ln>
                <a:noFill/>
              </a:ln>
              <a:solidFill>
                <a:srgbClr val="D2A078"/>
              </a:solidFill>
              <a:effectLst/>
              <a:uLnTx/>
              <a:uFillTx/>
              <a:latin typeface="Times New Roman" pitchFamily="18" charset="0"/>
              <a:ea typeface="+mn-ea"/>
              <a:cs typeface="+mn-cs"/>
            </a:endParaRPr>
          </a:p>
        </p:txBody>
      </p:sp>
      <p:sp>
        <p:nvSpPr>
          <p:cNvPr id="208898" name="Rectangle 2"/>
          <p:cNvSpPr>
            <a:spLocks noGrp="1" noChangeArrowheads="1"/>
          </p:cNvSpPr>
          <p:nvPr>
            <p:ph type="title"/>
          </p:nvPr>
        </p:nvSpPr>
        <p:spPr>
          <a:xfrm>
            <a:off x="279400" y="1163683"/>
            <a:ext cx="8447088" cy="520655"/>
          </a:xfrm>
        </p:spPr>
        <p:txBody>
          <a:bodyPr/>
          <a:lstStyle/>
          <a:p>
            <a:r>
              <a:rPr lang="cs-CZ" sz="1600" dirty="0"/>
              <a:t>Vlastní rozhodovací analýza začíná stanovením variant řešení zadaného problému, přičemž základním vodítkem je zvolená strategie rozvoje</a:t>
            </a:r>
          </a:p>
        </p:txBody>
      </p:sp>
      <p:sp>
        <p:nvSpPr>
          <p:cNvPr id="208899" name="Rectangle 3"/>
          <p:cNvSpPr>
            <a:spLocks noGrp="1" noChangeArrowheads="1"/>
          </p:cNvSpPr>
          <p:nvPr>
            <p:ph type="body" idx="1"/>
          </p:nvPr>
        </p:nvSpPr>
        <p:spPr/>
        <p:txBody>
          <a:bodyPr/>
          <a:lstStyle/>
          <a:p>
            <a:r>
              <a:rPr lang="cs-CZ" dirty="0"/>
              <a:t>Varianty řešení - návrhy</a:t>
            </a:r>
          </a:p>
          <a:p>
            <a:pPr lvl="1"/>
            <a:r>
              <a:rPr lang="cs-CZ" b="0" dirty="0"/>
              <a:t>Přestěhovat se do většího města</a:t>
            </a:r>
          </a:p>
          <a:p>
            <a:pPr lvl="1"/>
            <a:r>
              <a:rPr lang="cs-CZ" b="0" dirty="0"/>
              <a:t>Fúze s jinou firmou a změna sídla</a:t>
            </a:r>
          </a:p>
          <a:p>
            <a:pPr lvl="1"/>
            <a:r>
              <a:rPr lang="cs-CZ" b="0" dirty="0"/>
              <a:t>Internetový prodej ND</a:t>
            </a:r>
          </a:p>
          <a:p>
            <a:pPr lvl="1"/>
            <a:r>
              <a:rPr lang="cs-CZ" b="0" dirty="0"/>
              <a:t>Rozšíření – přístavba na vlastním pozemku</a:t>
            </a:r>
          </a:p>
          <a:p>
            <a:pPr lvl="1"/>
            <a:r>
              <a:rPr lang="cs-CZ" b="0" dirty="0"/>
              <a:t>Zřízení poboček po městě</a:t>
            </a:r>
          </a:p>
          <a:p>
            <a:pPr lvl="1"/>
            <a:r>
              <a:rPr lang="cs-CZ" b="0" dirty="0"/>
              <a:t>Přesun do nákupní zóny</a:t>
            </a:r>
          </a:p>
          <a:p>
            <a:pPr lvl="1"/>
            <a:r>
              <a:rPr lang="cs-CZ" b="0" dirty="0"/>
              <a:t>Získání dotace na rozšíření</a:t>
            </a:r>
          </a:p>
          <a:p>
            <a:r>
              <a:rPr lang="cs-CZ" dirty="0"/>
              <a:t>Varianty – platné</a:t>
            </a:r>
          </a:p>
          <a:p>
            <a:pPr lvl="1">
              <a:buFont typeface="+mj-lt"/>
              <a:buAutoNum type="alphaUcPeriod"/>
            </a:pPr>
            <a:r>
              <a:rPr lang="cs-CZ" b="0" dirty="0"/>
              <a:t>Přístavba ke stávajícímu objektu na vlastním pozemku</a:t>
            </a:r>
          </a:p>
          <a:p>
            <a:pPr lvl="1">
              <a:buFont typeface="+mj-lt"/>
              <a:buAutoNum type="alphaUcPeriod"/>
            </a:pPr>
            <a:r>
              <a:rPr lang="cs-CZ" b="0" dirty="0"/>
              <a:t>Přesun do zóny za městem</a:t>
            </a:r>
          </a:p>
          <a:p>
            <a:pPr lvl="1">
              <a:buFont typeface="+mj-lt"/>
              <a:buAutoNum type="alphaUcPeriod"/>
            </a:pPr>
            <a:r>
              <a:rPr lang="cs-CZ" b="0" dirty="0"/>
              <a:t>Nákup a adaptace volného objektu v centru města</a:t>
            </a:r>
          </a:p>
          <a:p>
            <a:pPr lvl="1">
              <a:buFont typeface="+mj-lt"/>
              <a:buAutoNum type="alphaUcPeriod"/>
            </a:pPr>
            <a:r>
              <a:rPr lang="cs-CZ" b="0" dirty="0"/>
              <a:t>Kombinace A </a:t>
            </a:r>
            <a:r>
              <a:rPr lang="cs-CZ" b="0" dirty="0" err="1"/>
              <a:t>a</a:t>
            </a:r>
            <a:r>
              <a:rPr lang="cs-CZ" b="0" dirty="0"/>
              <a:t> B</a:t>
            </a:r>
          </a:p>
          <a:p>
            <a:pPr marL="457200" lvl="1" indent="0">
              <a:buNone/>
            </a:pPr>
            <a:endParaRPr lang="cs-CZ" dirty="0"/>
          </a:p>
          <a:p>
            <a:pPr>
              <a:buFont typeface="Arial" charset="0"/>
              <a:buNone/>
            </a:pPr>
            <a:endParaRPr lang="cs-CZ" sz="1800" b="0" dirty="0"/>
          </a:p>
          <a:p>
            <a:pPr eaLnBrk="0" hangingPunct="0">
              <a:lnSpc>
                <a:spcPct val="90000"/>
              </a:lnSpc>
              <a:spcBef>
                <a:spcPts val="500"/>
              </a:spcBef>
              <a:buClr>
                <a:srgbClr val="C3630B"/>
              </a:buClr>
              <a:buSzTx/>
              <a:buFontTx/>
              <a:buChar char="–"/>
            </a:pPr>
            <a:endParaRPr lang="cs-CZ" dirty="0"/>
          </a:p>
          <a:p>
            <a:pPr lvl="1"/>
            <a:endParaRPr lang="cs-CZ" b="0" dirty="0"/>
          </a:p>
          <a:p>
            <a:endParaRPr lang="cs-CZ" dirty="0"/>
          </a:p>
        </p:txBody>
      </p:sp>
      <p:sp>
        <p:nvSpPr>
          <p:cNvPr id="7" name="Text Box 7"/>
          <p:cNvSpPr txBox="1">
            <a:spLocks noChangeArrowheads="1"/>
          </p:cNvSpPr>
          <p:nvPr/>
        </p:nvSpPr>
        <p:spPr bwMode="auto">
          <a:xfrm>
            <a:off x="6705600" y="239713"/>
            <a:ext cx="2286000" cy="268287"/>
          </a:xfrm>
          <a:prstGeom prst="rect">
            <a:avLst/>
          </a:prstGeom>
          <a:solidFill>
            <a:schemeClr val="bg1"/>
          </a:solidFill>
          <a:ln w="9525" algn="ctr">
            <a:noFill/>
            <a:miter lim="800000"/>
            <a:headEnd/>
            <a:tailEnd/>
          </a:ln>
          <a:effectLst/>
        </p:spPr>
        <p:txBody>
          <a:bodyPr lIns="0" tIns="0" rIns="0" bIns="0" anchor="ctr" anchorCtr="1">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cs-CZ" sz="1600" b="1" i="0" u="none" strike="noStrike" kern="1200" cap="none" spc="0" normalizeH="0" baseline="0" noProof="0">
                <a:ln>
                  <a:noFill/>
                </a:ln>
                <a:solidFill>
                  <a:srgbClr val="33577A"/>
                </a:solidFill>
                <a:effectLst/>
                <a:uLnTx/>
                <a:uFillTx/>
                <a:latin typeface="Arial" charset="0"/>
                <a:ea typeface="+mn-ea"/>
                <a:cs typeface="+mn-cs"/>
              </a:rPr>
              <a:t>Rozhodovací analýza</a:t>
            </a:r>
            <a:endParaRPr kumimoji="0" lang="en-US" sz="1600" b="1" i="0" u="none" strike="noStrike" kern="1200" cap="none" spc="0" normalizeH="0" baseline="0" noProof="0">
              <a:ln>
                <a:noFill/>
              </a:ln>
              <a:solidFill>
                <a:srgbClr val="33577A"/>
              </a:solidFill>
              <a:effectLst/>
              <a:uLnTx/>
              <a:uFillTx/>
              <a:latin typeface="Arial" charset="0"/>
              <a:ea typeface="+mn-ea"/>
              <a:cs typeface="+mn-cs"/>
            </a:endParaRPr>
          </a:p>
        </p:txBody>
      </p:sp>
      <p:sp>
        <p:nvSpPr>
          <p:cNvPr id="8" name="AutoShape 33"/>
          <p:cNvSpPr>
            <a:spLocks noChangeArrowheads="1"/>
          </p:cNvSpPr>
          <p:nvPr/>
        </p:nvSpPr>
        <p:spPr bwMode="auto">
          <a:xfrm>
            <a:off x="7408863" y="1703388"/>
            <a:ext cx="1524000" cy="304800"/>
          </a:xfrm>
          <a:prstGeom prst="parallelogram">
            <a:avLst>
              <a:gd name="adj" fmla="val 53912"/>
            </a:avLst>
          </a:prstGeom>
          <a:solidFill>
            <a:schemeClr val="bg2"/>
          </a:solidFill>
          <a:ln w="12700">
            <a:noFill/>
            <a:miter lim="800000"/>
            <a:headEnd/>
            <a:tailEnd/>
          </a:ln>
          <a:effectLst>
            <a:prstShdw prst="shdw17" dist="17961" dir="2700000">
              <a:schemeClr val="bg2">
                <a:gamma/>
                <a:shade val="60000"/>
                <a:invGamma/>
              </a:schemeClr>
            </a:prstShdw>
          </a:effectLst>
        </p:spPr>
        <p:txBody>
          <a:bodyPr wrap="none" lIns="90488" tIns="44450" rIns="90488" bIns="44450" anchor="ctr"/>
          <a:lstStyle/>
          <a:p>
            <a:pPr marL="0" marR="0" lvl="0" indent="0" algn="ctr" defTabSz="762000" rtl="0" eaLnBrk="0" fontAlgn="base" latinLnBrk="0" hangingPunct="0">
              <a:lnSpc>
                <a:spcPct val="90000"/>
              </a:lnSpc>
              <a:spcBef>
                <a:spcPct val="0"/>
              </a:spcBef>
              <a:spcAft>
                <a:spcPct val="0"/>
              </a:spcAft>
              <a:buClrTx/>
              <a:buSzTx/>
              <a:buFontTx/>
              <a:buNone/>
              <a:tabLst/>
              <a:defRPr/>
            </a:pPr>
            <a:r>
              <a:rPr kumimoji="0" lang="cs-CZ" sz="1400" b="1" i="1" u="none" strike="noStrike" kern="1200" cap="none" spc="0" normalizeH="0" baseline="0" noProof="0">
                <a:ln>
                  <a:noFill/>
                </a:ln>
                <a:solidFill>
                  <a:srgbClr val="002D5A"/>
                </a:solidFill>
                <a:effectLst/>
                <a:uLnTx/>
                <a:uFillTx/>
                <a:latin typeface="Arial" charset="0"/>
                <a:ea typeface="+mn-ea"/>
                <a:cs typeface="+mn-cs"/>
              </a:rPr>
              <a:t>Příklad</a:t>
            </a:r>
            <a:endParaRPr kumimoji="0" lang="en-US" sz="1400" b="1" i="1" u="none" strike="noStrike" kern="1200" cap="none" spc="0" normalizeH="0" baseline="0" noProof="0">
              <a:ln>
                <a:noFill/>
              </a:ln>
              <a:solidFill>
                <a:srgbClr val="002D5A"/>
              </a:solidFill>
              <a:effectLst/>
              <a:uLnTx/>
              <a:uFillTx/>
              <a:latin typeface="Arial" charset="0"/>
              <a:ea typeface="+mn-ea"/>
              <a:cs typeface="+mn-cs"/>
            </a:endParaRPr>
          </a:p>
        </p:txBody>
      </p:sp>
    </p:spTree>
    <p:extLst>
      <p:ext uri="{BB962C8B-B14F-4D97-AF65-F5344CB8AC3E}">
        <p14:creationId xmlns:p14="http://schemas.microsoft.com/office/powerpoint/2010/main" val="3129405546"/>
      </p:ext>
    </p:extLst>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E1345ECA-D559-4343-86AE-D2A212720BEF}" type="slidenum">
              <a:rPr lang="cs-CZ"/>
              <a:pPr/>
              <a:t>3</a:t>
            </a:fld>
            <a:endParaRPr lang="cs-CZ"/>
          </a:p>
        </p:txBody>
      </p:sp>
      <p:sp>
        <p:nvSpPr>
          <p:cNvPr id="168962" name="Rectangle 2"/>
          <p:cNvSpPr>
            <a:spLocks noGrp="1" noChangeArrowheads="1"/>
          </p:cNvSpPr>
          <p:nvPr>
            <p:ph type="title"/>
          </p:nvPr>
        </p:nvSpPr>
        <p:spPr>
          <a:xfrm>
            <a:off x="279400" y="1163683"/>
            <a:ext cx="8447088" cy="520655"/>
          </a:xfrm>
        </p:spPr>
        <p:txBody>
          <a:bodyPr/>
          <a:lstStyle/>
          <a:p>
            <a:r>
              <a:rPr lang="cs-CZ" sz="1600" dirty="0"/>
              <a:t>Brainstorming je skupinová metoda pro generování nápadů na řešení předem zadaného úkolu</a:t>
            </a:r>
          </a:p>
        </p:txBody>
      </p:sp>
      <p:sp>
        <p:nvSpPr>
          <p:cNvPr id="168963" name="Rectangle 3"/>
          <p:cNvSpPr>
            <a:spLocks noGrp="1" noChangeArrowheads="1"/>
          </p:cNvSpPr>
          <p:nvPr>
            <p:ph type="body" idx="1"/>
          </p:nvPr>
        </p:nvSpPr>
        <p:spPr/>
        <p:txBody>
          <a:bodyPr/>
          <a:lstStyle/>
          <a:p>
            <a:r>
              <a:rPr lang="cs-CZ" dirty="0"/>
              <a:t>Charakteristika metody</a:t>
            </a:r>
          </a:p>
          <a:p>
            <a:pPr lvl="1"/>
            <a:r>
              <a:rPr lang="cs-CZ" b="0" dirty="0"/>
              <a:t>Pracuje se ve skupině osob, u kterých se předpokládá určitá znalost problému a současně schopnost kreativního myšlení</a:t>
            </a:r>
          </a:p>
          <a:p>
            <a:pPr lvl="1"/>
            <a:r>
              <a:rPr lang="cs-CZ" b="0" dirty="0"/>
              <a:t>Využívá se asociativního myšlení a rozvoje návrhů ostatních účastníků </a:t>
            </a:r>
          </a:p>
          <a:p>
            <a:pPr lvl="1"/>
            <a:r>
              <a:rPr lang="cs-CZ" b="0" dirty="0"/>
              <a:t>Metoda není určena pro detailní návrhy řešení zadaného problému</a:t>
            </a:r>
            <a:endParaRPr lang="cs-CZ" sz="1400" b="0" dirty="0"/>
          </a:p>
          <a:p>
            <a:endParaRPr lang="cs-CZ" dirty="0"/>
          </a:p>
          <a:p>
            <a:r>
              <a:rPr lang="cs-CZ" dirty="0"/>
              <a:t>Popis metody</a:t>
            </a:r>
          </a:p>
          <a:p>
            <a:pPr lvl="1"/>
            <a:r>
              <a:rPr lang="cs-CZ" b="0" dirty="0"/>
              <a:t>Svolaná skupina je vedena moderátorem, který se obvykle návrhů řešení nezúčastňuje</a:t>
            </a:r>
          </a:p>
          <a:p>
            <a:pPr lvl="1"/>
            <a:r>
              <a:rPr lang="cs-CZ" b="0" dirty="0"/>
              <a:t>Na začátku je formulován problém a ponechán určitý čas na promyšlení nápadů</a:t>
            </a:r>
          </a:p>
          <a:p>
            <a:pPr lvl="1"/>
            <a:r>
              <a:rPr lang="cs-CZ" b="0" dirty="0"/>
              <a:t>Jednotliví účastníci se hlásí, stručně formulují svůj nápad, který je moderátorem zapsán na viditelné místo</a:t>
            </a:r>
          </a:p>
          <a:p>
            <a:pPr lvl="1"/>
            <a:r>
              <a:rPr lang="cs-CZ" b="0" dirty="0"/>
              <a:t>V případě potřeby objasnit podrobněji návrh, je autorovi dána k tomu možnost</a:t>
            </a:r>
          </a:p>
          <a:p>
            <a:pPr lvl="1"/>
            <a:r>
              <a:rPr lang="cs-CZ" b="0" dirty="0"/>
              <a:t>Moderátor řídí vystoupení účastníků se snahou udržet svižné tempo </a:t>
            </a:r>
          </a:p>
          <a:p>
            <a:pPr lvl="1"/>
            <a:r>
              <a:rPr lang="cs-CZ" b="0" dirty="0"/>
              <a:t>Vázne-li přísun dalších nápadů, moderátor dosud navržená řešení rekapituluje</a:t>
            </a:r>
          </a:p>
          <a:p>
            <a:pPr lvl="1"/>
            <a:r>
              <a:rPr lang="cs-CZ" b="0" dirty="0"/>
              <a:t>Po ukončení generování nápadů proběhne jejich formální posouzení (vyloučení duplicit, odstranění / vyjasnění)</a:t>
            </a:r>
            <a:endParaRPr lang="cs-CZ" sz="1400" b="0" dirty="0"/>
          </a:p>
        </p:txBody>
      </p:sp>
      <p:sp>
        <p:nvSpPr>
          <p:cNvPr id="168964" name="Text Box 4"/>
          <p:cNvSpPr txBox="1">
            <a:spLocks noChangeArrowheads="1"/>
          </p:cNvSpPr>
          <p:nvPr/>
        </p:nvSpPr>
        <p:spPr bwMode="auto">
          <a:xfrm>
            <a:off x="6705600" y="250746"/>
            <a:ext cx="2286000" cy="246221"/>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600" dirty="0">
                <a:solidFill>
                  <a:schemeClr val="hlink"/>
                </a:solidFill>
              </a:rPr>
              <a:t>Brainstorming</a:t>
            </a:r>
            <a:endParaRPr lang="en-US" sz="1600" dirty="0">
              <a:solidFill>
                <a:schemeClr val="hlink"/>
              </a:solidFill>
            </a:endParaRPr>
          </a:p>
        </p:txBody>
      </p:sp>
    </p:spTree>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E1345ECA-D559-4343-86AE-D2A212720BEF}" type="slidenum">
              <a:rPr lang="cs-CZ"/>
              <a:pPr/>
              <a:t>4</a:t>
            </a:fld>
            <a:endParaRPr lang="cs-CZ"/>
          </a:p>
        </p:txBody>
      </p:sp>
      <p:sp>
        <p:nvSpPr>
          <p:cNvPr id="168962" name="Rectangle 2"/>
          <p:cNvSpPr>
            <a:spLocks noGrp="1" noChangeArrowheads="1"/>
          </p:cNvSpPr>
          <p:nvPr>
            <p:ph type="title"/>
          </p:nvPr>
        </p:nvSpPr>
        <p:spPr>
          <a:xfrm>
            <a:off x="279400" y="1163683"/>
            <a:ext cx="8447088" cy="520655"/>
          </a:xfrm>
        </p:spPr>
        <p:txBody>
          <a:bodyPr/>
          <a:lstStyle/>
          <a:p>
            <a:r>
              <a:rPr lang="cs-CZ" sz="1600" dirty="0"/>
              <a:t>Brainstorming je skupinová metoda pro generování nápadů na řešení předem zadaného úkolu</a:t>
            </a:r>
          </a:p>
        </p:txBody>
      </p:sp>
      <p:sp>
        <p:nvSpPr>
          <p:cNvPr id="168963" name="Rectangle 3"/>
          <p:cNvSpPr>
            <a:spLocks noGrp="1" noChangeArrowheads="1"/>
          </p:cNvSpPr>
          <p:nvPr>
            <p:ph type="body" idx="1"/>
          </p:nvPr>
        </p:nvSpPr>
        <p:spPr/>
        <p:txBody>
          <a:bodyPr/>
          <a:lstStyle/>
          <a:p>
            <a:r>
              <a:rPr lang="cs-CZ" dirty="0"/>
              <a:t>Zásady používání</a:t>
            </a:r>
          </a:p>
          <a:p>
            <a:pPr lvl="1"/>
            <a:r>
              <a:rPr lang="cs-CZ" b="0" dirty="0"/>
              <a:t>Sestavit vyváženou tvořivou skupinu a dobře jí problém popsat</a:t>
            </a:r>
          </a:p>
          <a:p>
            <a:pPr lvl="1"/>
            <a:r>
              <a:rPr lang="cs-CZ" b="0" dirty="0"/>
              <a:t>Nezařazovat do skupiny vedoucí a autoritativní osobnosti</a:t>
            </a:r>
          </a:p>
          <a:p>
            <a:pPr lvl="1"/>
            <a:r>
              <a:rPr lang="cs-CZ" b="0" dirty="0"/>
              <a:t>Podporovat a udržovat zájem účastníků na vymýšlení nápadů</a:t>
            </a:r>
          </a:p>
          <a:p>
            <a:pPr lvl="1"/>
            <a:r>
              <a:rPr lang="cs-CZ" b="0" dirty="0"/>
              <a:t>Nekritizovat návrhy ostatních</a:t>
            </a:r>
          </a:p>
          <a:p>
            <a:pPr lvl="1"/>
            <a:r>
              <a:rPr lang="cs-CZ" b="0" dirty="0"/>
              <a:t>Neodmítat žádný ani sebebláznivější nápad</a:t>
            </a:r>
          </a:p>
          <a:p>
            <a:pPr lvl="1"/>
            <a:r>
              <a:rPr lang="cs-CZ" b="0" dirty="0"/>
              <a:t>Nenutit nikoho „násilím“ k návrhům</a:t>
            </a:r>
          </a:p>
          <a:p>
            <a:pPr marL="0" indent="0">
              <a:buNone/>
            </a:pPr>
            <a:endParaRPr lang="cs-CZ" dirty="0"/>
          </a:p>
          <a:p>
            <a:r>
              <a:rPr lang="cs-CZ" dirty="0"/>
              <a:t>Varianty metody</a:t>
            </a:r>
          </a:p>
          <a:p>
            <a:pPr lvl="1"/>
            <a:r>
              <a:rPr lang="cs-CZ" b="0" dirty="0"/>
              <a:t>Karuselový přístup – postupné vyvolávání účastníků v daném pořadí</a:t>
            </a:r>
          </a:p>
          <a:p>
            <a:pPr lvl="1"/>
            <a:r>
              <a:rPr lang="cs-CZ" b="0" dirty="0"/>
              <a:t>Skupinová verze – nápady se připravují ve skupinách </a:t>
            </a:r>
          </a:p>
          <a:p>
            <a:pPr lvl="1"/>
            <a:r>
              <a:rPr lang="cs-CZ" b="0" dirty="0"/>
              <a:t>Kolování nápadů – ve skupině kolují papíry, na které účastníci zapisují svoje nápady (</a:t>
            </a:r>
            <a:r>
              <a:rPr lang="cs-CZ" b="0" dirty="0" err="1"/>
              <a:t>brainwriting</a:t>
            </a:r>
            <a:r>
              <a:rPr lang="cs-CZ" b="0" dirty="0"/>
              <a:t>)</a:t>
            </a:r>
          </a:p>
          <a:p>
            <a:pPr lvl="1"/>
            <a:r>
              <a:rPr lang="cs-CZ" b="0" dirty="0"/>
              <a:t>Anonymní průběh – nápady účastníci zaznamenávají písemně, následně se ve skupině provádí vyhodnocení</a:t>
            </a:r>
          </a:p>
          <a:p>
            <a:pPr lvl="1"/>
            <a:r>
              <a:rPr lang="cs-CZ" b="0" dirty="0"/>
              <a:t>Vícefázový přístup – příprava probíhá nad předem zadaným problémem, navržená řešení postupují do dalšího kola k vyhodnocení a zpracování / rozvoji další skupinou </a:t>
            </a:r>
          </a:p>
          <a:p>
            <a:pPr lvl="1"/>
            <a:endParaRPr lang="cs-CZ" sz="1400" b="0" dirty="0"/>
          </a:p>
        </p:txBody>
      </p:sp>
      <p:sp>
        <p:nvSpPr>
          <p:cNvPr id="168964" name="Text Box 4"/>
          <p:cNvSpPr txBox="1">
            <a:spLocks noChangeArrowheads="1"/>
          </p:cNvSpPr>
          <p:nvPr/>
        </p:nvSpPr>
        <p:spPr bwMode="auto">
          <a:xfrm>
            <a:off x="6705600" y="250746"/>
            <a:ext cx="2286000" cy="246221"/>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600" dirty="0">
                <a:solidFill>
                  <a:schemeClr val="hlink"/>
                </a:solidFill>
              </a:rPr>
              <a:t>Brainstorming</a:t>
            </a:r>
            <a:endParaRPr lang="en-US" sz="1600" dirty="0">
              <a:solidFill>
                <a:schemeClr val="hlink"/>
              </a:solidFill>
            </a:endParaRPr>
          </a:p>
        </p:txBody>
      </p:sp>
    </p:spTree>
    <p:extLst>
      <p:ext uri="{BB962C8B-B14F-4D97-AF65-F5344CB8AC3E}">
        <p14:creationId xmlns:p14="http://schemas.microsoft.com/office/powerpoint/2010/main" val="3556711479"/>
      </p:ext>
    </p:extLst>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E1345ECA-D559-4343-86AE-D2A212720BEF}" type="slidenum">
              <a:rPr lang="cs-CZ"/>
              <a:pPr/>
              <a:t>5</a:t>
            </a:fld>
            <a:endParaRPr lang="cs-CZ"/>
          </a:p>
        </p:txBody>
      </p:sp>
      <p:sp>
        <p:nvSpPr>
          <p:cNvPr id="168962" name="Rectangle 2"/>
          <p:cNvSpPr>
            <a:spLocks noGrp="1" noChangeArrowheads="1"/>
          </p:cNvSpPr>
          <p:nvPr>
            <p:ph type="title"/>
          </p:nvPr>
        </p:nvSpPr>
        <p:spPr>
          <a:xfrm>
            <a:off x="279400" y="1163683"/>
            <a:ext cx="8447088" cy="520655"/>
          </a:xfrm>
        </p:spPr>
        <p:txBody>
          <a:bodyPr/>
          <a:lstStyle/>
          <a:p>
            <a:r>
              <a:rPr lang="cs-CZ" sz="1600" dirty="0"/>
              <a:t>Pro systematický způsob vytváření a zapisování nápadů na řešení problémů se používají tzv. myšlenkové mapy (Mind </a:t>
            </a:r>
            <a:r>
              <a:rPr lang="cs-CZ" sz="1600" dirty="0" err="1"/>
              <a:t>Maps</a:t>
            </a:r>
            <a:r>
              <a:rPr lang="cs-CZ" sz="1600" dirty="0"/>
              <a:t>)</a:t>
            </a:r>
          </a:p>
        </p:txBody>
      </p:sp>
      <p:sp>
        <p:nvSpPr>
          <p:cNvPr id="168964" name="Text Box 4"/>
          <p:cNvSpPr txBox="1">
            <a:spLocks noChangeArrowheads="1"/>
          </p:cNvSpPr>
          <p:nvPr/>
        </p:nvSpPr>
        <p:spPr bwMode="auto">
          <a:xfrm>
            <a:off x="6705600" y="250746"/>
            <a:ext cx="2286000" cy="246221"/>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600" dirty="0">
                <a:solidFill>
                  <a:schemeClr val="hlink"/>
                </a:solidFill>
              </a:rPr>
              <a:t>Myšlenkové mapy</a:t>
            </a:r>
            <a:endParaRPr lang="en-US" sz="1600" dirty="0">
              <a:solidFill>
                <a:schemeClr val="hlink"/>
              </a:solidFill>
            </a:endParaRPr>
          </a:p>
        </p:txBody>
      </p:sp>
      <p:pic>
        <p:nvPicPr>
          <p:cNvPr id="7" name="Obrázek 6">
            <a:extLst>
              <a:ext uri="{FF2B5EF4-FFF2-40B4-BE49-F238E27FC236}">
                <a16:creationId xmlns:a16="http://schemas.microsoft.com/office/drawing/2014/main" id="{1A348AD7-6B57-4990-927D-9FB1E7B55022}"/>
              </a:ext>
            </a:extLst>
          </p:cNvPr>
          <p:cNvPicPr>
            <a:picLocks noChangeAspect="1"/>
          </p:cNvPicPr>
          <p:nvPr/>
        </p:nvPicPr>
        <p:blipFill>
          <a:blip r:embed="rId3"/>
          <a:stretch>
            <a:fillRect/>
          </a:stretch>
        </p:blipFill>
        <p:spPr>
          <a:xfrm>
            <a:off x="0" y="2079882"/>
            <a:ext cx="9144000" cy="4149970"/>
          </a:xfrm>
          <a:prstGeom prst="rect">
            <a:avLst/>
          </a:prstGeom>
        </p:spPr>
      </p:pic>
    </p:spTree>
    <p:extLst>
      <p:ext uri="{BB962C8B-B14F-4D97-AF65-F5344CB8AC3E}">
        <p14:creationId xmlns:p14="http://schemas.microsoft.com/office/powerpoint/2010/main" val="802925974"/>
      </p:ext>
    </p:extLst>
  </p:cSld>
  <p:clrMapOvr>
    <a:masterClrMapping/>
  </p:clrMapOvr>
  <p:transition>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94216B13-B2F1-459A-B4DE-0B61C23DCF4E}" type="slidenum">
              <a:rPr lang="cs-CZ"/>
              <a:pPr/>
              <a:t>6</a:t>
            </a:fld>
            <a:endParaRPr lang="cs-CZ"/>
          </a:p>
        </p:txBody>
      </p:sp>
      <p:sp>
        <p:nvSpPr>
          <p:cNvPr id="254978" name="Rectangle 2"/>
          <p:cNvSpPr>
            <a:spLocks noGrp="1" noChangeArrowheads="1"/>
          </p:cNvSpPr>
          <p:nvPr>
            <p:ph type="title"/>
          </p:nvPr>
        </p:nvSpPr>
        <p:spPr>
          <a:xfrm>
            <a:off x="279400" y="1135108"/>
            <a:ext cx="8447088" cy="520655"/>
          </a:xfrm>
        </p:spPr>
        <p:txBody>
          <a:bodyPr/>
          <a:lstStyle/>
          <a:p>
            <a:r>
              <a:rPr lang="cs-CZ" sz="1600" dirty="0"/>
              <a:t>Jednoduchá a oblíbená metoda výchozí analýzy situace určitého subjektu je SWOT analýzy popisující významné vnější a vnitřní </a:t>
            </a:r>
            <a:r>
              <a:rPr lang="cs-CZ" sz="1600" dirty="0" err="1"/>
              <a:t>faktoryf</a:t>
            </a:r>
            <a:endParaRPr lang="cs-CZ" sz="1600" dirty="0"/>
          </a:p>
        </p:txBody>
      </p:sp>
      <p:sp>
        <p:nvSpPr>
          <p:cNvPr id="254979" name="Rectangle 3"/>
          <p:cNvSpPr>
            <a:spLocks noGrp="1" noChangeArrowheads="1"/>
          </p:cNvSpPr>
          <p:nvPr>
            <p:ph type="body" idx="1"/>
          </p:nvPr>
        </p:nvSpPr>
        <p:spPr/>
        <p:txBody>
          <a:bodyPr/>
          <a:lstStyle/>
          <a:p>
            <a:pPr>
              <a:lnSpc>
                <a:spcPct val="80000"/>
              </a:lnSpc>
            </a:pPr>
            <a:r>
              <a:rPr lang="cs-CZ" dirty="0"/>
              <a:t>SWOT analýza</a:t>
            </a:r>
          </a:p>
          <a:p>
            <a:pPr lvl="1"/>
            <a:r>
              <a:rPr lang="cs-CZ" sz="1400" b="0" dirty="0"/>
              <a:t>je základní analytická metoda pro hodnocení určitého objektu, projektu, firmy, podnikání, podnikatelských subjektů, veřejnosprávních institucí, vzdělávací instituce apod.</a:t>
            </a:r>
          </a:p>
          <a:p>
            <a:pPr>
              <a:lnSpc>
                <a:spcPct val="80000"/>
              </a:lnSpc>
            </a:pPr>
            <a:endParaRPr lang="cs-CZ" dirty="0"/>
          </a:p>
          <a:p>
            <a:pPr>
              <a:lnSpc>
                <a:spcPct val="80000"/>
              </a:lnSpc>
            </a:pPr>
            <a:r>
              <a:rPr lang="cs-CZ" dirty="0"/>
              <a:t>SWOT analýza popisuje a hodnotí daný objekt pomocí ze dvou hledisek</a:t>
            </a:r>
          </a:p>
          <a:p>
            <a:pPr lvl="1"/>
            <a:r>
              <a:rPr lang="cs-CZ" sz="1400" b="0" dirty="0"/>
              <a:t>vnitřního – popisuje silné a slabé stránky = </a:t>
            </a:r>
            <a:r>
              <a:rPr lang="cs-CZ" sz="1400" b="0" dirty="0" err="1"/>
              <a:t>Strengths</a:t>
            </a:r>
            <a:r>
              <a:rPr lang="cs-CZ" sz="1400" b="0" dirty="0"/>
              <a:t> x </a:t>
            </a:r>
            <a:r>
              <a:rPr lang="cs-CZ" sz="1400" b="0" dirty="0" err="1"/>
              <a:t>Weaknesses</a:t>
            </a:r>
            <a:r>
              <a:rPr lang="cs-CZ" sz="1400" b="0" dirty="0"/>
              <a:t> </a:t>
            </a:r>
          </a:p>
          <a:p>
            <a:pPr lvl="1"/>
            <a:r>
              <a:rPr lang="cs-CZ" sz="1400" b="0" dirty="0"/>
              <a:t>vnějšího – opisuje příležitosti a hrozby = </a:t>
            </a:r>
            <a:r>
              <a:rPr lang="cs-CZ" sz="1400" b="0" dirty="0" err="1"/>
              <a:t>Opportunities</a:t>
            </a:r>
            <a:r>
              <a:rPr lang="cs-CZ" sz="1400" b="0" dirty="0"/>
              <a:t> x </a:t>
            </a:r>
            <a:r>
              <a:rPr lang="cs-CZ" sz="1400" b="0" dirty="0" err="1"/>
              <a:t>Threats</a:t>
            </a:r>
            <a:r>
              <a:rPr lang="cs-CZ" sz="1400" b="0" dirty="0"/>
              <a:t> </a:t>
            </a:r>
          </a:p>
          <a:p>
            <a:pPr>
              <a:lnSpc>
                <a:spcPct val="80000"/>
              </a:lnSpc>
            </a:pPr>
            <a:endParaRPr lang="cs-CZ" dirty="0"/>
          </a:p>
          <a:p>
            <a:pPr>
              <a:lnSpc>
                <a:spcPct val="80000"/>
              </a:lnSpc>
            </a:pPr>
            <a:r>
              <a:rPr lang="cs-CZ" dirty="0"/>
              <a:t>Na základě výsledků SWOT analýzy se dále zpracovávají strategie dalšího rozvoje</a:t>
            </a:r>
          </a:p>
          <a:p>
            <a:pPr>
              <a:lnSpc>
                <a:spcPct val="80000"/>
              </a:lnSpc>
            </a:pPr>
            <a:endParaRPr lang="cs-CZ" dirty="0"/>
          </a:p>
          <a:p>
            <a:pPr>
              <a:lnSpc>
                <a:spcPct val="80000"/>
              </a:lnSpc>
            </a:pPr>
            <a:r>
              <a:rPr lang="cs-CZ" dirty="0"/>
              <a:t>Konkrétně se v praxi vyvíjejí následující strategie:    </a:t>
            </a:r>
          </a:p>
          <a:p>
            <a:pPr>
              <a:lnSpc>
                <a:spcPct val="80000"/>
              </a:lnSpc>
            </a:pPr>
            <a:endParaRPr lang="cs-CZ" dirty="0"/>
          </a:p>
          <a:p>
            <a:pPr>
              <a:lnSpc>
                <a:spcPct val="80000"/>
              </a:lnSpc>
            </a:pPr>
            <a:r>
              <a:rPr lang="cs-CZ" dirty="0"/>
              <a:t>SO – </a:t>
            </a:r>
            <a:r>
              <a:rPr lang="cs-CZ" b="0" dirty="0"/>
              <a:t>Použití silných stránek pro dosažení příležitostí</a:t>
            </a:r>
          </a:p>
          <a:p>
            <a:pPr>
              <a:lnSpc>
                <a:spcPct val="80000"/>
              </a:lnSpc>
            </a:pPr>
            <a:r>
              <a:rPr lang="cs-CZ" dirty="0"/>
              <a:t>WO – </a:t>
            </a:r>
            <a:r>
              <a:rPr lang="cs-CZ" b="0" dirty="0"/>
              <a:t>Získání příležitostí odstraněním slabých stránek</a:t>
            </a:r>
          </a:p>
          <a:p>
            <a:pPr>
              <a:lnSpc>
                <a:spcPct val="80000"/>
              </a:lnSpc>
            </a:pPr>
            <a:r>
              <a:rPr lang="cs-CZ" dirty="0"/>
              <a:t>ST – </a:t>
            </a:r>
            <a:r>
              <a:rPr lang="cs-CZ" b="0" dirty="0"/>
              <a:t>Pomocí silných stránek čelit hrozbám</a:t>
            </a:r>
          </a:p>
          <a:p>
            <a:pPr>
              <a:lnSpc>
                <a:spcPct val="80000"/>
              </a:lnSpc>
            </a:pPr>
            <a:r>
              <a:rPr lang="cs-CZ" dirty="0"/>
              <a:t>WT – </a:t>
            </a:r>
            <a:r>
              <a:rPr lang="cs-CZ" b="0" dirty="0"/>
              <a:t>Omezit hrozby způsobené slabými stránkami</a:t>
            </a:r>
          </a:p>
          <a:p>
            <a:pPr lvl="1">
              <a:lnSpc>
                <a:spcPct val="80000"/>
              </a:lnSpc>
              <a:buFont typeface="Arial" charset="0"/>
              <a:buNone/>
            </a:pPr>
            <a:endParaRPr lang="cs-CZ" dirty="0"/>
          </a:p>
        </p:txBody>
      </p:sp>
      <p:sp>
        <p:nvSpPr>
          <p:cNvPr id="254981" name="Text Box 5"/>
          <p:cNvSpPr txBox="1">
            <a:spLocks noChangeArrowheads="1"/>
          </p:cNvSpPr>
          <p:nvPr/>
        </p:nvSpPr>
        <p:spPr bwMode="auto">
          <a:xfrm>
            <a:off x="6705600" y="250746"/>
            <a:ext cx="2286000" cy="246221"/>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600" dirty="0">
                <a:solidFill>
                  <a:schemeClr val="hlink"/>
                </a:solidFill>
              </a:rPr>
              <a:t>SWOT analýza</a:t>
            </a:r>
            <a:endParaRPr lang="en-US" sz="1600" dirty="0">
              <a:solidFill>
                <a:schemeClr val="hlink"/>
              </a:solidFill>
            </a:endParaRPr>
          </a:p>
        </p:txBody>
      </p:sp>
    </p:spTree>
    <p:extLst>
      <p:ext uri="{BB962C8B-B14F-4D97-AF65-F5344CB8AC3E}">
        <p14:creationId xmlns:p14="http://schemas.microsoft.com/office/powerpoint/2010/main" val="2019588476"/>
      </p:ext>
    </p:extLst>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E1345ECA-D559-4343-86AE-D2A212720BEF}" type="slidenum">
              <a:rPr lang="cs-CZ"/>
              <a:pPr/>
              <a:t>7</a:t>
            </a:fld>
            <a:endParaRPr lang="cs-CZ"/>
          </a:p>
        </p:txBody>
      </p:sp>
      <p:sp>
        <p:nvSpPr>
          <p:cNvPr id="168962" name="Rectangle 2"/>
          <p:cNvSpPr>
            <a:spLocks noGrp="1" noChangeArrowheads="1"/>
          </p:cNvSpPr>
          <p:nvPr>
            <p:ph type="title"/>
          </p:nvPr>
        </p:nvSpPr>
        <p:spPr>
          <a:xfrm>
            <a:off x="279400" y="1147763"/>
            <a:ext cx="8447088" cy="536575"/>
          </a:xfrm>
        </p:spPr>
        <p:txBody>
          <a:bodyPr/>
          <a:lstStyle/>
          <a:p>
            <a:r>
              <a:rPr lang="cs-CZ" sz="1600"/>
              <a:t>Rozhodovací analýza je systematická metoda pro volbu rozhodnutí z několika variant založená na jejich kriteriálním posouzení</a:t>
            </a:r>
          </a:p>
        </p:txBody>
      </p:sp>
      <p:sp>
        <p:nvSpPr>
          <p:cNvPr id="168963" name="Rectangle 3"/>
          <p:cNvSpPr>
            <a:spLocks noGrp="1" noChangeArrowheads="1"/>
          </p:cNvSpPr>
          <p:nvPr>
            <p:ph type="body" idx="1"/>
          </p:nvPr>
        </p:nvSpPr>
        <p:spPr/>
        <p:txBody>
          <a:bodyPr/>
          <a:lstStyle/>
          <a:p>
            <a:r>
              <a:rPr lang="cs-CZ"/>
              <a:t>Popis</a:t>
            </a:r>
          </a:p>
          <a:p>
            <a:pPr lvl="1"/>
            <a:r>
              <a:rPr lang="cs-CZ" sz="1400" b="0"/>
              <a:t>ucelená metoda pro posouzení a rozhodnutí o volbě jednoho z variantních řešení</a:t>
            </a:r>
          </a:p>
          <a:p>
            <a:r>
              <a:rPr lang="cs-CZ"/>
              <a:t>Přínosy </a:t>
            </a:r>
          </a:p>
          <a:p>
            <a:pPr lvl="1"/>
            <a:r>
              <a:rPr lang="cs-CZ" sz="1400" b="0"/>
              <a:t>systematický přístup pro analýzu a kvantifikaci podkladů pro rozhodnutí  </a:t>
            </a:r>
          </a:p>
          <a:p>
            <a:pPr lvl="1"/>
            <a:r>
              <a:rPr lang="cs-CZ" sz="1400" b="0"/>
              <a:t>umožnění prezentace individuálních pohledů a následné sjednocení názorů na řešení</a:t>
            </a:r>
          </a:p>
          <a:p>
            <a:pPr lvl="1"/>
            <a:r>
              <a:rPr lang="cs-CZ" sz="1400" b="0"/>
              <a:t>ucelené řešení části metody „Řešení problému“</a:t>
            </a:r>
            <a:r>
              <a:rPr lang="cs-CZ" b="0"/>
              <a:t>   </a:t>
            </a:r>
          </a:p>
          <a:p>
            <a:r>
              <a:rPr lang="cs-CZ"/>
              <a:t>Omezení / rizika</a:t>
            </a:r>
          </a:p>
          <a:p>
            <a:pPr lvl="1"/>
            <a:r>
              <a:rPr lang="cs-CZ" sz="1400" b="0"/>
              <a:t>potřeba vstupních kvantitativních podkladů</a:t>
            </a:r>
          </a:p>
          <a:p>
            <a:pPr lvl="1"/>
            <a:r>
              <a:rPr lang="cs-CZ" sz="1400" b="0"/>
              <a:t>časově náročnější postup</a:t>
            </a:r>
            <a:r>
              <a:rPr lang="cs-CZ" b="0"/>
              <a:t> </a:t>
            </a:r>
          </a:p>
          <a:p>
            <a:r>
              <a:rPr lang="cs-CZ"/>
              <a:t>Typické použití pro </a:t>
            </a:r>
          </a:p>
          <a:p>
            <a:pPr lvl="1"/>
            <a:r>
              <a:rPr lang="cs-CZ" sz="1400" b="0"/>
              <a:t>rozhodování po předchozím vyjasnění podkladů a selekci širšího seznamu řešení</a:t>
            </a:r>
          </a:p>
          <a:p>
            <a:pPr lvl="1"/>
            <a:r>
              <a:rPr lang="cs-CZ" sz="1400" b="0"/>
              <a:t>příprava podkladu pro rozhodování na  vyšších úrovních  managementu</a:t>
            </a:r>
          </a:p>
        </p:txBody>
      </p:sp>
      <p:sp>
        <p:nvSpPr>
          <p:cNvPr id="168964" name="Text Box 4"/>
          <p:cNvSpPr txBox="1">
            <a:spLocks noChangeArrowheads="1"/>
          </p:cNvSpPr>
          <p:nvPr/>
        </p:nvSpPr>
        <p:spPr bwMode="auto">
          <a:xfrm>
            <a:off x="6705600" y="239713"/>
            <a:ext cx="2286000" cy="268287"/>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600">
                <a:solidFill>
                  <a:schemeClr val="hlink"/>
                </a:solidFill>
              </a:rPr>
              <a:t>Rozhodovací analýza</a:t>
            </a:r>
            <a:endParaRPr lang="en-US" sz="1600">
              <a:solidFill>
                <a:schemeClr val="hlink"/>
              </a:solidFill>
            </a:endParaRPr>
          </a:p>
        </p:txBody>
      </p: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94216B13-B2F1-459A-B4DE-0B61C23DCF4E}" type="slidenum">
              <a:rPr lang="cs-CZ"/>
              <a:pPr/>
              <a:t>8</a:t>
            </a:fld>
            <a:endParaRPr lang="cs-CZ"/>
          </a:p>
        </p:txBody>
      </p:sp>
      <p:sp>
        <p:nvSpPr>
          <p:cNvPr id="254978" name="Rectangle 2"/>
          <p:cNvSpPr>
            <a:spLocks noGrp="1" noChangeArrowheads="1"/>
          </p:cNvSpPr>
          <p:nvPr>
            <p:ph type="title"/>
          </p:nvPr>
        </p:nvSpPr>
        <p:spPr>
          <a:xfrm>
            <a:off x="279400" y="1119188"/>
            <a:ext cx="8447088" cy="536575"/>
          </a:xfrm>
        </p:spPr>
        <p:txBody>
          <a:bodyPr/>
          <a:lstStyle/>
          <a:p>
            <a:r>
              <a:rPr lang="cs-CZ" sz="1600"/>
              <a:t>Rozhodovací analýza je systematická metoda pro volbu rozhodnutí z několika variant založená na jejich kriteriálním posouzení</a:t>
            </a:r>
          </a:p>
        </p:txBody>
      </p:sp>
      <p:sp>
        <p:nvSpPr>
          <p:cNvPr id="254979" name="Rectangle 3"/>
          <p:cNvSpPr>
            <a:spLocks noGrp="1" noChangeArrowheads="1"/>
          </p:cNvSpPr>
          <p:nvPr>
            <p:ph type="body" idx="1"/>
          </p:nvPr>
        </p:nvSpPr>
        <p:spPr/>
        <p:txBody>
          <a:bodyPr/>
          <a:lstStyle/>
          <a:p>
            <a:pPr>
              <a:lnSpc>
                <a:spcPct val="80000"/>
              </a:lnSpc>
            </a:pPr>
            <a:r>
              <a:rPr lang="cs-CZ" dirty="0"/>
              <a:t>Postup </a:t>
            </a:r>
          </a:p>
          <a:p>
            <a:pPr lvl="1">
              <a:lnSpc>
                <a:spcPct val="80000"/>
              </a:lnSpc>
            </a:pPr>
            <a:r>
              <a:rPr lang="cs-CZ" sz="1400" b="0" dirty="0"/>
              <a:t>vymezení problému a stanovení cílů</a:t>
            </a:r>
          </a:p>
          <a:p>
            <a:pPr lvl="1">
              <a:lnSpc>
                <a:spcPct val="80000"/>
              </a:lnSpc>
            </a:pPr>
            <a:r>
              <a:rPr lang="cs-CZ" sz="1400" b="0" dirty="0"/>
              <a:t>analýza současné situace</a:t>
            </a:r>
          </a:p>
          <a:p>
            <a:pPr lvl="1">
              <a:lnSpc>
                <a:spcPct val="80000"/>
              </a:lnSpc>
            </a:pPr>
            <a:r>
              <a:rPr lang="cs-CZ" sz="1400" b="0" dirty="0"/>
              <a:t>návrh a popis variant řešení</a:t>
            </a:r>
          </a:p>
          <a:p>
            <a:pPr lvl="1">
              <a:lnSpc>
                <a:spcPct val="80000"/>
              </a:lnSpc>
            </a:pPr>
            <a:r>
              <a:rPr lang="cs-CZ" sz="1400" b="0" dirty="0"/>
              <a:t>stanovení kritérií</a:t>
            </a:r>
          </a:p>
          <a:p>
            <a:pPr lvl="1">
              <a:lnSpc>
                <a:spcPct val="80000"/>
              </a:lnSpc>
            </a:pPr>
            <a:r>
              <a:rPr lang="cs-CZ" sz="1400" b="0" dirty="0"/>
              <a:t>stanovení rizikových faktorů </a:t>
            </a:r>
          </a:p>
          <a:p>
            <a:pPr lvl="1">
              <a:lnSpc>
                <a:spcPct val="80000"/>
              </a:lnSpc>
            </a:pPr>
            <a:r>
              <a:rPr lang="cs-CZ" sz="1400" b="0" dirty="0"/>
              <a:t>definice metod pro stanovení skóre </a:t>
            </a:r>
          </a:p>
          <a:p>
            <a:pPr lvl="1">
              <a:lnSpc>
                <a:spcPct val="80000"/>
              </a:lnSpc>
            </a:pPr>
            <a:r>
              <a:rPr lang="cs-CZ" sz="1400" b="0" dirty="0"/>
              <a:t>sestavení rozhodovací matice </a:t>
            </a:r>
          </a:p>
          <a:p>
            <a:pPr lvl="1">
              <a:lnSpc>
                <a:spcPct val="80000"/>
              </a:lnSpc>
            </a:pPr>
            <a:r>
              <a:rPr lang="cs-CZ" sz="1400" b="0" dirty="0"/>
              <a:t>ohodnocení variant podle kritérií a rizik</a:t>
            </a:r>
          </a:p>
          <a:p>
            <a:pPr lvl="1">
              <a:lnSpc>
                <a:spcPct val="80000"/>
              </a:lnSpc>
            </a:pPr>
            <a:r>
              <a:rPr lang="cs-CZ" sz="1400" b="0" dirty="0"/>
              <a:t>citlivostní analýza – posouzení citlivost výsledků na změnu parametrů hodnocení</a:t>
            </a:r>
          </a:p>
          <a:p>
            <a:pPr lvl="1">
              <a:lnSpc>
                <a:spcPct val="80000"/>
              </a:lnSpc>
            </a:pPr>
            <a:r>
              <a:rPr lang="cs-CZ" sz="1400" b="0" dirty="0"/>
              <a:t>vyhodnocení výsledků a jejich shrnutí pro konečné rozhodnutí</a:t>
            </a:r>
          </a:p>
          <a:p>
            <a:pPr>
              <a:lnSpc>
                <a:spcPct val="80000"/>
              </a:lnSpc>
            </a:pPr>
            <a:endParaRPr lang="cs-CZ" sz="1800" dirty="0"/>
          </a:p>
          <a:p>
            <a:pPr>
              <a:lnSpc>
                <a:spcPct val="80000"/>
              </a:lnSpc>
            </a:pPr>
            <a:r>
              <a:rPr lang="cs-CZ" dirty="0"/>
              <a:t>Poznámka:</a:t>
            </a:r>
          </a:p>
          <a:p>
            <a:pPr lvl="1">
              <a:lnSpc>
                <a:spcPct val="80000"/>
              </a:lnSpc>
              <a:buFont typeface="Arial" charset="0"/>
              <a:buNone/>
            </a:pPr>
            <a:r>
              <a:rPr lang="cs-CZ" dirty="0"/>
              <a:t>Rozhodovací analýza jako komplexní metoda využívá i další metody, které řeší jednotlivé body postupu</a:t>
            </a:r>
          </a:p>
        </p:txBody>
      </p:sp>
      <p:sp>
        <p:nvSpPr>
          <p:cNvPr id="254981" name="Text Box 5"/>
          <p:cNvSpPr txBox="1">
            <a:spLocks noChangeArrowheads="1"/>
          </p:cNvSpPr>
          <p:nvPr/>
        </p:nvSpPr>
        <p:spPr bwMode="auto">
          <a:xfrm>
            <a:off x="6705600" y="239713"/>
            <a:ext cx="2286000" cy="268287"/>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600">
                <a:solidFill>
                  <a:schemeClr val="hlink"/>
                </a:solidFill>
              </a:rPr>
              <a:t>Rozhodovací analýza</a:t>
            </a:r>
            <a:endParaRPr lang="en-US" sz="1600">
              <a:solidFill>
                <a:schemeClr val="hlink"/>
              </a:solidFill>
            </a:endParaRPr>
          </a:p>
        </p:txBody>
      </p:sp>
    </p:spTree>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3"/>
          <p:cNvSpPr>
            <a:spLocks noGrp="1"/>
          </p:cNvSpPr>
          <p:nvPr>
            <p:ph type="sldNum" sz="quarter" idx="10"/>
          </p:nvPr>
        </p:nvSpPr>
        <p:spPr/>
        <p:txBody>
          <a:bodyPr/>
          <a:lstStyle/>
          <a:p>
            <a:fld id="{94216B13-B2F1-459A-B4DE-0B61C23DCF4E}" type="slidenum">
              <a:rPr lang="cs-CZ"/>
              <a:pPr/>
              <a:t>9</a:t>
            </a:fld>
            <a:endParaRPr lang="cs-CZ"/>
          </a:p>
        </p:txBody>
      </p:sp>
      <p:sp>
        <p:nvSpPr>
          <p:cNvPr id="254978" name="Rectangle 2"/>
          <p:cNvSpPr>
            <a:spLocks noGrp="1" noChangeArrowheads="1"/>
          </p:cNvSpPr>
          <p:nvPr>
            <p:ph type="title"/>
          </p:nvPr>
        </p:nvSpPr>
        <p:spPr>
          <a:xfrm>
            <a:off x="279400" y="1135108"/>
            <a:ext cx="8447088" cy="520655"/>
          </a:xfrm>
        </p:spPr>
        <p:txBody>
          <a:bodyPr/>
          <a:lstStyle/>
          <a:p>
            <a:r>
              <a:rPr lang="cs-CZ" sz="1600" dirty="0"/>
              <a:t>Jednotlivé varianty jsou posouzeny pomocí sady kritérií a rizik, pro jejichž vymezení je třeba dodržet několik zásad</a:t>
            </a:r>
          </a:p>
        </p:txBody>
      </p:sp>
      <p:sp>
        <p:nvSpPr>
          <p:cNvPr id="254979" name="Rectangle 3"/>
          <p:cNvSpPr>
            <a:spLocks noGrp="1" noChangeArrowheads="1"/>
          </p:cNvSpPr>
          <p:nvPr>
            <p:ph type="body" idx="1"/>
          </p:nvPr>
        </p:nvSpPr>
        <p:spPr/>
        <p:txBody>
          <a:bodyPr/>
          <a:lstStyle/>
          <a:p>
            <a:pPr>
              <a:lnSpc>
                <a:spcPct val="80000"/>
              </a:lnSpc>
            </a:pPr>
            <a:r>
              <a:rPr lang="cs-CZ" dirty="0"/>
              <a:t>Požadavky na kritéria a rizika </a:t>
            </a:r>
          </a:p>
          <a:p>
            <a:pPr lvl="1">
              <a:lnSpc>
                <a:spcPct val="80000"/>
              </a:lnSpc>
            </a:pPr>
            <a:r>
              <a:rPr lang="cs-CZ" sz="1400" b="0" dirty="0"/>
              <a:t>Jednoznačně a jasně formulovat</a:t>
            </a:r>
          </a:p>
          <a:p>
            <a:pPr lvl="1">
              <a:lnSpc>
                <a:spcPct val="80000"/>
              </a:lnSpc>
            </a:pPr>
            <a:r>
              <a:rPr lang="cs-CZ" sz="1400" b="0" dirty="0"/>
              <a:t>Stanovit způsob měření a hodnocení</a:t>
            </a:r>
          </a:p>
          <a:p>
            <a:pPr lvl="1">
              <a:lnSpc>
                <a:spcPct val="80000"/>
              </a:lnSpc>
            </a:pPr>
            <a:r>
              <a:rPr lang="cs-CZ" sz="1400" b="0" dirty="0"/>
              <a:t>Vyloučit shodná nebo obdobná kritéria / rizika</a:t>
            </a:r>
          </a:p>
          <a:p>
            <a:pPr lvl="1">
              <a:lnSpc>
                <a:spcPct val="80000"/>
              </a:lnSpc>
            </a:pPr>
            <a:r>
              <a:rPr lang="cs-CZ" sz="1400" b="0" dirty="0"/>
              <a:t>Provázat kritéria na stanovené cíle</a:t>
            </a:r>
          </a:p>
          <a:p>
            <a:pPr lvl="1">
              <a:lnSpc>
                <a:spcPct val="80000"/>
              </a:lnSpc>
            </a:pPr>
            <a:r>
              <a:rPr lang="cs-CZ" sz="1400" b="0" dirty="0"/>
              <a:t>Omezit počet</a:t>
            </a:r>
          </a:p>
          <a:p>
            <a:pPr lvl="1">
              <a:lnSpc>
                <a:spcPct val="80000"/>
              </a:lnSpc>
            </a:pPr>
            <a:r>
              <a:rPr lang="cs-CZ" sz="1400" b="0" dirty="0"/>
              <a:t>Zajistit nezávislost jednotlivých kritérií / rizik</a:t>
            </a:r>
          </a:p>
          <a:p>
            <a:pPr lvl="1">
              <a:lnSpc>
                <a:spcPct val="80000"/>
              </a:lnSpc>
            </a:pPr>
            <a:r>
              <a:rPr lang="cs-CZ" sz="1400" b="0" dirty="0"/>
              <a:t>Využít možností agregovat příbuzná kritéria /rizika</a:t>
            </a:r>
          </a:p>
          <a:p>
            <a:pPr lvl="1">
              <a:lnSpc>
                <a:spcPct val="80000"/>
              </a:lnSpc>
            </a:pPr>
            <a:r>
              <a:rPr lang="cs-CZ" sz="1400" b="0" dirty="0"/>
              <a:t>Zvolit přiměřenou rozlišovací úroveň</a:t>
            </a:r>
          </a:p>
          <a:p>
            <a:pPr>
              <a:lnSpc>
                <a:spcPct val="80000"/>
              </a:lnSpc>
            </a:pPr>
            <a:endParaRPr lang="cs-CZ" sz="1800" dirty="0"/>
          </a:p>
          <a:p>
            <a:pPr>
              <a:lnSpc>
                <a:spcPct val="80000"/>
              </a:lnSpc>
            </a:pPr>
            <a:endParaRPr lang="cs-CZ" dirty="0"/>
          </a:p>
          <a:p>
            <a:pPr>
              <a:lnSpc>
                <a:spcPct val="80000"/>
              </a:lnSpc>
            </a:pPr>
            <a:r>
              <a:rPr lang="cs-CZ" dirty="0"/>
              <a:t>Poznámka:</a:t>
            </a:r>
          </a:p>
          <a:p>
            <a:pPr lvl="1">
              <a:lnSpc>
                <a:spcPct val="80000"/>
              </a:lnSpc>
              <a:buFont typeface="Arial" charset="0"/>
              <a:buNone/>
            </a:pPr>
            <a:r>
              <a:rPr lang="cs-CZ" sz="1400" b="0" dirty="0"/>
              <a:t>V praxi se někdy pracuje s tzv. K.O. kritérii nebo riziky, která jsou pro volbu varianty podmiňující</a:t>
            </a:r>
          </a:p>
        </p:txBody>
      </p:sp>
      <p:sp>
        <p:nvSpPr>
          <p:cNvPr id="254981" name="Text Box 5"/>
          <p:cNvSpPr txBox="1">
            <a:spLocks noChangeArrowheads="1"/>
          </p:cNvSpPr>
          <p:nvPr/>
        </p:nvSpPr>
        <p:spPr bwMode="auto">
          <a:xfrm>
            <a:off x="6705600" y="239713"/>
            <a:ext cx="2286000" cy="268287"/>
          </a:xfrm>
          <a:prstGeom prst="rect">
            <a:avLst/>
          </a:prstGeom>
          <a:solidFill>
            <a:schemeClr val="bg1"/>
          </a:solidFill>
          <a:ln w="9525" algn="ctr">
            <a:noFill/>
            <a:miter lim="800000"/>
            <a:headEnd/>
            <a:tailEnd/>
          </a:ln>
          <a:effectLst/>
        </p:spPr>
        <p:txBody>
          <a:bodyPr lIns="0" tIns="0" rIns="0" bIns="0" anchor="ctr" anchorCtr="1">
            <a:spAutoFit/>
          </a:bodyPr>
          <a:lstStyle/>
          <a:p>
            <a:pPr>
              <a:spcBef>
                <a:spcPct val="50000"/>
              </a:spcBef>
            </a:pPr>
            <a:r>
              <a:rPr lang="cs-CZ" sz="1600">
                <a:solidFill>
                  <a:schemeClr val="hlink"/>
                </a:solidFill>
              </a:rPr>
              <a:t>Rozhodovací analýza</a:t>
            </a:r>
            <a:endParaRPr lang="en-US" sz="1600">
              <a:solidFill>
                <a:schemeClr val="hlink"/>
              </a:solidFill>
            </a:endParaRPr>
          </a:p>
        </p:txBody>
      </p:sp>
    </p:spTree>
  </p:cSld>
  <p:clrMapOvr>
    <a:masterClrMapping/>
  </p:clrMapOvr>
  <p:transition>
    <p:cut/>
  </p:transition>
</p:sld>
</file>

<file path=ppt/theme/theme1.xml><?xml version="1.0" encoding="utf-8"?>
<a:theme xmlns:a="http://schemas.openxmlformats.org/drawingml/2006/main" name="1_Default Design">
  <a:themeElements>
    <a:clrScheme name="1_Default Design 1">
      <a:dk1>
        <a:srgbClr val="002D5A"/>
      </a:dk1>
      <a:lt1>
        <a:srgbClr val="FFFFFF"/>
      </a:lt1>
      <a:dk2>
        <a:srgbClr val="FFFFFF"/>
      </a:dk2>
      <a:lt2>
        <a:srgbClr val="B2B2B2"/>
      </a:lt2>
      <a:accent1>
        <a:srgbClr val="759EBD"/>
      </a:accent1>
      <a:accent2>
        <a:srgbClr val="D2A078"/>
      </a:accent2>
      <a:accent3>
        <a:srgbClr val="FFFFFF"/>
      </a:accent3>
      <a:accent4>
        <a:srgbClr val="00254C"/>
      </a:accent4>
      <a:accent5>
        <a:srgbClr val="BDCCDB"/>
      </a:accent5>
      <a:accent6>
        <a:srgbClr val="BE916C"/>
      </a:accent6>
      <a:hlink>
        <a:srgbClr val="33577A"/>
      </a:hlink>
      <a:folHlink>
        <a:srgbClr val="DBBC9D"/>
      </a:folHlink>
    </a:clrScheme>
    <a:fontScheme name="1_Default Design">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b" anchorCtr="0" compatLnSpc="1">
        <a:prstTxWarp prst="textNoShape">
          <a:avLst/>
        </a:prstTxWarp>
        <a:spAutoFit/>
      </a:bodyPr>
      <a:lstStyle>
        <a:defPPr marL="0" marR="0" indent="0" algn="l" defTabSz="914400" rtl="0" eaLnBrk="1" fontAlgn="base" latinLnBrk="0" hangingPunct="1">
          <a:lnSpc>
            <a:spcPct val="110000"/>
          </a:lnSpc>
          <a:spcBef>
            <a:spcPct val="0"/>
          </a:spcBef>
          <a:spcAft>
            <a:spcPct val="0"/>
          </a:spcAft>
          <a:buClrTx/>
          <a:buSzTx/>
          <a:buFontTx/>
          <a:buNone/>
          <a:tabLst/>
          <a:defRPr kumimoji="0" lang="cs-CZ" sz="2400" b="1" i="0" u="none" strike="noStrike" cap="none" normalizeH="0" baseline="0" smtClean="0">
            <a:ln>
              <a:noFill/>
            </a:ln>
            <a:solidFill>
              <a:schemeClr val="accent2"/>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b" anchorCtr="0" compatLnSpc="1">
        <a:prstTxWarp prst="textNoShape">
          <a:avLst/>
        </a:prstTxWarp>
        <a:spAutoFit/>
      </a:bodyPr>
      <a:lstStyle>
        <a:defPPr marL="0" marR="0" indent="0" algn="l" defTabSz="914400" rtl="0" eaLnBrk="1" fontAlgn="base" latinLnBrk="0" hangingPunct="1">
          <a:lnSpc>
            <a:spcPct val="110000"/>
          </a:lnSpc>
          <a:spcBef>
            <a:spcPct val="0"/>
          </a:spcBef>
          <a:spcAft>
            <a:spcPct val="0"/>
          </a:spcAft>
          <a:buClrTx/>
          <a:buSzTx/>
          <a:buFontTx/>
          <a:buNone/>
          <a:tabLst/>
          <a:defRPr kumimoji="0" lang="cs-CZ" sz="2400" b="1" i="0" u="none" strike="noStrike" cap="none" normalizeH="0" baseline="0" smtClean="0">
            <a:ln>
              <a:noFill/>
            </a:ln>
            <a:solidFill>
              <a:schemeClr val="accent2"/>
            </a:solidFill>
            <a:effectLst/>
            <a:latin typeface="Arial" charset="0"/>
          </a:defRPr>
        </a:defPPr>
      </a:lstStyle>
    </a:lnDef>
  </a:objectDefaults>
  <a:extraClrSchemeLst>
    <a:extraClrScheme>
      <a:clrScheme name="1_Default Design 1">
        <a:dk1>
          <a:srgbClr val="002D5A"/>
        </a:dk1>
        <a:lt1>
          <a:srgbClr val="FFFFFF"/>
        </a:lt1>
        <a:dk2>
          <a:srgbClr val="FFFFFF"/>
        </a:dk2>
        <a:lt2>
          <a:srgbClr val="B2B2B2"/>
        </a:lt2>
        <a:accent1>
          <a:srgbClr val="759EBD"/>
        </a:accent1>
        <a:accent2>
          <a:srgbClr val="D2A078"/>
        </a:accent2>
        <a:accent3>
          <a:srgbClr val="FFFFFF"/>
        </a:accent3>
        <a:accent4>
          <a:srgbClr val="00254C"/>
        </a:accent4>
        <a:accent5>
          <a:srgbClr val="BDCCDB"/>
        </a:accent5>
        <a:accent6>
          <a:srgbClr val="BE916C"/>
        </a:accent6>
        <a:hlink>
          <a:srgbClr val="33577A"/>
        </a:hlink>
        <a:folHlink>
          <a:srgbClr val="DBBC9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1804</TotalTime>
  <Words>2042</Words>
  <Application>Microsoft Office PowerPoint</Application>
  <PresentationFormat>Předvádění na obrazovce (4:3)</PresentationFormat>
  <Paragraphs>299</Paragraphs>
  <Slides>20</Slides>
  <Notes>18</Notes>
  <HiddenSlides>0</HiddenSlides>
  <MMClips>0</MMClips>
  <ScaleCrop>false</ScaleCrop>
  <HeadingPairs>
    <vt:vector size="8" baseType="variant">
      <vt:variant>
        <vt:lpstr>Použitá písma</vt:lpstr>
      </vt:variant>
      <vt:variant>
        <vt:i4>3</vt:i4>
      </vt:variant>
      <vt:variant>
        <vt:lpstr>Motiv</vt:lpstr>
      </vt:variant>
      <vt:variant>
        <vt:i4>1</vt:i4>
      </vt:variant>
      <vt:variant>
        <vt:lpstr>Vložené servery OLE</vt:lpstr>
      </vt:variant>
      <vt:variant>
        <vt:i4>1</vt:i4>
      </vt:variant>
      <vt:variant>
        <vt:lpstr>Nadpisy snímků</vt:lpstr>
      </vt:variant>
      <vt:variant>
        <vt:i4>20</vt:i4>
      </vt:variant>
    </vt:vector>
  </HeadingPairs>
  <TitlesOfParts>
    <vt:vector size="25" baseType="lpstr">
      <vt:lpstr>Arial</vt:lpstr>
      <vt:lpstr>Times New Roman</vt:lpstr>
      <vt:lpstr>Wingdings</vt:lpstr>
      <vt:lpstr>1_Default Design</vt:lpstr>
      <vt:lpstr>List</vt:lpstr>
      <vt:lpstr>Praktické metody v managementu  </vt:lpstr>
      <vt:lpstr>Obsah </vt:lpstr>
      <vt:lpstr>Brainstorming je skupinová metoda pro generování nápadů na řešení předem zadaného úkolu</vt:lpstr>
      <vt:lpstr>Brainstorming je skupinová metoda pro generování nápadů na řešení předem zadaného úkolu</vt:lpstr>
      <vt:lpstr>Pro systematický způsob vytváření a zapisování nápadů na řešení problémů se používají tzv. myšlenkové mapy (Mind Maps)</vt:lpstr>
      <vt:lpstr>Jednoduchá a oblíbená metoda výchozí analýzy situace určitého subjektu je SWOT analýzy popisující významné vnější a vnitřní faktoryf</vt:lpstr>
      <vt:lpstr>Rozhodovací analýza je systematická metoda pro volbu rozhodnutí z několika variant založená na jejich kriteriálním posouzení</vt:lpstr>
      <vt:lpstr>Rozhodovací analýza je systematická metoda pro volbu rozhodnutí z několika variant založená na jejich kriteriálním posouzení</vt:lpstr>
      <vt:lpstr>Jednotlivé varianty jsou posouzeny pomocí sady kritérií a rizik, pro jejichž vymezení je třeba dodržet několik zásad</vt:lpstr>
      <vt:lpstr>Pro posouzení variant podle kritérií se obvykle jednotlivým kritériím / rizikům přiřadí váhy vyjadřující význam jednotlivým kritériím</vt:lpstr>
      <vt:lpstr>Trojúhelník párů umožňuje ohodnotit významnost jednotlivých položek z určitého seznamu</vt:lpstr>
      <vt:lpstr>Trojúhelník párů umožňuje ohodnotit významnost jednotlivých položek z určitého seznamu</vt:lpstr>
      <vt:lpstr>Trojúhelník párů umožňuje ohodnotit významnost jednotlivých položek z určitého seznamu - příklad</vt:lpstr>
      <vt:lpstr>Dalším krokem rozhodovací analýzy je sestavení hodnotící matice porovnávající jednotlivé varianty podle zvolených kritérií – matice kritérium x varianta </vt:lpstr>
      <vt:lpstr>Dalším krokem rozhodovací analýzy je sestavení hodnotící matice porovnávající jednotlivé varianty podle zvolených kritérií – matice rizika x varianta</vt:lpstr>
      <vt:lpstr>Bodové ohodnocení variant a citlivostní analýza jsou podkladem, které se používá jako doporučení pro výběr nejvhodnější varianty</vt:lpstr>
      <vt:lpstr>Východiskem pro zpracování rozhodovací analýzy je popis problému, ve které, jsou zachyceny všechny významné faktory ovlivňující předmětný subjekt</vt:lpstr>
      <vt:lpstr>Výsledná SWOT analýza firmy ABC</vt:lpstr>
      <vt:lpstr>V souvislosti se zadáním řešení stávajících problémů je vhodné si nově formulovat strategii dalšího rozvoje</vt:lpstr>
      <vt:lpstr>Vlastní rozhodovací analýza začíná stanovením variant řešení zadaného problému, přičemž základním vodítkem je zvolená strategie rozvoje</vt:lpstr>
    </vt:vector>
  </TitlesOfParts>
  <Company>mma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xmas</dc:creator>
  <cp:lastModifiedBy>Bořivoj P. Pražák</cp:lastModifiedBy>
  <cp:revision>218</cp:revision>
  <dcterms:created xsi:type="dcterms:W3CDTF">2004-09-10T10:06:54Z</dcterms:created>
  <dcterms:modified xsi:type="dcterms:W3CDTF">2022-12-11T12:54:39Z</dcterms:modified>
</cp:coreProperties>
</file>