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1" r:id="rId3"/>
    <p:sldId id="288" r:id="rId4"/>
    <p:sldId id="284" r:id="rId5"/>
    <p:sldId id="286" r:id="rId6"/>
    <p:sldId id="287" r:id="rId7"/>
    <p:sldId id="271" r:id="rId8"/>
    <p:sldId id="272" r:id="rId9"/>
    <p:sldId id="274" r:id="rId10"/>
    <p:sldId id="275" r:id="rId11"/>
    <p:sldId id="276" r:id="rId12"/>
    <p:sldId id="277" r:id="rId13"/>
    <p:sldId id="279" r:id="rId14"/>
    <p:sldId id="280" r:id="rId15"/>
    <p:sldId id="486" r:id="rId16"/>
    <p:sldId id="282" r:id="rId17"/>
    <p:sldId id="283" r:id="rId18"/>
    <p:sldId id="487" r:id="rId19"/>
  </p:sldIdLst>
  <p:sldSz cx="9144000" cy="6858000" type="screen4x3"/>
  <p:notesSz cx="7099300" cy="10234613"/>
  <p:defaultTextStyle>
    <a:defPPr>
      <a:defRPr lang="cs-CZ"/>
    </a:defPPr>
    <a:lvl1pPr marL="0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3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06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09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11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14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17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20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23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44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974">
          <p15:clr>
            <a:srgbClr val="A4A3A4"/>
          </p15:clr>
        </p15:guide>
        <p15:guide id="4" orient="horz" pos="362">
          <p15:clr>
            <a:srgbClr val="A4A3A4"/>
          </p15:clr>
        </p15:guide>
        <p15:guide id="5" orient="horz" pos="2812">
          <p15:clr>
            <a:srgbClr val="A4A3A4"/>
          </p15:clr>
        </p15:guide>
        <p15:guide id="6" orient="horz" pos="713">
          <p15:clr>
            <a:srgbClr val="A4A3A4"/>
          </p15:clr>
        </p15:guide>
        <p15:guide id="7" pos="2880">
          <p15:clr>
            <a:srgbClr val="A4A3A4"/>
          </p15:clr>
        </p15:guide>
        <p15:guide id="8" pos="36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5A"/>
    <a:srgbClr val="CA8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700" autoAdjust="0"/>
  </p:normalViewPr>
  <p:slideViewPr>
    <p:cSldViewPr snapToGrid="0" showGuides="1">
      <p:cViewPr varScale="1">
        <p:scale>
          <a:sx n="100" d="100"/>
          <a:sy n="100" d="100"/>
        </p:scale>
        <p:origin x="1512" y="90"/>
      </p:cViewPr>
      <p:guideLst>
        <p:guide orient="horz" pos="944"/>
        <p:guide orient="horz" pos="2160"/>
        <p:guide orient="horz" pos="3974"/>
        <p:guide orient="horz" pos="362"/>
        <p:guide orient="horz" pos="2812"/>
        <p:guide orient="horz" pos="713"/>
        <p:guide pos="2880"/>
        <p:guide pos="36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363" cy="511730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294" y="1"/>
            <a:ext cx="3076363" cy="511730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/>
            </a:lvl1pPr>
          </a:lstStyle>
          <a:p>
            <a:fld id="{C843B205-5F2E-431B-94EC-215C205723AE}" type="datetimeFigureOut">
              <a:rPr lang="cs-CZ" smtClean="0"/>
              <a:t>03.12.2022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1730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1730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fld id="{80B2CEF8-4FD8-4A45-8902-8764F2597A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000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5631" cy="512222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979" y="0"/>
            <a:ext cx="3075631" cy="512222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/>
            </a:lvl1pPr>
          </a:lstStyle>
          <a:p>
            <a:fld id="{5B2EA291-8051-4A67-8B93-158A6AD6296B}" type="datetimeFigureOut">
              <a:rPr lang="cs-CZ" smtClean="0"/>
              <a:t>03.12.2022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91" tIns="47745" rIns="95491" bIns="4774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761" y="4862015"/>
            <a:ext cx="5679778" cy="4605085"/>
          </a:xfrm>
          <a:prstGeom prst="rect">
            <a:avLst/>
          </a:prstGeom>
        </p:spPr>
        <p:txBody>
          <a:bodyPr vert="horz" lIns="95491" tIns="47745" rIns="95491" bIns="4774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0755"/>
            <a:ext cx="3075631" cy="512222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979" y="9720755"/>
            <a:ext cx="3075631" cy="512222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fld id="{083E0DFE-E2AE-45E2-AE1C-0C02FFD680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89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/>
          <p:nvPr userDrawn="1"/>
        </p:nvSpPr>
        <p:spPr>
          <a:xfrm>
            <a:off x="5395596" y="-1"/>
            <a:ext cx="3749252" cy="1131889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68500"/>
              <a:gd name="connsiteY0" fmla="*/ 622300 h 622300"/>
              <a:gd name="connsiteX1" fmla="*/ 134937 w 1968500"/>
              <a:gd name="connsiteY1" fmla="*/ 47625 h 622300"/>
              <a:gd name="connsiteX2" fmla="*/ 1965960 w 1968500"/>
              <a:gd name="connsiteY2" fmla="*/ 0 h 622300"/>
              <a:gd name="connsiteX3" fmla="*/ 1968500 w 1968500"/>
              <a:gd name="connsiteY3" fmla="*/ 622300 h 622300"/>
              <a:gd name="connsiteX4" fmla="*/ 0 w 1968500"/>
              <a:gd name="connsiteY4" fmla="*/ 622300 h 622300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33338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0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883621"/>
              <a:gd name="connsiteY0" fmla="*/ 574675 h 574675"/>
              <a:gd name="connsiteX1" fmla="*/ 134937 w 1883621"/>
              <a:gd name="connsiteY1" fmla="*/ 0 h 574675"/>
              <a:gd name="connsiteX2" fmla="*/ 1882774 w 1883621"/>
              <a:gd name="connsiteY2" fmla="*/ 0 h 574675"/>
              <a:gd name="connsiteX3" fmla="*/ 1882774 w 1883621"/>
              <a:gd name="connsiteY3" fmla="*/ 574675 h 574675"/>
              <a:gd name="connsiteX4" fmla="*/ 0 w 1883621"/>
              <a:gd name="connsiteY4" fmla="*/ 574675 h 574675"/>
              <a:gd name="connsiteX0" fmla="*/ 0 w 3758141"/>
              <a:gd name="connsiteY0" fmla="*/ 1135380 h 1135380"/>
              <a:gd name="connsiteX1" fmla="*/ 2009457 w 3758141"/>
              <a:gd name="connsiteY1" fmla="*/ 0 h 1135380"/>
              <a:gd name="connsiteX2" fmla="*/ 3757294 w 3758141"/>
              <a:gd name="connsiteY2" fmla="*/ 0 h 1135380"/>
              <a:gd name="connsiteX3" fmla="*/ 3757294 w 3758141"/>
              <a:gd name="connsiteY3" fmla="*/ 574675 h 1135380"/>
              <a:gd name="connsiteX4" fmla="*/ 0 w 3758141"/>
              <a:gd name="connsiteY4" fmla="*/ 1135380 h 1135380"/>
              <a:gd name="connsiteX0" fmla="*/ 0 w 3758141"/>
              <a:gd name="connsiteY0" fmla="*/ 1135381 h 1135381"/>
              <a:gd name="connsiteX1" fmla="*/ 336233 w 3758141"/>
              <a:gd name="connsiteY1" fmla="*/ 0 h 1135381"/>
              <a:gd name="connsiteX2" fmla="*/ 3757294 w 3758141"/>
              <a:gd name="connsiteY2" fmla="*/ 1 h 1135381"/>
              <a:gd name="connsiteX3" fmla="*/ 3757294 w 3758141"/>
              <a:gd name="connsiteY3" fmla="*/ 574676 h 1135381"/>
              <a:gd name="connsiteX4" fmla="*/ 0 w 3758141"/>
              <a:gd name="connsiteY4" fmla="*/ 1135381 h 1135381"/>
              <a:gd name="connsiteX0" fmla="*/ 0 w 3575261"/>
              <a:gd name="connsiteY0" fmla="*/ 1131889 h 1131889"/>
              <a:gd name="connsiteX1" fmla="*/ 153353 w 3575261"/>
              <a:gd name="connsiteY1" fmla="*/ 0 h 1131889"/>
              <a:gd name="connsiteX2" fmla="*/ 3574414 w 3575261"/>
              <a:gd name="connsiteY2" fmla="*/ 1 h 1131889"/>
              <a:gd name="connsiteX3" fmla="*/ 3574414 w 3575261"/>
              <a:gd name="connsiteY3" fmla="*/ 574676 h 1131889"/>
              <a:gd name="connsiteX4" fmla="*/ 0 w 3575261"/>
              <a:gd name="connsiteY4" fmla="*/ 1131889 h 1131889"/>
              <a:gd name="connsiteX0" fmla="*/ 0 w 3695911"/>
              <a:gd name="connsiteY0" fmla="*/ 1131889 h 1131889"/>
              <a:gd name="connsiteX1" fmla="*/ 274003 w 3695911"/>
              <a:gd name="connsiteY1" fmla="*/ 0 h 1131889"/>
              <a:gd name="connsiteX2" fmla="*/ 3695064 w 3695911"/>
              <a:gd name="connsiteY2" fmla="*/ 1 h 1131889"/>
              <a:gd name="connsiteX3" fmla="*/ 3695064 w 3695911"/>
              <a:gd name="connsiteY3" fmla="*/ 574676 h 1131889"/>
              <a:gd name="connsiteX4" fmla="*/ 0 w 3695911"/>
              <a:gd name="connsiteY4" fmla="*/ 1131889 h 1131889"/>
              <a:gd name="connsiteX0" fmla="*/ 0 w 3748405"/>
              <a:gd name="connsiteY0" fmla="*/ 1131889 h 1131889"/>
              <a:gd name="connsiteX1" fmla="*/ 274003 w 3748405"/>
              <a:gd name="connsiteY1" fmla="*/ 0 h 1131889"/>
              <a:gd name="connsiteX2" fmla="*/ 3695064 w 3748405"/>
              <a:gd name="connsiteY2" fmla="*/ 1 h 1131889"/>
              <a:gd name="connsiteX3" fmla="*/ 3748405 w 3748405"/>
              <a:gd name="connsiteY3" fmla="*/ 1131889 h 1131889"/>
              <a:gd name="connsiteX4" fmla="*/ 0 w 3748405"/>
              <a:gd name="connsiteY4" fmla="*/ 1131889 h 1131889"/>
              <a:gd name="connsiteX0" fmla="*/ 0 w 3749252"/>
              <a:gd name="connsiteY0" fmla="*/ 1131889 h 1131889"/>
              <a:gd name="connsiteX1" fmla="*/ 274003 w 3749252"/>
              <a:gd name="connsiteY1" fmla="*/ 0 h 1131889"/>
              <a:gd name="connsiteX2" fmla="*/ 3748405 w 3749252"/>
              <a:gd name="connsiteY2" fmla="*/ 1 h 1131889"/>
              <a:gd name="connsiteX3" fmla="*/ 3748405 w 3749252"/>
              <a:gd name="connsiteY3" fmla="*/ 1131889 h 1131889"/>
              <a:gd name="connsiteX4" fmla="*/ 0 w 3749252"/>
              <a:gd name="connsiteY4" fmla="*/ 1131889 h 1131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49252" h="1131889">
                <a:moveTo>
                  <a:pt x="0" y="1131889"/>
                </a:moveTo>
                <a:lnTo>
                  <a:pt x="274003" y="0"/>
                </a:lnTo>
                <a:lnTo>
                  <a:pt x="3748405" y="1"/>
                </a:lnTo>
                <a:cubicBezTo>
                  <a:pt x="3749252" y="207434"/>
                  <a:pt x="3747558" y="924456"/>
                  <a:pt x="3748405" y="1131889"/>
                </a:cubicBezTo>
                <a:lnTo>
                  <a:pt x="0" y="1131889"/>
                </a:lnTo>
                <a:close/>
              </a:path>
            </a:pathLst>
          </a:custGeom>
          <a:solidFill>
            <a:srgbClr val="002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 descr="Cevro institut_doplnkove_rgb_neg_c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935244" y="290218"/>
            <a:ext cx="2976981" cy="6051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03.12.2022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03.12.2022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4674"/>
            <a:ext cx="9144000" cy="923926"/>
          </a:xfrm>
        </p:spPr>
        <p:txBody>
          <a:bodyPr lIns="252000" rIns="252000">
            <a:normAutofit/>
          </a:bodyPr>
          <a:lstStyle>
            <a:lvl1pPr algn="l">
              <a:defRPr sz="6600">
                <a:solidFill>
                  <a:srgbClr val="CA8A64"/>
                </a:solidFill>
                <a:latin typeface="+mn-lt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Volný tvar 6"/>
          <p:cNvSpPr/>
          <p:nvPr userDrawn="1"/>
        </p:nvSpPr>
        <p:spPr>
          <a:xfrm>
            <a:off x="7261225" y="0"/>
            <a:ext cx="1883621" cy="574675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68500"/>
              <a:gd name="connsiteY0" fmla="*/ 622300 h 622300"/>
              <a:gd name="connsiteX1" fmla="*/ 134937 w 1968500"/>
              <a:gd name="connsiteY1" fmla="*/ 47625 h 622300"/>
              <a:gd name="connsiteX2" fmla="*/ 1965960 w 1968500"/>
              <a:gd name="connsiteY2" fmla="*/ 0 h 622300"/>
              <a:gd name="connsiteX3" fmla="*/ 1968500 w 1968500"/>
              <a:gd name="connsiteY3" fmla="*/ 622300 h 622300"/>
              <a:gd name="connsiteX4" fmla="*/ 0 w 1968500"/>
              <a:gd name="connsiteY4" fmla="*/ 622300 h 622300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33338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0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883621"/>
              <a:gd name="connsiteY0" fmla="*/ 574675 h 574675"/>
              <a:gd name="connsiteX1" fmla="*/ 134937 w 1883621"/>
              <a:gd name="connsiteY1" fmla="*/ 0 h 574675"/>
              <a:gd name="connsiteX2" fmla="*/ 1882774 w 1883621"/>
              <a:gd name="connsiteY2" fmla="*/ 0 h 574675"/>
              <a:gd name="connsiteX3" fmla="*/ 1882774 w 1883621"/>
              <a:gd name="connsiteY3" fmla="*/ 574675 h 574675"/>
              <a:gd name="connsiteX4" fmla="*/ 0 w 1883621"/>
              <a:gd name="connsiteY4" fmla="*/ 574675 h 57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83621" h="574675">
                <a:moveTo>
                  <a:pt x="0" y="574675"/>
                </a:moveTo>
                <a:lnTo>
                  <a:pt x="134937" y="0"/>
                </a:lnTo>
                <a:lnTo>
                  <a:pt x="1882774" y="0"/>
                </a:lnTo>
                <a:cubicBezTo>
                  <a:pt x="1883621" y="207433"/>
                  <a:pt x="1881927" y="367242"/>
                  <a:pt x="1882774" y="574675"/>
                </a:cubicBezTo>
                <a:lnTo>
                  <a:pt x="0" y="574675"/>
                </a:lnTo>
                <a:close/>
              </a:path>
            </a:pathLst>
          </a:custGeom>
          <a:solidFill>
            <a:srgbClr val="002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 userDrawn="1"/>
        </p:nvSpPr>
        <p:spPr>
          <a:xfrm>
            <a:off x="7114540" y="6308726"/>
            <a:ext cx="2030307" cy="549274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2030307"/>
              <a:gd name="connsiteY0" fmla="*/ 705485 h 705485"/>
              <a:gd name="connsiteX1" fmla="*/ 149225 w 2030307"/>
              <a:gd name="connsiteY1" fmla="*/ 76835 h 705485"/>
              <a:gd name="connsiteX2" fmla="*/ 2029460 w 2030307"/>
              <a:gd name="connsiteY2" fmla="*/ 0 h 705485"/>
              <a:gd name="connsiteX3" fmla="*/ 1968500 w 2030307"/>
              <a:gd name="connsiteY3" fmla="*/ 705485 h 705485"/>
              <a:gd name="connsiteX4" fmla="*/ 0 w 2030307"/>
              <a:gd name="connsiteY4" fmla="*/ 705485 h 705485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6 h 628650"/>
              <a:gd name="connsiteX3" fmla="*/ 196850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196850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202946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202946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31031 h 631031"/>
              <a:gd name="connsiteX1" fmla="*/ 149225 w 2030307"/>
              <a:gd name="connsiteY1" fmla="*/ 2381 h 631031"/>
              <a:gd name="connsiteX2" fmla="*/ 2029460 w 2030307"/>
              <a:gd name="connsiteY2" fmla="*/ 0 h 631031"/>
              <a:gd name="connsiteX3" fmla="*/ 2029460 w 2030307"/>
              <a:gd name="connsiteY3" fmla="*/ 631031 h 631031"/>
              <a:gd name="connsiteX4" fmla="*/ 0 w 2030307"/>
              <a:gd name="connsiteY4" fmla="*/ 631031 h 631031"/>
              <a:gd name="connsiteX0" fmla="*/ 0 w 2030307"/>
              <a:gd name="connsiteY0" fmla="*/ 631031 h 631031"/>
              <a:gd name="connsiteX1" fmla="*/ 132556 w 2030307"/>
              <a:gd name="connsiteY1" fmla="*/ 81757 h 631031"/>
              <a:gd name="connsiteX2" fmla="*/ 2029460 w 2030307"/>
              <a:gd name="connsiteY2" fmla="*/ 0 h 631031"/>
              <a:gd name="connsiteX3" fmla="*/ 2029460 w 2030307"/>
              <a:gd name="connsiteY3" fmla="*/ 631031 h 631031"/>
              <a:gd name="connsiteX4" fmla="*/ 0 w 2030307"/>
              <a:gd name="connsiteY4" fmla="*/ 631031 h 631031"/>
              <a:gd name="connsiteX0" fmla="*/ 0 w 2030307"/>
              <a:gd name="connsiteY0" fmla="*/ 549274 h 549274"/>
              <a:gd name="connsiteX1" fmla="*/ 132556 w 2030307"/>
              <a:gd name="connsiteY1" fmla="*/ 0 h 549274"/>
              <a:gd name="connsiteX2" fmla="*/ 2029460 w 2030307"/>
              <a:gd name="connsiteY2" fmla="*/ 0 h 549274"/>
              <a:gd name="connsiteX3" fmla="*/ 2029460 w 2030307"/>
              <a:gd name="connsiteY3" fmla="*/ 549274 h 549274"/>
              <a:gd name="connsiteX4" fmla="*/ 0 w 2030307"/>
              <a:gd name="connsiteY4" fmla="*/ 549274 h 549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0307" h="549274">
                <a:moveTo>
                  <a:pt x="0" y="549274"/>
                </a:moveTo>
                <a:lnTo>
                  <a:pt x="132556" y="0"/>
                </a:lnTo>
                <a:lnTo>
                  <a:pt x="2029460" y="0"/>
                </a:lnTo>
                <a:cubicBezTo>
                  <a:pt x="2030307" y="207433"/>
                  <a:pt x="2028613" y="341841"/>
                  <a:pt x="2029460" y="549274"/>
                </a:cubicBezTo>
                <a:lnTo>
                  <a:pt x="0" y="549274"/>
                </a:lnTo>
                <a:close/>
              </a:path>
            </a:pathLst>
          </a:custGeom>
          <a:solidFill>
            <a:srgbClr val="CA8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 descr="Cevro institut_doplnkove_rgb_neg_c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45789" y="150518"/>
            <a:ext cx="1474386" cy="299699"/>
          </a:xfrm>
          <a:prstGeom prst="rect">
            <a:avLst/>
          </a:prstGeom>
        </p:spPr>
      </p:pic>
      <p:pic>
        <p:nvPicPr>
          <p:cNvPr id="10" name="Obrázek 9" descr="CEVRO_we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02865" y="6519270"/>
            <a:ext cx="1617310" cy="16251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0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03.12.2022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03.12.2022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3" indent="0">
              <a:buNone/>
              <a:defRPr sz="2000" b="1"/>
            </a:lvl2pPr>
            <a:lvl3pPr marL="914206" indent="0">
              <a:buNone/>
              <a:defRPr sz="1800" b="1"/>
            </a:lvl3pPr>
            <a:lvl4pPr marL="1371309" indent="0">
              <a:buNone/>
              <a:defRPr sz="1600" b="1"/>
            </a:lvl4pPr>
            <a:lvl5pPr marL="1828411" indent="0">
              <a:buNone/>
              <a:defRPr sz="1600" b="1"/>
            </a:lvl5pPr>
            <a:lvl6pPr marL="2285514" indent="0">
              <a:buNone/>
              <a:defRPr sz="1600" b="1"/>
            </a:lvl6pPr>
            <a:lvl7pPr marL="2742617" indent="0">
              <a:buNone/>
              <a:defRPr sz="1600" b="1"/>
            </a:lvl7pPr>
            <a:lvl8pPr marL="3199720" indent="0">
              <a:buNone/>
              <a:defRPr sz="1600" b="1"/>
            </a:lvl8pPr>
            <a:lvl9pPr marL="3656823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3" indent="0">
              <a:buNone/>
              <a:defRPr sz="2000" b="1"/>
            </a:lvl2pPr>
            <a:lvl3pPr marL="914206" indent="0">
              <a:buNone/>
              <a:defRPr sz="1800" b="1"/>
            </a:lvl3pPr>
            <a:lvl4pPr marL="1371309" indent="0">
              <a:buNone/>
              <a:defRPr sz="1600" b="1"/>
            </a:lvl4pPr>
            <a:lvl5pPr marL="1828411" indent="0">
              <a:buNone/>
              <a:defRPr sz="1600" b="1"/>
            </a:lvl5pPr>
            <a:lvl6pPr marL="2285514" indent="0">
              <a:buNone/>
              <a:defRPr sz="1600" b="1"/>
            </a:lvl6pPr>
            <a:lvl7pPr marL="2742617" indent="0">
              <a:buNone/>
              <a:defRPr sz="1600" b="1"/>
            </a:lvl7pPr>
            <a:lvl8pPr marL="3199720" indent="0">
              <a:buNone/>
              <a:defRPr sz="1600" b="1"/>
            </a:lvl8pPr>
            <a:lvl9pPr marL="3656823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03.12.2022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03.12.2022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03.12.2022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03" indent="0">
              <a:buNone/>
              <a:defRPr sz="1200"/>
            </a:lvl2pPr>
            <a:lvl3pPr marL="914206" indent="0">
              <a:buNone/>
              <a:defRPr sz="1000"/>
            </a:lvl3pPr>
            <a:lvl4pPr marL="1371309" indent="0">
              <a:buNone/>
              <a:defRPr sz="900"/>
            </a:lvl4pPr>
            <a:lvl5pPr marL="1828411" indent="0">
              <a:buNone/>
              <a:defRPr sz="900"/>
            </a:lvl5pPr>
            <a:lvl6pPr marL="2285514" indent="0">
              <a:buNone/>
              <a:defRPr sz="900"/>
            </a:lvl6pPr>
            <a:lvl7pPr marL="2742617" indent="0">
              <a:buNone/>
              <a:defRPr sz="900"/>
            </a:lvl7pPr>
            <a:lvl8pPr marL="3199720" indent="0">
              <a:buNone/>
              <a:defRPr sz="900"/>
            </a:lvl8pPr>
            <a:lvl9pPr marL="3656823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03.12.2022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03" indent="0">
              <a:buNone/>
              <a:defRPr sz="2800"/>
            </a:lvl2pPr>
            <a:lvl3pPr marL="914206" indent="0">
              <a:buNone/>
              <a:defRPr sz="2400"/>
            </a:lvl3pPr>
            <a:lvl4pPr marL="1371309" indent="0">
              <a:buNone/>
              <a:defRPr sz="2000"/>
            </a:lvl4pPr>
            <a:lvl5pPr marL="1828411" indent="0">
              <a:buNone/>
              <a:defRPr sz="2000"/>
            </a:lvl5pPr>
            <a:lvl6pPr marL="2285514" indent="0">
              <a:buNone/>
              <a:defRPr sz="2000"/>
            </a:lvl6pPr>
            <a:lvl7pPr marL="2742617" indent="0">
              <a:buNone/>
              <a:defRPr sz="2000"/>
            </a:lvl7pPr>
            <a:lvl8pPr marL="3199720" indent="0">
              <a:buNone/>
              <a:defRPr sz="2000"/>
            </a:lvl8pPr>
            <a:lvl9pPr marL="365682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03" indent="0">
              <a:buNone/>
              <a:defRPr sz="1200"/>
            </a:lvl2pPr>
            <a:lvl3pPr marL="914206" indent="0">
              <a:buNone/>
              <a:defRPr sz="1000"/>
            </a:lvl3pPr>
            <a:lvl4pPr marL="1371309" indent="0">
              <a:buNone/>
              <a:defRPr sz="900"/>
            </a:lvl4pPr>
            <a:lvl5pPr marL="1828411" indent="0">
              <a:buNone/>
              <a:defRPr sz="900"/>
            </a:lvl5pPr>
            <a:lvl6pPr marL="2285514" indent="0">
              <a:buNone/>
              <a:defRPr sz="900"/>
            </a:lvl6pPr>
            <a:lvl7pPr marL="2742617" indent="0">
              <a:buNone/>
              <a:defRPr sz="900"/>
            </a:lvl7pPr>
            <a:lvl8pPr marL="3199720" indent="0">
              <a:buNone/>
              <a:defRPr sz="900"/>
            </a:lvl8pPr>
            <a:lvl9pPr marL="3656823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03.12.2022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0" tIns="45710" rIns="91420" bIns="4571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4174D-E7E7-45B3-A872-4B12C218382D}" type="datetimeFigureOut">
              <a:rPr lang="cs-CZ" smtClean="0"/>
              <a:pPr/>
              <a:t>03.12.2022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  <p:txStyles>
    <p:titleStyle>
      <a:lvl1pPr algn="ctr" defTabSz="91420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27" indent="-342827" algn="l" defTabSz="91420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92" indent="-285689" algn="l" defTabSz="91420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57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60" indent="-228552" algn="l" defTabSz="91420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63" indent="-228552" algn="l" defTabSz="91420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66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8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72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74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09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1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14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17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2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2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5152680"/>
            <a:ext cx="7772400" cy="1020535"/>
          </a:xfrm>
        </p:spPr>
        <p:txBody>
          <a:bodyPr>
            <a:normAutofit fontScale="90000"/>
          </a:bodyPr>
          <a:lstStyle/>
          <a:p>
            <a:r>
              <a:rPr lang="cs-CZ" sz="2800" b="1" dirty="0">
                <a:solidFill>
                  <a:srgbClr val="002D5A"/>
                </a:solidFill>
              </a:rPr>
              <a:t>Politologie</a:t>
            </a:r>
            <a:br>
              <a:rPr lang="cs-CZ" sz="2800" b="1" dirty="0">
                <a:solidFill>
                  <a:srgbClr val="002D5A"/>
                </a:solidFill>
              </a:rPr>
            </a:br>
            <a:r>
              <a:rPr lang="cs-CZ" sz="2800" b="1" dirty="0">
                <a:solidFill>
                  <a:srgbClr val="002D5A"/>
                </a:solidFill>
              </a:rPr>
              <a:t>Karel B. Müller</a:t>
            </a:r>
            <a:br>
              <a:rPr lang="cs-CZ" sz="2800" b="1" dirty="0">
                <a:solidFill>
                  <a:srgbClr val="002D5A"/>
                </a:solidFill>
              </a:rPr>
            </a:br>
            <a:r>
              <a:rPr lang="cs-CZ" sz="2800" b="1" dirty="0">
                <a:solidFill>
                  <a:srgbClr val="002D5A"/>
                </a:solidFill>
              </a:rPr>
              <a:t>www.karelmuller.eu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04965" y="2142700"/>
            <a:ext cx="8284191" cy="2402004"/>
          </a:xfrm>
          <a:prstGeom prst="rect">
            <a:avLst/>
          </a:prstGeom>
          <a:noFill/>
        </p:spPr>
        <p:txBody>
          <a:bodyPr wrap="none" lIns="252000" tIns="0" rIns="252000" bIns="36000" rtlCol="0" anchor="t" anchorCtr="0">
            <a:noAutofit/>
          </a:bodyPr>
          <a:lstStyle/>
          <a:p>
            <a:pPr algn="ctr"/>
            <a:r>
              <a:rPr lang="pl-PL" sz="5400" b="1" cap="all" dirty="0">
                <a:solidFill>
                  <a:srgbClr val="CA8A64"/>
                </a:solidFill>
                <a:latin typeface="+mj-lt"/>
              </a:rPr>
              <a:t>Politická kultura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0" y="684785"/>
            <a:ext cx="4572000" cy="557213"/>
          </a:xfrm>
          <a:prstGeom prst="rect">
            <a:avLst/>
          </a:prstGeom>
          <a:noFill/>
        </p:spPr>
        <p:txBody>
          <a:bodyPr wrap="none" lIns="252000" tIns="0" rIns="252000" bIns="36000" rtlCol="0" anchor="t" anchorCtr="0">
            <a:noAutofit/>
          </a:bodyPr>
          <a:lstStyle/>
          <a:p>
            <a:endParaRPr lang="cs-CZ" sz="2800" b="1" dirty="0">
              <a:solidFill>
                <a:srgbClr val="002D5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73D7F02-53C9-4498-BD0C-4E63AA1F12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/>
              <a:t>The p</a:t>
            </a:r>
            <a:r>
              <a:rPr lang="en-US" altLang="cs-CZ" sz="4000"/>
              <a:t>ortrait of five different political cultures </a:t>
            </a:r>
            <a:r>
              <a:rPr lang="cs-CZ" altLang="cs-CZ" sz="4000"/>
              <a:t>(IV)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0488D20-3535-4B29-8479-6756BA9E34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3962400" cy="4876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cs-CZ" b="1">
                <a:latin typeface="Georgia" panose="02040502050405020303" pitchFamily="18" charset="0"/>
              </a:rPr>
              <a:t>Italy – </a:t>
            </a:r>
            <a:r>
              <a:rPr lang="en-US" altLang="cs-CZ">
                <a:latin typeface="Georgia" panose="02040502050405020303" pitchFamily="18" charset="0"/>
              </a:rPr>
              <a:t>the highest level of alienation, the lowest level of pride in their own country and political institutions, the low level of political knowledge, very low interpersonal trust, weak civic  c</a:t>
            </a:r>
            <a:r>
              <a:rPr lang="cs-CZ" altLang="cs-CZ">
                <a:latin typeface="Georgia" panose="02040502050405020303" pitchFamily="18" charset="0"/>
              </a:rPr>
              <a:t>ompetence</a:t>
            </a:r>
            <a:r>
              <a:rPr lang="en-US" altLang="cs-CZ">
                <a:latin typeface="Georgia" panose="02040502050405020303" pitchFamily="18" charset="0"/>
              </a:rPr>
              <a:t>, intolerance</a:t>
            </a:r>
            <a:endParaRPr lang="cs-CZ" altLang="cs-CZ">
              <a:latin typeface="Georgia" panose="02040502050405020303" pitchFamily="18" charset="0"/>
            </a:endParaRPr>
          </a:p>
        </p:txBody>
      </p:sp>
      <p:pic>
        <p:nvPicPr>
          <p:cNvPr id="20484" name="Picture 4" descr="italie_151">
            <a:extLst>
              <a:ext uri="{FF2B5EF4-FFF2-40B4-BE49-F238E27FC236}">
                <a16:creationId xmlns:a16="http://schemas.microsoft.com/office/drawing/2014/main" id="{3069FB7C-5FD8-4984-9802-CE9D3AA11A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057400"/>
            <a:ext cx="3417888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250FCA1-8FB8-4AC5-8EDF-BECE4F0E64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/>
              <a:t>The p</a:t>
            </a:r>
            <a:r>
              <a:rPr lang="en-US" altLang="cs-CZ" sz="4000"/>
              <a:t>ortrait of five different political cultures </a:t>
            </a:r>
            <a:r>
              <a:rPr lang="cs-CZ" altLang="cs-CZ" sz="4000"/>
              <a:t>(IV)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7CB83F0-3D17-470B-89BA-9CB25764E9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3505200" cy="453072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b="1">
                <a:latin typeface="Georgia" panose="02040502050405020303" pitchFamily="18" charset="0"/>
              </a:rPr>
              <a:t>Mexi</a:t>
            </a:r>
            <a:r>
              <a:rPr lang="en-US" altLang="cs-CZ" b="1">
                <a:latin typeface="Georgia" panose="02040502050405020303" pitchFamily="18" charset="0"/>
              </a:rPr>
              <a:t>c</a:t>
            </a:r>
            <a:r>
              <a:rPr lang="cs-CZ" altLang="cs-CZ" b="1">
                <a:latin typeface="Georgia" panose="02040502050405020303" pitchFamily="18" charset="0"/>
              </a:rPr>
              <a:t>o</a:t>
            </a:r>
            <a:r>
              <a:rPr lang="cs-CZ" altLang="cs-CZ">
                <a:latin typeface="Georgia" panose="02040502050405020303" pitchFamily="18" charset="0"/>
              </a:rPr>
              <a:t> – </a:t>
            </a:r>
            <a:r>
              <a:rPr lang="en-US" altLang="cs-CZ">
                <a:latin typeface="Georgia" panose="02040502050405020303" pitchFamily="18" charset="0"/>
              </a:rPr>
              <a:t>paradoxical mix of the very weak civic orientations and the high subjective competence and pride in their own political system </a:t>
            </a:r>
          </a:p>
        </p:txBody>
      </p:sp>
      <p:pic>
        <p:nvPicPr>
          <p:cNvPr id="21508" name="Picture 4" descr="maximilan-mexiko-karte">
            <a:extLst>
              <a:ext uri="{FF2B5EF4-FFF2-40B4-BE49-F238E27FC236}">
                <a16:creationId xmlns:a16="http://schemas.microsoft.com/office/drawing/2014/main" id="{91DA6079-5E60-4263-A9D1-AB4F2DCF0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33600"/>
            <a:ext cx="396240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7621B13D-9762-4D6D-96C2-9DDE444D25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5300" dirty="0" err="1"/>
              <a:t>The</a:t>
            </a:r>
            <a:r>
              <a:rPr lang="cs-CZ" altLang="cs-CZ" sz="5300" dirty="0"/>
              <a:t> </a:t>
            </a:r>
            <a:r>
              <a:rPr lang="cs-CZ" altLang="cs-CZ" sz="5300" dirty="0" err="1"/>
              <a:t>aliena</a:t>
            </a:r>
            <a:r>
              <a:rPr lang="en-US" altLang="cs-CZ" sz="5300" dirty="0"/>
              <a:t>ted political culture</a:t>
            </a:r>
            <a:r>
              <a:rPr lang="cs-CZ" altLang="cs-CZ" sz="5300" dirty="0"/>
              <a:t> </a:t>
            </a:r>
            <a:br>
              <a:rPr lang="cs-CZ" altLang="cs-CZ" dirty="0"/>
            </a:br>
            <a:r>
              <a:rPr lang="cs-CZ" altLang="cs-CZ" sz="2400" dirty="0"/>
              <a:t>(</a:t>
            </a:r>
            <a:r>
              <a:rPr lang="cs-CZ" altLang="cs-CZ" sz="2400" dirty="0" err="1"/>
              <a:t>Feierabend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Klicperová-Baker</a:t>
            </a:r>
            <a:r>
              <a:rPr lang="cs-CZ" altLang="cs-CZ" sz="2400" dirty="0"/>
              <a:t>)</a:t>
            </a:r>
            <a:endParaRPr lang="ru-RU" altLang="cs-CZ" sz="2400" dirty="0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DADFC7F-20B1-4269-A2C6-56C4FF0009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38328" y="1905000"/>
            <a:ext cx="8348472" cy="4824984"/>
          </a:xfrm>
        </p:spPr>
        <p:txBody>
          <a:bodyPr/>
          <a:lstStyle/>
          <a:p>
            <a:r>
              <a:rPr lang="cs-CZ" altLang="cs-CZ" dirty="0" err="1">
                <a:latin typeface="Georgia" panose="02040502050405020303" pitchFamily="18" charset="0"/>
              </a:rPr>
              <a:t>Politic</a:t>
            </a:r>
            <a:r>
              <a:rPr lang="en-US" altLang="cs-CZ" dirty="0">
                <a:latin typeface="Georgia" panose="02040502050405020303" pitchFamily="18" charset="0"/>
              </a:rPr>
              <a:t>al apathy</a:t>
            </a:r>
            <a:endParaRPr lang="ru-RU" altLang="cs-CZ" dirty="0">
              <a:latin typeface="Georgia" panose="02040502050405020303" pitchFamily="18" charset="0"/>
            </a:endParaRPr>
          </a:p>
          <a:p>
            <a:pPr eaLnBrk="1" hangingPunct="1"/>
            <a:r>
              <a:rPr lang="en-US" altLang="cs-CZ" sz="3200" dirty="0">
                <a:latin typeface="Georgia" panose="02040502050405020303" pitchFamily="18" charset="0"/>
              </a:rPr>
              <a:t>It is a modern concept </a:t>
            </a:r>
          </a:p>
          <a:p>
            <a:pPr eaLnBrk="1" hangingPunct="1"/>
            <a:r>
              <a:rPr lang="en-US" altLang="cs-CZ" sz="3200" dirty="0">
                <a:latin typeface="Georgia" panose="02040502050405020303" pitchFamily="18" charset="0"/>
              </a:rPr>
              <a:t>It is </a:t>
            </a:r>
            <a:r>
              <a:rPr lang="cs-CZ" altLang="cs-CZ" sz="3200" dirty="0" err="1">
                <a:latin typeface="Georgia" panose="02040502050405020303" pitchFamily="18" charset="0"/>
              </a:rPr>
              <a:t>the</a:t>
            </a:r>
            <a:r>
              <a:rPr lang="cs-CZ" altLang="cs-CZ" sz="3200" dirty="0">
                <a:latin typeface="Georgia" panose="02040502050405020303" pitchFamily="18" charset="0"/>
              </a:rPr>
              <a:t> </a:t>
            </a:r>
            <a:r>
              <a:rPr lang="en-US" altLang="cs-CZ" sz="3200" dirty="0">
                <a:latin typeface="Georgia" panose="02040502050405020303" pitchFamily="18" charset="0"/>
              </a:rPr>
              <a:t>culture of those members of </a:t>
            </a:r>
            <a:r>
              <a:rPr lang="cs-CZ" altLang="cs-CZ" sz="3200" dirty="0" err="1">
                <a:latin typeface="Georgia" panose="02040502050405020303" pitchFamily="18" charset="0"/>
              </a:rPr>
              <a:t>the</a:t>
            </a:r>
            <a:r>
              <a:rPr lang="cs-CZ" altLang="cs-CZ" sz="3200" dirty="0">
                <a:latin typeface="Georgia" panose="02040502050405020303" pitchFamily="18" charset="0"/>
              </a:rPr>
              <a:t> </a:t>
            </a:r>
            <a:r>
              <a:rPr lang="en-US" altLang="cs-CZ" sz="3200" dirty="0">
                <a:latin typeface="Georgia" panose="02040502050405020303" pitchFamily="18" charset="0"/>
              </a:rPr>
              <a:t>society, who give up politics or are fed up with politics </a:t>
            </a:r>
          </a:p>
          <a:p>
            <a:pPr eaLnBrk="1" hangingPunct="1"/>
            <a:r>
              <a:rPr lang="en-US" altLang="cs-CZ" sz="3200" dirty="0">
                <a:latin typeface="Georgia" panose="02040502050405020303" pitchFamily="18" charset="0"/>
              </a:rPr>
              <a:t>They are cynical, disappointed and tired</a:t>
            </a:r>
            <a:endParaRPr lang="cs-CZ" altLang="cs-CZ" sz="3200" dirty="0">
              <a:latin typeface="Georgia" panose="02040502050405020303" pitchFamily="18" charset="0"/>
            </a:endParaRPr>
          </a:p>
          <a:p>
            <a:pPr eaLnBrk="1" hangingPunct="1"/>
            <a:r>
              <a:rPr lang="cs-CZ" altLang="cs-CZ" dirty="0">
                <a:latin typeface="Georgia" panose="02040502050405020303" pitchFamily="18" charset="0"/>
              </a:rPr>
              <a:t>Rozvázání „společenské smlouvy“ (?)</a:t>
            </a:r>
            <a:endParaRPr lang="cs-CZ" altLang="cs-CZ" sz="3200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C80DCF6-1C13-464C-A091-3A65238108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cs-CZ">
                <a:latin typeface="Georgia" panose="02040502050405020303" pitchFamily="18" charset="0"/>
              </a:rPr>
              <a:t>The Main Problem</a:t>
            </a:r>
            <a:endParaRPr lang="cs-CZ" altLang="cs-CZ">
              <a:latin typeface="Georgia" panose="02040502050405020303" pitchFamily="18" charset="0"/>
            </a:endParaRP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A7584CE-23A3-49FF-8C7B-30D961C041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27275"/>
            <a:ext cx="7772400" cy="26257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cs-CZ" sz="3600" dirty="0">
                <a:latin typeface="Georgia" panose="02040502050405020303" pitchFamily="18" charset="0"/>
              </a:rPr>
              <a:t>Because of the high quantity of the  variables it’s practically impossible to answer the question, to what </a:t>
            </a:r>
            <a:r>
              <a:rPr lang="cs-CZ" altLang="cs-CZ" sz="3600" dirty="0" err="1">
                <a:latin typeface="Georgia" panose="02040502050405020303" pitchFamily="18" charset="0"/>
              </a:rPr>
              <a:t>extent</a:t>
            </a:r>
            <a:r>
              <a:rPr lang="en-US" altLang="cs-CZ" sz="3600" dirty="0">
                <a:latin typeface="Georgia" panose="02040502050405020303" pitchFamily="18" charset="0"/>
              </a:rPr>
              <a:t> the stability of democracy depends on culture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051280B-E855-4C5E-BDED-7DB9523979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The Renaissance of political culture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B0CAF17-F766-4685-BBB3-E3DF8A9269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4800600" cy="4530725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dirty="0">
                <a:latin typeface="Georgia" panose="02040502050405020303" pitchFamily="18" charset="0"/>
              </a:rPr>
              <a:t>In </a:t>
            </a:r>
            <a:r>
              <a:rPr lang="en-US" altLang="cs-CZ" dirty="0">
                <a:latin typeface="Georgia" panose="02040502050405020303" pitchFamily="18" charset="0"/>
              </a:rPr>
              <a:t>the 1980s there began to appear different works on so-called topic of political culture renaissance</a:t>
            </a:r>
          </a:p>
          <a:p>
            <a:pPr eaLnBrk="1" hangingPunct="1"/>
            <a:r>
              <a:rPr lang="cs-CZ" altLang="cs-CZ" dirty="0">
                <a:latin typeface="Georgia" panose="02040502050405020303" pitchFamily="18" charset="0"/>
              </a:rPr>
              <a:t>Ronald </a:t>
            </a:r>
            <a:r>
              <a:rPr lang="cs-CZ" altLang="cs-CZ" dirty="0" err="1">
                <a:latin typeface="Georgia" panose="02040502050405020303" pitchFamily="18" charset="0"/>
              </a:rPr>
              <a:t>Inglehart</a:t>
            </a:r>
            <a:r>
              <a:rPr lang="cs-CZ" altLang="cs-CZ" dirty="0">
                <a:latin typeface="Georgia" panose="02040502050405020303" pitchFamily="18" charset="0"/>
              </a:rPr>
              <a:t>, profes</a:t>
            </a:r>
            <a:r>
              <a:rPr lang="en-US" altLang="cs-CZ" dirty="0">
                <a:latin typeface="Georgia" panose="02040502050405020303" pitchFamily="18" charset="0"/>
              </a:rPr>
              <a:t>s</a:t>
            </a:r>
            <a:r>
              <a:rPr lang="cs-CZ" altLang="cs-CZ" dirty="0" err="1">
                <a:latin typeface="Georgia" panose="02040502050405020303" pitchFamily="18" charset="0"/>
              </a:rPr>
              <a:t>or</a:t>
            </a:r>
            <a:r>
              <a:rPr lang="cs-CZ" altLang="cs-CZ" dirty="0">
                <a:latin typeface="Georgia" panose="02040502050405020303" pitchFamily="18" charset="0"/>
              </a:rPr>
              <a:t> </a:t>
            </a:r>
            <a:r>
              <a:rPr lang="en-US" altLang="cs-CZ" dirty="0">
                <a:latin typeface="Georgia" panose="02040502050405020303" pitchFamily="18" charset="0"/>
              </a:rPr>
              <a:t>of Michigan University</a:t>
            </a:r>
            <a:r>
              <a:rPr lang="cs-CZ" altLang="cs-CZ" dirty="0">
                <a:latin typeface="Georgia" panose="02040502050405020303" pitchFamily="18" charset="0"/>
              </a:rPr>
              <a:t> </a:t>
            </a:r>
            <a:r>
              <a:rPr lang="en-US" altLang="cs-CZ" dirty="0">
                <a:latin typeface="Georgia" panose="02040502050405020303" pitchFamily="18" charset="0"/>
              </a:rPr>
              <a:t>published his famous article </a:t>
            </a:r>
            <a:r>
              <a:rPr lang="cs-CZ" altLang="cs-CZ" i="1" dirty="0" err="1">
                <a:latin typeface="Georgia" panose="02040502050405020303" pitchFamily="18" charset="0"/>
              </a:rPr>
              <a:t>The</a:t>
            </a:r>
            <a:r>
              <a:rPr lang="cs-CZ" altLang="cs-CZ" i="1" dirty="0">
                <a:latin typeface="Georgia" panose="02040502050405020303" pitchFamily="18" charset="0"/>
              </a:rPr>
              <a:t> </a:t>
            </a:r>
            <a:r>
              <a:rPr lang="cs-CZ" altLang="cs-CZ" i="1" dirty="0" err="1">
                <a:latin typeface="Georgia" panose="02040502050405020303" pitchFamily="18" charset="0"/>
              </a:rPr>
              <a:t>Renaissance</a:t>
            </a:r>
            <a:r>
              <a:rPr lang="cs-CZ" altLang="cs-CZ" i="1" dirty="0">
                <a:latin typeface="Georgia" panose="02040502050405020303" pitchFamily="18" charset="0"/>
              </a:rPr>
              <a:t> </a:t>
            </a:r>
            <a:r>
              <a:rPr lang="cs-CZ" altLang="cs-CZ" i="1" dirty="0" err="1">
                <a:latin typeface="Georgia" panose="02040502050405020303" pitchFamily="18" charset="0"/>
              </a:rPr>
              <a:t>of</a:t>
            </a:r>
            <a:r>
              <a:rPr lang="cs-CZ" altLang="cs-CZ" i="1" dirty="0">
                <a:latin typeface="Georgia" panose="02040502050405020303" pitchFamily="18" charset="0"/>
              </a:rPr>
              <a:t> </a:t>
            </a:r>
            <a:r>
              <a:rPr lang="cs-CZ" altLang="cs-CZ" i="1" dirty="0" err="1">
                <a:latin typeface="Georgia" panose="02040502050405020303" pitchFamily="18" charset="0"/>
              </a:rPr>
              <a:t>Political</a:t>
            </a:r>
            <a:r>
              <a:rPr lang="cs-CZ" altLang="cs-CZ" i="1" dirty="0">
                <a:latin typeface="Georgia" panose="02040502050405020303" pitchFamily="18" charset="0"/>
              </a:rPr>
              <a:t> </a:t>
            </a:r>
            <a:r>
              <a:rPr lang="cs-CZ" altLang="cs-CZ" i="1" dirty="0" err="1">
                <a:latin typeface="Georgia" panose="02040502050405020303" pitchFamily="18" charset="0"/>
              </a:rPr>
              <a:t>Culture</a:t>
            </a:r>
            <a:r>
              <a:rPr lang="cs-CZ" altLang="cs-CZ" i="1" dirty="0">
                <a:latin typeface="Georgia" panose="02040502050405020303" pitchFamily="18" charset="0"/>
              </a:rPr>
              <a:t> </a:t>
            </a:r>
            <a:r>
              <a:rPr lang="en-US" altLang="cs-CZ" dirty="0">
                <a:latin typeface="Georgia" panose="02040502050405020303" pitchFamily="18" charset="0"/>
              </a:rPr>
              <a:t>in </a:t>
            </a:r>
            <a:r>
              <a:rPr lang="cs-CZ" altLang="cs-CZ" dirty="0">
                <a:latin typeface="Georgia" panose="02040502050405020303" pitchFamily="18" charset="0"/>
              </a:rPr>
              <a:t>1988 </a:t>
            </a:r>
          </a:p>
        </p:txBody>
      </p:sp>
      <p:pic>
        <p:nvPicPr>
          <p:cNvPr id="25604" name="Picture 4" descr="a98e44ronald_ingleheart_aggp">
            <a:extLst>
              <a:ext uri="{FF2B5EF4-FFF2-40B4-BE49-F238E27FC236}">
                <a16:creationId xmlns:a16="http://schemas.microsoft.com/office/drawing/2014/main" id="{47EF5646-C376-468B-BEFD-00CAA9397D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905000"/>
            <a:ext cx="2695575" cy="269557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ABC719EE-4B47-49BC-B601-220D7A1347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cs-CZ"/>
              <a:t>Inglehart’s approach</a:t>
            </a:r>
            <a:endParaRPr lang="cs-CZ" altLang="cs-CZ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6288197-09B7-49EB-8F4C-014C50A2F0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1480" y="1905000"/>
            <a:ext cx="8199120" cy="3886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cs-CZ" dirty="0">
                <a:latin typeface="Georgia" panose="02040502050405020303" pitchFamily="18" charset="0"/>
              </a:rPr>
              <a:t>Emphasized the role of </a:t>
            </a:r>
            <a:r>
              <a:rPr lang="cs-CZ" altLang="cs-CZ" dirty="0" err="1">
                <a:latin typeface="Georgia" panose="02040502050405020303" pitchFamily="18" charset="0"/>
              </a:rPr>
              <a:t>longitudinal</a:t>
            </a:r>
            <a:r>
              <a:rPr lang="cs-CZ" altLang="cs-CZ" dirty="0">
                <a:latin typeface="Georgia" panose="02040502050405020303" pitchFamily="18" charset="0"/>
              </a:rPr>
              <a:t> </a:t>
            </a:r>
            <a:r>
              <a:rPr lang="cs-CZ" altLang="cs-CZ" dirty="0" err="1">
                <a:latin typeface="Georgia" panose="02040502050405020303" pitchFamily="18" charset="0"/>
              </a:rPr>
              <a:t>research</a:t>
            </a:r>
            <a:r>
              <a:rPr lang="cs-CZ" altLang="cs-CZ" dirty="0">
                <a:latin typeface="Georgia" panose="02040502050405020303" pitchFamily="18" charset="0"/>
              </a:rPr>
              <a:t> on </a:t>
            </a:r>
            <a:r>
              <a:rPr lang="cs-CZ" altLang="cs-CZ" dirty="0" err="1">
                <a:latin typeface="Georgia" panose="02040502050405020303" pitchFamily="18" charset="0"/>
              </a:rPr>
              <a:t>political</a:t>
            </a:r>
            <a:r>
              <a:rPr lang="cs-CZ" altLang="cs-CZ" dirty="0">
                <a:latin typeface="Georgia" panose="02040502050405020303" pitchFamily="18" charset="0"/>
              </a:rPr>
              <a:t> </a:t>
            </a:r>
            <a:r>
              <a:rPr lang="cs-CZ" altLang="cs-CZ" dirty="0" err="1">
                <a:latin typeface="Georgia" panose="02040502050405020303" pitchFamily="18" charset="0"/>
              </a:rPr>
              <a:t>culture</a:t>
            </a:r>
            <a:r>
              <a:rPr lang="cs-CZ" altLang="cs-CZ" dirty="0">
                <a:latin typeface="Georgia" panose="02040502050405020303" pitchFamily="18" charset="0"/>
              </a:rPr>
              <a:t>, </a:t>
            </a:r>
            <a:r>
              <a:rPr lang="cs-CZ" altLang="cs-CZ" dirty="0" err="1">
                <a:latin typeface="Georgia" panose="02040502050405020303" pitchFamily="18" charset="0"/>
              </a:rPr>
              <a:t>based</a:t>
            </a:r>
            <a:r>
              <a:rPr lang="cs-CZ" altLang="cs-CZ" dirty="0">
                <a:latin typeface="Georgia" panose="02040502050405020303" pitchFamily="18" charset="0"/>
              </a:rPr>
              <a:t> on study </a:t>
            </a:r>
            <a:r>
              <a:rPr lang="cs-CZ" altLang="cs-CZ" dirty="0" err="1">
                <a:latin typeface="Georgia" panose="02040502050405020303" pitchFamily="18" charset="0"/>
              </a:rPr>
              <a:t>of</a:t>
            </a:r>
            <a:r>
              <a:rPr lang="cs-CZ" altLang="cs-CZ" dirty="0">
                <a:latin typeface="Georgia" panose="02040502050405020303" pitchFamily="18" charset="0"/>
              </a:rPr>
              <a:t> </a:t>
            </a:r>
            <a:r>
              <a:rPr lang="en-US" altLang="cs-CZ" dirty="0">
                <a:latin typeface="Georgia" panose="02040502050405020303" pitchFamily="18" charset="0"/>
              </a:rPr>
              <a:t>the following </a:t>
            </a:r>
            <a:r>
              <a:rPr lang="cs-CZ" altLang="cs-CZ" dirty="0" err="1">
                <a:latin typeface="Georgia" panose="02040502050405020303" pitchFamily="18" charset="0"/>
              </a:rPr>
              <a:t>issues</a:t>
            </a:r>
            <a:r>
              <a:rPr lang="en-US" altLang="cs-CZ" dirty="0">
                <a:latin typeface="Georgia" panose="02040502050405020303" pitchFamily="18" charset="0"/>
              </a:rPr>
              <a:t>:</a:t>
            </a:r>
            <a:r>
              <a:rPr lang="cs-CZ" altLang="cs-CZ" dirty="0">
                <a:latin typeface="Georgia" panose="02040502050405020303" pitchFamily="18" charset="0"/>
              </a:rPr>
              <a:t> </a:t>
            </a:r>
            <a:r>
              <a:rPr lang="cs-CZ" altLang="cs-CZ" dirty="0" err="1">
                <a:latin typeface="Georgia" panose="02040502050405020303" pitchFamily="18" charset="0"/>
              </a:rPr>
              <a:t>life</a:t>
            </a:r>
            <a:r>
              <a:rPr lang="cs-CZ" altLang="cs-CZ" dirty="0">
                <a:latin typeface="Georgia" panose="02040502050405020303" pitchFamily="18" charset="0"/>
              </a:rPr>
              <a:t> </a:t>
            </a:r>
            <a:r>
              <a:rPr lang="cs-CZ" altLang="cs-CZ" dirty="0" err="1">
                <a:latin typeface="Georgia" panose="02040502050405020303" pitchFamily="18" charset="0"/>
              </a:rPr>
              <a:t>satisfaction</a:t>
            </a:r>
            <a:r>
              <a:rPr lang="cs-CZ" altLang="cs-CZ" dirty="0">
                <a:latin typeface="Georgia" panose="02040502050405020303" pitchFamily="18" charset="0"/>
              </a:rPr>
              <a:t>, </a:t>
            </a:r>
            <a:r>
              <a:rPr lang="cs-CZ" altLang="cs-CZ" dirty="0" err="1">
                <a:latin typeface="Georgia" panose="02040502050405020303" pitchFamily="18" charset="0"/>
              </a:rPr>
              <a:t>political</a:t>
            </a:r>
            <a:r>
              <a:rPr lang="cs-CZ" altLang="cs-CZ" dirty="0">
                <a:latin typeface="Georgia" panose="02040502050405020303" pitchFamily="18" charset="0"/>
              </a:rPr>
              <a:t> </a:t>
            </a:r>
            <a:r>
              <a:rPr lang="cs-CZ" altLang="cs-CZ" dirty="0" err="1">
                <a:latin typeface="Georgia" panose="02040502050405020303" pitchFamily="18" charset="0"/>
              </a:rPr>
              <a:t>satisfaction</a:t>
            </a:r>
            <a:r>
              <a:rPr lang="cs-CZ" altLang="cs-CZ" dirty="0">
                <a:latin typeface="Georgia" panose="02040502050405020303" pitchFamily="18" charset="0"/>
              </a:rPr>
              <a:t>, </a:t>
            </a:r>
            <a:r>
              <a:rPr lang="cs-CZ" altLang="cs-CZ" dirty="0" err="1">
                <a:latin typeface="Georgia" panose="02040502050405020303" pitchFamily="18" charset="0"/>
              </a:rPr>
              <a:t>confidence</a:t>
            </a:r>
            <a:r>
              <a:rPr lang="cs-CZ" altLang="cs-CZ" dirty="0">
                <a:latin typeface="Georgia" panose="02040502050405020303" pitchFamily="18" charset="0"/>
              </a:rPr>
              <a:t> in </a:t>
            </a:r>
            <a:r>
              <a:rPr lang="cs-CZ" altLang="cs-CZ" dirty="0" err="1">
                <a:latin typeface="Georgia" panose="02040502050405020303" pitchFamily="18" charset="0"/>
              </a:rPr>
              <a:t>interpersonal</a:t>
            </a:r>
            <a:r>
              <a:rPr lang="cs-CZ" altLang="cs-CZ" dirty="0">
                <a:latin typeface="Georgia" panose="02040502050405020303" pitchFamily="18" charset="0"/>
              </a:rPr>
              <a:t> </a:t>
            </a:r>
            <a:r>
              <a:rPr lang="cs-CZ" altLang="cs-CZ" dirty="0" err="1">
                <a:latin typeface="Georgia" panose="02040502050405020303" pitchFamily="18" charset="0"/>
              </a:rPr>
              <a:t>relationships</a:t>
            </a:r>
            <a:r>
              <a:rPr lang="cs-CZ" altLang="cs-CZ" dirty="0">
                <a:latin typeface="Georgia" panose="02040502050405020303" pitchFamily="18" charset="0"/>
              </a:rPr>
              <a:t> and support </a:t>
            </a:r>
            <a:r>
              <a:rPr lang="en-US" altLang="cs-CZ" dirty="0">
                <a:latin typeface="Georgia" panose="02040502050405020303" pitchFamily="18" charset="0"/>
              </a:rPr>
              <a:t>of </a:t>
            </a:r>
            <a:r>
              <a:rPr lang="cs-CZ" altLang="cs-CZ" dirty="0" err="1">
                <a:latin typeface="Georgia" panose="02040502050405020303" pitchFamily="18" charset="0"/>
              </a:rPr>
              <a:t>the</a:t>
            </a:r>
            <a:r>
              <a:rPr lang="cs-CZ" altLang="cs-CZ" dirty="0">
                <a:latin typeface="Georgia" panose="02040502050405020303" pitchFamily="18" charset="0"/>
              </a:rPr>
              <a:t> </a:t>
            </a:r>
            <a:r>
              <a:rPr lang="cs-CZ" altLang="cs-CZ" dirty="0" err="1">
                <a:latin typeface="Georgia" panose="02040502050405020303" pitchFamily="18" charset="0"/>
              </a:rPr>
              <a:t>existing</a:t>
            </a:r>
            <a:r>
              <a:rPr lang="cs-CZ" altLang="cs-CZ" dirty="0">
                <a:latin typeface="Georgia" panose="02040502050405020303" pitchFamily="18" charset="0"/>
              </a:rPr>
              <a:t> </a:t>
            </a:r>
            <a:r>
              <a:rPr lang="cs-CZ" altLang="cs-CZ" dirty="0" err="1">
                <a:latin typeface="Georgia" panose="02040502050405020303" pitchFamily="18" charset="0"/>
              </a:rPr>
              <a:t>social</a:t>
            </a:r>
            <a:r>
              <a:rPr lang="cs-CZ" altLang="cs-CZ" dirty="0">
                <a:latin typeface="Georgia" panose="02040502050405020303" pitchFamily="18" charset="0"/>
              </a:rPr>
              <a:t> </a:t>
            </a:r>
            <a:r>
              <a:rPr lang="cs-CZ" altLang="cs-CZ" dirty="0" err="1">
                <a:latin typeface="Georgia" panose="02040502050405020303" pitchFamily="18" charset="0"/>
              </a:rPr>
              <a:t>order</a:t>
            </a:r>
            <a:endParaRPr lang="en-US" altLang="cs-CZ" dirty="0">
              <a:latin typeface="Georgia" panose="02040502050405020303" pitchFamily="18" charset="0"/>
            </a:endParaRPr>
          </a:p>
          <a:p>
            <a:pPr eaLnBrk="1" hangingPunct="1"/>
            <a:r>
              <a:rPr lang="en-US" altLang="cs-CZ" dirty="0">
                <a:latin typeface="Georgia" panose="02040502050405020303" pitchFamily="18" charset="0"/>
              </a:rPr>
              <a:t>The most important</a:t>
            </a:r>
            <a:r>
              <a:rPr lang="cs-CZ" altLang="cs-CZ" dirty="0">
                <a:latin typeface="Georgia" panose="02040502050405020303" pitchFamily="18" charset="0"/>
              </a:rPr>
              <a:t> </a:t>
            </a:r>
            <a:r>
              <a:rPr lang="cs-CZ" altLang="cs-CZ" dirty="0" err="1">
                <a:latin typeface="Georgia" panose="02040502050405020303" pitchFamily="18" charset="0"/>
              </a:rPr>
              <a:t>factor</a:t>
            </a:r>
            <a:r>
              <a:rPr lang="cs-CZ" altLang="cs-CZ" dirty="0">
                <a:latin typeface="Georgia" panose="02040502050405020303" pitchFamily="18" charset="0"/>
              </a:rPr>
              <a:t> </a:t>
            </a:r>
            <a:r>
              <a:rPr lang="en-US" altLang="cs-CZ" dirty="0">
                <a:latin typeface="Georgia" panose="02040502050405020303" pitchFamily="18" charset="0"/>
              </a:rPr>
              <a:t>for him is </a:t>
            </a:r>
            <a:r>
              <a:rPr lang="cs-CZ" altLang="cs-CZ" dirty="0" err="1">
                <a:latin typeface="Georgia" panose="02040502050405020303" pitchFamily="18" charset="0"/>
              </a:rPr>
              <a:t>the</a:t>
            </a:r>
            <a:r>
              <a:rPr lang="cs-CZ" altLang="cs-CZ" dirty="0">
                <a:latin typeface="Georgia" panose="02040502050405020303" pitchFamily="18" charset="0"/>
              </a:rPr>
              <a:t> </a:t>
            </a:r>
            <a:r>
              <a:rPr lang="cs-CZ" altLang="cs-CZ" dirty="0" err="1">
                <a:latin typeface="Georgia" panose="02040502050405020303" pitchFamily="18" charset="0"/>
              </a:rPr>
              <a:t>cultural</a:t>
            </a:r>
            <a:r>
              <a:rPr lang="cs-CZ" altLang="cs-CZ" dirty="0">
                <a:latin typeface="Georgia" panose="02040502050405020303" pitchFamily="18" charset="0"/>
              </a:rPr>
              <a:t> </a:t>
            </a:r>
            <a:r>
              <a:rPr lang="cs-CZ" altLang="cs-CZ" dirty="0" err="1">
                <a:latin typeface="Georgia" panose="02040502050405020303" pitchFamily="18" charset="0"/>
              </a:rPr>
              <a:t>continuity</a:t>
            </a:r>
            <a:r>
              <a:rPr lang="cs-CZ" altLang="cs-CZ" dirty="0">
                <a:latin typeface="Georgia" panose="02040502050405020303" pitchFamily="18" charset="0"/>
              </a:rPr>
              <a:t> </a:t>
            </a:r>
            <a:endParaRPr lang="en-US" altLang="cs-CZ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96EC4A1C-1AA8-4FFA-B199-F6BC92DF53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118872" y="-80963"/>
            <a:ext cx="9144000" cy="92392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800" dirty="0">
                <a:latin typeface="Georgia" panose="02040502050405020303" pitchFamily="18" charset="0"/>
              </a:rPr>
              <a:t>Robert </a:t>
            </a:r>
            <a:r>
              <a:rPr lang="cs-CZ" altLang="cs-CZ" sz="3800" dirty="0" err="1">
                <a:latin typeface="Georgia" panose="02040502050405020303" pitchFamily="18" charset="0"/>
              </a:rPr>
              <a:t>Putnam</a:t>
            </a:r>
            <a:r>
              <a:rPr lang="cs-CZ" altLang="cs-CZ" sz="3800" dirty="0">
                <a:latin typeface="Georgia" panose="02040502050405020303" pitchFamily="18" charset="0"/>
              </a:rPr>
              <a:t> a</a:t>
            </a:r>
            <a:r>
              <a:rPr lang="en-US" altLang="cs-CZ" sz="3800" dirty="0" err="1">
                <a:latin typeface="Georgia" panose="02040502050405020303" pitchFamily="18" charset="0"/>
              </a:rPr>
              <a:t>nd</a:t>
            </a:r>
            <a:r>
              <a:rPr lang="en-US" altLang="cs-CZ" sz="3800" dirty="0">
                <a:latin typeface="Georgia" panose="02040502050405020303" pitchFamily="18" charset="0"/>
              </a:rPr>
              <a:t> social capital</a:t>
            </a:r>
            <a:r>
              <a:rPr lang="cs-CZ" altLang="cs-CZ" sz="3800" dirty="0"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B7949E2C-5932-4CA7-B93B-E3DED0B991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" y="1024128"/>
            <a:ext cx="5501640" cy="5452872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400" dirty="0">
                <a:latin typeface="Georgia" panose="02040502050405020303" pitchFamily="18" charset="0"/>
              </a:rPr>
              <a:t>In </a:t>
            </a:r>
            <a:r>
              <a:rPr lang="en-US" altLang="cs-CZ" sz="2400" dirty="0">
                <a:latin typeface="Georgia" panose="02040502050405020303" pitchFamily="18" charset="0"/>
              </a:rPr>
              <a:t>his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book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en-US" altLang="cs-CZ" sz="2400" dirty="0">
                <a:latin typeface="Georgia" panose="02040502050405020303" pitchFamily="18" charset="0"/>
              </a:rPr>
              <a:t>on </a:t>
            </a:r>
            <a:r>
              <a:rPr lang="cs-CZ" altLang="cs-CZ" sz="2400" dirty="0" err="1">
                <a:latin typeface="Georgia" panose="02040502050405020303" pitchFamily="18" charset="0"/>
              </a:rPr>
              <a:t>the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problem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of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Italian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democracy</a:t>
            </a:r>
            <a:r>
              <a:rPr lang="cs-CZ" altLang="cs-CZ" sz="2400" dirty="0">
                <a:latin typeface="Georgia" panose="02040502050405020303" pitchFamily="18" charset="0"/>
              </a:rPr>
              <a:t>, </a:t>
            </a:r>
            <a:r>
              <a:rPr lang="cs-CZ" altLang="cs-CZ" sz="2400" b="1" i="1" dirty="0" err="1">
                <a:latin typeface="Georgia" panose="02040502050405020303" pitchFamily="18" charset="0"/>
              </a:rPr>
              <a:t>Making</a:t>
            </a:r>
            <a:r>
              <a:rPr lang="cs-CZ" altLang="cs-CZ" sz="2400" b="1" i="1" dirty="0">
                <a:latin typeface="Georgia" panose="02040502050405020303" pitchFamily="18" charset="0"/>
              </a:rPr>
              <a:t> </a:t>
            </a:r>
            <a:r>
              <a:rPr lang="cs-CZ" altLang="cs-CZ" sz="2400" b="1" i="1" dirty="0" err="1">
                <a:latin typeface="Georgia" panose="02040502050405020303" pitchFamily="18" charset="0"/>
              </a:rPr>
              <a:t>Democracy</a:t>
            </a:r>
            <a:r>
              <a:rPr lang="cs-CZ" altLang="cs-CZ" sz="2400" b="1" i="1" dirty="0">
                <a:latin typeface="Georgia" panose="02040502050405020303" pitchFamily="18" charset="0"/>
              </a:rPr>
              <a:t> </a:t>
            </a:r>
            <a:r>
              <a:rPr lang="cs-CZ" altLang="cs-CZ" sz="2400" b="1" i="1" dirty="0" err="1">
                <a:latin typeface="Georgia" panose="02040502050405020303" pitchFamily="18" charset="0"/>
              </a:rPr>
              <a:t>Work</a:t>
            </a:r>
            <a:r>
              <a:rPr lang="cs-CZ" altLang="cs-CZ" sz="2400" b="1" dirty="0">
                <a:latin typeface="Georgia" panose="02040502050405020303" pitchFamily="18" charset="0"/>
              </a:rPr>
              <a:t> (1993</a:t>
            </a:r>
            <a:r>
              <a:rPr lang="cs-CZ" altLang="cs-CZ" sz="2400" dirty="0">
                <a:latin typeface="Georgia" panose="02040502050405020303" pitchFamily="18" charset="0"/>
              </a:rPr>
              <a:t>) </a:t>
            </a:r>
            <a:r>
              <a:rPr lang="cs-CZ" altLang="cs-CZ" sz="2400" dirty="0" err="1">
                <a:latin typeface="Georgia" panose="02040502050405020303" pitchFamily="18" charset="0"/>
              </a:rPr>
              <a:t>talks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about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en-US" altLang="cs-CZ" sz="2400" dirty="0">
                <a:latin typeface="Georgia" panose="02040502050405020303" pitchFamily="18" charset="0"/>
              </a:rPr>
              <a:t>political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culture</a:t>
            </a:r>
            <a:r>
              <a:rPr lang="cs-CZ" altLang="cs-CZ" sz="2400" dirty="0">
                <a:latin typeface="Georgia" panose="02040502050405020303" pitchFamily="18" charset="0"/>
              </a:rPr>
              <a:t> in </a:t>
            </a:r>
            <a:r>
              <a:rPr lang="cs-CZ" altLang="cs-CZ" sz="2400" dirty="0" err="1">
                <a:latin typeface="Georgia" panose="02040502050405020303" pitchFamily="18" charset="0"/>
              </a:rPr>
              <a:t>the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context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of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regional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political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elites</a:t>
            </a:r>
            <a:endParaRPr lang="cs-CZ" altLang="cs-CZ" sz="2400" dirty="0">
              <a:latin typeface="Georgia" panose="02040502050405020303" pitchFamily="18" charset="0"/>
            </a:endParaRPr>
          </a:p>
          <a:p>
            <a:r>
              <a:rPr lang="cs-CZ" altLang="cs-CZ" sz="2400" b="1" dirty="0" err="1">
                <a:latin typeface="Georgia" panose="02040502050405020303" pitchFamily="18" charset="0"/>
              </a:rPr>
              <a:t>Social</a:t>
            </a:r>
            <a:r>
              <a:rPr lang="cs-CZ" altLang="cs-CZ" sz="2400" b="1" dirty="0">
                <a:latin typeface="Georgia" panose="02040502050405020303" pitchFamily="18" charset="0"/>
              </a:rPr>
              <a:t> </a:t>
            </a:r>
            <a:r>
              <a:rPr lang="cs-CZ" altLang="cs-CZ" sz="2400" b="1" dirty="0" err="1">
                <a:latin typeface="Georgia" panose="02040502050405020303" pitchFamily="18" charset="0"/>
              </a:rPr>
              <a:t>capital</a:t>
            </a:r>
            <a:r>
              <a:rPr lang="cs-CZ" altLang="cs-CZ" sz="2400" dirty="0">
                <a:latin typeface="Georgia" panose="02040502050405020303" pitchFamily="18" charset="0"/>
              </a:rPr>
              <a:t> - </a:t>
            </a:r>
            <a:r>
              <a:rPr lang="cs-CZ" altLang="cs-CZ" sz="2400" dirty="0" err="1">
                <a:latin typeface="Georgia" panose="02040502050405020303" pitchFamily="18" charset="0"/>
              </a:rPr>
              <a:t>social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ties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en-US" altLang="cs-CZ" sz="2400" dirty="0">
                <a:latin typeface="Georgia" panose="02040502050405020303" pitchFamily="18" charset="0"/>
              </a:rPr>
              <a:t>which are </a:t>
            </a:r>
            <a:r>
              <a:rPr lang="cs-CZ" altLang="cs-CZ" sz="2400" dirty="0" err="1">
                <a:latin typeface="Georgia" panose="02040502050405020303" pitchFamily="18" charset="0"/>
              </a:rPr>
              <a:t>formed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en-US" altLang="cs-CZ" sz="2400" dirty="0">
                <a:latin typeface="Georgia" panose="02040502050405020303" pitchFamily="18" charset="0"/>
              </a:rPr>
              <a:t>by different </a:t>
            </a:r>
            <a:r>
              <a:rPr lang="cs-CZ" altLang="cs-CZ" sz="2400" dirty="0" err="1">
                <a:latin typeface="Georgia" panose="02040502050405020303" pitchFamily="18" charset="0"/>
              </a:rPr>
              <a:t>relationships</a:t>
            </a:r>
            <a:r>
              <a:rPr lang="cs-CZ" altLang="cs-CZ" sz="2400" dirty="0">
                <a:latin typeface="Georgia" panose="02040502050405020303" pitchFamily="18" charset="0"/>
              </a:rPr>
              <a:t>, </a:t>
            </a:r>
            <a:r>
              <a:rPr lang="cs-CZ" altLang="cs-CZ" sz="2400" dirty="0" err="1">
                <a:latin typeface="Georgia" panose="02040502050405020303" pitchFamily="18" charset="0"/>
              </a:rPr>
              <a:t>norms</a:t>
            </a:r>
            <a:r>
              <a:rPr lang="cs-CZ" altLang="cs-CZ" sz="2400" dirty="0">
                <a:latin typeface="Georgia" panose="02040502050405020303" pitchFamily="18" charset="0"/>
              </a:rPr>
              <a:t> and trust </a:t>
            </a:r>
            <a:r>
              <a:rPr lang="cs-CZ" altLang="cs-CZ" sz="2400" dirty="0" err="1">
                <a:latin typeface="Georgia" panose="02040502050405020303" pitchFamily="18" charset="0"/>
              </a:rPr>
              <a:t>between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citizens</a:t>
            </a:r>
            <a:r>
              <a:rPr lang="cs-CZ" altLang="cs-CZ" sz="2400" dirty="0">
                <a:latin typeface="Georgia" panose="02040502050405020303" pitchFamily="18" charset="0"/>
              </a:rPr>
              <a:t>, </a:t>
            </a:r>
            <a:r>
              <a:rPr lang="en-US" altLang="cs-CZ" sz="2400" dirty="0">
                <a:latin typeface="Georgia" panose="02040502050405020303" pitchFamily="18" charset="0"/>
              </a:rPr>
              <a:t>these ties </a:t>
            </a:r>
            <a:r>
              <a:rPr lang="cs-CZ" altLang="cs-CZ" sz="2400" dirty="0">
                <a:latin typeface="Georgia" panose="02040502050405020303" pitchFamily="18" charset="0"/>
              </a:rPr>
              <a:t>are </a:t>
            </a:r>
            <a:r>
              <a:rPr lang="cs-CZ" altLang="cs-CZ" sz="2400" dirty="0" err="1">
                <a:latin typeface="Georgia" panose="02040502050405020303" pitchFamily="18" charset="0"/>
              </a:rPr>
              <a:t>promoted</a:t>
            </a:r>
            <a:r>
              <a:rPr lang="cs-CZ" altLang="cs-CZ" sz="2400" dirty="0">
                <a:latin typeface="Georgia" panose="02040502050405020303" pitchFamily="18" charset="0"/>
              </a:rPr>
              <a:t> by </a:t>
            </a:r>
            <a:r>
              <a:rPr lang="cs-CZ" altLang="cs-CZ" sz="2400" dirty="0" err="1">
                <a:latin typeface="Georgia" panose="02040502050405020303" pitchFamily="18" charset="0"/>
              </a:rPr>
              <a:t>civic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engagement</a:t>
            </a:r>
            <a:endParaRPr lang="en-US" altLang="cs-CZ" sz="2400" dirty="0">
              <a:latin typeface="Georgia" panose="02040502050405020303" pitchFamily="18" charset="0"/>
            </a:endParaRPr>
          </a:p>
          <a:p>
            <a:pPr eaLnBrk="1" hangingPunct="1"/>
            <a:r>
              <a:rPr lang="cs-CZ" altLang="cs-CZ" sz="2400" b="1" dirty="0">
                <a:latin typeface="Georgia" panose="02040502050405020303" pitchFamily="18" charset="0"/>
              </a:rPr>
              <a:t>Dva druhy </a:t>
            </a:r>
            <a:r>
              <a:rPr lang="cs-CZ" altLang="cs-CZ" sz="2400" dirty="0">
                <a:latin typeface="Georgia" panose="02040502050405020303" pitchFamily="18" charset="0"/>
              </a:rPr>
              <a:t>sociální kapitálu</a:t>
            </a:r>
          </a:p>
          <a:p>
            <a:pPr eaLnBrk="1" hangingPunct="1"/>
            <a:r>
              <a:rPr lang="cs-CZ" altLang="cs-CZ" sz="2400" b="1" dirty="0" err="1">
                <a:latin typeface="Georgia" panose="02040502050405020303" pitchFamily="18" charset="0"/>
              </a:rPr>
              <a:t>Bridging</a:t>
            </a:r>
            <a:r>
              <a:rPr lang="cs-CZ" altLang="cs-CZ" sz="2400" dirty="0">
                <a:latin typeface="Georgia" panose="02040502050405020303" pitchFamily="18" charset="0"/>
              </a:rPr>
              <a:t>/obecná reciprocita</a:t>
            </a:r>
          </a:p>
          <a:p>
            <a:pPr eaLnBrk="1" hangingPunct="1"/>
            <a:r>
              <a:rPr lang="cs-CZ" altLang="cs-CZ" sz="2400" b="1" dirty="0" err="1">
                <a:latin typeface="Georgia" panose="02040502050405020303" pitchFamily="18" charset="0"/>
              </a:rPr>
              <a:t>Bonding</a:t>
            </a:r>
            <a:r>
              <a:rPr lang="cs-CZ" altLang="cs-CZ" sz="2400" dirty="0">
                <a:latin typeface="Georgia" panose="02040502050405020303" pitchFamily="18" charset="0"/>
              </a:rPr>
              <a:t>/specifická reciprocita</a:t>
            </a:r>
            <a:endParaRPr lang="cs-CZ" altLang="cs-CZ" dirty="0"/>
          </a:p>
        </p:txBody>
      </p:sp>
      <p:pic>
        <p:nvPicPr>
          <p:cNvPr id="27652" name="Picture 4" descr="Putnan">
            <a:extLst>
              <a:ext uri="{FF2B5EF4-FFF2-40B4-BE49-F238E27FC236}">
                <a16:creationId xmlns:a16="http://schemas.microsoft.com/office/drawing/2014/main" id="{E573062F-1E98-4CC3-BD29-6188C6503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187454"/>
            <a:ext cx="3200400" cy="4483092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8D7EFA3-4330-40C5-855C-F0C97C3ECD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60960"/>
            <a:ext cx="7461504" cy="92392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800" dirty="0">
                <a:latin typeface="Georgia" panose="02040502050405020303" pitchFamily="18" charset="0"/>
              </a:rPr>
              <a:t>Robert </a:t>
            </a:r>
            <a:r>
              <a:rPr lang="cs-CZ" altLang="cs-CZ" sz="3800" dirty="0" err="1">
                <a:latin typeface="Georgia" panose="02040502050405020303" pitchFamily="18" charset="0"/>
              </a:rPr>
              <a:t>Putnam</a:t>
            </a:r>
            <a:r>
              <a:rPr lang="cs-CZ" altLang="cs-CZ" sz="3800" dirty="0">
                <a:latin typeface="Georgia" panose="02040502050405020303" pitchFamily="18" charset="0"/>
              </a:rPr>
              <a:t> a</a:t>
            </a:r>
            <a:r>
              <a:rPr lang="en-US" altLang="cs-CZ" sz="3800" dirty="0" err="1">
                <a:latin typeface="Georgia" panose="02040502050405020303" pitchFamily="18" charset="0"/>
              </a:rPr>
              <a:t>nd</a:t>
            </a:r>
            <a:r>
              <a:rPr lang="en-US" altLang="cs-CZ" sz="3800" dirty="0">
                <a:latin typeface="Georgia" panose="02040502050405020303" pitchFamily="18" charset="0"/>
              </a:rPr>
              <a:t> </a:t>
            </a:r>
            <a:r>
              <a:rPr lang="cs-CZ" altLang="cs-CZ" sz="3800" dirty="0" err="1">
                <a:latin typeface="Georgia" panose="02040502050405020303" pitchFamily="18" charset="0"/>
              </a:rPr>
              <a:t>causes</a:t>
            </a:r>
            <a:r>
              <a:rPr lang="cs-CZ" altLang="cs-CZ" sz="3800" dirty="0">
                <a:latin typeface="Georgia" panose="02040502050405020303" pitchFamily="18" charset="0"/>
              </a:rPr>
              <a:t> </a:t>
            </a:r>
            <a:r>
              <a:rPr lang="cs-CZ" altLang="cs-CZ" sz="3800" dirty="0" err="1">
                <a:latin typeface="Georgia" panose="02040502050405020303" pitchFamily="18" charset="0"/>
              </a:rPr>
              <a:t>for</a:t>
            </a:r>
            <a:r>
              <a:rPr lang="cs-CZ" altLang="cs-CZ" sz="3800" dirty="0">
                <a:latin typeface="Georgia" panose="02040502050405020303" pitchFamily="18" charset="0"/>
              </a:rPr>
              <a:t> </a:t>
            </a:r>
            <a:r>
              <a:rPr lang="cs-CZ" altLang="cs-CZ" sz="3800" dirty="0" err="1">
                <a:latin typeface="Georgia" panose="02040502050405020303" pitchFamily="18" charset="0"/>
              </a:rPr>
              <a:t>decline</a:t>
            </a:r>
            <a:r>
              <a:rPr lang="cs-CZ" altLang="cs-CZ" sz="3800" dirty="0">
                <a:latin typeface="Georgia" panose="02040502050405020303" pitchFamily="18" charset="0"/>
              </a:rPr>
              <a:t> </a:t>
            </a:r>
            <a:r>
              <a:rPr lang="en-US" altLang="cs-CZ" sz="3800" dirty="0">
                <a:latin typeface="Georgia" panose="02040502050405020303" pitchFamily="18" charset="0"/>
              </a:rPr>
              <a:t>of social capital</a:t>
            </a:r>
            <a:endParaRPr lang="cs-CZ" altLang="cs-CZ" sz="3800" dirty="0">
              <a:latin typeface="Georgia" panose="02040502050405020303" pitchFamily="18" charset="0"/>
            </a:endParaRP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598AA7C-E6C7-461D-8B40-2EC27D011D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4592" y="1289304"/>
            <a:ext cx="8598408" cy="5102352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sz="2400" dirty="0">
                <a:latin typeface="Georgia" panose="02040502050405020303" pitchFamily="18" charset="0"/>
              </a:rPr>
              <a:t>In </a:t>
            </a:r>
            <a:r>
              <a:rPr lang="en-US" altLang="cs-CZ" sz="2400" dirty="0">
                <a:latin typeface="Georgia" panose="02040502050405020303" pitchFamily="18" charset="0"/>
              </a:rPr>
              <a:t>his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book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b="1" i="1" dirty="0">
                <a:latin typeface="Georgia" panose="02040502050405020303" pitchFamily="18" charset="0"/>
              </a:rPr>
              <a:t>Bowling </a:t>
            </a:r>
            <a:r>
              <a:rPr lang="cs-CZ" altLang="cs-CZ" sz="2400" b="1" i="1" dirty="0" err="1">
                <a:latin typeface="Georgia" panose="02040502050405020303" pitchFamily="18" charset="0"/>
              </a:rPr>
              <a:t>Alone</a:t>
            </a:r>
            <a:r>
              <a:rPr lang="cs-CZ" altLang="cs-CZ" sz="2400" b="1" dirty="0">
                <a:latin typeface="Georgia" panose="02040502050405020303" pitchFamily="18" charset="0"/>
              </a:rPr>
              <a:t> </a:t>
            </a:r>
            <a:r>
              <a:rPr lang="cs-CZ" altLang="cs-CZ" sz="2400" dirty="0">
                <a:latin typeface="Georgia" panose="02040502050405020303" pitchFamily="18" charset="0"/>
              </a:rPr>
              <a:t>(2000) </a:t>
            </a:r>
            <a:r>
              <a:rPr lang="en-US" altLang="cs-CZ" sz="2400" dirty="0">
                <a:latin typeface="Georgia" panose="02040502050405020303" pitchFamily="18" charset="0"/>
              </a:rPr>
              <a:t>says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that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en-US" altLang="cs-CZ" sz="2400" dirty="0">
                <a:latin typeface="Georgia" panose="02040502050405020303" pitchFamily="18" charset="0"/>
              </a:rPr>
              <a:t>in </a:t>
            </a:r>
            <a:r>
              <a:rPr lang="cs-CZ" altLang="cs-CZ" sz="2400" dirty="0" err="1">
                <a:latin typeface="Georgia" panose="02040502050405020303" pitchFamily="18" charset="0"/>
              </a:rPr>
              <a:t>the</a:t>
            </a:r>
            <a:r>
              <a:rPr lang="cs-CZ" altLang="cs-CZ" sz="2400" dirty="0">
                <a:latin typeface="Georgia" panose="02040502050405020303" pitchFamily="18" charset="0"/>
              </a:rPr>
              <a:t> U.S. </a:t>
            </a:r>
            <a:r>
              <a:rPr lang="cs-CZ" altLang="cs-CZ" sz="2400" dirty="0" err="1">
                <a:latin typeface="Georgia" panose="02040502050405020303" pitchFamily="18" charset="0"/>
              </a:rPr>
              <a:t>social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capital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is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diminishing</a:t>
            </a:r>
            <a:r>
              <a:rPr lang="cs-CZ" altLang="cs-CZ" sz="2400" dirty="0">
                <a:latin typeface="Georgia" panose="02040502050405020303" pitchFamily="18" charset="0"/>
              </a:rPr>
              <a:t>, and </a:t>
            </a:r>
            <a:r>
              <a:rPr lang="cs-CZ" altLang="cs-CZ" sz="2400" dirty="0" err="1">
                <a:latin typeface="Georgia" panose="02040502050405020303" pitchFamily="18" charset="0"/>
              </a:rPr>
              <a:t>that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en-US" altLang="cs-CZ" sz="2400" dirty="0">
                <a:latin typeface="Georgia" panose="02040502050405020303" pitchFamily="18" charset="0"/>
              </a:rPr>
              <a:t>the so-called </a:t>
            </a:r>
            <a:r>
              <a:rPr lang="cs-CZ" altLang="cs-CZ" sz="2400" dirty="0">
                <a:latin typeface="Georgia" panose="02040502050405020303" pitchFamily="18" charset="0"/>
              </a:rPr>
              <a:t>"post-civil" society </a:t>
            </a:r>
            <a:r>
              <a:rPr lang="cs-CZ" altLang="cs-CZ" sz="2400" dirty="0" err="1">
                <a:latin typeface="Georgia" panose="02040502050405020303" pitchFamily="18" charset="0"/>
              </a:rPr>
              <a:t>emerges</a:t>
            </a:r>
            <a:r>
              <a:rPr lang="en-US" altLang="cs-CZ" sz="2400" dirty="0">
                <a:latin typeface="Georgia" panose="02040502050405020303" pitchFamily="18" charset="0"/>
              </a:rPr>
              <a:t>.</a:t>
            </a:r>
          </a:p>
          <a:p>
            <a:pPr eaLnBrk="1" hangingPunct="1"/>
            <a:r>
              <a:rPr lang="en-US" altLang="cs-CZ" sz="2400" b="1" dirty="0">
                <a:latin typeface="Georgia" panose="02040502050405020303" pitchFamily="18" charset="0"/>
              </a:rPr>
              <a:t>C</a:t>
            </a:r>
            <a:r>
              <a:rPr lang="cs-CZ" altLang="cs-CZ" sz="2400" b="1" dirty="0" err="1">
                <a:latin typeface="Georgia" panose="02040502050405020303" pitchFamily="18" charset="0"/>
              </a:rPr>
              <a:t>risis</a:t>
            </a:r>
            <a:r>
              <a:rPr lang="cs-CZ" altLang="cs-CZ" sz="2400" b="1" dirty="0">
                <a:latin typeface="Georgia" panose="02040502050405020303" pitchFamily="18" charset="0"/>
              </a:rPr>
              <a:t> </a:t>
            </a:r>
            <a:r>
              <a:rPr lang="cs-CZ" altLang="cs-CZ" sz="2400" b="1" dirty="0" err="1">
                <a:latin typeface="Georgia" panose="02040502050405020303" pitchFamily="18" charset="0"/>
              </a:rPr>
              <a:t>of</a:t>
            </a:r>
            <a:r>
              <a:rPr lang="cs-CZ" altLang="cs-CZ" sz="2400" b="1" dirty="0">
                <a:latin typeface="Georgia" panose="02040502050405020303" pitchFamily="18" charset="0"/>
              </a:rPr>
              <a:t> </a:t>
            </a:r>
            <a:r>
              <a:rPr lang="cs-CZ" altLang="cs-CZ" sz="2400" b="1" dirty="0" err="1">
                <a:latin typeface="Georgia" panose="02040502050405020303" pitchFamily="18" charset="0"/>
              </a:rPr>
              <a:t>social</a:t>
            </a:r>
            <a:r>
              <a:rPr lang="cs-CZ" altLang="cs-CZ" sz="2400" b="1" dirty="0">
                <a:latin typeface="Georgia" panose="02040502050405020303" pitchFamily="18" charset="0"/>
              </a:rPr>
              <a:t> </a:t>
            </a:r>
            <a:r>
              <a:rPr lang="cs-CZ" altLang="cs-CZ" sz="2400" b="1" dirty="0" err="1">
                <a:latin typeface="Georgia" panose="02040502050405020303" pitchFamily="18" charset="0"/>
              </a:rPr>
              <a:t>capital</a:t>
            </a:r>
            <a:r>
              <a:rPr lang="en-US" altLang="cs-CZ" sz="2400" dirty="0">
                <a:latin typeface="Georgia" panose="02040502050405020303" pitchFamily="18" charset="0"/>
              </a:rPr>
              <a:t> can be illustrated by the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en-US" altLang="cs-CZ" sz="2400" dirty="0">
                <a:latin typeface="Georgia" panose="02040502050405020303" pitchFamily="18" charset="0"/>
              </a:rPr>
              <a:t>decrease in the  </a:t>
            </a:r>
            <a:r>
              <a:rPr lang="cs-CZ" altLang="cs-CZ" sz="2400" dirty="0" err="1">
                <a:latin typeface="Georgia" panose="02040502050405020303" pitchFamily="18" charset="0"/>
              </a:rPr>
              <a:t>number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of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clubs</a:t>
            </a:r>
            <a:r>
              <a:rPr lang="cs-CZ" altLang="cs-CZ" sz="2400" dirty="0">
                <a:latin typeface="Georgia" panose="02040502050405020303" pitchFamily="18" charset="0"/>
              </a:rPr>
              <a:t> and </a:t>
            </a:r>
            <a:r>
              <a:rPr lang="cs-CZ" altLang="cs-CZ" sz="2400" dirty="0" err="1">
                <a:latin typeface="Georgia" panose="02040502050405020303" pitchFamily="18" charset="0"/>
              </a:rPr>
              <a:t>voluntary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associations</a:t>
            </a:r>
            <a:r>
              <a:rPr lang="cs-CZ" altLang="cs-CZ" sz="2400" dirty="0">
                <a:latin typeface="Georgia" panose="02040502050405020303" pitchFamily="18" charset="0"/>
              </a:rPr>
              <a:t>, </a:t>
            </a:r>
            <a:r>
              <a:rPr lang="en-US" altLang="cs-CZ" sz="2400" dirty="0">
                <a:latin typeface="Georgia" panose="02040502050405020303" pitchFamily="18" charset="0"/>
              </a:rPr>
              <a:t>the decrease in </a:t>
            </a:r>
            <a:r>
              <a:rPr lang="cs-CZ" altLang="cs-CZ" sz="2400" dirty="0" err="1">
                <a:latin typeface="Georgia" panose="02040502050405020303" pitchFamily="18" charset="0"/>
              </a:rPr>
              <a:t>membership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of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political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err="1">
                <a:latin typeface="Georgia" panose="02040502050405020303" pitchFamily="18" charset="0"/>
              </a:rPr>
              <a:t>parties</a:t>
            </a:r>
            <a:r>
              <a:rPr lang="cs-CZ" altLang="cs-CZ" sz="2400" dirty="0">
                <a:latin typeface="Georgia" panose="02040502050405020303" pitchFamily="18" charset="0"/>
              </a:rPr>
              <a:t>, </a:t>
            </a:r>
            <a:r>
              <a:rPr lang="cs-CZ" altLang="cs-CZ" sz="2400" dirty="0" err="1">
                <a:latin typeface="Georgia" panose="02040502050405020303" pitchFamily="18" charset="0"/>
              </a:rPr>
              <a:t>etc</a:t>
            </a:r>
            <a:r>
              <a:rPr lang="cs-CZ" altLang="cs-CZ" sz="2400" dirty="0">
                <a:latin typeface="Georgia" panose="02040502050405020303" pitchFamily="18" charset="0"/>
              </a:rPr>
              <a:t>. </a:t>
            </a:r>
          </a:p>
          <a:p>
            <a:pPr eaLnBrk="1" hangingPunct="1"/>
            <a:r>
              <a:rPr lang="cs-CZ" altLang="cs-CZ" sz="2400" b="1" u="sng" dirty="0">
                <a:latin typeface="Georgia" panose="02040502050405020303" pitchFamily="18" charset="0"/>
              </a:rPr>
              <a:t>PŘÍČINY</a:t>
            </a:r>
          </a:p>
          <a:p>
            <a:pPr eaLnBrk="1" hangingPunct="1"/>
            <a:r>
              <a:rPr lang="cs-CZ" altLang="cs-CZ" sz="2400" u="sng" dirty="0">
                <a:latin typeface="Georgia" panose="02040502050405020303" pitchFamily="18" charset="0"/>
              </a:rPr>
              <a:t>Tlak času a peněz </a:t>
            </a:r>
            <a:r>
              <a:rPr lang="cs-CZ" altLang="cs-CZ" sz="2400" dirty="0">
                <a:latin typeface="Georgia" panose="02040502050405020303" pitchFamily="18" charset="0"/>
              </a:rPr>
              <a:t>a jeho negativní důsledky, včetně emancipace žen (?) (nízká porodnost, vysoká rozvodovost, zanedbávání péče o děti) 10%</a:t>
            </a:r>
          </a:p>
          <a:p>
            <a:pPr eaLnBrk="1" hangingPunct="1"/>
            <a:r>
              <a:rPr lang="cs-CZ" altLang="cs-CZ" sz="2400" u="sng" dirty="0">
                <a:latin typeface="Georgia" panose="02040502050405020303" pitchFamily="18" charset="0"/>
              </a:rPr>
              <a:t>Pracovní mobilita a rozvoj satelitů </a:t>
            </a:r>
            <a:r>
              <a:rPr lang="cs-CZ" altLang="cs-CZ" sz="2400" dirty="0">
                <a:latin typeface="Georgia" panose="02040502050405020303" pitchFamily="18" charset="0"/>
              </a:rPr>
              <a:t>(snižuje kvalitu sociálních interakcí a celkového prostředí) 10%</a:t>
            </a:r>
          </a:p>
          <a:p>
            <a:pPr eaLnBrk="1" hangingPunct="1"/>
            <a:r>
              <a:rPr lang="cs-CZ" altLang="cs-CZ" sz="2400" u="sng" dirty="0">
                <a:latin typeface="Georgia" panose="02040502050405020303" pitchFamily="18" charset="0"/>
              </a:rPr>
              <a:t>Rozvoj elektronické zábavy </a:t>
            </a:r>
            <a:r>
              <a:rPr lang="cs-CZ" altLang="cs-CZ" sz="2400" dirty="0">
                <a:latin typeface="Georgia" panose="02040502050405020303" pitchFamily="18" charset="0"/>
              </a:rPr>
              <a:t>(televize, dnes internet) 25%</a:t>
            </a:r>
          </a:p>
          <a:p>
            <a:pPr eaLnBrk="1" hangingPunct="1"/>
            <a:r>
              <a:rPr lang="cs-CZ" altLang="cs-CZ" sz="2400" u="sng" dirty="0">
                <a:latin typeface="Georgia" panose="02040502050405020303" pitchFamily="18" charset="0"/>
              </a:rPr>
              <a:t>Generační obměna </a:t>
            </a:r>
            <a:r>
              <a:rPr lang="cs-CZ" altLang="cs-CZ" sz="2400" dirty="0">
                <a:latin typeface="Georgia" panose="02040502050405020303" pitchFamily="18" charset="0"/>
              </a:rPr>
              <a:t>, odchod </a:t>
            </a:r>
            <a:r>
              <a:rPr lang="cs-CZ" altLang="cs-CZ" sz="2400" i="1" dirty="0">
                <a:latin typeface="Georgia" panose="02040502050405020303" pitchFamily="18" charset="0"/>
              </a:rPr>
              <a:t>long </a:t>
            </a:r>
            <a:r>
              <a:rPr lang="cs-CZ" altLang="cs-CZ" sz="2400" i="1" dirty="0" err="1">
                <a:latin typeface="Georgia" panose="02040502050405020303" pitchFamily="18" charset="0"/>
              </a:rPr>
              <a:t>civic</a:t>
            </a:r>
            <a:r>
              <a:rPr lang="cs-CZ" altLang="cs-CZ" sz="2400" i="1" dirty="0">
                <a:latin typeface="Georgia" panose="02040502050405020303" pitchFamily="18" charset="0"/>
              </a:rPr>
              <a:t> </a:t>
            </a:r>
            <a:r>
              <a:rPr lang="cs-CZ" altLang="cs-CZ" sz="2400" i="1" dirty="0" err="1">
                <a:latin typeface="Georgia" panose="02040502050405020303" pitchFamily="18" charset="0"/>
              </a:rPr>
              <a:t>generation</a:t>
            </a:r>
            <a:r>
              <a:rPr lang="cs-CZ" altLang="cs-CZ" sz="2400" i="1" dirty="0">
                <a:latin typeface="Georgia" panose="02040502050405020303" pitchFamily="18" charset="0"/>
              </a:rPr>
              <a:t> </a:t>
            </a:r>
            <a:r>
              <a:rPr lang="cs-CZ" altLang="cs-CZ" sz="2400" dirty="0">
                <a:latin typeface="Georgia" panose="02040502050405020303" pitchFamily="18" charset="0"/>
              </a:rPr>
              <a:t>50%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9A99028-B89B-4387-A7AC-646D0ECDCA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201168" y="-50165"/>
            <a:ext cx="9144000" cy="923926"/>
          </a:xfrm>
        </p:spPr>
        <p:txBody>
          <a:bodyPr>
            <a:normAutofit/>
          </a:bodyPr>
          <a:lstStyle/>
          <a:p>
            <a:pPr eaLnBrk="1" hangingPunct="1"/>
            <a:endParaRPr lang="cs-CZ" altLang="cs-CZ" sz="3800" dirty="0">
              <a:latin typeface="Georgia" panose="02040502050405020303" pitchFamily="18" charset="0"/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4968C728-02E2-4F17-8DAE-73E37D6CC1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760" y="1490472"/>
            <a:ext cx="8244840" cy="4869053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4800" b="1" dirty="0">
                <a:latin typeface="Georgia" panose="02040502050405020303" pitchFamily="18" charset="0"/>
              </a:rPr>
              <a:t>His </a:t>
            </a:r>
            <a:r>
              <a:rPr lang="cs-CZ" altLang="cs-CZ" sz="4800" b="1" dirty="0">
                <a:latin typeface="Georgia" panose="02040502050405020303" pitchFamily="18" charset="0"/>
              </a:rPr>
              <a:t>CONCLUSION:</a:t>
            </a:r>
            <a:br>
              <a:rPr lang="cs-CZ" altLang="cs-CZ" sz="4800" b="1" dirty="0">
                <a:latin typeface="Georgia" panose="02040502050405020303" pitchFamily="18" charset="0"/>
              </a:rPr>
            </a:br>
            <a:r>
              <a:rPr lang="en-US" altLang="cs-CZ" sz="4800" dirty="0">
                <a:latin typeface="Georgia" panose="02040502050405020303" pitchFamily="18" charset="0"/>
              </a:rPr>
              <a:t>It is so because of the t</a:t>
            </a:r>
            <a:r>
              <a:rPr lang="cs-CZ" altLang="cs-CZ" sz="4800" dirty="0" err="1">
                <a:latin typeface="Georgia" panose="02040502050405020303" pitchFamily="18" charset="0"/>
              </a:rPr>
              <a:t>riumph</a:t>
            </a:r>
            <a:r>
              <a:rPr lang="cs-CZ" altLang="cs-CZ" sz="4800" dirty="0">
                <a:latin typeface="Georgia" panose="02040502050405020303" pitchFamily="18" charset="0"/>
              </a:rPr>
              <a:t> </a:t>
            </a:r>
            <a:r>
              <a:rPr lang="cs-CZ" altLang="cs-CZ" sz="4800" dirty="0" err="1">
                <a:latin typeface="Georgia" panose="02040502050405020303" pitchFamily="18" charset="0"/>
              </a:rPr>
              <a:t>of</a:t>
            </a:r>
            <a:r>
              <a:rPr lang="cs-CZ" altLang="cs-CZ" sz="4800" dirty="0">
                <a:latin typeface="Georgia" panose="02040502050405020303" pitchFamily="18" charset="0"/>
              </a:rPr>
              <a:t> </a:t>
            </a:r>
            <a:r>
              <a:rPr lang="cs-CZ" altLang="cs-CZ" sz="4800" dirty="0" err="1">
                <a:latin typeface="Georgia" panose="02040502050405020303" pitchFamily="18" charset="0"/>
              </a:rPr>
              <a:t>consumer</a:t>
            </a:r>
            <a:r>
              <a:rPr lang="cs-CZ" altLang="cs-CZ" sz="4800" dirty="0">
                <a:latin typeface="Georgia" panose="02040502050405020303" pitchFamily="18" charset="0"/>
              </a:rPr>
              <a:t> </a:t>
            </a:r>
            <a:r>
              <a:rPr lang="cs-CZ" altLang="cs-CZ" sz="4800" dirty="0" err="1">
                <a:latin typeface="Georgia" panose="02040502050405020303" pitchFamily="18" charset="0"/>
              </a:rPr>
              <a:t>capitalism</a:t>
            </a:r>
            <a:r>
              <a:rPr lang="cs-CZ" altLang="cs-CZ" sz="4800" dirty="0">
                <a:latin typeface="Georgia" panose="02040502050405020303" pitchFamily="18" charset="0"/>
              </a:rPr>
              <a:t> and </a:t>
            </a:r>
            <a:r>
              <a:rPr lang="cs-CZ" altLang="cs-CZ" sz="4800" dirty="0" err="1">
                <a:latin typeface="Georgia" panose="02040502050405020303" pitchFamily="18" charset="0"/>
              </a:rPr>
              <a:t>the</a:t>
            </a:r>
            <a:r>
              <a:rPr lang="cs-CZ" altLang="cs-CZ" sz="4800" dirty="0">
                <a:latin typeface="Georgia" panose="02040502050405020303" pitchFamily="18" charset="0"/>
              </a:rPr>
              <a:t> </a:t>
            </a:r>
            <a:r>
              <a:rPr lang="cs-CZ" altLang="cs-CZ" sz="4800" dirty="0" err="1">
                <a:latin typeface="Georgia" panose="02040502050405020303" pitchFamily="18" charset="0"/>
              </a:rPr>
              <a:t>extension</a:t>
            </a:r>
            <a:r>
              <a:rPr lang="cs-CZ" altLang="cs-CZ" sz="4800" dirty="0">
                <a:latin typeface="Georgia" panose="02040502050405020303" pitchFamily="18" charset="0"/>
              </a:rPr>
              <a:t> </a:t>
            </a:r>
            <a:r>
              <a:rPr lang="en-US" altLang="cs-CZ" sz="4800" dirty="0">
                <a:latin typeface="Georgia" panose="02040502050405020303" pitchFamily="18" charset="0"/>
              </a:rPr>
              <a:t>of </a:t>
            </a:r>
            <a:r>
              <a:rPr lang="cs-CZ" altLang="cs-CZ" sz="4800" dirty="0" err="1">
                <a:latin typeface="Georgia" panose="02040502050405020303" pitchFamily="18" charset="0"/>
              </a:rPr>
              <a:t>materialist</a:t>
            </a:r>
            <a:r>
              <a:rPr lang="en-US" altLang="cs-CZ" sz="4800" dirty="0" err="1">
                <a:latin typeface="Georgia" panose="02040502050405020303" pitchFamily="18" charset="0"/>
              </a:rPr>
              <a:t>ic</a:t>
            </a:r>
            <a:r>
              <a:rPr lang="cs-CZ" altLang="cs-CZ" sz="4800" dirty="0">
                <a:latin typeface="Georgia" panose="02040502050405020303" pitchFamily="18" charset="0"/>
              </a:rPr>
              <a:t> and </a:t>
            </a:r>
            <a:r>
              <a:rPr lang="cs-CZ" altLang="cs-CZ" sz="4800" dirty="0" err="1">
                <a:latin typeface="Georgia" panose="02040502050405020303" pitchFamily="18" charset="0"/>
              </a:rPr>
              <a:t>individualist</a:t>
            </a:r>
            <a:r>
              <a:rPr lang="en-US" altLang="cs-CZ" sz="4800" dirty="0" err="1">
                <a:latin typeface="Georgia" panose="02040502050405020303" pitchFamily="18" charset="0"/>
              </a:rPr>
              <a:t>ic</a:t>
            </a:r>
            <a:r>
              <a:rPr lang="cs-CZ" altLang="cs-CZ" sz="4800" dirty="0">
                <a:latin typeface="Georgia" panose="02040502050405020303" pitchFamily="18" charset="0"/>
              </a:rPr>
              <a:t> </a:t>
            </a:r>
            <a:r>
              <a:rPr lang="cs-CZ" altLang="cs-CZ" sz="4800" dirty="0" err="1">
                <a:latin typeface="Georgia" panose="02040502050405020303" pitchFamily="18" charset="0"/>
              </a:rPr>
              <a:t>values</a:t>
            </a:r>
            <a:r>
              <a:rPr lang="cs-CZ" altLang="cs-CZ" sz="4800" dirty="0">
                <a:latin typeface="Georgia" panose="02040502050405020303" pitchFamily="18" charset="0"/>
              </a:rPr>
              <a:t> </a:t>
            </a:r>
            <a:endParaRPr lang="en-US" altLang="cs-CZ" sz="4800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50"/>
            <a:ext cx="8653808" cy="857250"/>
          </a:xfrm>
        </p:spPr>
        <p:txBody>
          <a:bodyPr>
            <a:noAutofit/>
          </a:bodyPr>
          <a:lstStyle/>
          <a:p>
            <a:pPr eaLnBrk="1" hangingPunct="1"/>
            <a:r>
              <a:rPr lang="cs-CZ" sz="4400" dirty="0"/>
              <a:t>Politická kultura (</a:t>
            </a:r>
            <a:r>
              <a:rPr lang="en-US" sz="4400" dirty="0"/>
              <a:t>?</a:t>
            </a:r>
            <a:r>
              <a:rPr lang="cs-CZ" sz="4400" dirty="0"/>
              <a:t>) </a:t>
            </a:r>
            <a:br>
              <a:rPr lang="cs-CZ" sz="4400" dirty="0"/>
            </a:br>
            <a:r>
              <a:rPr lang="cs-CZ" sz="4400" dirty="0"/>
              <a:t>empirie X </a:t>
            </a:r>
            <a:r>
              <a:rPr lang="cs-CZ" sz="4400" dirty="0" err="1"/>
              <a:t>normativita</a:t>
            </a:r>
            <a:endParaRPr lang="ru-RU" sz="44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08" y="1583703"/>
            <a:ext cx="3859243" cy="468512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950" dirty="0">
                <a:latin typeface="Georgia" pitchFamily="18" charset="0"/>
              </a:rPr>
              <a:t>Authors of classical concept – American political scientists </a:t>
            </a:r>
            <a:r>
              <a:rPr lang="cs-CZ" sz="1950" b="1" dirty="0">
                <a:latin typeface="Georgia" pitchFamily="18" charset="0"/>
              </a:rPr>
              <a:t>Gabriel </a:t>
            </a:r>
            <a:r>
              <a:rPr lang="cs-CZ" sz="1950" b="1" dirty="0" err="1">
                <a:latin typeface="Georgia" pitchFamily="18" charset="0"/>
              </a:rPr>
              <a:t>Almond</a:t>
            </a:r>
            <a:r>
              <a:rPr lang="cs-CZ" sz="1950" b="1" dirty="0">
                <a:latin typeface="Georgia" pitchFamily="18" charset="0"/>
              </a:rPr>
              <a:t> a </a:t>
            </a:r>
            <a:r>
              <a:rPr lang="cs-CZ" sz="1950" b="1" dirty="0" err="1">
                <a:latin typeface="Georgia" pitchFamily="18" charset="0"/>
              </a:rPr>
              <a:t>Sidney</a:t>
            </a:r>
            <a:r>
              <a:rPr lang="cs-CZ" sz="1950" b="1" dirty="0">
                <a:latin typeface="Georgia" pitchFamily="18" charset="0"/>
              </a:rPr>
              <a:t> Verba</a:t>
            </a:r>
          </a:p>
          <a:p>
            <a:pPr eaLnBrk="1" hangingPunct="1">
              <a:lnSpc>
                <a:spcPct val="90000"/>
              </a:lnSpc>
            </a:pPr>
            <a:r>
              <a:rPr lang="ru-RU" sz="1950" dirty="0">
                <a:latin typeface="Georgia" pitchFamily="18" charset="0"/>
              </a:rPr>
              <a:t>«</a:t>
            </a:r>
            <a:r>
              <a:rPr lang="ru-RU" sz="1950" i="1" dirty="0">
                <a:latin typeface="Georgia" pitchFamily="18" charset="0"/>
              </a:rPr>
              <a:t>The Civic Culture: Political Attitudes and Democracy in Five Nations» </a:t>
            </a:r>
            <a:r>
              <a:rPr lang="ru-RU" sz="1950" dirty="0">
                <a:latin typeface="Georgia" pitchFamily="18" charset="0"/>
              </a:rPr>
              <a:t>(1963)</a:t>
            </a:r>
            <a:endParaRPr lang="cs-CZ" sz="1950" dirty="0">
              <a:latin typeface="Georgia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1950" dirty="0">
                <a:latin typeface="Georgia" pitchFamily="18" charset="0"/>
              </a:rPr>
              <a:t>UK, </a:t>
            </a:r>
            <a:r>
              <a:rPr lang="cs-CZ" sz="1950" dirty="0" err="1">
                <a:latin typeface="Georgia" pitchFamily="18" charset="0"/>
              </a:rPr>
              <a:t>Germany</a:t>
            </a:r>
            <a:r>
              <a:rPr lang="cs-CZ" sz="1950" dirty="0">
                <a:latin typeface="Georgia" pitchFamily="18" charset="0"/>
              </a:rPr>
              <a:t>, Italy, US, </a:t>
            </a:r>
            <a:r>
              <a:rPr lang="cs-CZ" sz="1950" dirty="0" err="1">
                <a:latin typeface="Georgia" pitchFamily="18" charset="0"/>
              </a:rPr>
              <a:t>Mexico</a:t>
            </a:r>
            <a:endParaRPr lang="ru-RU" sz="1950" dirty="0">
              <a:latin typeface="Georgia" pitchFamily="18" charset="0"/>
            </a:endParaRPr>
          </a:p>
        </p:txBody>
      </p:sp>
      <p:pic>
        <p:nvPicPr>
          <p:cNvPr id="6148" name="Picture 4" descr="almo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14850" y="1545963"/>
            <a:ext cx="2065059" cy="268313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629151" y="4229101"/>
            <a:ext cx="1097756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350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800601" y="4171951"/>
            <a:ext cx="1401346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350" dirty="0">
                <a:latin typeface="Georgia" pitchFamily="18" charset="0"/>
              </a:rPr>
              <a:t>G</a:t>
            </a:r>
            <a:r>
              <a:rPr lang="cs-CZ" sz="1350" dirty="0" err="1">
                <a:latin typeface="Georgia" pitchFamily="18" charset="0"/>
              </a:rPr>
              <a:t>abriel</a:t>
            </a:r>
            <a:r>
              <a:rPr lang="cs-CZ" sz="1350" dirty="0">
                <a:latin typeface="Georgia" pitchFamily="18" charset="0"/>
              </a:rPr>
              <a:t> A</a:t>
            </a:r>
            <a:r>
              <a:rPr lang="en-US" sz="1350" dirty="0" err="1">
                <a:latin typeface="Georgia" pitchFamily="18" charset="0"/>
              </a:rPr>
              <a:t>lmond</a:t>
            </a:r>
            <a:endParaRPr lang="ru-RU" sz="1350" dirty="0">
              <a:latin typeface="Georgia" pitchFamily="18" charset="0"/>
            </a:endParaRPr>
          </a:p>
        </p:txBody>
      </p:sp>
      <p:pic>
        <p:nvPicPr>
          <p:cNvPr id="6151" name="Picture 7" descr="verb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9909" y="3585687"/>
            <a:ext cx="2324455" cy="268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7143254" y="3285605"/>
            <a:ext cx="1197764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350" dirty="0">
                <a:latin typeface="Georgia" pitchFamily="18" charset="0"/>
              </a:rPr>
              <a:t>S</a:t>
            </a:r>
            <a:r>
              <a:rPr lang="cs-CZ" sz="1350" dirty="0" err="1">
                <a:latin typeface="Georgia" pitchFamily="18" charset="0"/>
              </a:rPr>
              <a:t>idney</a:t>
            </a:r>
            <a:r>
              <a:rPr lang="cs-CZ" sz="1350" dirty="0">
                <a:latin typeface="Georgia" pitchFamily="18" charset="0"/>
              </a:rPr>
              <a:t> </a:t>
            </a:r>
            <a:r>
              <a:rPr lang="en-US" sz="1350" dirty="0" err="1">
                <a:latin typeface="Georgia" pitchFamily="18" charset="0"/>
              </a:rPr>
              <a:t>Verba</a:t>
            </a:r>
            <a:endParaRPr lang="ru-RU" sz="135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1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872" y="182880"/>
            <a:ext cx="7546986" cy="1152144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>
                <a:latin typeface="Georgia" pitchFamily="18" charset="0"/>
              </a:rPr>
              <a:t>The most important elements of the </a:t>
            </a:r>
            <a:r>
              <a:rPr lang="cs-CZ" sz="2400" dirty="0">
                <a:latin typeface="Georgia" pitchFamily="18" charset="0"/>
              </a:rPr>
              <a:t>PC </a:t>
            </a:r>
            <a:r>
              <a:rPr lang="en-US" sz="2400" dirty="0">
                <a:latin typeface="Georgia" pitchFamily="18" charset="0"/>
              </a:rPr>
              <a:t>(interpretation of </a:t>
            </a:r>
            <a:r>
              <a:rPr lang="cs-CZ" sz="2400" dirty="0" err="1">
                <a:latin typeface="Georgia" pitchFamily="18" charset="0"/>
              </a:rPr>
              <a:t>Almond</a:t>
            </a:r>
            <a:r>
              <a:rPr lang="cs-CZ" sz="2400" dirty="0">
                <a:latin typeface="Georgia" pitchFamily="18" charset="0"/>
              </a:rPr>
              <a:t> a</a:t>
            </a:r>
            <a:r>
              <a:rPr lang="en-US" sz="2400" dirty="0" err="1">
                <a:latin typeface="Georgia" pitchFamily="18" charset="0"/>
              </a:rPr>
              <a:t>nd</a:t>
            </a:r>
            <a:r>
              <a:rPr lang="en-US" sz="2400" dirty="0">
                <a:latin typeface="Georgia" pitchFamily="18" charset="0"/>
              </a:rPr>
              <a:t> </a:t>
            </a:r>
            <a:r>
              <a:rPr lang="cs-CZ" sz="2400" dirty="0">
                <a:latin typeface="Georgia" pitchFamily="18" charset="0"/>
              </a:rPr>
              <a:t>Verb</a:t>
            </a:r>
            <a:r>
              <a:rPr lang="en-US" sz="2400" dirty="0">
                <a:latin typeface="Georgia" pitchFamily="18" charset="0"/>
              </a:rPr>
              <a:t>a</a:t>
            </a:r>
            <a:r>
              <a:rPr lang="en-US" sz="2850" dirty="0">
                <a:latin typeface="Georgia" pitchFamily="18" charset="0"/>
              </a:rPr>
              <a:t>) </a:t>
            </a:r>
            <a:endParaRPr lang="cs-CZ" sz="2850" dirty="0">
              <a:latin typeface="Georgia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928" y="1527048"/>
            <a:ext cx="6976872" cy="5020056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>
                <a:latin typeface="Georgia" pitchFamily="18" charset="0"/>
              </a:rPr>
              <a:t>The knowledge of politics</a:t>
            </a:r>
          </a:p>
          <a:p>
            <a:pPr eaLnBrk="1" hangingPunct="1"/>
            <a:r>
              <a:rPr lang="en-US" dirty="0">
                <a:latin typeface="Georgia" pitchFamily="18" charset="0"/>
              </a:rPr>
              <a:t>Pride in the political system </a:t>
            </a:r>
          </a:p>
          <a:p>
            <a:pPr eaLnBrk="1" hangingPunct="1"/>
            <a:r>
              <a:rPr lang="en-US" dirty="0">
                <a:latin typeface="Georgia" pitchFamily="18" charset="0"/>
              </a:rPr>
              <a:t>Relationship with the representatives of other political parties </a:t>
            </a:r>
          </a:p>
          <a:p>
            <a:pPr eaLnBrk="1" hangingPunct="1"/>
            <a:r>
              <a:rPr lang="cs-CZ" dirty="0">
                <a:latin typeface="Georgia" pitchFamily="18" charset="0"/>
              </a:rPr>
              <a:t>Tolerance</a:t>
            </a:r>
          </a:p>
          <a:p>
            <a:pPr eaLnBrk="1" hangingPunct="1"/>
            <a:r>
              <a:rPr lang="en-US" dirty="0">
                <a:latin typeface="Georgia" pitchFamily="18" charset="0"/>
              </a:rPr>
              <a:t>Individual civic competence </a:t>
            </a:r>
          </a:p>
          <a:p>
            <a:pPr eaLnBrk="1" hangingPunct="1"/>
            <a:r>
              <a:rPr lang="en-US" dirty="0">
                <a:latin typeface="Georgia" pitchFamily="18" charset="0"/>
              </a:rPr>
              <a:t>Interpersonal trust </a:t>
            </a:r>
          </a:p>
          <a:p>
            <a:pPr eaLnBrk="1" hangingPunct="1"/>
            <a:r>
              <a:rPr lang="en-US" dirty="0">
                <a:latin typeface="Georgia" pitchFamily="18" charset="0"/>
              </a:rPr>
              <a:t>Civic activism</a:t>
            </a:r>
            <a:endParaRPr lang="cs-CZ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67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149" y="587571"/>
            <a:ext cx="7978571" cy="83315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dirty="0"/>
              <a:t>I</a:t>
            </a:r>
            <a:r>
              <a:rPr lang="en-US" b="1" dirty="0" err="1"/>
              <a:t>ndividual</a:t>
            </a:r>
            <a:r>
              <a:rPr lang="en-US" b="1" dirty="0"/>
              <a:t> political</a:t>
            </a:r>
            <a:r>
              <a:rPr lang="cs-CZ" b="1" dirty="0"/>
              <a:t> </a:t>
            </a:r>
            <a:r>
              <a:rPr lang="en-US" b="1" dirty="0"/>
              <a:t>orientation</a:t>
            </a:r>
            <a:r>
              <a:rPr lang="cs-CZ" b="1" dirty="0"/>
              <a:t>s/</a:t>
            </a:r>
            <a:r>
              <a:rPr lang="en-US" b="1" dirty="0"/>
              <a:t>patterns</a:t>
            </a:r>
            <a:endParaRPr lang="ru-RU" b="1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8189" y="1956816"/>
            <a:ext cx="7776713" cy="4608576"/>
          </a:xfrm>
        </p:spPr>
        <p:txBody>
          <a:bodyPr>
            <a:noAutofit/>
          </a:bodyPr>
          <a:lstStyle/>
          <a:p>
            <a:pPr eaLnBrk="1" hangingPunct="1"/>
            <a:r>
              <a:rPr lang="ru-RU" b="1" dirty="0">
                <a:latin typeface="Georgia" pitchFamily="18" charset="0"/>
              </a:rPr>
              <a:t>Cognitive</a:t>
            </a:r>
            <a:r>
              <a:rPr lang="ru-RU" dirty="0">
                <a:latin typeface="Georgia" pitchFamily="18" charset="0"/>
              </a:rPr>
              <a:t> – knowledge and belief about the political system (how much does one know?)</a:t>
            </a:r>
            <a:endParaRPr lang="en-US" dirty="0">
              <a:latin typeface="Georgia" pitchFamily="18" charset="0"/>
            </a:endParaRPr>
          </a:p>
          <a:p>
            <a:pPr eaLnBrk="1" hangingPunct="1"/>
            <a:r>
              <a:rPr lang="ru-RU" b="1" dirty="0">
                <a:latin typeface="Georgia" pitchFamily="18" charset="0"/>
              </a:rPr>
              <a:t>Affective</a:t>
            </a:r>
            <a:r>
              <a:rPr lang="ru-RU" dirty="0">
                <a:latin typeface="Georgia" pitchFamily="18" charset="0"/>
              </a:rPr>
              <a:t> – emotions and feelings (about the political system, its personnel, its performance)</a:t>
            </a:r>
            <a:endParaRPr lang="en-US" dirty="0">
              <a:latin typeface="Georgia" pitchFamily="18" charset="0"/>
            </a:endParaRPr>
          </a:p>
          <a:p>
            <a:pPr eaLnBrk="1" hangingPunct="1"/>
            <a:r>
              <a:rPr lang="ru-RU" b="1" dirty="0">
                <a:latin typeface="Georgia" pitchFamily="18" charset="0"/>
              </a:rPr>
              <a:t>Evaluati</a:t>
            </a:r>
            <a:r>
              <a:rPr lang="en-US" b="1" dirty="0" err="1">
                <a:latin typeface="Georgia" pitchFamily="18" charset="0"/>
              </a:rPr>
              <a:t>ve</a:t>
            </a:r>
            <a:r>
              <a:rPr lang="ru-RU" dirty="0">
                <a:latin typeface="Georgia" pitchFamily="18" charset="0"/>
              </a:rPr>
              <a:t> – judgments, decisions and opinions about political objects</a:t>
            </a:r>
          </a:p>
        </p:txBody>
      </p:sp>
    </p:spTree>
    <p:extLst>
      <p:ext uri="{BB962C8B-B14F-4D97-AF65-F5344CB8AC3E}">
        <p14:creationId xmlns:p14="http://schemas.microsoft.com/office/powerpoint/2010/main" val="379890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27786"/>
            <a:ext cx="7196328" cy="92392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The typology of Almond and </a:t>
            </a:r>
            <a:r>
              <a:rPr lang="en-US" dirty="0" err="1"/>
              <a:t>Verba</a:t>
            </a:r>
            <a:endParaRPr lang="ru-RU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8202" y="1819656"/>
            <a:ext cx="8088558" cy="4471415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b="1" dirty="0">
                <a:latin typeface="Georgia" pitchFamily="18" charset="0"/>
              </a:rPr>
              <a:t>Parochial political culture: </a:t>
            </a:r>
            <a:r>
              <a:rPr lang="en-US" sz="2800" dirty="0">
                <a:latin typeface="Georgia" pitchFamily="18" charset="0"/>
              </a:rPr>
              <a:t>citizens are distant and unaware of politics, have no knowledge or interest in politics, are regardless of the decisions taken by the state</a:t>
            </a:r>
            <a:endParaRPr lang="cs-CZ" sz="2800" dirty="0">
              <a:latin typeface="Georgia" pitchFamily="18" charset="0"/>
            </a:endParaRPr>
          </a:p>
          <a:p>
            <a:pPr eaLnBrk="1" hangingPunct="1"/>
            <a:r>
              <a:rPr lang="en-US" sz="2800" b="1" dirty="0">
                <a:latin typeface="Georgia" pitchFamily="18" charset="0"/>
              </a:rPr>
              <a:t>Subject political culture: </a:t>
            </a:r>
            <a:r>
              <a:rPr lang="en-US" sz="2800" dirty="0">
                <a:latin typeface="Georgia" pitchFamily="18" charset="0"/>
              </a:rPr>
              <a:t>citizens are heavily subjected to </a:t>
            </a:r>
            <a:r>
              <a:rPr lang="cs-CZ" sz="2800" dirty="0" err="1">
                <a:latin typeface="Georgia" pitchFamily="18" charset="0"/>
              </a:rPr>
              <a:t>the</a:t>
            </a:r>
            <a:r>
              <a:rPr lang="en-US" sz="2800" dirty="0">
                <a:latin typeface="Georgia" pitchFamily="18" charset="0"/>
              </a:rPr>
              <a:t> decisions </a:t>
            </a:r>
            <a:r>
              <a:rPr lang="cs-CZ" sz="2800" dirty="0" err="1">
                <a:latin typeface="Georgia" pitchFamily="18" charset="0"/>
              </a:rPr>
              <a:t>of</a:t>
            </a:r>
            <a:r>
              <a:rPr lang="cs-CZ" sz="2800" dirty="0">
                <a:latin typeface="Georgia" pitchFamily="18" charset="0"/>
              </a:rPr>
              <a:t> </a:t>
            </a:r>
            <a:r>
              <a:rPr lang="cs-CZ" sz="2800" dirty="0" err="1">
                <a:latin typeface="Georgia" pitchFamily="18" charset="0"/>
              </a:rPr>
              <a:t>government</a:t>
            </a:r>
            <a:r>
              <a:rPr lang="en-US" sz="2800" dirty="0">
                <a:latin typeface="Georgia" pitchFamily="18" charset="0"/>
              </a:rPr>
              <a:t>, are aware of politics, its actors and institutions</a:t>
            </a:r>
            <a:r>
              <a:rPr lang="en-US" sz="2800" b="1" dirty="0">
                <a:latin typeface="Georgia" pitchFamily="18" charset="0"/>
              </a:rPr>
              <a:t> </a:t>
            </a:r>
            <a:endParaRPr lang="cs-CZ" sz="2800" dirty="0">
              <a:latin typeface="Georgia" pitchFamily="18" charset="0"/>
            </a:endParaRPr>
          </a:p>
          <a:p>
            <a:pPr eaLnBrk="1" hangingPunct="1"/>
            <a:r>
              <a:rPr lang="en-US" sz="2800" b="1" dirty="0">
                <a:latin typeface="Georgia" pitchFamily="18" charset="0"/>
              </a:rPr>
              <a:t>Participant political culture:</a:t>
            </a:r>
            <a:r>
              <a:rPr lang="cs-CZ" sz="2800" b="1" dirty="0">
                <a:latin typeface="Georgia" pitchFamily="18" charset="0"/>
              </a:rPr>
              <a:t> </a:t>
            </a:r>
            <a:r>
              <a:rPr lang="en-US" sz="2800" dirty="0">
                <a:latin typeface="Georgia" pitchFamily="18" charset="0"/>
              </a:rPr>
              <a:t>citizens are able to influence the government in various ways and they are affected by it</a:t>
            </a:r>
            <a:endParaRPr lang="ru-RU" sz="28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468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5762"/>
            <a:ext cx="9144000" cy="92392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The Civic Culture</a:t>
            </a:r>
            <a:endParaRPr lang="ru-RU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9344" y="1572768"/>
            <a:ext cx="7951398" cy="471830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>
                <a:latin typeface="Georgia" pitchFamily="18" charset="0"/>
              </a:rPr>
              <a:t>The Civic Culture </a:t>
            </a:r>
            <a:r>
              <a:rPr lang="en-US" sz="4000" dirty="0">
                <a:latin typeface="Georgia" pitchFamily="18" charset="0"/>
              </a:rPr>
              <a:t>is the necessary condition of the stable liberal democracy existence</a:t>
            </a:r>
          </a:p>
          <a:p>
            <a:pPr eaLnBrk="1" hangingPunct="1"/>
            <a:r>
              <a:rPr lang="en-US" sz="4000" b="1" dirty="0">
                <a:latin typeface="Georgia" pitchFamily="18" charset="0"/>
              </a:rPr>
              <a:t>The Civic Culture</a:t>
            </a:r>
            <a:r>
              <a:rPr lang="cs-CZ" sz="4000" b="1" dirty="0">
                <a:latin typeface="Georgia" pitchFamily="18" charset="0"/>
              </a:rPr>
              <a:t> </a:t>
            </a:r>
            <a:r>
              <a:rPr lang="cs-CZ" sz="4000" dirty="0" err="1">
                <a:latin typeface="Georgia" pitchFamily="18" charset="0"/>
              </a:rPr>
              <a:t>is</a:t>
            </a:r>
            <a:r>
              <a:rPr lang="en-US" sz="4000" dirty="0">
                <a:latin typeface="Georgia" pitchFamily="18" charset="0"/>
              </a:rPr>
              <a:t> the </a:t>
            </a:r>
            <a:r>
              <a:rPr lang="cs-CZ" sz="4000" dirty="0">
                <a:latin typeface="Georgia" pitchFamily="18" charset="0"/>
              </a:rPr>
              <a:t>„</a:t>
            </a:r>
            <a:r>
              <a:rPr lang="cs-CZ" sz="4000" dirty="0" err="1">
                <a:latin typeface="Georgia" pitchFamily="18" charset="0"/>
              </a:rPr>
              <a:t>sound</a:t>
            </a:r>
            <a:r>
              <a:rPr lang="cs-CZ" sz="4000" dirty="0">
                <a:latin typeface="Georgia" pitchFamily="18" charset="0"/>
              </a:rPr>
              <a:t>“ </a:t>
            </a:r>
            <a:r>
              <a:rPr lang="en-US" sz="4000" dirty="0">
                <a:latin typeface="Georgia" pitchFamily="18" charset="0"/>
              </a:rPr>
              <a:t>mixture of the three above</a:t>
            </a:r>
            <a:r>
              <a:rPr lang="cs-CZ" sz="4000" dirty="0">
                <a:latin typeface="Georgia" pitchFamily="18" charset="0"/>
              </a:rPr>
              <a:t> m</a:t>
            </a:r>
            <a:r>
              <a:rPr lang="en-US" sz="4000" dirty="0" err="1">
                <a:latin typeface="Georgia" pitchFamily="18" charset="0"/>
              </a:rPr>
              <a:t>entioned</a:t>
            </a:r>
            <a:r>
              <a:rPr lang="en-US" sz="4000" dirty="0">
                <a:latin typeface="Georgia" pitchFamily="18" charset="0"/>
              </a:rPr>
              <a:t> types of political culture </a:t>
            </a:r>
            <a:endParaRPr lang="ru-RU" sz="40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69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4F7D956-AF88-4D65-9AA8-47499DB8FF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872" y="193675"/>
            <a:ext cx="699516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4000" dirty="0"/>
              <a:t>P</a:t>
            </a:r>
            <a:r>
              <a:rPr lang="en-US" altLang="cs-CZ" sz="4000" dirty="0" err="1"/>
              <a:t>ortrait</a:t>
            </a:r>
            <a:r>
              <a:rPr lang="en-US" altLang="cs-CZ" sz="4000" dirty="0"/>
              <a:t> of five different political cultures</a:t>
            </a:r>
            <a:r>
              <a:rPr lang="cs-CZ" altLang="cs-CZ" sz="4000" dirty="0"/>
              <a:t>, 1963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81DCA4A-068B-4DD1-B392-416100A16D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4876800" cy="4530725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buNone/>
            </a:pPr>
            <a:r>
              <a:rPr lang="en-US" altLang="cs-CZ" b="1" dirty="0">
                <a:latin typeface="Georgia" panose="02040502050405020303" pitchFamily="18" charset="0"/>
              </a:rPr>
              <a:t>Great Britain</a:t>
            </a:r>
            <a:endParaRPr lang="cs-CZ" altLang="cs-CZ" b="1" dirty="0">
              <a:latin typeface="Georgia" panose="02040502050405020303" pitchFamily="18" charset="0"/>
            </a:endParaRPr>
          </a:p>
          <a:p>
            <a:pPr marL="0" indent="0" eaLnBrk="1" hangingPunct="1">
              <a:buNone/>
            </a:pPr>
            <a:r>
              <a:rPr lang="en-US" altLang="cs-CZ" dirty="0">
                <a:latin typeface="Georgia" panose="02040502050405020303" pitchFamily="18" charset="0"/>
              </a:rPr>
              <a:t>very close to the ideal civic culture</a:t>
            </a:r>
            <a:endParaRPr lang="cs-CZ" altLang="cs-CZ" dirty="0">
              <a:latin typeface="Georgia" panose="02040502050405020303" pitchFamily="18" charset="0"/>
            </a:endParaRPr>
          </a:p>
          <a:p>
            <a:pPr marL="0" indent="0" eaLnBrk="1" hangingPunct="1">
              <a:buNone/>
            </a:pPr>
            <a:r>
              <a:rPr lang="cs-CZ" altLang="cs-CZ" dirty="0">
                <a:latin typeface="Georgia" panose="02040502050405020303" pitchFamily="18" charset="0"/>
              </a:rPr>
              <a:t>B</a:t>
            </a:r>
            <a:r>
              <a:rPr lang="en-US" altLang="cs-CZ" dirty="0" err="1">
                <a:latin typeface="Georgia" panose="02040502050405020303" pitchFamily="18" charset="0"/>
              </a:rPr>
              <a:t>est</a:t>
            </a:r>
            <a:r>
              <a:rPr lang="en-US" altLang="cs-CZ" dirty="0">
                <a:latin typeface="Georgia" panose="02040502050405020303" pitchFamily="18" charset="0"/>
              </a:rPr>
              <a:t> results in</a:t>
            </a:r>
            <a:r>
              <a:rPr lang="cs-CZ" altLang="cs-CZ" dirty="0">
                <a:latin typeface="Georgia" panose="02040502050405020303" pitchFamily="18" charset="0"/>
              </a:rPr>
              <a:t>:</a:t>
            </a:r>
            <a:r>
              <a:rPr lang="en-US" altLang="cs-CZ" dirty="0">
                <a:latin typeface="Georgia" panose="02040502050405020303" pitchFamily="18" charset="0"/>
              </a:rPr>
              <a:t> </a:t>
            </a:r>
            <a:endParaRPr lang="cs-CZ" altLang="cs-CZ" dirty="0">
              <a:latin typeface="Georgia" panose="02040502050405020303" pitchFamily="18" charset="0"/>
            </a:endParaRPr>
          </a:p>
          <a:p>
            <a:pPr marL="0" indent="0" eaLnBrk="1" hangingPunct="1">
              <a:buNone/>
            </a:pPr>
            <a:r>
              <a:rPr lang="cs-CZ" altLang="cs-CZ" dirty="0">
                <a:latin typeface="Georgia" panose="02040502050405020303" pitchFamily="18" charset="0"/>
              </a:rPr>
              <a:t>	</a:t>
            </a:r>
            <a:r>
              <a:rPr lang="en-US" altLang="cs-CZ" dirty="0">
                <a:latin typeface="Georgia" panose="02040502050405020303" pitchFamily="18" charset="0"/>
              </a:rPr>
              <a:t>national pride </a:t>
            </a:r>
            <a:endParaRPr lang="cs-CZ" altLang="cs-CZ" dirty="0">
              <a:latin typeface="Georgia" panose="02040502050405020303" pitchFamily="18" charset="0"/>
            </a:endParaRPr>
          </a:p>
          <a:p>
            <a:pPr marL="0" indent="0" eaLnBrk="1" hangingPunct="1">
              <a:buNone/>
            </a:pPr>
            <a:r>
              <a:rPr lang="cs-CZ" altLang="cs-CZ" dirty="0">
                <a:latin typeface="Georgia" panose="02040502050405020303" pitchFamily="18" charset="0"/>
              </a:rPr>
              <a:t>	</a:t>
            </a:r>
            <a:r>
              <a:rPr lang="en-US" altLang="cs-CZ" dirty="0">
                <a:latin typeface="Georgia" panose="02040502050405020303" pitchFamily="18" charset="0"/>
              </a:rPr>
              <a:t>tolerance towards the </a:t>
            </a:r>
            <a:r>
              <a:rPr lang="cs-CZ" altLang="cs-CZ" dirty="0">
                <a:latin typeface="Georgia" panose="02040502050405020303" pitchFamily="18" charset="0"/>
              </a:rPr>
              <a:t>	</a:t>
            </a:r>
            <a:r>
              <a:rPr lang="en-US" altLang="cs-CZ" dirty="0">
                <a:latin typeface="Georgia" panose="02040502050405020303" pitchFamily="18" charset="0"/>
              </a:rPr>
              <a:t>representatives of other </a:t>
            </a:r>
            <a:r>
              <a:rPr lang="cs-CZ" altLang="cs-CZ" dirty="0">
                <a:latin typeface="Georgia" panose="02040502050405020303" pitchFamily="18" charset="0"/>
              </a:rPr>
              <a:t>	</a:t>
            </a:r>
            <a:r>
              <a:rPr lang="en-US" altLang="cs-CZ" dirty="0">
                <a:latin typeface="Georgia" panose="02040502050405020303" pitchFamily="18" charset="0"/>
              </a:rPr>
              <a:t>cultures </a:t>
            </a:r>
            <a:endParaRPr lang="cs-CZ" altLang="cs-CZ" dirty="0">
              <a:latin typeface="Georgia" panose="02040502050405020303" pitchFamily="18" charset="0"/>
            </a:endParaRPr>
          </a:p>
          <a:p>
            <a:pPr marL="0" indent="0" eaLnBrk="1" hangingPunct="1">
              <a:buNone/>
            </a:pPr>
            <a:r>
              <a:rPr lang="cs-CZ" altLang="cs-CZ" dirty="0">
                <a:latin typeface="Georgia" panose="02040502050405020303" pitchFamily="18" charset="0"/>
              </a:rPr>
              <a:t>	</a:t>
            </a:r>
            <a:r>
              <a:rPr lang="en-US" altLang="cs-CZ" dirty="0">
                <a:latin typeface="Georgia" panose="02040502050405020303" pitchFamily="18" charset="0"/>
              </a:rPr>
              <a:t>interpersonal trust</a:t>
            </a:r>
            <a:endParaRPr lang="cs-CZ" altLang="cs-CZ" dirty="0">
              <a:latin typeface="Georgia" panose="02040502050405020303" pitchFamily="18" charset="0"/>
            </a:endParaRPr>
          </a:p>
          <a:p>
            <a:pPr marL="0" indent="0" eaLnBrk="1" hangingPunct="1">
              <a:buNone/>
            </a:pPr>
            <a:r>
              <a:rPr lang="cs-CZ" altLang="cs-CZ" dirty="0">
                <a:latin typeface="Georgia" panose="02040502050405020303" pitchFamily="18" charset="0"/>
              </a:rPr>
              <a:t>	</a:t>
            </a:r>
            <a:r>
              <a:rPr lang="en-US" altLang="cs-CZ" dirty="0">
                <a:latin typeface="Georgia" panose="02040502050405020303" pitchFamily="18" charset="0"/>
              </a:rPr>
              <a:t>civic activism </a:t>
            </a:r>
            <a:endParaRPr lang="cs-CZ" altLang="cs-CZ" dirty="0">
              <a:latin typeface="Georgia" panose="02040502050405020303" pitchFamily="18" charset="0"/>
            </a:endParaRPr>
          </a:p>
          <a:p>
            <a:pPr marL="0" indent="0" eaLnBrk="1" hangingPunct="1">
              <a:buNone/>
            </a:pPr>
            <a:r>
              <a:rPr lang="cs-CZ" altLang="cs-CZ" dirty="0">
                <a:latin typeface="Georgia" panose="02040502050405020303" pitchFamily="18" charset="0"/>
              </a:rPr>
              <a:t>	</a:t>
            </a:r>
            <a:r>
              <a:rPr lang="en-US" altLang="cs-CZ" dirty="0">
                <a:latin typeface="Georgia" panose="02040502050405020303" pitchFamily="18" charset="0"/>
              </a:rPr>
              <a:t>civic competence </a:t>
            </a:r>
            <a:endParaRPr lang="cs-CZ" altLang="cs-CZ" dirty="0">
              <a:latin typeface="Georgia" panose="02040502050405020303" pitchFamily="18" charset="0"/>
            </a:endParaRPr>
          </a:p>
        </p:txBody>
      </p:sp>
      <p:pic>
        <p:nvPicPr>
          <p:cNvPr id="17412" name="Picture 4" descr="united_kingdom">
            <a:extLst>
              <a:ext uri="{FF2B5EF4-FFF2-40B4-BE49-F238E27FC236}">
                <a16:creationId xmlns:a16="http://schemas.microsoft.com/office/drawing/2014/main" id="{37D9C316-CF81-4840-BE24-439EAF31B9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981200"/>
            <a:ext cx="3297238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E178F48-89FC-4C9B-BFF2-62B404C095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137160" y="730122"/>
            <a:ext cx="9144000" cy="92392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4000" dirty="0" err="1"/>
              <a:t>The</a:t>
            </a:r>
            <a:r>
              <a:rPr lang="cs-CZ" altLang="cs-CZ" sz="4000" dirty="0"/>
              <a:t> p</a:t>
            </a:r>
            <a:r>
              <a:rPr lang="en-US" altLang="cs-CZ" sz="4000" dirty="0" err="1"/>
              <a:t>ortrait</a:t>
            </a:r>
            <a:r>
              <a:rPr lang="en-US" altLang="cs-CZ" sz="4000" dirty="0"/>
              <a:t> of five different political cultures </a:t>
            </a:r>
            <a:r>
              <a:rPr lang="cs-CZ" altLang="cs-CZ" sz="4000" dirty="0"/>
              <a:t>(II)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B2AC4A4-0F46-4B42-B2BF-617E4911D0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3429000" cy="4530725"/>
          </a:xfrm>
        </p:spPr>
        <p:txBody>
          <a:bodyPr/>
          <a:lstStyle/>
          <a:p>
            <a:pPr eaLnBrk="1" hangingPunct="1"/>
            <a:r>
              <a:rPr lang="en-US" altLang="cs-CZ" b="1" dirty="0">
                <a:latin typeface="Georgia" panose="02040502050405020303" pitchFamily="18" charset="0"/>
              </a:rPr>
              <a:t>The United States </a:t>
            </a:r>
            <a:r>
              <a:rPr lang="cs-CZ" altLang="cs-CZ" dirty="0">
                <a:latin typeface="Georgia" panose="02040502050405020303" pitchFamily="18" charset="0"/>
              </a:rPr>
              <a:t>–</a:t>
            </a:r>
            <a:r>
              <a:rPr lang="en-US" altLang="cs-CZ" dirty="0">
                <a:latin typeface="Georgia" panose="02040502050405020303" pitchFamily="18" charset="0"/>
              </a:rPr>
              <a:t> are also very close to the ideal type, but at the same time show the lower level of subject orientations</a:t>
            </a:r>
            <a:endParaRPr lang="cs-CZ" altLang="cs-CZ" dirty="0">
              <a:latin typeface="Georgia" panose="02040502050405020303" pitchFamily="18" charset="0"/>
            </a:endParaRPr>
          </a:p>
          <a:p>
            <a:pPr eaLnBrk="1" hangingPunct="1"/>
            <a:endParaRPr lang="cs-CZ" altLang="cs-CZ" dirty="0"/>
          </a:p>
        </p:txBody>
      </p:sp>
      <p:pic>
        <p:nvPicPr>
          <p:cNvPr id="18436" name="Picture 4" descr="wg-usa-3622-400x300">
            <a:extLst>
              <a:ext uri="{FF2B5EF4-FFF2-40B4-BE49-F238E27FC236}">
                <a16:creationId xmlns:a16="http://schemas.microsoft.com/office/drawing/2014/main" id="{53AC50FF-4F8D-40F1-86EC-DE7141910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981200"/>
            <a:ext cx="464820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DB3C6EF-4271-471D-A410-EBBF5F2579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/>
              <a:t>The p</a:t>
            </a:r>
            <a:r>
              <a:rPr lang="en-US" altLang="cs-CZ" sz="4000"/>
              <a:t>ortrait of five different political cultures</a:t>
            </a:r>
            <a:r>
              <a:rPr lang="cs-CZ" altLang="cs-CZ" sz="4000"/>
              <a:t>(III)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FF478AA-343D-4C7C-8369-FB208A57E3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0312" y="1828800"/>
            <a:ext cx="4742688" cy="485546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cs-CZ" sz="2500" b="1" dirty="0">
                <a:latin typeface="Georgia" panose="02040502050405020303" pitchFamily="18" charset="0"/>
              </a:rPr>
              <a:t>Germany </a:t>
            </a:r>
            <a:r>
              <a:rPr lang="cs-CZ" altLang="cs-CZ" sz="2500" dirty="0">
                <a:latin typeface="Georgia" panose="02040502050405020303" pitchFamily="18" charset="0"/>
              </a:rPr>
              <a:t>– </a:t>
            </a:r>
            <a:r>
              <a:rPr lang="en-US" altLang="cs-CZ" sz="2500" dirty="0">
                <a:latin typeface="Georgia" panose="02040502050405020303" pitchFamily="18" charset="0"/>
              </a:rPr>
              <a:t>shows the deep gap between the high level of knowledge about political system and the low level of political activity and loyalty</a:t>
            </a:r>
            <a:r>
              <a:rPr lang="cs-CZ" altLang="cs-CZ" sz="2500" dirty="0">
                <a:latin typeface="Georgia" panose="02040502050405020303" pitchFamily="18" charset="0"/>
              </a:rPr>
              <a:t>, </a:t>
            </a:r>
            <a:r>
              <a:rPr lang="en-US" altLang="cs-CZ" sz="2500" dirty="0">
                <a:latin typeface="Georgia" panose="02040502050405020303" pitchFamily="18" charset="0"/>
              </a:rPr>
              <a:t>high measure of subject orientations and low  participant ones</a:t>
            </a:r>
            <a:r>
              <a:rPr lang="cs-CZ" altLang="cs-CZ" sz="2500" dirty="0">
                <a:latin typeface="Georgia" panose="02040502050405020303" pitchFamily="18" charset="0"/>
              </a:rPr>
              <a:t>, </a:t>
            </a:r>
            <a:r>
              <a:rPr lang="en-US" altLang="cs-CZ" sz="2500" dirty="0">
                <a:latin typeface="Georgia" panose="02040502050405020303" pitchFamily="18" charset="0"/>
              </a:rPr>
              <a:t>weak civic c</a:t>
            </a:r>
            <a:r>
              <a:rPr lang="cs-CZ" altLang="cs-CZ" sz="2500" dirty="0" err="1">
                <a:latin typeface="Georgia" panose="02040502050405020303" pitchFamily="18" charset="0"/>
              </a:rPr>
              <a:t>ompetence</a:t>
            </a:r>
            <a:r>
              <a:rPr lang="cs-CZ" altLang="cs-CZ" sz="2500" dirty="0">
                <a:latin typeface="Georgia" panose="02040502050405020303" pitchFamily="18" charset="0"/>
              </a:rPr>
              <a:t>,</a:t>
            </a:r>
            <a:r>
              <a:rPr lang="en-US" altLang="cs-CZ" sz="2500" dirty="0">
                <a:latin typeface="Georgia" panose="02040502050405020303" pitchFamily="18" charset="0"/>
              </a:rPr>
              <a:t> civic engagement is not intensive</a:t>
            </a:r>
            <a:endParaRPr lang="cs-CZ" altLang="cs-CZ" sz="2500" dirty="0">
              <a:latin typeface="Georgia" panose="02040502050405020303" pitchFamily="18" charset="0"/>
            </a:endParaRPr>
          </a:p>
        </p:txBody>
      </p:sp>
      <p:pic>
        <p:nvPicPr>
          <p:cNvPr id="19460" name="Picture 4" descr="nemecko_192">
            <a:extLst>
              <a:ext uri="{FF2B5EF4-FFF2-40B4-BE49-F238E27FC236}">
                <a16:creationId xmlns:a16="http://schemas.microsoft.com/office/drawing/2014/main" id="{627DF7C0-1F80-490B-B322-3DCBBD325D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057400"/>
            <a:ext cx="3408363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4649</TotalTime>
  <Words>895</Words>
  <Application>Microsoft Office PowerPoint</Application>
  <PresentationFormat>Předvádění na obrazovce (4:3)</PresentationFormat>
  <Paragraphs>73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Georgia</vt:lpstr>
      <vt:lpstr>Wingdings</vt:lpstr>
      <vt:lpstr>Motiv sady Office</vt:lpstr>
      <vt:lpstr>Politologie Karel B. Müller www.karelmuller.eu</vt:lpstr>
      <vt:lpstr>Politická kultura (?)  empirie X normativita</vt:lpstr>
      <vt:lpstr>The most important elements of the PC (interpretation of Almond and Verba) </vt:lpstr>
      <vt:lpstr>Individual political orientations/patterns</vt:lpstr>
      <vt:lpstr>The typology of Almond and Verba</vt:lpstr>
      <vt:lpstr>The Civic Culture</vt:lpstr>
      <vt:lpstr>Portrait of five different political cultures, 1963</vt:lpstr>
      <vt:lpstr>The portrait of five different political cultures (II)</vt:lpstr>
      <vt:lpstr>The portrait of five different political cultures(III)</vt:lpstr>
      <vt:lpstr>The portrait of five different political cultures (IV)</vt:lpstr>
      <vt:lpstr>The portrait of five different political cultures (IV)</vt:lpstr>
      <vt:lpstr>The alienated political culture  (Feierabend, Klicperová-Baker)</vt:lpstr>
      <vt:lpstr>The Main Problem</vt:lpstr>
      <vt:lpstr>The Renaissance of political culture</vt:lpstr>
      <vt:lpstr>Inglehart’s approach</vt:lpstr>
      <vt:lpstr>Robert Putnam and social capital </vt:lpstr>
      <vt:lpstr>Robert Putnam and causes for decline of social capital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xmas</dc:creator>
  <cp:lastModifiedBy>muller.karel@outlook.cz</cp:lastModifiedBy>
  <cp:revision>225</cp:revision>
  <cp:lastPrinted>2015-09-30T07:58:45Z</cp:lastPrinted>
  <dcterms:created xsi:type="dcterms:W3CDTF">2015-06-02T07:24:49Z</dcterms:created>
  <dcterms:modified xsi:type="dcterms:W3CDTF">2022-12-03T05:59:29Z</dcterms:modified>
</cp:coreProperties>
</file>