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5"/>
  </p:notesMasterIdLst>
  <p:sldIdLst>
    <p:sldId id="257" r:id="rId5"/>
    <p:sldId id="441" r:id="rId6"/>
    <p:sldId id="377" r:id="rId7"/>
    <p:sldId id="322" r:id="rId8"/>
    <p:sldId id="336" r:id="rId9"/>
    <p:sldId id="293" r:id="rId10"/>
    <p:sldId id="442" r:id="rId11"/>
    <p:sldId id="331" r:id="rId12"/>
    <p:sldId id="323" r:id="rId13"/>
    <p:sldId id="380" r:id="rId14"/>
    <p:sldId id="292" r:id="rId15"/>
    <p:sldId id="295" r:id="rId16"/>
    <p:sldId id="463" r:id="rId17"/>
    <p:sldId id="464" r:id="rId18"/>
    <p:sldId id="465" r:id="rId19"/>
    <p:sldId id="472" r:id="rId20"/>
    <p:sldId id="444" r:id="rId21"/>
    <p:sldId id="326" r:id="rId22"/>
    <p:sldId id="388" r:id="rId23"/>
    <p:sldId id="327" r:id="rId24"/>
    <p:sldId id="443" r:id="rId25"/>
    <p:sldId id="440" r:id="rId26"/>
    <p:sldId id="328" r:id="rId27"/>
    <p:sldId id="267" r:id="rId28"/>
    <p:sldId id="268" r:id="rId29"/>
    <p:sldId id="269" r:id="rId30"/>
    <p:sldId id="276" r:id="rId31"/>
    <p:sldId id="332" r:id="rId32"/>
    <p:sldId id="446" r:id="rId33"/>
    <p:sldId id="334" r:id="rId34"/>
    <p:sldId id="324" r:id="rId35"/>
    <p:sldId id="466" r:id="rId36"/>
    <p:sldId id="445" r:id="rId37"/>
    <p:sldId id="258" r:id="rId38"/>
    <p:sldId id="333" r:id="rId39"/>
    <p:sldId id="447" r:id="rId40"/>
    <p:sldId id="390" r:id="rId41"/>
    <p:sldId id="280" r:id="rId42"/>
    <p:sldId id="281" r:id="rId43"/>
    <p:sldId id="358" r:id="rId44"/>
    <p:sldId id="361" r:id="rId45"/>
    <p:sldId id="283" r:id="rId46"/>
    <p:sldId id="448" r:id="rId47"/>
    <p:sldId id="362" r:id="rId48"/>
    <p:sldId id="382" r:id="rId49"/>
    <p:sldId id="383" r:id="rId50"/>
    <p:sldId id="469" r:id="rId51"/>
    <p:sldId id="470" r:id="rId52"/>
    <p:sldId id="471" r:id="rId53"/>
    <p:sldId id="363" r:id="rId54"/>
    <p:sldId id="303" r:id="rId55"/>
    <p:sldId id="307" r:id="rId56"/>
    <p:sldId id="462" r:id="rId57"/>
    <p:sldId id="365" r:id="rId58"/>
    <p:sldId id="364" r:id="rId59"/>
    <p:sldId id="461" r:id="rId60"/>
    <p:sldId id="366" r:id="rId61"/>
    <p:sldId id="385" r:id="rId62"/>
    <p:sldId id="368" r:id="rId63"/>
    <p:sldId id="384" r:id="rId64"/>
    <p:sldId id="369" r:id="rId65"/>
    <p:sldId id="375" r:id="rId66"/>
    <p:sldId id="370" r:id="rId67"/>
    <p:sldId id="371" r:id="rId68"/>
    <p:sldId id="373" r:id="rId69"/>
    <p:sldId id="453" r:id="rId70"/>
    <p:sldId id="468" r:id="rId71"/>
    <p:sldId id="454" r:id="rId72"/>
    <p:sldId id="455" r:id="rId73"/>
    <p:sldId id="456" r:id="rId74"/>
    <p:sldId id="457" r:id="rId75"/>
    <p:sldId id="458" r:id="rId76"/>
    <p:sldId id="459" r:id="rId77"/>
    <p:sldId id="460" r:id="rId78"/>
    <p:sldId id="449" r:id="rId79"/>
    <p:sldId id="329" r:id="rId80"/>
    <p:sldId id="354" r:id="rId81"/>
    <p:sldId id="450" r:id="rId82"/>
    <p:sldId id="330" r:id="rId83"/>
    <p:sldId id="341" r:id="rId84"/>
    <p:sldId id="339" r:id="rId85"/>
    <p:sldId id="340" r:id="rId86"/>
    <p:sldId id="342" r:id="rId87"/>
    <p:sldId id="343" r:id="rId88"/>
    <p:sldId id="344" r:id="rId89"/>
    <p:sldId id="346" r:id="rId90"/>
    <p:sldId id="355" r:id="rId91"/>
    <p:sldId id="356" r:id="rId92"/>
    <p:sldId id="357" r:id="rId93"/>
    <p:sldId id="467" r:id="rId94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3957" autoAdjust="0"/>
  </p:normalViewPr>
  <p:slideViewPr>
    <p:cSldViewPr snapToGrid="0">
      <p:cViewPr varScale="1">
        <p:scale>
          <a:sx n="108" d="100"/>
          <a:sy n="108" d="100"/>
        </p:scale>
        <p:origin x="91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DE7A3337-309B-4DDE-B90E-F4F2A6AC66CA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0CA042F-5380-426C-AA96-25375A3DD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513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A2A8B-5097-4502-A458-254CDDDD527B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26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A2A8B-5097-4502-A458-254CDDDD527B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9696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A2A8B-5097-4502-A458-254CDDDD527B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039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B7DA4-F484-4169-BE96-9C4AD45E3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2E7497-C598-4BCD-9EA1-D0E7A4239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4DD77E-4AC1-4111-9F79-63E4DA7F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C973-8AD8-4B6B-A155-5E7262A6ACC5}" type="datetime1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58F581-A972-4F41-A1E9-564DEE0F9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B76393-F16B-48F1-BC24-DE201261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7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2E9CC-4A92-47D8-9712-23A45BA47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4B41EE-5D1E-4481-8686-219F43A92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FA954A-5FE8-4527-BA32-569216245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E7D5-94CE-4065-A2DE-C87210159F0E}" type="datetime1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FB1648-C4B0-4E7C-B096-4D716BF3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E9A400-1E4E-4B4E-BDC4-56A80ED7B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89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A9DD329-B800-427B-A4C4-5AAFD137D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A01114-7E37-4546-859D-ECCC5195F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57287C-BB75-4A79-B297-56C0F5FA9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8B25-C39D-4E68-82AA-3C4FBBE3E618}" type="datetime1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42242D-D536-45B8-8DBE-0BA15F651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CA7CC1-637A-4A60-B47F-25A425FC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25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966BE-CF68-4193-A678-A249C14A9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511BF2-4ECC-49E7-B4F9-BA82461F2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F6778-8119-4284-80EF-88C017E6B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CD0C2-C09B-42BE-B349-5165B737A0DF}" type="datetime1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F3BD3A-6A6A-4459-8F17-D323A064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BBB3B8-8F5C-4E22-AC7D-AB5AF70EC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7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B178B-791D-4367-9E70-5E041E400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B7E059-C3E1-41E8-AF44-5AE8EBE39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10319D-2CE1-4B8F-AFB1-9CCF51073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216D-1623-41ED-B9BE-AF9C1D75ADDA}" type="datetime1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82786-7A61-4242-8075-B2EE413D7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AA4E16-3699-4D06-9A97-83704A3F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83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F23C4-7D4E-4EC3-B53F-0231BAAD9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5CB88A-67E0-4BB0-8152-258E2BBC3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F37350-DA9C-43AA-89E3-183C3D236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A41AB7-CAD9-4D89-9A0D-AE756876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18DD-0D7E-4ECE-B3EC-FD60140E22E6}" type="datetime1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DD3615-B11B-4A43-AF14-AA59CCD63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E4CAE9-3334-46F0-B58F-BFF9CF8D8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29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81FF6-786D-4F9E-9352-55435E7DC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D96EFC-D8F5-4D49-B31A-EFA7609F2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9FF5EE-9707-4C0D-B3F8-22F459B7F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21F020-259A-4E00-8914-BD930214E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E72F6E-DD91-4EF3-9178-B0D759EA75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6C38D7-8BFC-4115-B279-FEA9F257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C6ED-09DC-4DEB-B8A9-11BF12B72CD0}" type="datetime1">
              <a:rPr lang="cs-CZ" smtClean="0"/>
              <a:t>11.11.2022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D7113E-3CED-4EA1-9E7F-CA6DED277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B466C8F-5EFC-4107-B94A-A55D72E2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0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B3560-75E3-4D2F-B1BE-0C5EDB577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D971F6A-9386-446D-9376-37D97EBD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E46C-CE87-47BB-ABC9-7AD7C7512977}" type="datetime1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423900-8E6B-4515-8030-4E869830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B752D4-3CDC-4E83-8D58-7366B2417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35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C411B1-E1F4-483F-9D39-81A240AD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BC4E-9547-4F60-83D0-3A5C44889896}" type="datetime1">
              <a:rPr lang="cs-CZ" smtClean="0"/>
              <a:t>11.11.2022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59EC065-7756-44A7-866C-E6B7848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818E27-C1FC-47F4-8A5F-31BF4CA1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07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DCE8B-D921-47EA-9BB7-A888BB68D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25DE41-54B6-49A6-9B63-F11A0DB3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F9B8EB-C335-405A-ACC6-87C0AB7C7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A7DE3A-D70D-4AA7-ADB4-391E316C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8684-3A1E-48F3-9759-8BC95F11280C}" type="datetime1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97CB9C-9277-48D6-86F5-E8C567BA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D5076E-6335-4450-BA75-C8EE80DF2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94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1D860-091E-45B4-877D-8B27643D4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BFECA8E-5F52-49D7-8DD7-075B66591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6F7156-398F-47C1-B69B-2BD5F26D6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FBEF9A-AAD1-4A57-A0EC-28BDBE70E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EEA-C3EE-4B13-9B5C-161893A531E1}" type="datetime1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141717-7E2E-466C-96DF-2F4D87A9B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Statistická data ve veřejném sektoru - 2020/2021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FA087D-78F8-41CF-860B-789FA557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6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64436C-41F8-40D0-BB31-7CDC74D04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8A1FFB-C424-422C-B5DC-52CE153BB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FED406-9900-4D5A-99E6-425FA75EC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D74EA-3CD0-49E4-A463-8868BDC9D051}" type="datetime1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30DB58-041F-4DA0-815F-756AFD4AC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Statistická data ve veřejném sektoru - 2020/2021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625479-D014-4214-A790-BEDA6E530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686E-FADA-449F-B68C-EEA16713C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39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technet/vojenstvi/databaze-archiv-zide.A151110_171103_vojenstvi_pk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rostat/publications/manuals-and-guideline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apl.czso.cz/pll/rocenka/rocenka.indexnu_sat" TargetMode="External"/><Relationship Id="rId2" Type="http://schemas.openxmlformats.org/officeDocument/2006/relationships/hyperlink" Target="https://www.czso.cz/csu/czso/ii_metodicka_cast_cz_copn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zis.cz/index.php?pg=registry-sber-dat--klasifikace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xc/mapa-podil-kraje" TargetMode="External"/><Relationship Id="rId2" Type="http://schemas.openxmlformats.org/officeDocument/2006/relationships/hyperlink" Target="https://www.statista.com/statistics/613670/youth-unemployment-rates-in-europe/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czso.cz/csu/czso/obyvatelstvo_h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czso.cz/csu/czso/ceska-republika-od-roku-1989-v-cislech-aktualizovano-1452021#0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lby.cz/" TargetMode="External"/><Relationship Id="rId2" Type="http://schemas.openxmlformats.org/officeDocument/2006/relationships/hyperlink" Target="http://www.mv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zso.cz/volby" TargetMode="Externa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1237957" y="578495"/>
            <a:ext cx="9681011" cy="2460121"/>
          </a:xfrm>
          <a:solidFill>
            <a:schemeClr val="bg1">
              <a:lumMod val="95000"/>
            </a:schemeClr>
          </a:solidFill>
          <a:ln w="127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cs-CZ" sz="7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Statistická data </a:t>
            </a:r>
            <a:br>
              <a:rPr lang="cs-CZ" sz="7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veřejném sektoru</a:t>
            </a:r>
          </a:p>
        </p:txBody>
      </p:sp>
      <p:sp>
        <p:nvSpPr>
          <p:cNvPr id="14339" name="Rectangle 27"/>
          <p:cNvSpPr>
            <a:spLocks noGrp="1" noChangeArrowheads="1"/>
          </p:cNvSpPr>
          <p:nvPr>
            <p:ph type="subTitle" idx="1"/>
          </p:nvPr>
        </p:nvSpPr>
        <p:spPr>
          <a:xfrm>
            <a:off x="1237957" y="3612042"/>
            <a:ext cx="9681011" cy="256492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cs-CZ" altLang="cs-CZ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CEVRO Institut </a:t>
            </a:r>
            <a:r>
              <a:rPr lang="cs-CZ" altLang="cs-CZ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2022- 2023</a:t>
            </a:r>
            <a:endParaRPr lang="cs-CZ" altLang="cs-CZ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5533699A-5DE7-4A2B-B336-DE272E802F99}"/>
              </a:ext>
            </a:extLst>
          </p:cNvPr>
          <p:cNvCxnSpPr/>
          <p:nvPr/>
        </p:nvCxnSpPr>
        <p:spPr>
          <a:xfrm>
            <a:off x="2607212" y="3038621"/>
            <a:ext cx="6977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D48B9664-23D1-4B22-8CAC-267BF48C3ADF}"/>
              </a:ext>
            </a:extLst>
          </p:cNvPr>
          <p:cNvCxnSpPr>
            <a:cxnSpLocks/>
          </p:cNvCxnSpPr>
          <p:nvPr/>
        </p:nvCxnSpPr>
        <p:spPr>
          <a:xfrm>
            <a:off x="3615397" y="5458265"/>
            <a:ext cx="47806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E9F7C69-4868-4479-838B-3C514CA4B28A}"/>
              </a:ext>
            </a:extLst>
          </p:cNvPr>
          <p:cNvCxnSpPr/>
          <p:nvPr/>
        </p:nvCxnSpPr>
        <p:spPr>
          <a:xfrm flipV="1">
            <a:off x="1942206" y="3721888"/>
            <a:ext cx="8307587" cy="72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Limity statistiky - co je a co není měřitelné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Statistika se může zabývat jen definovatelnými a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kvantifikovatelnými jevy a procesy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měřitelnost (</a:t>
            </a:r>
            <a:r>
              <a:rPr lang="cs-CZ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measurability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jevů	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imputace (nepozorovaný či nepřímo kvantifikovatelný, či obojí)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Převedení kvalitativních aspektů do kvantifikovatelných škál hodnocení</a:t>
            </a: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q"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EF5116-3366-4053-BB4A-75154BD32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10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38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oblasti statistiky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eaLnBrk="1" hangingPunct="1"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Makroekonomická statistika (HDP, zahraniční obchod, inflace)</a:t>
            </a:r>
          </a:p>
          <a:p>
            <a:pPr eaLnBrk="1" hangingPunct="1"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Podniková statistika (produkce, zaměstnanost, finanční ukazatele)</a:t>
            </a:r>
          </a:p>
          <a:p>
            <a:pPr eaLnBrk="1" hangingPunct="1"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Demografie (obyvatelstvo)</a:t>
            </a:r>
          </a:p>
          <a:p>
            <a:pPr eaLnBrk="1" hangingPunct="1"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cenzy</a:t>
            </a:r>
          </a:p>
          <a:p>
            <a:pPr eaLnBrk="1" hangingPunct="1"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statistika (obyvatelstvo v ekonomických, sociálních a  environmentálních podmínkách)</a:t>
            </a:r>
          </a:p>
          <a:p>
            <a:pPr eaLnBrk="1" hangingPunct="1"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Environmentální statistika</a:t>
            </a:r>
          </a:p>
          <a:p>
            <a:pPr eaLnBrk="1" hangingPunct="1"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Volební statistika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D382C9-B661-4677-B9ED-E71C7EBA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11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14341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potřebuje práce s daty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36075"/>
            <a:ext cx="9904909" cy="4740888"/>
          </a:xfrm>
        </p:spPr>
        <p:txBody>
          <a:bodyPr>
            <a:normAutofit/>
          </a:bodyPr>
          <a:lstStyle/>
          <a:p>
            <a:pPr marL="0" indent="0" eaLnBrk="1" hangingPunct="1">
              <a:buSzPct val="80000"/>
              <a:buNone/>
            </a:pPr>
            <a:endParaRPr lang="cs-CZ" altLang="cs-CZ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SzPct val="80000"/>
              <a:buNone/>
            </a:pPr>
            <a:r>
              <a:rPr lang="cs-CZ" altLang="cs-CZ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oblasti:</a:t>
            </a:r>
          </a:p>
          <a:p>
            <a:pPr eaLnBrk="1" hangingPunct="1">
              <a:buSzPct val="80000"/>
            </a:pPr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Legislativa</a:t>
            </a:r>
          </a:p>
          <a:p>
            <a:pPr eaLnBrk="1" hangingPunct="1">
              <a:buSzPct val="80000"/>
            </a:pPr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</a:p>
          <a:p>
            <a:pPr eaLnBrk="1" hangingPunct="1">
              <a:buSzPct val="80000"/>
            </a:pPr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</a:t>
            </a:r>
          </a:p>
          <a:p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</a:t>
            </a:r>
          </a:p>
          <a:p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Peníze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AF058B-415B-4DB1-B810-2D39E0A4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12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4B117B-2E0C-4746-AA7A-06ABD7F8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191796"/>
            <a:ext cx="10021446" cy="29763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Trocha historie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FC25AE-058E-4EF2-8791-139A872A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13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0984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54F26B-6681-4F79-A55B-365ECB636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831513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Historický vývoj statistiky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F4094-9852-4263-9D1A-8757D99E1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153247"/>
            <a:ext cx="9904909" cy="5023716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„Vrubovky“ – primitivní statistické záznamy z doby paleolitu – Afrika cca před 39 tisíci lety, Věstonice 25 – 28 000 let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Sumerové – 4. tisíciletí před n. l.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Egyptská říše od 3. tisíciletí před n. l. 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Bible Svatá a sčítání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Římská říše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soupisy na území Čech – 1058 n. l. – soupis majetku kostela Sv. Štěpána v Litoměřicích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Středověk: Anglie 1086 – soupis majitelů půdy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V Evropě od 13. století matriky (v Čechách 1531   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Jáchymov)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2CCDE1-EADC-4D02-ACE0-E1AD8253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14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0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6BB00F5-F592-4EF0-B06F-8C9C9B4E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919966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Historický vývoj statistiky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517D15-5CFD-4CC8-A913-92E63A605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241699"/>
            <a:ext cx="10298106" cy="5073153"/>
          </a:xfrm>
        </p:spPr>
        <p:txBody>
          <a:bodyPr>
            <a:normAutofit lnSpcReduction="10000"/>
          </a:bodyPr>
          <a:lstStyle/>
          <a:p>
            <a:endParaRPr lang="cs-CZ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století v Českých zemích – 1651 Soupis poddaných podle víry, 1654 Berní rula, 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 vlády Marie Terezie (1740-1780) – 1754 Patent o každoročním sčítání, 1770 – fixace příjmení, názvů sídel, zavedení popisných čísel domů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století – 1853 Evropský kongres statistiků v Bruselu, 1869 – první skutečné sčítání v Rakousku – jednotné, srovnatelné, provedené státem, k jednomu dat. Zavedení desetileté periody.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1890 – poprvé při sčítání v Rakousku-Uhersku použity děrnoštítkové stroje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1919 – první zákon ČSR o Státním statistickém úřad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https://www.idnes.cz/technet/vojenstvi/databaze-archiv-zide.A151110_171103_vojenstvi_pka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3EFC5F-A5EE-4740-93E0-3DAEE911E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15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8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21EBD-3737-42E8-8F5B-B99B6DD4F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015" y="4326673"/>
            <a:ext cx="2107905" cy="253132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6BB00F5-F592-4EF0-B06F-8C9C9B4E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919966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Historický vývoj statistiky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517D15-5CFD-4CC8-A913-92E63A605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241700"/>
            <a:ext cx="9904909" cy="5114650"/>
          </a:xfrm>
        </p:spPr>
        <p:txBody>
          <a:bodyPr>
            <a:normAutofit/>
          </a:bodyPr>
          <a:lstStyle/>
          <a:p>
            <a:endParaRPr lang="cs-CZ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Celosvětový rozmach statistiky v druhé polovině 20. století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Časově (i věcně) souvisí s narůstajícím vlivem státu ve společnosti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40. léta – základní prvky národního účetnictví (navazují na </a:t>
            </a:r>
            <a:r>
              <a:rPr lang="cs-CZ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Keynese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Vznik mezinárodních institucí (Světová banka – 1944, OSN – 1945, MMF – 1945, Evropská komise – 1958, OECD – 1961)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Institucionalizace tvorby statistických metodiky - vznik specializovaných statistických komisí, pracovních skupin 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Stále sílící administrativní užití statistik, zvyšující tlak na kvalitu a mezinárodní srovnatelnost</a:t>
            </a:r>
          </a:p>
          <a:p>
            <a:endParaRPr lang="cs-CZ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https://ec.europa.eu/eurostat/publications/manuals-and-guidelines</a:t>
            </a:r>
            <a:r>
              <a:rPr 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3EFC5F-A5EE-4740-93E0-3DAEE911E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16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11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C791E1-0AFD-4D0E-913B-AE01B91B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Legislativa</a:t>
            </a:r>
            <a:endParaRPr lang="en-US" sz="60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84FF14-6C01-41C4-A096-23E54645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17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2078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5"/>
            <a:ext cx="9904909" cy="9181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Statistická legislativa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239835"/>
            <a:ext cx="9904909" cy="4937128"/>
          </a:xfrm>
        </p:spPr>
        <p:txBody>
          <a:bodyPr>
            <a:normAutofit lnSpcReduction="10000"/>
          </a:bodyPr>
          <a:lstStyle/>
          <a:p>
            <a:pPr lvl="0">
              <a:buSzPct val="80000"/>
            </a:pPr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Nařízení Evropského parlamentu a Rady (ES) č. 223/2009 o evropské statistice, v platném znění </a:t>
            </a:r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Nařízení Komise (EU) č. 557/2013, kterým se provádí nařízení Evropského parlamentu a Rady (ES) č. 223/2009, pokud jde o přístup k důvěrným údajům pro vědecké účely</a:t>
            </a:r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Nařízení ke sčítání lidu a domů</a:t>
            </a:r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Nařízení k ochraně osobních dat, GDPR</a:t>
            </a:r>
          </a:p>
          <a:p>
            <a:pPr lvl="0">
              <a:buSzPct val="80000"/>
            </a:pP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of Practice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16 základních principů evropského statistického systému</a:t>
            </a:r>
          </a:p>
          <a:p>
            <a:pPr lvl="0">
              <a:buSzPct val="80000"/>
            </a:pPr>
            <a:r>
              <a:rPr lang="cs-CZ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www.czso.cz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2FC5110-017A-4214-BDC8-043A5910F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18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96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5"/>
            <a:ext cx="9904909" cy="78021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Statistická legislativa ČR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101945"/>
            <a:ext cx="9904909" cy="507501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endParaRPr lang="cs-CZ" alt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o státní statistické službě č. 89/1995 Sb., </a:t>
            </a: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platném znění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zákona: definice pojmů, organizace, práva a povinnosti, registry, spolupráce, sankce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principy: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nezávislost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objektivita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transparentnost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ochrana důvěrnosti dat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Zákony o sčítání lidu, domů a bytů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o ochraně osobních údajů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74D33-E37D-491E-91D8-74020E062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19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BC258A4-ADCB-4D3F-9A10-707033234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kurzu</a:t>
            </a:r>
            <a:endParaRPr lang="en-US" sz="60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992EF0-CC37-4B80-AF20-1D8F7A5D7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349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5"/>
            <a:ext cx="9904909" cy="9181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239835"/>
            <a:ext cx="9904909" cy="4937128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princip použití statistických dat:</a:t>
            </a:r>
          </a:p>
          <a:p>
            <a:pPr marL="0" indent="0" algn="ctr">
              <a:buSzPct val="80000"/>
              <a:buNone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napřed chránit, pak používat!!!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Implementace nařízení EU (GDPR)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Legislativa ČR - zejména zákony: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č. 101/2000 Sb., o ochraně osobních údajů, v platném    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znění 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č. 89/1995 Sb., o státní statistické službě, v platném 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znění</a:t>
            </a:r>
          </a:p>
          <a:p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ochrany dat: legislativní, personální, technické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1124A9-DDBA-48BE-A0F9-244C5BED3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20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68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9D739D-F07E-4966-9ED3-F7C1A0F6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</a:t>
            </a:r>
            <a:b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8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Zdroje dat</a:t>
            </a:r>
            <a:endParaRPr lang="en-US" sz="48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6F8617-89DA-4F8D-A1F8-9FDB5D0A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21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5822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65895F-C4A6-49D3-AF73-6FBF16D7C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788831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Některé 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88E0E-DC66-4BEE-8DDA-B973F1BE0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110565"/>
            <a:ext cx="9904909" cy="5066398"/>
          </a:xfrm>
        </p:spPr>
        <p:txBody>
          <a:bodyPr>
            <a:normAutofit/>
          </a:bodyPr>
          <a:lstStyle/>
          <a:p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Procenta (%) a promile (‰)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Procenta a procentní body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Veličiny stavové a tokové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Indexy bazické, řetězové a klouzavé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 spolehlivosti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Prognózy a projekce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Ankety a průzkumy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soubor a výběrový soubor, konstantní pole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Průběžné, předběžné a definitivní výsledky</a:t>
            </a:r>
          </a:p>
          <a:p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F042C2-1462-4131-944F-402410E6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22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metody získávání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Statistická zjišťování </a:t>
            </a:r>
          </a:p>
          <a:p>
            <a:pPr marL="0" indent="0">
              <a:buSzPct val="80000"/>
              <a:buNone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plošná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výběrová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Vlastnosti: reprezentativnost, srovnatelnost v prostoru a  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čase, cena, pracnost, rychlost, administrativní zátěž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respondentů</a:t>
            </a: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zdroje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administrativní, komerční, nestatistické, 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144B3C-B566-4409-A152-C92029C4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23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zdroje dat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eaLnBrk="1" hangingPunct="1">
              <a:buClr>
                <a:srgbClr val="0070C0"/>
              </a:buClr>
              <a:buSzPct val="80000"/>
            </a:pPr>
            <a:endParaRPr lang="cs-CZ" altLang="cs-CZ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zjišťování</a:t>
            </a: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prováděná Českým statistickým úřadem (ČSÚ)</a:t>
            </a:r>
          </a:p>
          <a:p>
            <a:pPr marL="0" indent="0">
              <a:buClr>
                <a:srgbClr val="0070C0"/>
              </a:buClr>
              <a:buSzPct val="8000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prováděná resortními statistikami podle zákona č. 89/1995 Sb.</a:t>
            </a:r>
          </a:p>
          <a:p>
            <a:pPr marL="0" indent="0">
              <a:buClr>
                <a:srgbClr val="0070C0"/>
              </a:buClr>
              <a:buSzPct val="8000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mimo státní statistickou službu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Administrativní zdroje dat</a:t>
            </a: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jiné organizační složky státu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ostatní zdroje (samospráva, nevládní organizace, vědecké a 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výzkumné zdroje)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Komerční a jiné externí zdroje</a:t>
            </a:r>
          </a:p>
          <a:p>
            <a:pPr marL="0" indent="0">
              <a:buClr>
                <a:srgbClr val="002060"/>
              </a:buClr>
              <a:buNone/>
            </a:pPr>
            <a:endParaRPr lang="cs-CZ" altLang="cs-CZ" sz="2000" dirty="0"/>
          </a:p>
          <a:p>
            <a:pPr marL="0" indent="0">
              <a:buClr>
                <a:srgbClr val="002060"/>
              </a:buClr>
              <a:buNone/>
            </a:pPr>
            <a:endParaRPr lang="cs-CZ" altLang="cs-CZ" sz="20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713EB9-4A68-4192-9D85-1A032839A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24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Administrativní zdroje dat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velmi široký pojem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nezatěžuje respondenty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zpravidla nižší náklady na získání dat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snižuje nebezpečí výskytu rozdílných údajů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Nevýhody: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závislost na jiném (nestatistickém) zdroji dat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nutnost provést analýzu (viz dále)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973E04-D9DA-4A5E-9932-D542E061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25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831513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AZD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153247"/>
            <a:ext cx="9904909" cy="5023716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sz="2000" dirty="0"/>
              <a:t>   </a:t>
            </a:r>
          </a:p>
          <a:p>
            <a:pPr eaLnBrk="1" hangingPunct="1"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Před každým rozhodnutím o použití potencionálního administrativního zdroje dat nutno provést analýzu zaměřenou zejména na aspekty:</a:t>
            </a:r>
          </a:p>
          <a:p>
            <a:pPr eaLnBrk="1" hangingPunct="1">
              <a:buClr>
                <a:schemeClr val="bg1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Legislativní dostupnost zdroje dat</a:t>
            </a:r>
          </a:p>
          <a:p>
            <a:pPr eaLnBrk="1" hangingPunct="1">
              <a:buClr>
                <a:schemeClr val="bg1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Technická dostupnost</a:t>
            </a:r>
          </a:p>
          <a:p>
            <a:pPr eaLnBrk="1" hangingPunct="1">
              <a:buClr>
                <a:schemeClr val="bg1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Metodická srovnatelnost</a:t>
            </a:r>
          </a:p>
          <a:p>
            <a:pPr eaLnBrk="1" hangingPunct="1">
              <a:buClr>
                <a:schemeClr val="bg1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Časová shoda</a:t>
            </a:r>
          </a:p>
          <a:p>
            <a:pPr eaLnBrk="1" hangingPunct="1">
              <a:buClr>
                <a:schemeClr val="bg1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Stabilita obsahu</a:t>
            </a:r>
          </a:p>
          <a:p>
            <a:pPr eaLnBrk="1" hangingPunct="1">
              <a:buClr>
                <a:schemeClr val="bg1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Horizont existence zdroje</a:t>
            </a:r>
          </a:p>
          <a:p>
            <a:pPr eaLnBrk="1" hangingPunct="1">
              <a:buClr>
                <a:schemeClr val="bg1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Jiné faktory</a:t>
            </a:r>
          </a:p>
          <a:p>
            <a:pPr eaLnBrk="1" hangingPunct="1">
              <a:buClr>
                <a:schemeClr val="bg1"/>
              </a:buClr>
            </a:pPr>
            <a:endParaRPr lang="cs-CZ" altLang="cs-CZ" sz="20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A71D6D-84FA-43BE-98D7-B1524C34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26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registry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endParaRPr lang="cs-CZ" alt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a pravidla zacházení musí být stanoveny zákonem (např. č. 89/1995 Sb.)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opora výběru respondentů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Samostatný zdroj statistických informací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 ve správě ČSÚ:</a:t>
            </a:r>
          </a:p>
          <a:p>
            <a:pPr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Registr osob (ROS), dříve: Registr ekonomických subjektů (RES) -  </a:t>
            </a:r>
          </a:p>
          <a:p>
            <a:pPr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veřejný</a:t>
            </a:r>
          </a:p>
          <a:p>
            <a:pPr marL="0" indent="0">
              <a:buClr>
                <a:schemeClr val="bg1"/>
              </a:buClr>
              <a:buSzPct val="8000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Farmářský registr - neveřejný</a:t>
            </a:r>
          </a:p>
          <a:p>
            <a:pPr marL="0" indent="0">
              <a:buClr>
                <a:schemeClr val="bg1"/>
              </a:buClr>
              <a:buSzPct val="8000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Registr sčítacích obvodů (RSO) - veřejný</a:t>
            </a:r>
          </a:p>
          <a:p>
            <a:pPr marL="0" indent="0">
              <a:buClr>
                <a:schemeClr val="bg1"/>
              </a:buClr>
              <a:buSzPct val="8000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424D15-7BBE-4AA3-A5CA-1CD7C193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27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registry státní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registry státní správy: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Registr obyvatel – ROB (Min. vnitra)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Registr osob – ROS (ČSÚ)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Registr územní identifikace, adres a nemovitostí – RÚIAN   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(Český úřad zeměměřičský a katastrální - ČÚZK)</a:t>
            </a: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 ministerstev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daňové registry MF, zdravotnické registry </a:t>
            </a:r>
            <a:r>
              <a:rPr lang="cs-CZ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MZdr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(Ústav zdravotnických informací a statistiky - ÚZIS ČR), registr vozidel (MD), 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AD2568-BB32-4CF8-93F1-84B090AF7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28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5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9173D6-B9EB-4FA9-82AD-1A9B4E6A5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</a:t>
            </a:r>
            <a:r>
              <a:rPr lang="cs-CZ" sz="5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48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ěření a řízení kvality dat</a:t>
            </a:r>
            <a:endParaRPr lang="en-US" sz="48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5E3E65-0AC2-4C95-9ACA-64C82075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29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8148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123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8" cy="1135737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60" y="1457471"/>
            <a:ext cx="9904908" cy="4719492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SzPct val="10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70C0"/>
              </a:buClr>
              <a:buSzPct val="10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Podklady: sylabus, prezentace, veřejně dostupné zdroje, požadavky na závěrečnou zkoušku</a:t>
            </a:r>
          </a:p>
          <a:p>
            <a:pPr>
              <a:buClr>
                <a:srgbClr val="0070C0"/>
              </a:buClr>
              <a:buSzPct val="10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Konzultace dle dohody</a:t>
            </a:r>
          </a:p>
          <a:p>
            <a:pPr>
              <a:buClr>
                <a:srgbClr val="0070C0"/>
              </a:buClr>
              <a:buSzPct val="10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 semestrální prací na vybrané téma</a:t>
            </a:r>
            <a:endParaRPr lang="cs-CZ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Isosceles Triangle 129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EAB9D0-DD00-4676-BB7D-A6B5ED29F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5"/>
            <a:ext cx="9904909" cy="78021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a měření kvality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101945"/>
            <a:ext cx="9904909" cy="5075018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Zadání kvality: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kvalita stojí čas a peníze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požadavek na kvalitu úměrnou účelu užití dat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interval spolehlivosti a stratifikace</a:t>
            </a:r>
          </a:p>
          <a:p>
            <a:pPr>
              <a:buSzPct val="80000"/>
            </a:pPr>
            <a:r>
              <a:rPr 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Měření výsledné kvality: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míra dosažené response a naplnění strat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logické kontroly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kontextové kontroly (porovnání v časových řadách a se souvisejícími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ukazateli)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58BAF4-D8E9-478A-B707-B9FF1B2A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30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16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425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57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Parametry stanovení kvality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236550"/>
            <a:ext cx="10515600" cy="485945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                 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 spolehlivosti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4403812" y="2712950"/>
            <a:ext cx="3384376" cy="3062808"/>
          </a:xfrm>
          <a:prstGeom prst="triangle">
            <a:avLst>
              <a:gd name="adj" fmla="val 4869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2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062736" y="1478308"/>
            <a:ext cx="1994520" cy="914400"/>
          </a:xfrm>
          <a:prstGeom prst="roundRect">
            <a:avLst/>
          </a:prstGeom>
          <a:solidFill>
            <a:srgbClr val="B2D0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2698660" y="4061712"/>
            <a:ext cx="2016224" cy="914400"/>
          </a:xfrm>
          <a:prstGeom prst="roundRect">
            <a:avLst/>
          </a:prstGeom>
          <a:solidFill>
            <a:srgbClr val="B2D0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7536160" y="3977921"/>
            <a:ext cx="2160240" cy="914400"/>
          </a:xfrm>
          <a:prstGeom prst="roundRect">
            <a:avLst/>
          </a:prstGeom>
          <a:solidFill>
            <a:srgbClr val="B2D0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59E84189-8A10-42AC-B93D-16E7FE53B231}"/>
              </a:ext>
            </a:extLst>
          </p:cNvPr>
          <p:cNvCxnSpPr>
            <a:cxnSpLocks/>
          </p:cNvCxnSpPr>
          <p:nvPr/>
        </p:nvCxnSpPr>
        <p:spPr>
          <a:xfrm>
            <a:off x="5807968" y="3140968"/>
            <a:ext cx="504056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06837DF0-0A49-4993-8085-E306B7B82B5C}"/>
              </a:ext>
            </a:extLst>
          </p:cNvPr>
          <p:cNvCxnSpPr>
            <a:cxnSpLocks/>
          </p:cNvCxnSpPr>
          <p:nvPr/>
        </p:nvCxnSpPr>
        <p:spPr>
          <a:xfrm flipH="1">
            <a:off x="6096000" y="2996952"/>
            <a:ext cx="877027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33769FD5-225D-4C8C-86CF-DE7B6F946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1C2AEA1D-F61A-4CC3-B3CE-E1E10FF17DD9}"/>
              </a:ext>
            </a:extLst>
          </p:cNvPr>
          <p:cNvCxnSpPr/>
          <p:nvPr/>
        </p:nvCxnSpPr>
        <p:spPr>
          <a:xfrm>
            <a:off x="5838092" y="3140968"/>
            <a:ext cx="450166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89A4B908-B557-4906-9AAD-FCBEE03D94EB}"/>
              </a:ext>
            </a:extLst>
          </p:cNvPr>
          <p:cNvSpPr/>
          <p:nvPr/>
        </p:nvSpPr>
        <p:spPr>
          <a:xfrm>
            <a:off x="2711624" y="2448354"/>
            <a:ext cx="2016224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Objem dat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87D9F5FB-0FDE-4A21-96AB-41D96D2E9264}"/>
              </a:ext>
            </a:extLst>
          </p:cNvPr>
          <p:cNvCxnSpPr>
            <a:stCxn id="11" idx="3"/>
          </p:cNvCxnSpPr>
          <p:nvPr/>
        </p:nvCxnSpPr>
        <p:spPr>
          <a:xfrm>
            <a:off x="4727848" y="2905554"/>
            <a:ext cx="1584176" cy="1694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D6659D6E-6D94-4CE3-8B83-BCFDC676024A}"/>
              </a:ext>
            </a:extLst>
          </p:cNvPr>
          <p:cNvCxnSpPr>
            <a:stCxn id="6" idx="3"/>
          </p:cNvCxnSpPr>
          <p:nvPr/>
        </p:nvCxnSpPr>
        <p:spPr>
          <a:xfrm>
            <a:off x="4714884" y="4518912"/>
            <a:ext cx="347852" cy="81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EFC28F63-0191-46EA-9A80-9788532EBDA3}"/>
              </a:ext>
            </a:extLst>
          </p:cNvPr>
          <p:cNvCxnSpPr>
            <a:stCxn id="7" idx="1"/>
          </p:cNvCxnSpPr>
          <p:nvPr/>
        </p:nvCxnSpPr>
        <p:spPr>
          <a:xfrm flipH="1">
            <a:off x="7057256" y="4435121"/>
            <a:ext cx="478904" cy="83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32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C63628-8995-4564-99EE-354C4A5C7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321735"/>
            <a:ext cx="9953767" cy="918100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Stratifikace výběrových souborů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A7A9E1A-5067-4120-9DB1-AD2F8EF7F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218657"/>
              </p:ext>
            </p:extLst>
          </p:nvPr>
        </p:nvGraphicFramePr>
        <p:xfrm>
          <a:off x="1014060" y="1434906"/>
          <a:ext cx="9904908" cy="3650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4908">
                  <a:extLst>
                    <a:ext uri="{9D8B030D-6E8A-4147-A177-3AD203B41FA5}">
                      <a16:colId xmlns:a16="http://schemas.microsoft.com/office/drawing/2014/main" val="3573059446"/>
                    </a:ext>
                  </a:extLst>
                </a:gridCol>
              </a:tblGrid>
              <a:tr h="365008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956296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D5F6FB-9686-4EA4-B39B-3F9B7B5E8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1100" y="6287138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32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82CCA038-99E4-49F2-BD5B-50151992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74707"/>
              </p:ext>
            </p:extLst>
          </p:nvPr>
        </p:nvGraphicFramePr>
        <p:xfrm>
          <a:off x="1014060" y="1463040"/>
          <a:ext cx="9904908" cy="362195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904908">
                  <a:extLst>
                    <a:ext uri="{9D8B030D-6E8A-4147-A177-3AD203B41FA5}">
                      <a16:colId xmlns:a16="http://schemas.microsoft.com/office/drawing/2014/main" val="1636825706"/>
                    </a:ext>
                  </a:extLst>
                </a:gridCol>
              </a:tblGrid>
              <a:tr h="3621954">
                <a:tc>
                  <a:txBody>
                    <a:bodyPr/>
                    <a:lstStyle/>
                    <a:p>
                      <a:endParaRPr lang="cs-CZ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446081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91F5FB26-457C-4094-A96B-76C7C5775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243606"/>
              </p:ext>
            </p:extLst>
          </p:nvPr>
        </p:nvGraphicFramePr>
        <p:xfrm>
          <a:off x="1014060" y="1406772"/>
          <a:ext cx="9844420" cy="3657600"/>
        </p:xfrm>
        <a:graphic>
          <a:graphicData uri="http://schemas.openxmlformats.org/drawingml/2006/table">
            <a:tbl>
              <a:tblPr/>
              <a:tblGrid>
                <a:gridCol w="9844420">
                  <a:extLst>
                    <a:ext uri="{9D8B030D-6E8A-4147-A177-3AD203B41FA5}">
                      <a16:colId xmlns:a16="http://schemas.microsoft.com/office/drawing/2014/main" val="4161297830"/>
                    </a:ext>
                  </a:extLst>
                </a:gridCol>
              </a:tblGrid>
              <a:tr h="3650088">
                <a:tc>
                  <a:txBody>
                    <a:bodyPr/>
                    <a:lstStyle/>
                    <a:p>
                      <a:r>
                        <a:rPr lang="cs-CZ" dirty="0"/>
                        <a:t>        celý výběrový soubor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                                                                                                       rozdělení dle pohlaví</a:t>
                      </a:r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                              rozdělení dle věku</a:t>
                      </a:r>
                    </a:p>
                    <a:p>
                      <a:r>
                        <a:rPr lang="cs-CZ" dirty="0"/>
                        <a:t>               </a:t>
                      </a:r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                                                                                                       rozdělení dle úrovně vzdělání</a:t>
                      </a:r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>
                    <a:lnL w="38100" cmpd="sng">
                      <a:solidFill>
                        <a:schemeClr val="tx1"/>
                      </a:solidFill>
                      <a:prstDash val="solid"/>
                    </a:lnL>
                    <a:lnR w="38100" cmpd="sng">
                      <a:solidFill>
                        <a:schemeClr val="tx1"/>
                      </a:solidFill>
                      <a:prstDash val="solid"/>
                    </a:lnR>
                    <a:lnT w="38100" cmpd="sng">
                      <a:solidFill>
                        <a:schemeClr val="tx1"/>
                      </a:solidFill>
                      <a:prstDash val="solid"/>
                    </a:lnT>
                    <a:lnB w="381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502967"/>
                  </a:ext>
                </a:extLst>
              </a:tr>
            </a:tbl>
          </a:graphicData>
        </a:graphic>
      </p:graphicFrame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9DF97F0D-1072-4D75-A339-6BCAF02B0A9B}"/>
              </a:ext>
            </a:extLst>
          </p:cNvPr>
          <p:cNvCxnSpPr>
            <a:cxnSpLocks/>
          </p:cNvCxnSpPr>
          <p:nvPr/>
        </p:nvCxnSpPr>
        <p:spPr>
          <a:xfrm>
            <a:off x="5870263" y="1434906"/>
            <a:ext cx="71821" cy="362195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089B7BD0-DEA2-44D8-BDC9-09E84B73B8E1}"/>
              </a:ext>
            </a:extLst>
          </p:cNvPr>
          <p:cNvCxnSpPr>
            <a:cxnSpLocks/>
          </p:cNvCxnSpPr>
          <p:nvPr/>
        </p:nvCxnSpPr>
        <p:spPr>
          <a:xfrm>
            <a:off x="965201" y="2735198"/>
            <a:ext cx="995376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2E437C4F-FFA5-4532-AA72-49640BE6EB21}"/>
              </a:ext>
            </a:extLst>
          </p:cNvPr>
          <p:cNvCxnSpPr/>
          <p:nvPr/>
        </p:nvCxnSpPr>
        <p:spPr>
          <a:xfrm>
            <a:off x="1014060" y="4740812"/>
            <a:ext cx="991653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06C67EC5-63BE-4511-8709-F7361A7BDD23}"/>
              </a:ext>
            </a:extLst>
          </p:cNvPr>
          <p:cNvCxnSpPr>
            <a:cxnSpLocks/>
          </p:cNvCxnSpPr>
          <p:nvPr/>
        </p:nvCxnSpPr>
        <p:spPr>
          <a:xfrm>
            <a:off x="1026349" y="1814732"/>
            <a:ext cx="983213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E28D103A-E616-4AB8-9A7A-C9ADE72500BC}"/>
              </a:ext>
            </a:extLst>
          </p:cNvPr>
          <p:cNvCxnSpPr/>
          <p:nvPr/>
        </p:nvCxnSpPr>
        <p:spPr>
          <a:xfrm>
            <a:off x="1014060" y="2447778"/>
            <a:ext cx="98444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63A6B5B5-50AA-4F55-B705-5741611CED26}"/>
              </a:ext>
            </a:extLst>
          </p:cNvPr>
          <p:cNvCxnSpPr/>
          <p:nvPr/>
        </p:nvCxnSpPr>
        <p:spPr>
          <a:xfrm>
            <a:off x="1026349" y="3429000"/>
            <a:ext cx="983213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1F07EAEA-2A56-4981-A91A-451902DD815C}"/>
              </a:ext>
            </a:extLst>
          </p:cNvPr>
          <p:cNvCxnSpPr/>
          <p:nvPr/>
        </p:nvCxnSpPr>
        <p:spPr>
          <a:xfrm>
            <a:off x="1014060" y="4332849"/>
            <a:ext cx="98444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BE710B76-F92A-491B-B6F5-81E0B647868D}"/>
              </a:ext>
            </a:extLst>
          </p:cNvPr>
          <p:cNvCxnSpPr>
            <a:cxnSpLocks/>
          </p:cNvCxnSpPr>
          <p:nvPr/>
        </p:nvCxnSpPr>
        <p:spPr>
          <a:xfrm flipH="1">
            <a:off x="1026350" y="1591526"/>
            <a:ext cx="40855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44AE05A4-F1E7-4517-8C30-27D6D0F1D412}"/>
              </a:ext>
            </a:extLst>
          </p:cNvPr>
          <p:cNvCxnSpPr>
            <a:cxnSpLocks/>
          </p:cNvCxnSpPr>
          <p:nvPr/>
        </p:nvCxnSpPr>
        <p:spPr>
          <a:xfrm flipH="1">
            <a:off x="5870263" y="2127163"/>
            <a:ext cx="5446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BC6BA2A0-86C3-418F-A4FD-20CA68BF2CE8}"/>
              </a:ext>
            </a:extLst>
          </p:cNvPr>
          <p:cNvCxnSpPr>
            <a:cxnSpLocks/>
          </p:cNvCxnSpPr>
          <p:nvPr/>
        </p:nvCxnSpPr>
        <p:spPr>
          <a:xfrm flipH="1" flipV="1">
            <a:off x="1871003" y="2734688"/>
            <a:ext cx="689317" cy="326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929F1677-A72B-4048-9ADB-7DD1E270ECEE}"/>
              </a:ext>
            </a:extLst>
          </p:cNvPr>
          <p:cNvCxnSpPr>
            <a:cxnSpLocks/>
          </p:cNvCxnSpPr>
          <p:nvPr/>
        </p:nvCxnSpPr>
        <p:spPr>
          <a:xfrm flipH="1">
            <a:off x="1871003" y="3061493"/>
            <a:ext cx="689318" cy="1707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BCD7D3EA-A46D-419D-8D89-CC51D5127608}"/>
              </a:ext>
            </a:extLst>
          </p:cNvPr>
          <p:cNvCxnSpPr>
            <a:cxnSpLocks/>
          </p:cNvCxnSpPr>
          <p:nvPr/>
        </p:nvCxnSpPr>
        <p:spPr>
          <a:xfrm flipH="1" flipV="1">
            <a:off x="6332393" y="3412383"/>
            <a:ext cx="82475" cy="674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>
            <a:extLst>
              <a:ext uri="{FF2B5EF4-FFF2-40B4-BE49-F238E27FC236}">
                <a16:creationId xmlns:a16="http://schemas.microsoft.com/office/drawing/2014/main" id="{E15AA051-8FF5-442F-AD3F-D37810372A0C}"/>
              </a:ext>
            </a:extLst>
          </p:cNvPr>
          <p:cNvCxnSpPr>
            <a:cxnSpLocks/>
          </p:cNvCxnSpPr>
          <p:nvPr/>
        </p:nvCxnSpPr>
        <p:spPr>
          <a:xfrm flipH="1">
            <a:off x="6249918" y="4078919"/>
            <a:ext cx="164950" cy="2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62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90DFA9-E650-4886-A4DE-6BAC4C0F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</a:t>
            </a:r>
            <a:r>
              <a:rPr lang="cs-CZ" sz="5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48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rganizace</a:t>
            </a:r>
            <a:endParaRPr lang="en-US" sz="48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6D5812-0E8B-4A80-A09B-3A567E0B4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33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1819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5"/>
            <a:ext cx="9904909" cy="9181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Mezinárodní organizace statistiky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239835"/>
            <a:ext cx="9904909" cy="4937128"/>
          </a:xfrm>
        </p:spPr>
        <p:txBody>
          <a:bodyPr>
            <a:noAutofit/>
          </a:bodyPr>
          <a:lstStyle/>
          <a:p>
            <a:pPr eaLnBrk="1" hangingPunct="1">
              <a:buSzPct val="80000"/>
            </a:pPr>
            <a:r>
              <a:rPr lang="cs-CZ" alt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světové organizace: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Statistická komise OSN, New York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Statistická divize OSN, New York, Ženeva</a:t>
            </a:r>
          </a:p>
          <a:p>
            <a:pPr marL="0" indent="0" eaLnBrk="1" hangingPunct="1">
              <a:buClr>
                <a:schemeClr val="bg1"/>
              </a:buClr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účelové organizace OSN (FAO, UNICEF,…)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OECD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Jiné světové organizace (IMF, ILO, WT(</a:t>
            </a:r>
            <a:r>
              <a:rPr lang="cs-CZ" altLang="cs-CZ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rade</a:t>
            </a: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)O, WT(</a:t>
            </a:r>
            <a:r>
              <a:rPr lang="cs-CZ" altLang="cs-CZ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ourism</a:t>
            </a: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)O, WHO,…)</a:t>
            </a:r>
          </a:p>
          <a:p>
            <a:pPr eaLnBrk="1" hangingPunct="1">
              <a:buSzPct val="80000"/>
            </a:pPr>
            <a:r>
              <a:rPr lang="cs-CZ" alt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Evropská statistická služba: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Statistický úřad Evropských společenství – </a:t>
            </a:r>
            <a:r>
              <a:rPr lang="cs-CZ" altLang="cs-CZ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Eurostat</a:t>
            </a: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Lucemburk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Evropská centrální banka (ECB), Frankfurt/Mohanem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Evropský systém centrálních bank (ESCB)</a:t>
            </a:r>
          </a:p>
          <a:p>
            <a:pPr eaLnBrk="1" hangingPunct="1">
              <a:buSzPct val="80000"/>
            </a:pPr>
            <a:r>
              <a:rPr lang="cs-CZ" alt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Přístup na všechny weby přes: www.czso.cz/odkazy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F2AE36-8C6E-437F-9F88-74A67003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34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složky státní statistické služby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 lnSpcReduction="10000"/>
          </a:bodyPr>
          <a:lstStyle/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Český statistický úřad – koordinuje, zodpovídá za metodiku a </a:t>
            </a:r>
          </a:p>
          <a:p>
            <a:pPr marL="0" indent="0">
              <a:buSzPct val="80000"/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legislativu</a:t>
            </a:r>
          </a:p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zdravotnictví - Ústav zdravotnických informací a statistiky ČR</a:t>
            </a:r>
          </a:p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financí</a:t>
            </a:r>
          </a:p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průmyslu a obchodu</a:t>
            </a:r>
          </a:p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zemědělství</a:t>
            </a:r>
          </a:p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životního prostředí</a:t>
            </a:r>
          </a:p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práce a sociálních věcí</a:t>
            </a:r>
          </a:p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dopravy</a:t>
            </a:r>
          </a:p>
          <a:p>
            <a:pPr>
              <a:buSzPct val="80000"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Český úřad zeměměřičský a katastrální</a:t>
            </a:r>
          </a:p>
          <a:p>
            <a:pPr>
              <a:buSzPct val="80000"/>
              <a:buFont typeface="Wingdings" panose="05000000000000000000" pitchFamily="2" charset="2"/>
              <a:buChar char="q"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34E44F-47B6-41B4-8244-5C8164905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35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4172287-F996-4F12-B5EF-9CAA67AD2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157" y="3572568"/>
            <a:ext cx="3720376" cy="209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19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7445B0-AE9C-4979-AB49-4BCFDFCC6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</a:t>
            </a:r>
            <a:r>
              <a:rPr lang="cs-CZ" sz="5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48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 data</a:t>
            </a:r>
            <a:endParaRPr lang="en-US" sz="48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23D17B-D7EA-42BF-AF3D-B6FB1E7C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36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1044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 meta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 meta dat, dříve také METIS, angl. </a:t>
            </a:r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Meta-data-system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vlastností dat (proměnných)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Uvádí metody tvorby dat (tvorba výběrového souboru, zjišťování a zpracování), použité klasifikace a číselníky, definice ukazatelů, použitý typ statistické jednotky atd.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1E55B0-8E49-4B83-A360-D397029E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37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29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a číselníky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chemeClr val="bg1"/>
              </a:buClr>
              <a:buSzPct val="80000"/>
            </a:pPr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– vnitřně strukturovaný nástroj třídění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Číselníky – seznam kódů (alfa-numerické) a názvů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Základem (zpravidla) mezinárodní standard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Zajišťují srovnatelnost dat v prostoru a v čase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Použití kódů přesně vymezuje vlastnosti údaje (druh zboží, obsah činnosti, úroveň vzdělání,…)</a:t>
            </a:r>
          </a:p>
          <a:p>
            <a:pPr eaLnBrk="1" hangingPunct="1">
              <a:buClr>
                <a:schemeClr val="bg1"/>
              </a:buClr>
            </a:pPr>
            <a:endParaRPr lang="cs-CZ" altLang="cs-CZ" sz="20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EDE580-FAEF-4EB2-8E09-06B97F6C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38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druhy klasifikací – I.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803996" cy="4719492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SzPct val="80000"/>
              <a:buNone/>
            </a:pPr>
            <a:endParaRPr lang="cs-CZ" altLang="cs-CZ" sz="2000" b="1" dirty="0"/>
          </a:p>
          <a:p>
            <a:pPr marL="0" indent="0">
              <a:buClr>
                <a:schemeClr val="bg1"/>
              </a:buClr>
              <a:buSzPct val="80000"/>
              <a:buNone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správě ČSÚ: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Odvětvová klasifikace ekonomických činností </a:t>
            </a: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CZ-NACE </a:t>
            </a:r>
            <a:r>
              <a:rPr lang="cs-CZ" altLang="cs-CZ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</a:t>
            </a: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 (dříve OKEČ) – dle ISIC </a:t>
            </a:r>
            <a:r>
              <a:rPr lang="cs-CZ" altLang="cs-CZ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</a:t>
            </a: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3, NACE </a:t>
            </a:r>
            <a:r>
              <a:rPr lang="cs-CZ" altLang="cs-CZ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</a:t>
            </a: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Standardní klasifikace produkce </a:t>
            </a: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(SKP) – dle CPC, CPA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zaměstnání – </a:t>
            </a: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CZ-ISCO dříve KZAM – dle ISCO 88 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postavení v zaměstnání – </a:t>
            </a: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CZ-ICSE – dle ICSE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592FA8-9B69-451A-B549-49423473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39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60" y="352056"/>
            <a:ext cx="9904908" cy="1135737"/>
          </a:xfr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Záměr a cíl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60" y="1487793"/>
            <a:ext cx="9904908" cy="46014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Získat znalosti o statistických datech, jejich zdrojích, vlastnostech a pravidlech správného používání pro uživatele, kteří nemají s matematikou a statistikou (skoro) nic společného.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údaje při správném používání pomáhají, při špatném škodí.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Poznání je předpokladem úspěchu.</a:t>
            </a:r>
          </a:p>
          <a:p>
            <a:pPr marL="0" indent="0">
              <a:buNone/>
            </a:pP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KURZU NENÍ OTRÁVIT,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POMOCI!!!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738B33-63F5-4861-B4EA-3FBEE4E49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b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cs-CZ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10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druhy klasifikací –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857382"/>
          </a:xfrm>
        </p:spPr>
        <p:txBody>
          <a:bodyPr>
            <a:normAutofit fontScale="47500" lnSpcReduction="20000"/>
          </a:bodyPr>
          <a:lstStyle/>
          <a:p>
            <a:pPr>
              <a:buSzPct val="80000"/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stavebních děl 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CZ-CC</a:t>
            </a:r>
          </a:p>
          <a:p>
            <a:pPr lvl="0" eaLnBrk="1" hangingPunct="1">
              <a:buClr>
                <a:srgbClr val="00468A"/>
              </a:buClr>
              <a:buSzPct val="80000"/>
            </a:pPr>
            <a:r>
              <a:rPr lang="cs-CZ" alt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Kmenová klasifikace oborů vzdělávání – </a:t>
            </a:r>
            <a:r>
              <a:rPr lang="cs-CZ" alt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KKOV – dle ISCED97</a:t>
            </a:r>
            <a:endParaRPr lang="cs-CZ" sz="5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vzdělání – 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CZ-ISCED 2011</a:t>
            </a:r>
          </a:p>
          <a:p>
            <a:pPr>
              <a:buSzPct val="80000"/>
            </a:pPr>
            <a:r>
              <a:rPr 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územních statistických jednotek 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CZ-NUTS</a:t>
            </a:r>
          </a:p>
          <a:p>
            <a:pPr>
              <a:buSzPct val="80000"/>
            </a:pPr>
            <a:r>
              <a:rPr 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zemí – 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CZ-GEONOM</a:t>
            </a:r>
          </a:p>
          <a:p>
            <a:pPr>
              <a:buSzPct val="80000"/>
            </a:pPr>
            <a:r>
              <a:rPr 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funkcí vládních institucí 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CZ-COFOG</a:t>
            </a:r>
          </a:p>
          <a:p>
            <a:pPr>
              <a:buSzPct val="80000"/>
            </a:pPr>
            <a:r>
              <a:rPr 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služeb neziskových institucí sloužících </a:t>
            </a:r>
          </a:p>
          <a:p>
            <a:pPr marL="0" indent="0">
              <a:buSzPct val="80000"/>
              <a:buNone/>
            </a:pPr>
            <a:r>
              <a:rPr 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domácnostem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CZ-COPNI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Satelitní účet NI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buSzPct val="80000"/>
            </a:pPr>
            <a:r>
              <a:rPr lang="cs-CZ" sz="5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individuální spotřeby – </a:t>
            </a:r>
            <a:r>
              <a:rPr lang="cs-CZ" sz="5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CZ-COICOP</a:t>
            </a:r>
          </a:p>
          <a:p>
            <a:pPr>
              <a:buSzPct val="80000"/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3254BD-0E6B-491C-B1F5-5A73FD802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40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FD9B09D-9018-416A-A926-FFEB41028E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99" y="4429649"/>
            <a:ext cx="224790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2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druhy klasifikací –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klasifikace ve správě Ministerstva zdravotnictví: </a:t>
            </a: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Mezinárodní statistická klasifikace a přidružených zdravotních problémů –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MKN-10</a:t>
            </a: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Mezinárodní klasifikace pro onkologii –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MKN O-3</a:t>
            </a: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zhoubných nádorů –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TNM</a:t>
            </a: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hospitalizovaných pacientů –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IR-DRG</a:t>
            </a:r>
          </a:p>
          <a:p>
            <a:pPr marL="0" indent="0">
              <a:buSzPct val="80000"/>
              <a:buNone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ÚZIS: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https://www.uzis.cz/index.php?pg=registry-sber-dat--klasifikace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SzPct val="80000"/>
              <a:buNone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D333F95-00D8-4BB5-96A6-73ACA9BE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41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56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číselníky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endParaRPr lang="cs-CZ" altLang="cs-CZ" sz="2000" dirty="0"/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Číselník zemí – dle ISO 3166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Číselník nemocí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Číselník obcí – jen v ČR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Číselník ZÚJ</a:t>
            </a:r>
          </a:p>
          <a:p>
            <a:pPr eaLnBrk="1" hangingPunct="1">
              <a:buClr>
                <a:schemeClr val="bg1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číselníky i pro interní potřeby statistické služby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7176C-3F34-45C6-BFCE-1A41A3BB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42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6F6FB8E-ED1C-41C7-A9A2-02EA5A47B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ukazatele</a:t>
            </a:r>
            <a:r>
              <a:rPr lang="cs-CZ" sz="5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2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53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ráce s daty</a:t>
            </a:r>
            <a:endParaRPr lang="en-US" sz="53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714E4A-C315-4CB9-9C38-9F2E06F0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43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0563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ukazatele a jejich vlastnosti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Klíčové ukazatele z vybraných oblastí makro- i mikroekonomiky, sociální sféry, demografie a dalších oblastí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Obsah, způsob tvorby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vlastnosti z hlediska použití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Chyby, kterých se vyvarovat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083178-289F-474D-978C-579B4909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44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07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Hrubý domácí 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62354"/>
          </a:xfrm>
        </p:spPr>
        <p:txBody>
          <a:bodyPr>
            <a:normAutofit fontScale="40000" lnSpcReduction="20000"/>
          </a:bodyPr>
          <a:lstStyle/>
          <a:p>
            <a:pPr marL="0" indent="0">
              <a:spcAft>
                <a:spcPts val="800"/>
              </a:spcAft>
              <a:buSzPct val="80000"/>
              <a:buNone/>
            </a:pPr>
            <a:endParaRPr lang="cs-CZ" sz="40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SzPct val="80000"/>
              <a:buNone/>
            </a:pPr>
            <a:r>
              <a:rPr lang="cs-CZ" sz="59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HDP </a:t>
            </a:r>
            <a:r>
              <a:rPr lang="cs-CZ" sz="59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součást modelu národního účetnictví</a:t>
            </a:r>
          </a:p>
          <a:p>
            <a:pPr marL="0" indent="0">
              <a:spcAft>
                <a:spcPts val="800"/>
              </a:spcAft>
              <a:buSzPct val="80000"/>
              <a:buNone/>
            </a:pPr>
            <a:r>
              <a:rPr lang="cs-CZ" sz="59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Hrubý domácí produkt (HDP)</a:t>
            </a:r>
            <a:r>
              <a:rPr lang="cs-CZ" sz="59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peněžním vyjádřením celkové hodnoty statků a služeb nově vytvořených v daném období na určitém území; používá se pro stanovení výkonnosti ekonomiky. Může být definován třemi způsoby:</a:t>
            </a:r>
          </a:p>
          <a:p>
            <a:pPr>
              <a:spcAft>
                <a:spcPts val="800"/>
              </a:spcAft>
              <a:buClr>
                <a:srgbClr val="0070C0"/>
              </a:buClr>
            </a:pPr>
            <a:r>
              <a:rPr lang="cs-CZ" sz="59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produkční metodou, </a:t>
            </a:r>
          </a:p>
          <a:p>
            <a:pPr>
              <a:spcAft>
                <a:spcPts val="800"/>
              </a:spcAft>
              <a:buClr>
                <a:srgbClr val="0070C0"/>
              </a:buClr>
            </a:pPr>
            <a:r>
              <a:rPr lang="cs-CZ" sz="59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výdajovou metodou </a:t>
            </a:r>
          </a:p>
          <a:p>
            <a:pPr>
              <a:spcAft>
                <a:spcPts val="800"/>
              </a:spcAft>
              <a:buClr>
                <a:srgbClr val="0070C0"/>
              </a:buClr>
            </a:pPr>
            <a:r>
              <a:rPr lang="cs-CZ" sz="59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důchodovou metodou</a:t>
            </a:r>
          </a:p>
          <a:p>
            <a:pPr marL="0" indent="0">
              <a:spcAft>
                <a:spcPts val="800"/>
              </a:spcAft>
              <a:buClr>
                <a:srgbClr val="0070C0"/>
              </a:buClr>
              <a:buNone/>
            </a:pPr>
            <a:r>
              <a:rPr lang="cs-CZ" sz="59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Měrná jednotka: miliardy Kč</a:t>
            </a:r>
          </a:p>
          <a:p>
            <a:pPr marL="0" indent="0">
              <a:spcAft>
                <a:spcPts val="800"/>
              </a:spcAft>
              <a:buClr>
                <a:srgbClr val="0070C0"/>
              </a:buClr>
              <a:buNone/>
            </a:pPr>
            <a:r>
              <a:rPr lang="cs-CZ" sz="59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Předběžné (čtvrtletní) a definitivní údaje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DF917D-CEF3-4AE6-995B-B11172457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45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5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HDP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Produkční metodou: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HDP = Produkce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mínus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Mezispotřeba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plus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Daně z produktů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mínus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Dotace na produkty</a:t>
            </a: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Výdajovou metodou: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HDP = Výdaje na konečnou spotřebu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plus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Tvorba hrubého kapitálu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plus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Vývoz výrobků a služeb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mínus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Dovoz výrobků a služeb</a:t>
            </a:r>
          </a:p>
          <a:p>
            <a:pPr>
              <a:buSzPct val="80000"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Důchodovou metodou: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HDP = součet prvotních důchodů za národní hospodářství celkem: náhrad zaměstnancům, daní z výroby a z dovozu snížených o dotace a hrubého provozního přebytku a smíšeného důchodu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59C81F-6947-4D9B-B0D1-94B98E77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46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4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čem je HDP?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toková veličina!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nově vytvořené zboží a služby </a:t>
            </a:r>
            <a:r>
              <a:rPr lang="cs-CZ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konečné užití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nikoli stav bohatství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„v tržních cenách“, ale pokrývá i produkty neprocházející trhem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HDP vs HND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užití ve fiskální (</a:t>
            </a:r>
            <a:r>
              <a:rPr lang="cs-CZ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daňového základu) a v měnové politice (nominální kotva růstu peněz)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hospodářského cyklu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přeceňovaný ukazatel?</a:t>
            </a: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59C81F-6947-4D9B-B0D1-94B98E77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47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93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Vládní finanční statistika (GFS)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Maastrichtská kritéria deficitu a dluhu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Navazuje na národní účetnictví, rozdíl je ve výpočtu dluhu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výdajů podle účelu (COFOG) … odpovídá na dotaz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„kolik vláda vydává na …?“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fiskální udržitelnosti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měnové unie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Velmi detailní sběr dat („mikro-statistika“) 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Intenzivní kontrola ze strany nadnárodních institucí</a:t>
            </a: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59C81F-6947-4D9B-B0D1-94B98E77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48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5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Měnová a finanční statistika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primárně tvořená ČNB (není součást státní statistické služby, má vlastní zákon), jež je součástí veřejného sektoru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rozsáhlé sběry dat, tvorba výstupů (od </a:t>
            </a:r>
            <a:r>
              <a:rPr lang="cs-CZ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mikrodat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až po makroekonomická data, zejména platební bilance)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pro měnovou politiku, monitoring finanční stability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úzká spolupráce s ČSÚ (přeshraniční toky, finanční statistika, GFS)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rozdíly? Neměly by být, ale jsou (důsledek odlišných potřeb)</a:t>
            </a: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59C81F-6947-4D9B-B0D1-94B98E77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49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2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60" y="321734"/>
            <a:ext cx="9904908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Rozbor statistického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60" y="1457471"/>
            <a:ext cx="9904908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Vybrat jakýkoli statistický ukazatel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Provést analýzu metodiky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Zhodnotit silné a slabé stránky ukazatele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Analyzovat prostřednictvím ukazatele vývoj v ČR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Provést mezinárodní srovnání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Diskutovat výsledky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Rozsah: 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5-6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3F8142-AD51-4E05-85F7-FDFDC6D4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5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4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Typy cen: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spotřebitelské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výrobců (průmysl, stavebnictví, zemědělství)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v zahraničním obchodu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Spotřební koš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Spotřeba domácností (statistika rodinných účtů)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spotřebitelských cen = míra inflace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cen nemovitostí? Mapa nájmů?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C3EB25-F4FD-48E4-AD7B-1192B674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50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3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Inflace - typy ukazatelů inflace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Měsíc běžného roku : Předchozí měsíc běžného roku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Měsíc běžného roku : Stejný měsíc předchozího roku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Poslední kalendářní rok : Předchozí kalendářní rok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Období od počátku běžného roku : Stejné období od počátku předchozího roku</a:t>
            </a:r>
          </a:p>
          <a:p>
            <a:pPr eaLnBrk="1" hangingPunct="1">
              <a:buClr>
                <a:schemeClr val="tx2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Posledních 12 měsíců : Období 12 měsíců předcházejících</a:t>
            </a:r>
          </a:p>
          <a:p>
            <a:pPr eaLnBrk="1" hangingPunct="1">
              <a:buClr>
                <a:schemeClr val="tx2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Zveřejnění údajů zaokrouhlených na 1 desetinné místo</a:t>
            </a:r>
          </a:p>
          <a:p>
            <a:pPr eaLnBrk="1" hangingPunct="1">
              <a:buClr>
                <a:schemeClr val="tx2"/>
              </a:buClr>
              <a:buSzPct val="80000"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Nikdy se nereviduje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196029-7D18-4B8B-814A-A8710DEF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51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Problémy měření inflace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Věrohodnost vstupů ze zjišťování u domácností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Nízká vypovídací schopnost podle sociálních skupin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Nízká vypovídací schopnost v regionálním členění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Místa, četnost a doba měření, nové produkty, balíčky produktů, aj.</a:t>
            </a:r>
          </a:p>
          <a:p>
            <a:pPr marL="0" indent="0" eaLnBrk="1" hangingPunct="1">
              <a:buClr>
                <a:schemeClr val="tx2"/>
              </a:buClr>
              <a:buSzPct val="80000"/>
              <a:buNone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Mezinárodní srovnání: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Shodný či podobný teoretický aparát (vzorce, definice)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 spotřební koše podle národních zvyklostí a podmínek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Stabilita ekonomiky, sociálních podmínek</a:t>
            </a:r>
          </a:p>
          <a:p>
            <a:pPr eaLnBrk="1" hangingPunct="1">
              <a:buClr>
                <a:srgbClr val="0070C0"/>
              </a:buClr>
              <a:buSzPct val="80000"/>
            </a:pPr>
            <a:r>
              <a:rPr lang="cs-CZ" alt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Různá četnost měření ceny</a:t>
            </a:r>
          </a:p>
          <a:p>
            <a:pPr eaLnBrk="1" hangingPunct="1">
              <a:buClr>
                <a:schemeClr val="tx2"/>
              </a:buClr>
              <a:buSzPct val="80000"/>
            </a:pPr>
            <a:endParaRPr lang="cs-CZ" altLang="cs-CZ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3E8430-BF70-4A0D-AE9F-72AA4F52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52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C68AF6-6DAA-41B0-9994-188346304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Mzdy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004FDE-4948-4B15-8F2A-E4B1EA4AC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Mzdy jako složka nákladů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Mzdy jako zdroj obratu obchodu a služeb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Mzdy jako nástroj uspokojování potřeb lidí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Mzdy jako zdroj daní pro stát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mezd a podnikatelské rozhodování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Mzdy a struktura ekonomiky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Mzdy a (ne)zaměstnanost</a:t>
            </a:r>
          </a:p>
          <a:p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9D4478-010C-44CD-85C5-F1EA5AEB9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53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32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Mzdy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  <a:defRPr/>
            </a:pPr>
            <a:endParaRPr lang="cs-CZ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80000"/>
              <a:buNone/>
              <a:defRPr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Ukazatele: </a:t>
            </a:r>
          </a:p>
          <a:p>
            <a:pPr marL="0" indent="0">
              <a:buSzPct val="80000"/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objem mzdových prostředků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průměrná mzda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medián = střední hodnota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mzda nominální a reálná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F6A38E-AA35-4377-A333-7FC84C26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9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Úplné náklady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ÚNP = osobní výdaje + ostatní výdaje spojené s pracovní sílou</a:t>
            </a:r>
          </a:p>
          <a:p>
            <a:pPr>
              <a:buSzPct val="80000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Pracovní podmínky, péče o pracovní síly a jejich cena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výdaje: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vzdělávání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bezpečnost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péče o zdraví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sociální výdaje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435FE5-E25B-43ED-97DE-11986F0D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74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6B1BC1-9798-482A-9114-12F4D163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Pracovní síla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3080E-0BA1-4777-90F3-C45F8F3A4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Zaměstnavatelé, OSVČ, zaměstnanci, pomáhající členové domácnosti, nezaměstnaní</a:t>
            </a:r>
          </a:p>
          <a:p>
            <a:pPr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dle věku: před- (0-14), produktivní (15 - 64), poproduktivní  (64+)</a:t>
            </a:r>
          </a:p>
          <a:p>
            <a:pPr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Ekonomicky aktivní obyvatelstvo</a:t>
            </a:r>
          </a:p>
          <a:p>
            <a:pPr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Srovnatelnost v čase a prostoru</a:t>
            </a:r>
          </a:p>
          <a:p>
            <a:pPr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Počty zaměstnanců průměrné (tokové) nebo ke dni (stavové), přepočtené (FTE) nebo fyzické osoby</a:t>
            </a:r>
          </a:p>
          <a:p>
            <a:pPr marL="3429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Struktury dle: pohlaví, věku, vzdělání, oboru činnosti, postavení v zaměstnání</a:t>
            </a:r>
          </a:p>
          <a:p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070D75-97AD-4637-8F50-C3556ACC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56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33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Nezaměstnanost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 fontScale="92500" lnSpcReduction="10000"/>
          </a:bodyPr>
          <a:lstStyle/>
          <a:p>
            <a:pPr marL="0" indent="0">
              <a:buSzPct val="80000"/>
              <a:buNone/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80000"/>
              <a:buNone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Statistiky nezaměstnanosti: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registrovaná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úřady práce, jen národní    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srovnatelnost, lokalizace až do adresy, údaje jen o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nezaměstnaném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Výběrové šetření pracovních sil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(VŠPS), provádí ČSÚ,  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mezinárodní metodika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Labour Force Survey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(LFS)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zajišťuje mezinárodní srovnatelnost, jen do úrovně NUTS3,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širší údaje o nezaměstnaném (ztráta a hledání zaměstnání)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940890-5B02-4859-9AEB-F71A283B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6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Nezaměstnanost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25381"/>
            <a:ext cx="9904909" cy="4719492"/>
          </a:xfrm>
        </p:spPr>
        <p:txBody>
          <a:bodyPr>
            <a:normAutofit/>
          </a:bodyPr>
          <a:lstStyle/>
          <a:p>
            <a:pPr lvl="0">
              <a:buSzPct val="80000"/>
              <a:buFont typeface="Wingdings" panose="05000000000000000000" pitchFamily="2" charset="2"/>
              <a:buChar char="q"/>
            </a:pPr>
            <a:endParaRPr lang="cs-CZ" sz="2000" dirty="0"/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Nezaměstnanost mladých do 29 let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Nezaměstnanost dlouhodobá (rok a více)</a:t>
            </a:r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Regionální nezaměstnanost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Srovnání čase – dopad změn metodiky a legislativy</a:t>
            </a:r>
          </a:p>
          <a:p>
            <a:pPr lvl="0"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Mezinárodní srovnání – dopad různé legislativy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253DDB-F4FC-4597-BC0D-E3F65ED8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3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Počty obyvatel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Natalita, mortalita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Potratovost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Přirozený pohyb: narození – zemřelí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Mechanický pohyb: přistěhovalí – vystěhovalí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Sňatečnost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Rozvodovost</a:t>
            </a:r>
          </a:p>
          <a:p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954F4E2-EA1B-4DFD-9EAE-3982BF28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59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fický objekt 10" descr="Učitel">
            <a:hlinkClick r:id="rId2"/>
            <a:extLst>
              <a:ext uri="{FF2B5EF4-FFF2-40B4-BE49-F238E27FC236}">
                <a16:creationId xmlns:a16="http://schemas.microsoft.com/office/drawing/2014/main" id="{3E111E8B-FB6A-477E-AFF2-FCB69B875CF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62533" y="303406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1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059" y="26546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obsah semináře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059" y="1401201"/>
            <a:ext cx="9904909" cy="4716226"/>
          </a:xfrm>
        </p:spPr>
        <p:txBody>
          <a:bodyPr>
            <a:normAutofit/>
          </a:bodyPr>
          <a:lstStyle/>
          <a:p>
            <a:pPr eaLnBrk="1" hangingPunct="1">
              <a:buSzPct val="80000"/>
            </a:pPr>
            <a:endParaRPr lang="cs-CZ" alt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SzPct val="80000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statistických dat a informací (nejen) ve veřejném sektoru</a:t>
            </a:r>
          </a:p>
          <a:p>
            <a:pPr eaLnBrk="1" hangingPunct="1">
              <a:buSzPct val="80000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pojmy</a:t>
            </a:r>
          </a:p>
          <a:p>
            <a:pPr eaLnBrk="1" hangingPunct="1">
              <a:buSzPct val="80000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Legislativa </a:t>
            </a:r>
          </a:p>
          <a:p>
            <a:pPr eaLnBrk="1" hangingPunct="1">
              <a:buSzPct val="80000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Instituce a zdroje dat a informací</a:t>
            </a:r>
          </a:p>
          <a:p>
            <a:pPr eaLnBrk="1" hangingPunct="1">
              <a:buSzPct val="80000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vlastnosti dat a informací - metodika</a:t>
            </a:r>
          </a:p>
          <a:p>
            <a:pPr>
              <a:buSzPct val="80000"/>
            </a:pPr>
            <a:r>
              <a:rPr lang="cs-CZ" alt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údaje z oblastí sociální statistiky, demografie, makro a mikro ekonomické statistiky</a:t>
            </a:r>
          </a:p>
          <a:p>
            <a:pPr marL="0" indent="0" eaLnBrk="1" hangingPunct="1">
              <a:buSzPct val="8000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Cíl: získat znalosti pro zadání či vlastní vytvoření potřebných </a:t>
            </a:r>
          </a:p>
          <a:p>
            <a:pPr marL="0" indent="0" eaLnBrk="1" hangingPunct="1">
              <a:buSzPct val="8000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statistických dat a správné zacházení s nimi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A7C762-256D-4658-BB28-C2CEC55C5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b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cs-CZ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6258" y="365125"/>
            <a:ext cx="8904850" cy="1325563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2376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Stromy (pyramidy) života</a:t>
            </a:r>
          </a:p>
        </p:txBody>
      </p:sp>
      <p:graphicFrame>
        <p:nvGraphicFramePr>
          <p:cNvPr id="4" name="Zástupný symbol pro obsah 3">
            <a:hlinkClick r:id="" action="ppaction://ole?verb=0"/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820758"/>
              </p:ext>
            </p:extLst>
          </p:nvPr>
        </p:nvGraphicFramePr>
        <p:xfrm>
          <a:off x="1907214" y="1814732"/>
          <a:ext cx="3348372" cy="4541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resentation" r:id="rId3" imgW="5344584" imgH="3779525" progId="PowerPoint.Show.8">
                  <p:embed/>
                </p:oleObj>
              </mc:Choice>
              <mc:Fallback>
                <p:oleObj name="Presentation" r:id="rId3" imgW="5344584" imgH="3779525" progId="PowerPoint.Show.8">
                  <p:embed/>
                  <p:pic>
                    <p:nvPicPr>
                      <p:cNvPr id="4" name="Zástupný symbol pro obsah 3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214" y="1814732"/>
                        <a:ext cx="3348372" cy="4541618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0136" y="2168860"/>
            <a:ext cx="3124572" cy="381642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7888" y="2154475"/>
            <a:ext cx="2692524" cy="384519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2EC5B5-EEEF-4F7C-9ED3-D6EF376E5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7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Obyvatele podle: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trvalého bydliště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obvyklého bydliště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Obyvatelé hlášení na obecním úřadu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Bilance obyvatel = výchozí stav + saldo přirozeného pohybu (narození – zemřelí) + saldo mechanického pohybu (přistěhovalí – vystěhovalí)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7C68A2-F0DA-4DC2-8BF6-7705CBC2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61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70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Demografie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 lnSpcReduction="10000"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Natalita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Živě a mrtvě rozené děti – živě = dítě vypuzené nebo vyňaté z těla matky s porodní hmotnosti 500 g a více a projevující alespoň jednu ze známek života nebo má hmotnost do 500 g a přežije alespoň 24 hodin od porodu.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Novorozenci = 0-27 dní od porodu, kojenci = 28 dní – 1 rok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Míra plodnosti = počet živě narozených dětí v přepočtu na 1 ženu v produkčním věku 15 – 49 let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Potraty: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spontánní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umělé</a:t>
            </a:r>
          </a:p>
          <a:p>
            <a:pPr>
              <a:buSzPct val="80000"/>
              <a:buFont typeface="Wingdings" panose="05000000000000000000" pitchFamily="2" charset="2"/>
              <a:buChar char="q"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1E13CC-C94B-4CA7-A564-15684F65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62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43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Demografie 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Úmrtnost: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novorozenci – do 28 dnů od porodu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kojenci – do 1 roku věku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Příčiny úmrtí: kategorizace dle Klasifikace nemocí MKN-10; </a:t>
            </a:r>
          </a:p>
          <a:p>
            <a:pPr marL="0" indent="0">
              <a:buSzPct val="80000"/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vždy jen jedna (hlavní, bezprostřední) příčina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FF5E8B-DE7D-4F11-B69C-8B912087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63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A867AB7-DBBC-4A67-96C5-55CD0C8F9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528" y="4374357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4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Demografie VI.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Sňatky: počet sňatků, počet sňatků/počet rozvodů v daném roce, počet sňatků na 1000 obyvatel starších 18 let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Územně přiřazen dle bydliště snoubence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Rozvody: počet rozvodů, počet rozvodů na počet sňatků v daném roce, počet rozvodů na 1000 obyvatel starších 18 let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Registrované partnerství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43887F-39EA-4A36-8686-C9ECEFD28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64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4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Demografie VII.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Občanství – dle platného dokladu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Národnost – deklaratorní vyjádření vlastního pocitu člověka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Průměrný věk obyvatel – průměrný věk všech žijících obyvatel k určitému datu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délka života = naděje dožití = předpoklad dožití věku za neměnných podmínek u nyní narozených nebo žijících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6C06E8-9195-42C1-BCD6-7812AB2C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65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707F07-7467-4822-8D6B-407253CD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stav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50198-ABA1-42AD-9D23-72C0CDFBD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stav populace celkem a nemocnost a úrazovost v pracovním procesu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Parametry zdravotního stavu: </a:t>
            </a:r>
          </a:p>
          <a:p>
            <a:pPr indent="0">
              <a:buSzPct val="80000"/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věk dožití,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úmrtnost novorozenců a kojenců,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struktura nemocí a příčin úmrtí, 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Parametry zdravotnictví: výdaje, počty lékařů a dalšího zdravotnického personálu, počet lékařů či lůžek na počet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obyvatel</a:t>
            </a:r>
          </a:p>
          <a:p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B8444C-B8BE-4805-B75D-85C40AAB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66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0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E5A007-CD4C-4CA3-BBD0-A2C83C241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statistiky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B827F4-D7A5-4893-8080-9ADC71ED8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457471"/>
            <a:ext cx="10905066" cy="4719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Zaměřeno na sociální zabezpečení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 na dávky sociálního zabezpečení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 na dávky důchodového pojištění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 struktury dávek nemocenského pojištění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 struktury důchodců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Vybraná pobytová zařízení sociálních služeb (stav ke 31.12.)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údaje o poskytnutých sociálních službách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zdroje dat: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práce a sociálních věcí – Česká správa sociálního zabezpečení</a:t>
            </a:r>
          </a:p>
          <a:p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Český statistický úřad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31E258-FFDE-4181-BFCB-487ACC7F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67</a:t>
            </a:fld>
            <a:endParaRPr lang="cs-CZ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34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43945E-9F84-416C-ACCD-401A9D491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Vzdělanost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8B24A2-BC72-4D68-8E0A-860A594D2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úrovně a zaměření vzdělání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Sledování dle věku a pohlaví, regionální rozdíly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Vzdělávání jako celoživotní proces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Ukazatele vzdělanosti obyvatelstva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Ukazatele školství a vzdělávací soustavy</a:t>
            </a:r>
          </a:p>
          <a:p>
            <a:pPr marL="457200" indent="-228600"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Problémy srovnání v čase a v prostoru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DF2C6D-EAAE-43A4-B3F7-36BB5076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68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91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D030A5-60EF-4A5E-8EE1-9766DC922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Chudoba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ED11B5-8FF8-477B-BFEA-F6D7FA4A5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Chudoba podle příjmů nebo podle vlastnictví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Prakticky měřitelné jen podle příjmů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Stanovení hranice míry chudoby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Objektivizace v prostoru a v čase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Problém pravdivého zachycení příjmů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Statistická chudoba ≠ nespokojenost 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3D8AA1-91A8-43BA-BA7F-8F8EFBFFD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69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1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7A8548-D421-4714-AC46-5F1FACD4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statistika</a:t>
            </a:r>
            <a:endParaRPr lang="en-US" sz="60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F730E0-72C3-4973-9FD9-B565D526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4067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952CEA-6F3E-45C3-9077-511659829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Volný čas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518F54-5E61-43E8-B2E5-C8137DAB7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 místo v žebříčku hodnot ve vazbě   </a:t>
            </a:r>
          </a:p>
          <a:p>
            <a:pPr marL="0" indent="0">
              <a:buClr>
                <a:srgbClr val="0070C0"/>
              </a:buClr>
              <a:buSzPct val="80000"/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na rozvoji společnosti, sociální skupině,   </a:t>
            </a:r>
          </a:p>
          <a:p>
            <a:pPr marL="0" indent="0">
              <a:buClr>
                <a:srgbClr val="0070C0"/>
              </a:buClr>
              <a:buSzPct val="80000"/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věk, pohlaví,…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roste s vyšší životní úrovní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Měření: výběrové metody (např. SILC), </a:t>
            </a:r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náročnost na strukturu vzorku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Rozsah volného času v hodinách, aktivity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7B3333-53EA-453E-A991-C2F246977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70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39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BE29E6-0F77-4F34-A76B-CF49A0E9C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Uplatnění demokratických práv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5319CE-5FED-4B09-BD9E-BDA58E579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Závisí na rozvoji společnosti 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se prolínat s volným časem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Uplatňování aktivních a pasivních demokratických práv v </a:t>
            </a:r>
          </a:p>
          <a:p>
            <a:pPr marL="0" indent="0">
              <a:buClr>
                <a:schemeClr val="tx2"/>
              </a:buClr>
              <a:buSzPct val="80000"/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řízení společnosti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Měření: výsledky voleb, údaje o postavení žen a mužů, </a:t>
            </a:r>
          </a:p>
          <a:p>
            <a:pPr marL="0" indent="0">
              <a:buClr>
                <a:schemeClr val="tx2"/>
              </a:buClr>
              <a:buSzPct val="80000"/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minorit atd., údaje poskytované politickými stranami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F509AD-B3AB-4A31-8F30-1859A3064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71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8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3396BD-B54B-42D2-9ABA-B78761B9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Rovnost a vyloučenost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B7EDE-DD13-406A-81C6-8F0E96ED3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Souvisí zejména s demokratickými právy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Genderová statistika – rovné postavení žen a mužů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Přístup sociálně slabších ke vzdělání a k práci</a:t>
            </a:r>
          </a:p>
          <a:p>
            <a:pPr marL="457200" indent="-228600">
              <a:buClr>
                <a:srgbClr val="0070C0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Rovnost cizinců a národnostních a rasových menšin před </a:t>
            </a:r>
          </a:p>
          <a:p>
            <a:pPr marL="0" indent="0">
              <a:buClr>
                <a:schemeClr val="tx2"/>
              </a:buClr>
              <a:buSzPct val="80000"/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zákonem i v přístupu ke vzdělání, práci, zdravotní a </a:t>
            </a:r>
          </a:p>
          <a:p>
            <a:pPr marL="0" indent="0">
              <a:buClr>
                <a:schemeClr val="tx2"/>
              </a:buClr>
              <a:buSzPct val="80000"/>
              <a:buNone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sociální péči</a:t>
            </a:r>
          </a:p>
          <a:p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326A51-6130-4D3C-8EF6-0D5CC1E84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72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68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211DDA-5EEA-4B51-8323-5ACB8089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Kriminalita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402C22-8B69-4E87-AAC7-54A41A712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571500" indent="-3429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Tři zdroje: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policie (výsledek vyšetřování)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státní zastupitelství (rozhodnutí o obvinění)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soudní systém (platný rozsudek)</a:t>
            </a:r>
          </a:p>
          <a:p>
            <a:pPr marL="685800" indent="-4572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Statistiky: </a:t>
            </a:r>
          </a:p>
          <a:p>
            <a:pPr marL="0" indent="0">
              <a:buClr>
                <a:srgbClr val="0070C0"/>
              </a:buClr>
              <a:buSzPct val="100000"/>
              <a:buNone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počty a struktura trestných činů, 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počty pachatelů, počty odsouzených, 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struktura podle pohlaví a mladiství, počty 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nápravných zařízení, z toho pro mladistvé </a:t>
            </a:r>
          </a:p>
          <a:p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BD54F2-36C7-40D2-B9B3-ABFCA9AF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73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6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DF7619-02EB-4685-890B-9ECEE9980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Životní prostředí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D70F65-6CF9-42C3-84D8-C77200871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 marL="457200" indent="-2286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Složitý komplex různých podmínek</a:t>
            </a:r>
          </a:p>
          <a:p>
            <a:pPr marL="457200" indent="-2286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 vody, vzduchu a půdy</a:t>
            </a:r>
          </a:p>
          <a:p>
            <a:pPr marL="457200" indent="-2286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Znečištění různými chemickými prvky</a:t>
            </a:r>
          </a:p>
          <a:p>
            <a:pPr marL="457200" indent="-2286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Klimatické podmínky</a:t>
            </a:r>
          </a:p>
          <a:p>
            <a:pPr marL="457200" indent="-2286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Přírodní zdroje</a:t>
            </a:r>
          </a:p>
          <a:p>
            <a:pPr marL="457200" indent="-2286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Zohlednění znečištění prostředí a čerpání přírodních zdrojů na tvorbě HDP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051983-1682-4897-84AB-7B4243D4D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74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cký objekt 5" descr="Panda">
            <a:hlinkClick r:id="rId2"/>
            <a:extLst>
              <a:ext uri="{FF2B5EF4-FFF2-40B4-BE49-F238E27FC236}">
                <a16:creationId xmlns:a16="http://schemas.microsoft.com/office/drawing/2014/main" id="{06C505CB-8675-4679-A415-64E6F52EAC5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3534" y="197954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28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D43BB3-9060-4C5F-B760-1ADD872F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cenzy</a:t>
            </a:r>
            <a:endParaRPr lang="en-US" sz="60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8C9308-E83A-4922-8117-4B5F6046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75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7578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censy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70C0"/>
              </a:buCl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ČR Sčítání lidu, domů a bytů</a:t>
            </a:r>
          </a:p>
          <a:p>
            <a:pPr>
              <a:buClr>
                <a:srgbClr val="0070C0"/>
              </a:buCl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 metody provedení a jejich dopad na obsah a vlastnosti</a:t>
            </a:r>
          </a:p>
          <a:p>
            <a:pPr>
              <a:buClr>
                <a:srgbClr val="0070C0"/>
              </a:buCl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Srovnatelnost dat v čase a prostoru</a:t>
            </a:r>
          </a:p>
          <a:p>
            <a:pPr>
              <a:buClr>
                <a:srgbClr val="0070C0"/>
              </a:buCl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dat z censů</a:t>
            </a:r>
          </a:p>
          <a:p>
            <a:pPr>
              <a:buClr>
                <a:srgbClr val="0070C0"/>
              </a:buCl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ČR a EU příští sčítání lidu, domů a bytů v roce 2021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2DD78B-71BA-43DA-85BC-21A72CBEE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76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Způsoby provedení censů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Dotazování u obyvatel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otázky klade i zapisuje tazatel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doručení a sběr dotazníků, pomoc tazatelem, vyplnění 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respondentem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Administrativní zdroje dat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Kombinace AZD s dotazy u obyvatel (výběrový soubor)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ČR kombinace elektronických dotazníků přes internet a papírových dotazníků</a:t>
            </a:r>
          </a:p>
          <a:p>
            <a:pPr>
              <a:buSzPct val="80000"/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5D55B2-F1EB-4805-A14A-298374F5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77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2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9023792-8A08-4E2C-999B-54F91782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Volby a referenda</a:t>
            </a:r>
            <a:endParaRPr lang="en-US" sz="6000" b="1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3E8E73-3F72-46A7-BCD9-3C59B452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en-US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78</a:t>
            </a:fld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399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Volební statistika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Volební statistika = zpracování výsledků voleb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Možnosti dalšího vývoje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Vazby na jiné statistiky a analytické využití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ED7B23-78E2-4AC6-8DB9-C51E71D6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79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1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Poslání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Statistika neřídí společnost, ale nezávisle a objektivně zjišťuje situaci a trendy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Vychází z minulosti, pomáhá formovat očekávání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Vstupují do rozhodovacích procesů na (především) makroekonomické, ale i mikroekonomické úrovni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Statistika významně přispívá k poznání reality            poznání je podmínkou formování vývoje </a:t>
            </a:r>
          </a:p>
          <a:p>
            <a:pPr>
              <a:lnSpc>
                <a:spcPct val="150000"/>
              </a:lnSpc>
            </a:pP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3FD4F3-5C9F-488A-8A37-F0E7266C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Statistická data ve veřejném sektoru - 2020/2021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5E3579-D5F1-4F53-95F1-4CD18673E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F1103A7A-68B4-4E24-9079-3B3E4FC27CE3}"/>
              </a:ext>
            </a:extLst>
          </p:cNvPr>
          <p:cNvSpPr/>
          <p:nvPr/>
        </p:nvSpPr>
        <p:spPr>
          <a:xfrm>
            <a:off x="8595359" y="5110516"/>
            <a:ext cx="978408" cy="2811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19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Volební strana a hnutí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Volební obvod, volební okrsek, zvláštní volební okrsek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Hlasovací schránka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Přenosná hlasovací schránka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Hlasovací lístek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Volič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Průběžné a definitivní výsledky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297A3F-7CBF-435D-B660-66A6B55C3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80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4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Klíčové instituce voleb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Parlament – přijímá a mění volební zákony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Prezident – vyhlašuje volby a jejich termín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vnitra – legislativa, spolupráce se samosprávou, tisk hlasovacích lístků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zahraničních věcí, spravedlnosti, obrany, zdravotnictví – specifická organizace voleb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ČSÚ – metodika a vlastní zpracování a prezentace výsledků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508718-E015-4D26-8F93-58DBB9394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81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00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Klíčové instituce voleb II.</a:t>
            </a:r>
            <a:endParaRPr lang="cs-CZ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Státní volební komise – schvaluje přípravu voleb, losuje čísla stran a projednává výsledky, předsedá ministr vnitra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Krajské úřady – krajské volby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Obecní úřady a úřady městských částí – organizace všech voleb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Soudy – řeší stížnosti, kompetence stanovena volebním zákonem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A51156-8948-4D2D-98A1-C7516C5B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82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2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Okrsková volební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Jediná pracuje s hlasovacími lístky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Členy jmenuje starosta z navržených zástupců volebních stran a hnutí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Starosta může doplnit na minimální počet 5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Organizuje průběh hlasování ve volební místnosti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Rozhoduje o platnosti hlasovacích lístků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Členové pracují za odměnu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Předává dokumenty vč. lístků k archivaci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90241C-801A-4379-A499-0933D83D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83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7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 zpracování výsledků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 lnSpcReduction="10000"/>
          </a:bodyPr>
          <a:lstStyle/>
          <a:p>
            <a:pPr>
              <a:buSzPct val="80000"/>
            </a:pPr>
            <a:r>
              <a:rPr lang="cs-CZ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Okrsková komise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sečte hlasovací lístky a vyplní formuláře hlášení s výsledky – ca 14 800 okrsků v ČR a 105 zvláštních okrsků v zahraničí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Okrsek předá protokoly ke kontrole na </a:t>
            </a:r>
            <a:r>
              <a:rPr lang="cs-CZ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Přebíracím místě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zřízeném a provozovaném ČSÚ – ca 500 v ČR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Přebírací místa pošlou výsledky za okrsky po síti do </a:t>
            </a:r>
            <a:r>
              <a:rPr lang="cs-CZ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ústředí ČSÚ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Ústředí ČSÚ provede konečnou kontrolu a zpracování a průběžnou prezentaci</a:t>
            </a:r>
          </a:p>
          <a:p>
            <a:pPr>
              <a:buSzPct val="80000"/>
            </a:pPr>
            <a:r>
              <a:rPr lang="cs-CZ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Státní volební komise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projednává výsledky voleb a předává do tisku ve Sbírce zákonů ČR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3B7DC9-E3D7-4A5F-B66D-EA90E54E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84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6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Zjišťované údaje při volbách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zapsaných voličů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vydaných hlasovacích lístků + úředních obálek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odevzdaných hlasovacích lístků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platných hlasovacích lístků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Účast (vydané lístky/voliči v seznamu)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Hlasy pro kandidáty, strany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Preferenční hlasy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0A1041-341A-4138-830E-CD20FA403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85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37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Zdroje informací o volbách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sz="20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www.mvcr.cz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legislativa, organizace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www.volby.cz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výsledky všech voleb od roku 1990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www.czso.cz/volby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výsledky a metodika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EE0B17-1943-45C7-8848-0DC60C53B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86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54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Referendum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Legislativa: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zák. č. 22/2004 Sb. o místním referendu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zák. č. 118/2010 Sb. o krajském referendu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Vazba na volební zákony, zákon o hl. m. Praze a další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038DCD-FBF8-4DC0-AA7F-CC4BED0DD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87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61" y="321734"/>
            <a:ext cx="9904908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Místní referendum -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60" y="1457471"/>
            <a:ext cx="9904908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Konání na základě usnesení zastupitelstva nebo návrhu přípravného výboru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přípravného výboru s podpisy: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- 30 % oprávněných osob v obcích do 3 000 obyvatel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- 20 % v obcích do 20 000 obyvatel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- 10 % v obcích do 200 000 obyvatel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 6 % v obcích nad 200 000 obyvatel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1D8900-9330-48E2-9353-D27A9F015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88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58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135737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Místní referendum –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59" y="1457471"/>
            <a:ext cx="9904909" cy="47194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Trvání 1 den samostatné, v souběhu s volbami po dobu trvání voleb (1 nebo 2 dny)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Předmět: záležitosti v kompetenci obce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Nepovolené: obecní poplatky, existence orgánů obce, volba či odvolání starosty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Platnost: účast alespoň 35 % oprávněných osob</a:t>
            </a:r>
          </a:p>
          <a:p>
            <a:pPr>
              <a:buSzPct val="80000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Závaznost: pro nadpoloviční většina hlasujících a alespoň 25 % oprávněných osob</a:t>
            </a:r>
          </a:p>
          <a:p>
            <a:pPr>
              <a:buSzPct val="80000"/>
              <a:buFont typeface="Wingdings" panose="05000000000000000000" pitchFamily="2" charset="2"/>
              <a:buChar char="q"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F2068F-26B8-4FC1-888F-8A1722B77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89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80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59" y="321734"/>
            <a:ext cx="9904909" cy="1019133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čemu slouží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060" y="1340867"/>
            <a:ext cx="9904908" cy="4836096"/>
          </a:xfrm>
        </p:spPr>
        <p:txBody>
          <a:bodyPr>
            <a:normAutofit/>
          </a:bodyPr>
          <a:lstStyle/>
          <a:p>
            <a:pPr>
              <a:buSzPct val="80000"/>
            </a:pPr>
            <a:endParaRPr lang="cs-CZ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Poznání věcné problematiky, jejího stavu a vývoje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Poznání struktury jevů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Poznání a analýza souvislostí mezi jevy a procesy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Podklad ke stanovení vizí, programů, projektů, záměrů, politik, …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jejich průběhu a výsledku realizace</a:t>
            </a:r>
          </a:p>
          <a:p>
            <a:pPr>
              <a:buSzPct val="80000"/>
            </a:pP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Přijímání průběžných či následných opatření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C6802E-1BAA-44C1-8159-895DEADD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9</a:t>
            </a:fld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26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579206-5104-433E-BDB6-C298581EA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Úplně na závěr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45C5E9-20F8-4884-8D1A-585F88B67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indent="0">
              <a:buNone/>
            </a:pPr>
            <a:r>
              <a:rPr lang="cs-CZ" sz="4400" b="1" dirty="0">
                <a:ln/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vaši pozornost </a:t>
            </a:r>
          </a:p>
          <a:p>
            <a:pPr marL="0" indent="0">
              <a:buNone/>
            </a:pPr>
            <a:r>
              <a:rPr lang="cs-CZ" sz="4400" b="1" dirty="0">
                <a:ln/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trpělivost. </a:t>
            </a:r>
          </a:p>
          <a:p>
            <a:pPr marL="0" indent="0">
              <a:buNone/>
            </a:pPr>
            <a:endParaRPr lang="cs-CZ" sz="4400" b="1" dirty="0">
              <a:ln/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4400" b="1" dirty="0">
                <a:ln/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úspěšné zvládnutí studia a využití získaných poznatků </a:t>
            </a:r>
          </a:p>
          <a:p>
            <a:pPr marL="0" indent="0">
              <a:buNone/>
            </a:pPr>
            <a:r>
              <a:rPr lang="cs-CZ" sz="4400" b="1" dirty="0">
                <a:ln/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praxi.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D3783FE-CE43-43F5-9BE3-55C271A19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525117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Statistická data ve veřejném sektoru - 2020/2021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970381-16FD-4351-ABEE-D64BC0675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6EC686E-FADA-449F-B68C-EEA16713CA67}" type="slidenum">
              <a:rPr lang="cs-CZ" b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Aft>
                  <a:spcPts val="600"/>
                </a:spcAft>
              </a:pPr>
              <a:t>90</a:t>
            </a:fld>
            <a:endParaRPr lang="cs-CZ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85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22174DF8D16D418B1720931A959868" ma:contentTypeVersion="2" ma:contentTypeDescription="Vytvoří nový dokument" ma:contentTypeScope="" ma:versionID="c90f791c201832d161c41be6b04049b2">
  <xsd:schema xmlns:xsd="http://www.w3.org/2001/XMLSchema" xmlns:xs="http://www.w3.org/2001/XMLSchema" xmlns:p="http://schemas.microsoft.com/office/2006/metadata/properties" xmlns:ns2="d2757f66-3c8b-443f-87ac-9994ca144d2e" targetNamespace="http://schemas.microsoft.com/office/2006/metadata/properties" ma:root="true" ma:fieldsID="d3b6b6de5bb24cdfa0a3481655be1d31" ns2:_="">
    <xsd:import namespace="d2757f66-3c8b-443f-87ac-9994ca144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57f66-3c8b-443f-87ac-9994ca144d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5FF74B-3631-4DF7-84E8-7A51078453A3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d2757f66-3c8b-443f-87ac-9994ca144d2e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CA457AB-8AAD-4E1F-B6B9-14F6C96F34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757f66-3c8b-443f-87ac-9994ca144d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41D1A7-215C-4950-9283-1BE675A2D4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3980</Words>
  <Application>Microsoft Office PowerPoint</Application>
  <PresentationFormat>Širokoúhlá obrazovka</PresentationFormat>
  <Paragraphs>731</Paragraphs>
  <Slides>90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90</vt:i4>
      </vt:variant>
    </vt:vector>
  </HeadingPairs>
  <TitlesOfParts>
    <vt:vector size="97" baseType="lpstr">
      <vt:lpstr>Arial</vt:lpstr>
      <vt:lpstr>Calibri</vt:lpstr>
      <vt:lpstr>Calibri Light</vt:lpstr>
      <vt:lpstr>Times New Roman</vt:lpstr>
      <vt:lpstr>Wingdings</vt:lpstr>
      <vt:lpstr>Motiv Office</vt:lpstr>
      <vt:lpstr>Presentation</vt:lpstr>
      <vt:lpstr>Statistická data  ve veřejném sektoru</vt:lpstr>
      <vt:lpstr>O kurzu</vt:lpstr>
      <vt:lpstr>Organizace semináře</vt:lpstr>
      <vt:lpstr>Záměr a cíl semináře</vt:lpstr>
      <vt:lpstr>Rozbor statistického ukazatele</vt:lpstr>
      <vt:lpstr>Hlavní obsah semináře</vt:lpstr>
      <vt:lpstr>Co je statistika</vt:lpstr>
      <vt:lpstr>Poslání statistiky</vt:lpstr>
      <vt:lpstr>K čemu slouží data</vt:lpstr>
      <vt:lpstr>Limity statistiky - co je a co není měřitelné</vt:lpstr>
      <vt:lpstr>Hlavní oblasti statistiky</vt:lpstr>
      <vt:lpstr>Co potřebuje práce s daty</vt:lpstr>
      <vt:lpstr>Trocha historie</vt:lpstr>
      <vt:lpstr>Historický vývoj statistiky I.</vt:lpstr>
      <vt:lpstr>Historický vývoj statistiky II.</vt:lpstr>
      <vt:lpstr>Historický vývoj statistiky III.</vt:lpstr>
      <vt:lpstr>Legislativa</vt:lpstr>
      <vt:lpstr>Statistická legislativa EU</vt:lpstr>
      <vt:lpstr>Statistická legislativa ČR</vt:lpstr>
      <vt:lpstr>Ochrana dat</vt:lpstr>
      <vt:lpstr>Metodika Zdroje dat</vt:lpstr>
      <vt:lpstr>Některé základní pojmy</vt:lpstr>
      <vt:lpstr>Hlavní metody získávání dat</vt:lpstr>
      <vt:lpstr>Hlavní zdroje dat</vt:lpstr>
      <vt:lpstr>Administrativní zdroje dat</vt:lpstr>
      <vt:lpstr>Analýza AZD</vt:lpstr>
      <vt:lpstr>Statistické registry</vt:lpstr>
      <vt:lpstr>Jiné registry státní správy</vt:lpstr>
      <vt:lpstr>Metodika Měření a řízení kvality dat</vt:lpstr>
      <vt:lpstr>Řízení a měření kvality dat</vt:lpstr>
      <vt:lpstr>Parametry stanovení kvality informací</vt:lpstr>
      <vt:lpstr>Stratifikace výběrových souborů</vt:lpstr>
      <vt:lpstr>Metodika Organizace</vt:lpstr>
      <vt:lpstr>Mezinárodní organizace statistiky</vt:lpstr>
      <vt:lpstr>Hlavní složky státní statistické služby ČR</vt:lpstr>
      <vt:lpstr>Metodika Meta data</vt:lpstr>
      <vt:lpstr>Systém meta dat</vt:lpstr>
      <vt:lpstr>Klasifikace a číselníky</vt:lpstr>
      <vt:lpstr>Hlavní druhy klasifikací – I.</vt:lpstr>
      <vt:lpstr>Hlavní druhy klasifikací – II.</vt:lpstr>
      <vt:lpstr>Hlavní druhy klasifikací – III.</vt:lpstr>
      <vt:lpstr>Statistické číselníky</vt:lpstr>
      <vt:lpstr>Vybrané ukazatele Práce s daty</vt:lpstr>
      <vt:lpstr>Vybrané ukazatele a jejich vlastnosti</vt:lpstr>
      <vt:lpstr>Hrubý domácí produkt</vt:lpstr>
      <vt:lpstr>Výpočet HDP</vt:lpstr>
      <vt:lpstr>O čem je HDP?</vt:lpstr>
      <vt:lpstr>Vládní finanční statistika (GFS)</vt:lpstr>
      <vt:lpstr>Měnová a finanční statistika</vt:lpstr>
      <vt:lpstr>Ceny</vt:lpstr>
      <vt:lpstr>Inflace - typy ukazatelů inflace</vt:lpstr>
      <vt:lpstr>Problémy měření inflace</vt:lpstr>
      <vt:lpstr>Mzdy</vt:lpstr>
      <vt:lpstr>Mzdy II.</vt:lpstr>
      <vt:lpstr>Úplné náklady práce</vt:lpstr>
      <vt:lpstr>Pracovní síla</vt:lpstr>
      <vt:lpstr>Nezaměstnanost I.</vt:lpstr>
      <vt:lpstr>Nezaměstnanost II.</vt:lpstr>
      <vt:lpstr>Demografie</vt:lpstr>
      <vt:lpstr>Stromy (pyramidy) života</vt:lpstr>
      <vt:lpstr>Demografie II.</vt:lpstr>
      <vt:lpstr>Demografie III.</vt:lpstr>
      <vt:lpstr>Demografie V.</vt:lpstr>
      <vt:lpstr>Demografie VI.</vt:lpstr>
      <vt:lpstr>Demografie VII.</vt:lpstr>
      <vt:lpstr>Zdravotní stav</vt:lpstr>
      <vt:lpstr>Sociální statistiky</vt:lpstr>
      <vt:lpstr>Vzdělanost</vt:lpstr>
      <vt:lpstr>Chudoba</vt:lpstr>
      <vt:lpstr>Volný čas</vt:lpstr>
      <vt:lpstr>Uplatnění demokratických práv</vt:lpstr>
      <vt:lpstr>Rovnost a vyloučenost</vt:lpstr>
      <vt:lpstr>Kriminalita</vt:lpstr>
      <vt:lpstr>Životní prostředí</vt:lpstr>
      <vt:lpstr>Populační cenzy</vt:lpstr>
      <vt:lpstr>Populační censy</vt:lpstr>
      <vt:lpstr>Způsoby provedení censů</vt:lpstr>
      <vt:lpstr>Volby a referenda</vt:lpstr>
      <vt:lpstr>Volební statistika</vt:lpstr>
      <vt:lpstr>Základní pojmy</vt:lpstr>
      <vt:lpstr>Klíčové instituce voleb I.</vt:lpstr>
      <vt:lpstr>Klíčové instituce voleb II.</vt:lpstr>
      <vt:lpstr>Okrsková volební komise</vt:lpstr>
      <vt:lpstr>Postup zpracování výsledků</vt:lpstr>
      <vt:lpstr>Zjišťované údaje při volbách</vt:lpstr>
      <vt:lpstr>Zdroje informací o volbách</vt:lpstr>
      <vt:lpstr>Referendum</vt:lpstr>
      <vt:lpstr>Místní referendum - I.</vt:lpstr>
      <vt:lpstr>Místní referendum – II.</vt:lpstr>
      <vt:lpstr>Úplně 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Statistická data  ve veřejném sektoru</dc:title>
  <dc:creator>Stanislav Drápal</dc:creator>
  <cp:lastModifiedBy>Numero Uno</cp:lastModifiedBy>
  <cp:revision>12</cp:revision>
  <cp:lastPrinted>2021-10-14T17:49:16Z</cp:lastPrinted>
  <dcterms:created xsi:type="dcterms:W3CDTF">2020-11-06T14:12:06Z</dcterms:created>
  <dcterms:modified xsi:type="dcterms:W3CDTF">2022-11-11T13:22:17Z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0x0101007022174DF8D16D418B1720931A959868</vt:lpwstr>
  </property>
</Properties>
</file>