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95"/>
  </p:notesMasterIdLst>
  <p:sldIdLst>
    <p:sldId id="257" r:id="rId5"/>
    <p:sldId id="441" r:id="rId6"/>
    <p:sldId id="377" r:id="rId7"/>
    <p:sldId id="322" r:id="rId8"/>
    <p:sldId id="336" r:id="rId9"/>
    <p:sldId id="293" r:id="rId10"/>
    <p:sldId id="442" r:id="rId11"/>
    <p:sldId id="331" r:id="rId12"/>
    <p:sldId id="323" r:id="rId13"/>
    <p:sldId id="380" r:id="rId14"/>
    <p:sldId id="292" r:id="rId15"/>
    <p:sldId id="295" r:id="rId16"/>
    <p:sldId id="463" r:id="rId17"/>
    <p:sldId id="464" r:id="rId18"/>
    <p:sldId id="465" r:id="rId19"/>
    <p:sldId id="472" r:id="rId20"/>
    <p:sldId id="444" r:id="rId21"/>
    <p:sldId id="326" r:id="rId22"/>
    <p:sldId id="388" r:id="rId23"/>
    <p:sldId id="327" r:id="rId24"/>
    <p:sldId id="443" r:id="rId25"/>
    <p:sldId id="440" r:id="rId26"/>
    <p:sldId id="328" r:id="rId27"/>
    <p:sldId id="267" r:id="rId28"/>
    <p:sldId id="268" r:id="rId29"/>
    <p:sldId id="269" r:id="rId30"/>
    <p:sldId id="276" r:id="rId31"/>
    <p:sldId id="332" r:id="rId32"/>
    <p:sldId id="446" r:id="rId33"/>
    <p:sldId id="334" r:id="rId34"/>
    <p:sldId id="324" r:id="rId35"/>
    <p:sldId id="466" r:id="rId36"/>
    <p:sldId id="445" r:id="rId37"/>
    <p:sldId id="258" r:id="rId38"/>
    <p:sldId id="333" r:id="rId39"/>
    <p:sldId id="447" r:id="rId40"/>
    <p:sldId id="390" r:id="rId41"/>
    <p:sldId id="280" r:id="rId42"/>
    <p:sldId id="281" r:id="rId43"/>
    <p:sldId id="358" r:id="rId44"/>
    <p:sldId id="361" r:id="rId45"/>
    <p:sldId id="283" r:id="rId46"/>
    <p:sldId id="448" r:id="rId47"/>
    <p:sldId id="362" r:id="rId48"/>
    <p:sldId id="382" r:id="rId49"/>
    <p:sldId id="383" r:id="rId50"/>
    <p:sldId id="469" r:id="rId51"/>
    <p:sldId id="470" r:id="rId52"/>
    <p:sldId id="471" r:id="rId53"/>
    <p:sldId id="363" r:id="rId54"/>
    <p:sldId id="303" r:id="rId55"/>
    <p:sldId id="307" r:id="rId56"/>
    <p:sldId id="462" r:id="rId57"/>
    <p:sldId id="365" r:id="rId58"/>
    <p:sldId id="364" r:id="rId59"/>
    <p:sldId id="461" r:id="rId60"/>
    <p:sldId id="366" r:id="rId61"/>
    <p:sldId id="385" r:id="rId62"/>
    <p:sldId id="368" r:id="rId63"/>
    <p:sldId id="384" r:id="rId64"/>
    <p:sldId id="369" r:id="rId65"/>
    <p:sldId id="375" r:id="rId66"/>
    <p:sldId id="370" r:id="rId67"/>
    <p:sldId id="371" r:id="rId68"/>
    <p:sldId id="373" r:id="rId69"/>
    <p:sldId id="453" r:id="rId70"/>
    <p:sldId id="468" r:id="rId71"/>
    <p:sldId id="454" r:id="rId72"/>
    <p:sldId id="455" r:id="rId73"/>
    <p:sldId id="456" r:id="rId74"/>
    <p:sldId id="457" r:id="rId75"/>
    <p:sldId id="458" r:id="rId76"/>
    <p:sldId id="459" r:id="rId77"/>
    <p:sldId id="460" r:id="rId78"/>
    <p:sldId id="449" r:id="rId79"/>
    <p:sldId id="329" r:id="rId80"/>
    <p:sldId id="354" r:id="rId81"/>
    <p:sldId id="450" r:id="rId82"/>
    <p:sldId id="330" r:id="rId83"/>
    <p:sldId id="341" r:id="rId84"/>
    <p:sldId id="339" r:id="rId85"/>
    <p:sldId id="340" r:id="rId86"/>
    <p:sldId id="342" r:id="rId87"/>
    <p:sldId id="343" r:id="rId88"/>
    <p:sldId id="344" r:id="rId89"/>
    <p:sldId id="346" r:id="rId90"/>
    <p:sldId id="355" r:id="rId91"/>
    <p:sldId id="356" r:id="rId92"/>
    <p:sldId id="357" r:id="rId93"/>
    <p:sldId id="467" r:id="rId94"/>
  </p:sldIdLst>
  <p:sldSz cx="12192000" cy="6858000"/>
  <p:notesSz cx="6889750" cy="1002188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90" autoAdjust="0"/>
    <p:restoredTop sz="93957" autoAdjust="0"/>
  </p:normalViewPr>
  <p:slideViewPr>
    <p:cSldViewPr snapToGrid="0">
      <p:cViewPr varScale="1">
        <p:scale>
          <a:sx n="108" d="100"/>
          <a:sy n="108" d="100"/>
        </p:scale>
        <p:origin x="918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63" Type="http://schemas.openxmlformats.org/officeDocument/2006/relationships/slide" Target="slides/slide59.xml"/><Relationship Id="rId68" Type="http://schemas.openxmlformats.org/officeDocument/2006/relationships/slide" Target="slides/slide64.xml"/><Relationship Id="rId84" Type="http://schemas.openxmlformats.org/officeDocument/2006/relationships/slide" Target="slides/slide80.xml"/><Relationship Id="rId89" Type="http://schemas.openxmlformats.org/officeDocument/2006/relationships/slide" Target="slides/slide85.xml"/><Relationship Id="rId16" Type="http://schemas.openxmlformats.org/officeDocument/2006/relationships/slide" Target="slides/slide12.xml"/><Relationship Id="rId11" Type="http://schemas.openxmlformats.org/officeDocument/2006/relationships/slide" Target="slides/slide7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74" Type="http://schemas.openxmlformats.org/officeDocument/2006/relationships/slide" Target="slides/slide70.xml"/><Relationship Id="rId79" Type="http://schemas.openxmlformats.org/officeDocument/2006/relationships/slide" Target="slides/slide75.xml"/><Relationship Id="rId5" Type="http://schemas.openxmlformats.org/officeDocument/2006/relationships/slide" Target="slides/slide1.xml"/><Relationship Id="rId90" Type="http://schemas.openxmlformats.org/officeDocument/2006/relationships/slide" Target="slides/slide86.xml"/><Relationship Id="rId95" Type="http://schemas.openxmlformats.org/officeDocument/2006/relationships/notesMaster" Target="notesMasters/notesMaster1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64" Type="http://schemas.openxmlformats.org/officeDocument/2006/relationships/slide" Target="slides/slide60.xml"/><Relationship Id="rId69" Type="http://schemas.openxmlformats.org/officeDocument/2006/relationships/slide" Target="slides/slide65.xml"/><Relationship Id="rId80" Type="http://schemas.openxmlformats.org/officeDocument/2006/relationships/slide" Target="slides/slide76.xml"/><Relationship Id="rId85" Type="http://schemas.openxmlformats.org/officeDocument/2006/relationships/slide" Target="slides/slide81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slide" Target="slides/slide63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openxmlformats.org/officeDocument/2006/relationships/slide" Target="slides/slide66.xml"/><Relationship Id="rId75" Type="http://schemas.openxmlformats.org/officeDocument/2006/relationships/slide" Target="slides/slide71.xml"/><Relationship Id="rId83" Type="http://schemas.openxmlformats.org/officeDocument/2006/relationships/slide" Target="slides/slide79.xml"/><Relationship Id="rId88" Type="http://schemas.openxmlformats.org/officeDocument/2006/relationships/slide" Target="slides/slide84.xml"/><Relationship Id="rId91" Type="http://schemas.openxmlformats.org/officeDocument/2006/relationships/slide" Target="slides/slide87.xml"/><Relationship Id="rId9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73" Type="http://schemas.openxmlformats.org/officeDocument/2006/relationships/slide" Target="slides/slide69.xml"/><Relationship Id="rId78" Type="http://schemas.openxmlformats.org/officeDocument/2006/relationships/slide" Target="slides/slide74.xml"/><Relationship Id="rId81" Type="http://schemas.openxmlformats.org/officeDocument/2006/relationships/slide" Target="slides/slide77.xml"/><Relationship Id="rId86" Type="http://schemas.openxmlformats.org/officeDocument/2006/relationships/slide" Target="slides/slide82.xml"/><Relationship Id="rId94" Type="http://schemas.openxmlformats.org/officeDocument/2006/relationships/slide" Target="slides/slide90.xml"/><Relationship Id="rId9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6" Type="http://schemas.openxmlformats.org/officeDocument/2006/relationships/slide" Target="slides/slide72.xml"/><Relationship Id="rId97" Type="http://schemas.openxmlformats.org/officeDocument/2006/relationships/viewProps" Target="viewProps.xml"/><Relationship Id="rId7" Type="http://schemas.openxmlformats.org/officeDocument/2006/relationships/slide" Target="slides/slide3.xml"/><Relationship Id="rId71" Type="http://schemas.openxmlformats.org/officeDocument/2006/relationships/slide" Target="slides/slide67.xml"/><Relationship Id="rId92" Type="http://schemas.openxmlformats.org/officeDocument/2006/relationships/slide" Target="slides/slide88.xml"/><Relationship Id="rId2" Type="http://schemas.openxmlformats.org/officeDocument/2006/relationships/customXml" Target="../customXml/item2.xml"/><Relationship Id="rId29" Type="http://schemas.openxmlformats.org/officeDocument/2006/relationships/slide" Target="slides/slide25.xml"/><Relationship Id="rId24" Type="http://schemas.openxmlformats.org/officeDocument/2006/relationships/slide" Target="slides/slide20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66" Type="http://schemas.openxmlformats.org/officeDocument/2006/relationships/slide" Target="slides/slide62.xml"/><Relationship Id="rId87" Type="http://schemas.openxmlformats.org/officeDocument/2006/relationships/slide" Target="slides/slide83.xml"/><Relationship Id="rId61" Type="http://schemas.openxmlformats.org/officeDocument/2006/relationships/slide" Target="slides/slide57.xml"/><Relationship Id="rId82" Type="http://schemas.openxmlformats.org/officeDocument/2006/relationships/slide" Target="slides/slide78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56" Type="http://schemas.openxmlformats.org/officeDocument/2006/relationships/slide" Target="slides/slide52.xml"/><Relationship Id="rId77" Type="http://schemas.openxmlformats.org/officeDocument/2006/relationships/slide" Target="slides/slide73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slide" Target="slides/slide68.xml"/><Relationship Id="rId93" Type="http://schemas.openxmlformats.org/officeDocument/2006/relationships/slide" Target="slides/slide89.xml"/><Relationship Id="rId98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2835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902597" y="0"/>
            <a:ext cx="2985558" cy="502835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r">
              <a:defRPr sz="1300"/>
            </a:lvl1pPr>
          </a:lstStyle>
          <a:p>
            <a:fld id="{DE7A3337-309B-4DDE-B90E-F4F2A6AC66CA}" type="datetimeFigureOut">
              <a:rPr lang="cs-CZ" smtClean="0"/>
              <a:t>11.11.2022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52538"/>
            <a:ext cx="6013450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34" tIns="48317" rIns="96634" bIns="48317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8975" y="4823034"/>
            <a:ext cx="5511800" cy="3946118"/>
          </a:xfrm>
          <a:prstGeom prst="rect">
            <a:avLst/>
          </a:prstGeom>
        </p:spPr>
        <p:txBody>
          <a:bodyPr vert="horz" lIns="96634" tIns="48317" rIns="96634" bIns="48317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519055"/>
            <a:ext cx="2985558" cy="50283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902597" y="9519055"/>
            <a:ext cx="2985558" cy="50283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r">
              <a:defRPr sz="1300"/>
            </a:lvl1pPr>
          </a:lstStyle>
          <a:p>
            <a:fld id="{70CA042F-5380-426C-AA96-25375A3DD8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95132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2A8B-5097-4502-A458-254CDDDD527B}" type="slidenum">
              <a:rPr lang="cs-CZ" altLang="cs-CZ" smtClean="0"/>
              <a:pPr/>
              <a:t>1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642654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2A8B-5097-4502-A458-254CDDDD527B}" type="slidenum">
              <a:rPr lang="cs-CZ" altLang="cs-CZ" smtClean="0"/>
              <a:pPr/>
              <a:t>11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9196969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2A8B-5097-4502-A458-254CDDDD527B}" type="slidenum">
              <a:rPr lang="cs-CZ" altLang="cs-CZ" smtClean="0"/>
              <a:pPr/>
              <a:t>64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620391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38B7DA4-F484-4169-BE96-9C4AD45E3A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72E7497-C598-4BCD-9EA1-D0E7A42395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64DD77E-4AC1-4111-9F79-63E4DA7FF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C973-8AD8-4B6B-A155-5E7262A6ACC5}" type="datetime1">
              <a:rPr lang="cs-CZ" smtClean="0"/>
              <a:t>11.11.2022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958F581-A972-4F41-A1E9-564DEE0F9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Statistická data ve veřejném sektoru - 2020/2021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1B76393-F16B-48F1-BC24-DE2012615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686E-FADA-449F-B68C-EEA16713CA6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771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22E9CC-4A92-47D8-9712-23A45BA47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764B41EE-5D1E-4481-8686-219F43A927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5FA954A-5FE8-4527-BA32-569216245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5E7D5-94CE-4065-A2DE-C87210159F0E}" type="datetime1">
              <a:rPr lang="cs-CZ" smtClean="0"/>
              <a:t>11.11.2022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FFB1648-C4B0-4E7C-B096-4D716BF31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Statistická data ve veřejném sektoru - 2020/2021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8E9A400-1E4E-4B4E-BDC4-56A80ED7B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686E-FADA-449F-B68C-EEA16713CA6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0892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9A9DD329-B800-427B-A4C4-5AAFD137D3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4A01114-7E37-4546-859D-ECCC5195F1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757287C-BB75-4A79-B297-56C0F5FA9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08B25-C39D-4E68-82AA-3C4FBBE3E618}" type="datetime1">
              <a:rPr lang="cs-CZ" smtClean="0"/>
              <a:t>11.11.2022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D42242D-D536-45B8-8DBE-0BA15F651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Statistická data ve veřejném sektoru - 2020/2021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ACA7CC1-637A-4A60-B47F-25A425FC4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686E-FADA-449F-B68C-EEA16713CA6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7259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7966BE-CF68-4193-A678-A249C14A9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B511BF2-4ECC-49E7-B4F9-BA82461F2D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F2F6778-8119-4284-80EF-88C017E6B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CD0C2-C09B-42BE-B349-5165B737A0DF}" type="datetime1">
              <a:rPr lang="cs-CZ" smtClean="0"/>
              <a:t>11.11.2022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4F3BD3A-6A6A-4459-8F17-D323A0648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Statistická data ve veřejném sektoru - 2020/2021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CBBB3B8-8F5C-4E22-AC7D-AB5AF70EC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686E-FADA-449F-B68C-EEA16713CA6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6747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02B178B-791D-4367-9E70-5E041E400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BB7E059-C3E1-41E8-AF44-5AE8EBE392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E10319D-2CE1-4B8F-AFB1-9CCF51073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9216D-1623-41ED-B9BE-AF9C1D75ADDA}" type="datetime1">
              <a:rPr lang="cs-CZ" smtClean="0"/>
              <a:t>11.11.2022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F282786-7A61-4242-8075-B2EE413D7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Statistická data ve veřejném sektoru - 2020/2021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FAA4E16-3699-4D06-9A97-83704A3F8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686E-FADA-449F-B68C-EEA16713CA6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483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DF23C4-7D4E-4EC3-B53F-0231BAAD98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55CB88A-67E0-4BB0-8152-258E2BBC33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0F37350-DA9C-43AA-89E3-183C3D2368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1A41AB7-CAD9-4D89-9A0D-AE756876ED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318DD-0D7E-4ECE-B3EC-FD60140E22E6}" type="datetime1">
              <a:rPr lang="cs-CZ" smtClean="0"/>
              <a:t>11.11.2022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1DD3615-B11B-4A43-AF14-AA59CCD63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Statistická data ve veřejném sektoru - 2020/2021</a:t>
            </a: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7E4CAE9-3334-46F0-B58F-BFF9CF8D8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686E-FADA-449F-B68C-EEA16713CA6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8298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B481FF6-786D-4F9E-9352-55435E7DC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3D96EFC-D8F5-4D49-B31A-EFA7609F2E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F9FF5EE-9707-4C0D-B3F8-22F459B7FF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1021F020-259A-4E00-8914-BD930214E6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9CE72F6E-DD91-4EF3-9178-B0D759EA75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126C38D7-8BFC-4115-B279-FEA9F2570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7C6ED-09DC-4DEB-B8A9-11BF12B72CD0}" type="datetime1">
              <a:rPr lang="cs-CZ" smtClean="0"/>
              <a:t>11.11.2022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19D7113E-3CED-4EA1-9E7F-CA6DED277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Statistická data ve veřejném sektoru - 2020/2021</a:t>
            </a:r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DB466C8F-5EFC-4107-B94A-A55D72E2E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686E-FADA-449F-B68C-EEA16713CA6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3106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5B3560-75E3-4D2F-B1BE-0C5EDB577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D971F6A-9386-446D-9376-37D97EBD0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8E46C-CE87-47BB-ABC9-7AD7C7512977}" type="datetime1">
              <a:rPr lang="cs-CZ" smtClean="0"/>
              <a:t>11.11.2022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B5423900-8E6B-4515-8030-4E869830D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Statistická data ve veřejném sektoru - 2020/2021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52B752D4-3CDC-4E83-8D58-7366B2417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686E-FADA-449F-B68C-EEA16713CA6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6356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E2C411B1-E1F4-483F-9D39-81A240AD0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6BC4E-9547-4F60-83D0-3A5C44889896}" type="datetime1">
              <a:rPr lang="cs-CZ" smtClean="0"/>
              <a:t>11.11.2022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159EC065-7756-44A7-866C-E6B7848F1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Statistická data ve veřejném sektoru - 2020/2021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5818E27-C1FC-47F4-8A5F-31BF4CA1E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686E-FADA-449F-B68C-EEA16713CA6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4071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99DCE8B-D921-47EA-9BB7-A888BB68D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D25DE41-54B6-49A6-9B63-F11A0DB32F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1EF9B8EB-C335-405A-ACC6-87C0AB7C73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EA7DE3A-D70D-4AA7-ADB4-391E316C3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38684-3A1E-48F3-9759-8BC95F11280C}" type="datetime1">
              <a:rPr lang="cs-CZ" smtClean="0"/>
              <a:t>11.11.2022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297CB9C-9277-48D6-86F5-E8C567BA3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Statistická data ve veřejném sektoru - 2020/2021</a:t>
            </a: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5D5076E-6335-4450-BA75-C8EE80DF2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686E-FADA-449F-B68C-EEA16713CA6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8942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11D860-091E-45B4-877D-8B27643D42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4BFECA8E-5F52-49D7-8DD7-075B665914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66F7156-398F-47C1-B69B-2BD5F26D68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1FBEF9A-AAD1-4A57-A0EC-28BDBE70E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AFEEA-C3EE-4B13-9B5C-161893A531E1}" type="datetime1">
              <a:rPr lang="cs-CZ" smtClean="0"/>
              <a:t>11.11.2022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8141717-7E2E-466C-96DF-2F4D87A9B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Statistická data ve veřejném sektoru - 2020/2021</a:t>
            </a: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0FA087D-78F8-41CF-860B-789FA5574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686E-FADA-449F-B68C-EEA16713CA6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2160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C564436C-41F8-40D0-BB31-7CDC74D04D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08A1FFB-C424-422C-B5DC-52CE153BB4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AFED406-9900-4D5A-99E6-425FA75EC7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CD74EA-3CD0-49E4-A463-8868BDC9D051}" type="datetime1">
              <a:rPr lang="cs-CZ" smtClean="0"/>
              <a:t>11.11.2022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C30DB58-041F-4DA0-815F-756AFD4ACB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Statistická data ve veřejném sektoru - 2020/2021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3625479-D014-4214-A790-BEDA6E5301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C686E-FADA-449F-B68C-EEA16713CA6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4397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dnes.cz/technet/vojenstvi/databaze-archiv-zide.A151110_171103_vojenstvi_pka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ec.europa.eu/eurostat/publications/manuals-and-guidelines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hyperlink" Target="http://apl.czso.cz/pll/rocenka/rocenka.indexnu_sat" TargetMode="External"/><Relationship Id="rId2" Type="http://schemas.openxmlformats.org/officeDocument/2006/relationships/hyperlink" Target="https://www.czso.cz/csu/czso/ii_metodicka_cast_cz_copni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zis.cz/index.php?pg=registry-sber-dat--klasifikace" TargetMode="Externa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zso.cz/csu/xc/mapa-podil-kraje" TargetMode="External"/><Relationship Id="rId2" Type="http://schemas.openxmlformats.org/officeDocument/2006/relationships/hyperlink" Target="https://www.statista.com/statistics/613670/youth-unemployment-rates-in-europe/" TargetMode="Externa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czso.cz/csu/czso/obyvatelstvo_hu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sv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emf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www.czso.cz/csu/czso/ceska-republika-od-roku-1989-v-cislech-aktualizovano-1452021#02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svg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olby.cz/" TargetMode="External"/><Relationship Id="rId2" Type="http://schemas.openxmlformats.org/officeDocument/2006/relationships/hyperlink" Target="http://www.mvcr.cz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zso.cz/volby" TargetMode="Externa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Rectangle 76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74" name="Rectangle 26"/>
          <p:cNvSpPr>
            <a:spLocks noGrp="1" noChangeArrowheads="1"/>
          </p:cNvSpPr>
          <p:nvPr>
            <p:ph type="ctrTitle"/>
          </p:nvPr>
        </p:nvSpPr>
        <p:spPr>
          <a:xfrm>
            <a:off x="1237957" y="578495"/>
            <a:ext cx="9681011" cy="2460121"/>
          </a:xfrm>
          <a:solidFill>
            <a:schemeClr val="bg1">
              <a:lumMod val="95000"/>
            </a:schemeClr>
          </a:solidFill>
          <a:ln w="12700">
            <a:solidFill>
              <a:srgbClr val="00B0F0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>
              <a:defRPr/>
            </a:pPr>
            <a:r>
              <a:rPr lang="cs-CZ" sz="7200" b="1" kern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Statistická data </a:t>
            </a:r>
            <a:br>
              <a:rPr lang="cs-CZ" sz="7200" b="1" kern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7200" b="1" kern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 veřejném sektoru</a:t>
            </a:r>
          </a:p>
        </p:txBody>
      </p:sp>
      <p:sp>
        <p:nvSpPr>
          <p:cNvPr id="14339" name="Rectangle 27"/>
          <p:cNvSpPr>
            <a:spLocks noGrp="1" noChangeArrowheads="1"/>
          </p:cNvSpPr>
          <p:nvPr>
            <p:ph type="subTitle" idx="1"/>
          </p:nvPr>
        </p:nvSpPr>
        <p:spPr>
          <a:xfrm>
            <a:off x="1237957" y="3612042"/>
            <a:ext cx="9681011" cy="2564920"/>
          </a:xfrm>
        </p:spPr>
        <p:txBody>
          <a:bodyPr vert="horz" lIns="91440" tIns="45720" rIns="91440" bIns="45720" rtlCol="0">
            <a:normAutofit/>
          </a:bodyPr>
          <a:lstStyle/>
          <a:p>
            <a:endParaRPr lang="cs-CZ" altLang="cs-CZ" sz="3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altLang="cs-CZ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CEVRO Institut </a:t>
            </a:r>
            <a:r>
              <a:rPr lang="cs-CZ" altLang="cs-CZ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2022- 2023</a:t>
            </a:r>
            <a:endParaRPr lang="cs-CZ" altLang="cs-CZ" sz="3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altLang="cs-CZ" sz="3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Isosceles Triangle 80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Isosceles Triangle 82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3" name="Přímá spojnice 2">
            <a:extLst>
              <a:ext uri="{FF2B5EF4-FFF2-40B4-BE49-F238E27FC236}">
                <a16:creationId xmlns:a16="http://schemas.microsoft.com/office/drawing/2014/main" id="{5533699A-5DE7-4A2B-B336-DE272E802F99}"/>
              </a:ext>
            </a:extLst>
          </p:cNvPr>
          <p:cNvCxnSpPr/>
          <p:nvPr/>
        </p:nvCxnSpPr>
        <p:spPr>
          <a:xfrm>
            <a:off x="2607212" y="3038621"/>
            <a:ext cx="69775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Přímá spojnice 5">
            <a:extLst>
              <a:ext uri="{FF2B5EF4-FFF2-40B4-BE49-F238E27FC236}">
                <a16:creationId xmlns:a16="http://schemas.microsoft.com/office/drawing/2014/main" id="{D48B9664-23D1-4B22-8CAC-267BF48C3ADF}"/>
              </a:ext>
            </a:extLst>
          </p:cNvPr>
          <p:cNvCxnSpPr>
            <a:cxnSpLocks/>
          </p:cNvCxnSpPr>
          <p:nvPr/>
        </p:nvCxnSpPr>
        <p:spPr>
          <a:xfrm>
            <a:off x="3615397" y="5458265"/>
            <a:ext cx="478067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8">
            <a:extLst>
              <a:ext uri="{FF2B5EF4-FFF2-40B4-BE49-F238E27FC236}">
                <a16:creationId xmlns:a16="http://schemas.microsoft.com/office/drawing/2014/main" id="{BE9F7C69-4868-4479-838B-3C514CA4B28A}"/>
              </a:ext>
            </a:extLst>
          </p:cNvPr>
          <p:cNvCxnSpPr/>
          <p:nvPr/>
        </p:nvCxnSpPr>
        <p:spPr>
          <a:xfrm flipV="1">
            <a:off x="1942206" y="3721888"/>
            <a:ext cx="8307587" cy="727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14059" y="321734"/>
            <a:ext cx="9904909" cy="1135737"/>
          </a:xfrm>
          <a:solidFill>
            <a:schemeClr val="bg1">
              <a:lumMod val="95000"/>
            </a:schemeClr>
          </a:solidFill>
          <a:ln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Limity statistiky - co je a co není měřitelné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059" y="1457471"/>
            <a:ext cx="9904909" cy="4719492"/>
          </a:xfrm>
        </p:spPr>
        <p:txBody>
          <a:bodyPr>
            <a:normAutofit/>
          </a:bodyPr>
          <a:lstStyle/>
          <a:p>
            <a:pPr>
              <a:buSzPct val="80000"/>
            </a:pPr>
            <a:endParaRPr lang="cs-CZ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Statistika se může zabývat jen definovatelnými a </a:t>
            </a:r>
          </a:p>
          <a:p>
            <a:pPr marL="0" indent="0">
              <a:buSzPct val="80000"/>
              <a:buNone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kvantifikovatelnými jevy a procesy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Otázky měřitelnost (</a:t>
            </a:r>
            <a:r>
              <a:rPr lang="cs-CZ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measurability</a:t>
            </a: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jevů	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Možnost imputace (nepozorovaný či nepřímo kvantifikovatelný, či obojí)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Převedení kvalitativních aspektů do kvantifikovatelných škál hodnocení</a:t>
            </a:r>
          </a:p>
          <a:p>
            <a:pPr>
              <a:buSzPct val="80000"/>
            </a:pPr>
            <a:endParaRPr lang="cs-CZ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SzPct val="80000"/>
              <a:buFont typeface="Wingdings" panose="05000000000000000000" pitchFamily="2" charset="2"/>
              <a:buChar char="q"/>
            </a:pPr>
            <a:endParaRPr lang="cs-CZ" sz="20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EEF5116-3366-4053-BB4A-75154BD32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10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9384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014059" y="321734"/>
            <a:ext cx="9904909" cy="1135737"/>
          </a:xfrm>
          <a:solidFill>
            <a:schemeClr val="bg1">
              <a:lumMod val="95000"/>
            </a:schemeClr>
          </a:solidFill>
          <a:ln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algn="ctr" eaLnBrk="1" hangingPunct="1"/>
            <a:r>
              <a:rPr lang="cs-CZ" altLang="cs-CZ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Hlavní oblasti statistiky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4059" y="1457471"/>
            <a:ext cx="9904909" cy="4719492"/>
          </a:xfrm>
        </p:spPr>
        <p:txBody>
          <a:bodyPr>
            <a:normAutofit/>
          </a:bodyPr>
          <a:lstStyle/>
          <a:p>
            <a:pPr eaLnBrk="1" hangingPunct="1">
              <a:buSzPct val="80000"/>
            </a:pPr>
            <a:r>
              <a:rPr lang="cs-CZ" alt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Makroekonomická statistika (HDP, zahraniční obchod, inflace)</a:t>
            </a:r>
          </a:p>
          <a:p>
            <a:pPr eaLnBrk="1" hangingPunct="1">
              <a:buSzPct val="80000"/>
            </a:pPr>
            <a:r>
              <a:rPr lang="cs-CZ" alt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Podniková statistika (produkce, zaměstnanost, finanční ukazatele)</a:t>
            </a:r>
          </a:p>
          <a:p>
            <a:pPr eaLnBrk="1" hangingPunct="1">
              <a:buSzPct val="80000"/>
            </a:pPr>
            <a:r>
              <a:rPr lang="cs-CZ" alt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Demografie (obyvatelstvo)</a:t>
            </a:r>
          </a:p>
          <a:p>
            <a:pPr eaLnBrk="1" hangingPunct="1">
              <a:buSzPct val="80000"/>
            </a:pPr>
            <a:r>
              <a:rPr lang="cs-CZ" alt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Populační cenzy</a:t>
            </a:r>
          </a:p>
          <a:p>
            <a:pPr eaLnBrk="1" hangingPunct="1">
              <a:buSzPct val="80000"/>
            </a:pPr>
            <a:r>
              <a:rPr lang="cs-CZ" alt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Sociální statistika (obyvatelstvo v ekonomických, sociálních a  environmentálních podmínkách)</a:t>
            </a:r>
          </a:p>
          <a:p>
            <a:pPr eaLnBrk="1" hangingPunct="1">
              <a:buSzPct val="80000"/>
            </a:pPr>
            <a:r>
              <a:rPr lang="cs-CZ" alt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Environmentální statistika</a:t>
            </a:r>
          </a:p>
          <a:p>
            <a:pPr eaLnBrk="1" hangingPunct="1">
              <a:buSzPct val="80000"/>
            </a:pPr>
            <a:r>
              <a:rPr lang="cs-CZ" alt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Volební statistika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Isosceles Triangle 75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Isosceles Triangle 77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5D382C9-B661-4677-B9ED-E71C7EBA4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11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014059" y="321734"/>
            <a:ext cx="9904909" cy="1114341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 eaLnBrk="1" hangingPunct="1"/>
            <a:r>
              <a:rPr lang="cs-CZ" altLang="cs-CZ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 potřebuje práce s daty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4059" y="1436075"/>
            <a:ext cx="9904909" cy="4740888"/>
          </a:xfrm>
        </p:spPr>
        <p:txBody>
          <a:bodyPr>
            <a:normAutofit/>
          </a:bodyPr>
          <a:lstStyle/>
          <a:p>
            <a:pPr marL="0" indent="0" eaLnBrk="1" hangingPunct="1">
              <a:buSzPct val="80000"/>
              <a:buNone/>
            </a:pPr>
            <a:endParaRPr lang="cs-CZ" altLang="cs-CZ" sz="3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SzPct val="80000"/>
              <a:buNone/>
            </a:pPr>
            <a:r>
              <a:rPr lang="cs-CZ" altLang="cs-CZ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Hlavní oblasti:</a:t>
            </a:r>
          </a:p>
          <a:p>
            <a:pPr eaLnBrk="1" hangingPunct="1">
              <a:buSzPct val="80000"/>
            </a:pPr>
            <a:r>
              <a:rPr lang="cs-CZ" altLang="cs-CZ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Legislativa</a:t>
            </a:r>
          </a:p>
          <a:p>
            <a:pPr eaLnBrk="1" hangingPunct="1">
              <a:buSzPct val="80000"/>
            </a:pPr>
            <a:r>
              <a:rPr lang="cs-CZ" altLang="cs-CZ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Organizace</a:t>
            </a:r>
          </a:p>
          <a:p>
            <a:pPr eaLnBrk="1" hangingPunct="1">
              <a:buSzPct val="80000"/>
            </a:pPr>
            <a:r>
              <a:rPr lang="cs-CZ" altLang="cs-CZ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Metodika</a:t>
            </a:r>
          </a:p>
          <a:p>
            <a:r>
              <a:rPr lang="cs-CZ" altLang="cs-CZ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Znalosti</a:t>
            </a:r>
          </a:p>
          <a:p>
            <a:r>
              <a:rPr lang="cs-CZ" altLang="cs-CZ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Peníze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cs-CZ" alt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Isosceles Triangle 75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Isosceles Triangle 77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6AF058B-415B-4DB1-B810-2D39E0A46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12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86EAD33-C5DD-4FAE-B20B-2707A6A92C9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2F7C8AC-27FC-4265-A113-E7CDA1AAD7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D34B117B-2E0C-4746-AA7A-06ABD7F89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1191796"/>
            <a:ext cx="10021446" cy="297634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cs-CZ" sz="6000" b="1" kern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Trocha historie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574C829-AF08-4CA3-A132-7BA0448975B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52475" y="-40193"/>
            <a:ext cx="3860800" cy="2357750"/>
            <a:chOff x="6867015" y="-1"/>
            <a:chExt cx="5324985" cy="3251912"/>
          </a:xfrm>
          <a:solidFill>
            <a:schemeClr val="accent5">
              <a:alpha val="5000"/>
            </a:schemeClr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86657EC0-FDE0-46ED-B690-5D6F39E7CFA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0469DA12-6B55-4610-981D-8D39001A334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17A0838-B219-4FA5-9F2E-41DFEF16813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40A62EB-A3D1-42CD-900F-B95A32AD4CC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6FC25AE-058E-4EF2-8791-139A872A4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en-US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13</a:t>
            </a:fld>
            <a:endParaRPr lang="en-US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D3FC9CC-6461-481B-BB4C-19D576432F7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676747" y="4683666"/>
            <a:ext cx="2514948" cy="2174333"/>
            <a:chOff x="-305" y="-4155"/>
            <a:chExt cx="2514948" cy="2174333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DC5B0F2-69AA-43F6-913D-55EE92A3ABE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C7B71A70-289A-4951-A90D-BB2EBEAE577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6B120A3-330F-4099-9B8D-9196387AF18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780CC992-5DC7-4E9B-9A16-9FC4C1BE250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709844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8954F26B-6681-4F79-A55B-365ECB636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059" y="321734"/>
            <a:ext cx="9904909" cy="831513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Historický vývoj statistiky I.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DCF4094-9852-4263-9D1A-8757D99E16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4059" y="1153247"/>
            <a:ext cx="9904909" cy="5023716"/>
          </a:xfrm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„Vrubovky“ – primitivní statistické záznamy z doby paleolitu – Afrika cca před 39 tisíci lety, Věstonice 25 – 28 000 let</a:t>
            </a:r>
          </a:p>
          <a:p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Sumerové – 4. tisíciletí před n. l.</a:t>
            </a:r>
          </a:p>
          <a:p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Egyptská říše od 3. tisíciletí před n. l. </a:t>
            </a:r>
          </a:p>
          <a:p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Bible Svatá a sčítání</a:t>
            </a:r>
          </a:p>
          <a:p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Římská říše</a:t>
            </a:r>
          </a:p>
          <a:p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První soupisy na území Čech – 1058 n. l. – soupis majetku kostela Sv. Štěpána v Litoměřicích</a:t>
            </a:r>
          </a:p>
          <a:p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Středověk: Anglie 1086 – soupis majitelů půdy</a:t>
            </a:r>
          </a:p>
          <a:p>
            <a:pPr marL="0" indent="0">
              <a:buNone/>
            </a:pPr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V Evropě od 13. století matriky (v Čechách 1531    </a:t>
            </a:r>
          </a:p>
          <a:p>
            <a:pPr marL="0" indent="0">
              <a:buNone/>
            </a:pPr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Jáchymov)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42CCDE1-EADC-4D02-ACE0-E1AD8253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14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4000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6BB00F5-F592-4EF0-B06F-8C9C9B4ED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059" y="321734"/>
            <a:ext cx="9904909" cy="919966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Historický vývoj statistiky II.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7517D15-5CFD-4CC8-A913-92E63A6051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4059" y="1241699"/>
            <a:ext cx="10298106" cy="5073153"/>
          </a:xfrm>
        </p:spPr>
        <p:txBody>
          <a:bodyPr>
            <a:normAutofit lnSpcReduction="10000"/>
          </a:bodyPr>
          <a:lstStyle/>
          <a:p>
            <a:endParaRPr lang="cs-CZ" sz="20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17. století v Českých zemích – 1651 Soupis poddaných podle víry, 1654 Berní rula, </a:t>
            </a:r>
          </a:p>
          <a:p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Přínos vlády Marie Terezie (1740-1780) – 1754 Patent o každoročním sčítání, 1770 – fixace příjmení, názvů sídel, zavedení popisných čísel domů</a:t>
            </a:r>
          </a:p>
          <a:p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18. století – 1853 Evropský kongres statistiků v Bruselu, 1869 – první skutečné sčítání v Rakousku – jednotné, srovnatelné, provedené státem, k jednomu dat. Zavedení desetileté periody.</a:t>
            </a:r>
          </a:p>
          <a:p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1890 – poprvé při sčítání v Rakousku-Uhersku použity děrnoštítkové stroje</a:t>
            </a:r>
          </a:p>
          <a:p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1919 – první zákon ČSR o Státním statistickém úřad</a:t>
            </a:r>
          </a:p>
          <a:p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https://www.idnes.cz/technet/vojenstvi/databaze-archiv-zide.A151110_171103_vojenstvi_pka</a:t>
            </a:r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cs-CZ" sz="20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53EFC5F-A5EE-4740-93E0-3DAEE911E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15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2588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69321EBD-3737-42E8-8F5B-B99B6DD4FE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5015" y="4326673"/>
            <a:ext cx="2107905" cy="2531327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66BB00F5-F592-4EF0-B06F-8C9C9B4ED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059" y="321734"/>
            <a:ext cx="9904909" cy="919966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Historický vývoj statistiky III.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7517D15-5CFD-4CC8-A913-92E63A6051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4059" y="1241700"/>
            <a:ext cx="9904909" cy="5114650"/>
          </a:xfrm>
        </p:spPr>
        <p:txBody>
          <a:bodyPr>
            <a:normAutofit/>
          </a:bodyPr>
          <a:lstStyle/>
          <a:p>
            <a:endParaRPr lang="cs-CZ" sz="20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Celosvětový rozmach statistiky v druhé polovině 20. století</a:t>
            </a:r>
          </a:p>
          <a:p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Časově (i věcně) souvisí s narůstajícím vlivem státu ve společnosti</a:t>
            </a:r>
          </a:p>
          <a:p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40. léta – základní prvky národního účetnictví (navazují na </a:t>
            </a:r>
            <a:r>
              <a:rPr lang="cs-CZ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Keynese</a:t>
            </a:r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Vznik mezinárodních institucí (Světová banka – 1944, OSN – 1945, MMF – 1945, Evropská komise – 1958, OECD – 1961)</a:t>
            </a:r>
          </a:p>
          <a:p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Institucionalizace tvorby statistických metodiky - vznik specializovaných statistických komisí, pracovních skupin </a:t>
            </a:r>
          </a:p>
          <a:p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Stále sílící administrativní užití statistik, zvyšující tlak na kvalitu a mezinárodní srovnatelnost</a:t>
            </a:r>
          </a:p>
          <a:p>
            <a:endParaRPr lang="cs-CZ" sz="20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https://ec.europa.eu/eurostat/publications/manuals-and-guidelines</a:t>
            </a:r>
            <a:r>
              <a:rPr lang="cs-CZ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53EFC5F-A5EE-4740-93E0-3DAEE911E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16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1115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314D791-4D8A-4854-B8FC-6959656D09A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5076E76-3EB3-4269-8135-07CAB20E59A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A4C791E1-0AFD-4D0E-913B-AE01B91BA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6279" y="1741337"/>
            <a:ext cx="6739136" cy="238791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cs-CZ" sz="6000" b="1" kern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Legislativa</a:t>
            </a:r>
            <a:endParaRPr lang="en-US" sz="6000" b="1" kern="1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EB3C7E5-50E1-4F9E-AEA3-A6D2190394F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305" y="0"/>
            <a:ext cx="5163047" cy="3153018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80233B5C-C5A9-48C0-8C07-21E6F6B3603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10F3AF96-AAC1-41E3-9F66-0A6277845D1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5DF38A98-557F-4C23-935A-42806B67AA3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8ACEB13D-EBFC-4288-B604-572C2F779AE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084FF14-6C01-41C4-A096-23E546450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en-US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17</a:t>
            </a:fld>
            <a:endParaRPr lang="en-US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B988F9A4-0578-4C59-8B4A-346E02CF3A3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 flipH="1">
            <a:off x="9262397" y="3928396"/>
            <a:ext cx="3142400" cy="2716805"/>
            <a:chOff x="-305" y="-4155"/>
            <a:chExt cx="2514948" cy="2174333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F63F827B-FA00-442A-A09C-806F1FFA342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C876680-EE75-4791-842F-E23509221D5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3B9819B2-70D4-4E0A-8D51-6B359B44CB7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5FA8033D-6A70-4FA5-8F37-7F8C117C981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220787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14059" y="321735"/>
            <a:ext cx="9904909" cy="918100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Statistická legislativa EU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059" y="1239835"/>
            <a:ext cx="9904909" cy="4937128"/>
          </a:xfrm>
        </p:spPr>
        <p:txBody>
          <a:bodyPr>
            <a:normAutofit lnSpcReduction="10000"/>
          </a:bodyPr>
          <a:lstStyle/>
          <a:p>
            <a:pPr lvl="0">
              <a:buSzPct val="80000"/>
            </a:pPr>
            <a:endParaRPr lang="cs-CZ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Nařízení Evropského parlamentu a Rady (ES) č. 223/2009 o evropské statistice, v platném znění </a:t>
            </a:r>
          </a:p>
          <a:p>
            <a:pPr lvl="0"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Nařízení Komise (EU) č. 557/2013, kterým se provádí nařízení Evropského parlamentu a Rady (ES) č. 223/2009, pokud jde o přístup k důvěrným údajům pro vědecké účely</a:t>
            </a:r>
          </a:p>
          <a:p>
            <a:pPr lvl="0"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Nařízení ke sčítání lidu a domů</a:t>
            </a:r>
          </a:p>
          <a:p>
            <a:pPr lvl="0"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Nařízení k ochraně osobních dat, GDPR</a:t>
            </a:r>
          </a:p>
          <a:p>
            <a:pPr lvl="0">
              <a:buSzPct val="80000"/>
            </a:pPr>
            <a:r>
              <a:rPr lang="en-GB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Code of Practice</a:t>
            </a: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16 základních principů evropského statistického systému</a:t>
            </a:r>
          </a:p>
          <a:p>
            <a:pPr lvl="0">
              <a:buSzPct val="80000"/>
            </a:pPr>
            <a:r>
              <a:rPr lang="cs-CZ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</a:t>
            </a: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www.czso.cz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2FC5110-017A-4214-BDC8-043A5910F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18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1965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014059" y="321735"/>
            <a:ext cx="9904909" cy="780210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 eaLnBrk="1" hangingPunct="1"/>
            <a:r>
              <a:rPr lang="cs-CZ" altLang="cs-CZ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Statistická legislativa ČR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4059" y="1101945"/>
            <a:ext cx="9904909" cy="5075018"/>
          </a:xfrm>
        </p:spPr>
        <p:txBody>
          <a:bodyPr>
            <a:normAutofit/>
          </a:bodyPr>
          <a:lstStyle/>
          <a:p>
            <a:pPr eaLnBrk="1" hangingPunct="1">
              <a:buClr>
                <a:schemeClr val="bg1"/>
              </a:buClr>
              <a:buSzPct val="80000"/>
              <a:buFont typeface="Wingdings" panose="05000000000000000000" pitchFamily="2" charset="2"/>
              <a:buChar char="q"/>
            </a:pPr>
            <a:endParaRPr lang="cs-CZ" altLang="cs-CZ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Clr>
                <a:schemeClr val="bg1"/>
              </a:buClr>
              <a:buSzPct val="80000"/>
              <a:buFont typeface="Wingdings" panose="05000000000000000000" pitchFamily="2" charset="2"/>
              <a:buChar char="q"/>
            </a:pPr>
            <a:r>
              <a:rPr lang="cs-CZ" altLang="cs-CZ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Zákon o státní statistické službě č. 89/1995 Sb., </a:t>
            </a:r>
            <a:r>
              <a:rPr lang="cs-CZ" alt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 platném znění</a:t>
            </a:r>
          </a:p>
          <a:p>
            <a:pPr eaLnBrk="1" hangingPunct="1">
              <a:buClr>
                <a:schemeClr val="bg1"/>
              </a:buClr>
              <a:buSzPct val="80000"/>
              <a:buFont typeface="Wingdings" panose="05000000000000000000" pitchFamily="2" charset="2"/>
              <a:buChar char="q"/>
            </a:pPr>
            <a:r>
              <a:rPr lang="cs-CZ" alt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Obsah zákona: definice pojmů, organizace, práva a povinnosti, registry, spolupráce, sankce</a:t>
            </a:r>
          </a:p>
          <a:p>
            <a:pPr eaLnBrk="1" hangingPunct="1">
              <a:buClr>
                <a:schemeClr val="bg1"/>
              </a:buClr>
              <a:buSzPct val="80000"/>
              <a:buFont typeface="Wingdings" panose="05000000000000000000" pitchFamily="2" charset="2"/>
              <a:buChar char="q"/>
            </a:pPr>
            <a:r>
              <a:rPr lang="cs-CZ" altLang="cs-CZ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Hlavní principy:</a:t>
            </a:r>
          </a:p>
          <a:p>
            <a:pPr eaLnBrk="1" hangingPunct="1">
              <a:buClr>
                <a:schemeClr val="bg1"/>
              </a:buClr>
              <a:buFont typeface="Wingdings" panose="05000000000000000000" pitchFamily="2" charset="2"/>
              <a:buNone/>
            </a:pPr>
            <a:r>
              <a:rPr lang="cs-CZ" alt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nezávislost</a:t>
            </a:r>
          </a:p>
          <a:p>
            <a:pPr eaLnBrk="1" hangingPunct="1">
              <a:buClr>
                <a:schemeClr val="bg1"/>
              </a:buClr>
              <a:buFont typeface="Wingdings" panose="05000000000000000000" pitchFamily="2" charset="2"/>
              <a:buNone/>
            </a:pPr>
            <a:r>
              <a:rPr lang="cs-CZ" alt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objektivita</a:t>
            </a:r>
          </a:p>
          <a:p>
            <a:pPr eaLnBrk="1" hangingPunct="1">
              <a:buClr>
                <a:schemeClr val="bg1"/>
              </a:buClr>
              <a:buFont typeface="Wingdings" panose="05000000000000000000" pitchFamily="2" charset="2"/>
              <a:buNone/>
            </a:pPr>
            <a:r>
              <a:rPr lang="cs-CZ" alt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transparentnost</a:t>
            </a:r>
          </a:p>
          <a:p>
            <a:pPr eaLnBrk="1" hangingPunct="1">
              <a:buClr>
                <a:schemeClr val="bg1"/>
              </a:buClr>
              <a:buFont typeface="Wingdings" panose="05000000000000000000" pitchFamily="2" charset="2"/>
              <a:buNone/>
            </a:pPr>
            <a:r>
              <a:rPr lang="cs-CZ" alt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ochrana důvěrnosti dat</a:t>
            </a:r>
          </a:p>
          <a:p>
            <a:pPr eaLnBrk="1" hangingPunct="1">
              <a:buClr>
                <a:schemeClr val="bg1"/>
              </a:buClr>
              <a:buSzPct val="80000"/>
              <a:buFont typeface="Wingdings" panose="05000000000000000000" pitchFamily="2" charset="2"/>
              <a:buChar char="q"/>
            </a:pPr>
            <a:r>
              <a:rPr lang="cs-CZ" alt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Zákony o sčítání lidu, domů a bytů</a:t>
            </a:r>
          </a:p>
          <a:p>
            <a:pPr eaLnBrk="1" hangingPunct="1">
              <a:buClr>
                <a:schemeClr val="bg1"/>
              </a:buClr>
              <a:buSzPct val="80000"/>
              <a:buFont typeface="Wingdings" panose="05000000000000000000" pitchFamily="2" charset="2"/>
              <a:buChar char="q"/>
            </a:pPr>
            <a:r>
              <a:rPr lang="cs-CZ" alt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Zákon o ochraně osobních údajů</a:t>
            </a:r>
          </a:p>
          <a:p>
            <a:pPr eaLnBrk="1" hangingPunct="1">
              <a:buClr>
                <a:schemeClr val="bg1"/>
              </a:buClr>
              <a:buFont typeface="Wingdings" panose="05000000000000000000" pitchFamily="2" charset="2"/>
              <a:buNone/>
            </a:pPr>
            <a:endParaRPr lang="cs-CZ" altLang="cs-CZ" sz="2000" dirty="0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Isosceles Triangle 75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Isosceles Triangle 77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BE074D33-E37D-491E-91D8-74020E062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19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314D791-4D8A-4854-B8FC-6959656D09A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5076E76-3EB3-4269-8135-07CAB20E59A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7BC258A4-ADCB-4D3F-9A10-707033234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6279" y="1741337"/>
            <a:ext cx="6739136" cy="2387918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cs-CZ" sz="6000" b="1" kern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kurzu</a:t>
            </a:r>
            <a:endParaRPr lang="en-US" sz="6000" b="1" kern="1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EB3C7E5-50E1-4F9E-AEA3-A6D2190394F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305" y="0"/>
            <a:ext cx="5163047" cy="3153018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80233B5C-C5A9-48C0-8C07-21E6F6B3603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10F3AF96-AAC1-41E3-9F66-0A6277845D1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5DF38A98-557F-4C23-935A-42806B67AA3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8ACEB13D-EBFC-4288-B604-572C2F779AE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4992EF0-CC37-4B80-AF20-1D8F7A5D7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en-US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2</a:t>
            </a:fld>
            <a:endParaRPr lang="en-US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B988F9A4-0578-4C59-8B4A-346E02CF3A3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 flipH="1">
            <a:off x="9262397" y="3928396"/>
            <a:ext cx="3142400" cy="2716805"/>
            <a:chOff x="-305" y="-4155"/>
            <a:chExt cx="2514948" cy="2174333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F63F827B-FA00-442A-A09C-806F1FFA342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C876680-EE75-4791-842F-E23509221D5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3B9819B2-70D4-4E0A-8D51-6B359B44CB7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5FA8033D-6A70-4FA5-8F37-7F8C117C981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293499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14059" y="321735"/>
            <a:ext cx="9904909" cy="918100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Ochrana dat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059" y="1239835"/>
            <a:ext cx="9904909" cy="4937128"/>
          </a:xfrm>
        </p:spPr>
        <p:txBody>
          <a:bodyPr>
            <a:normAutofit/>
          </a:bodyPr>
          <a:lstStyle/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Základní princip použití statistických dat:</a:t>
            </a:r>
          </a:p>
          <a:p>
            <a:pPr marL="0" indent="0" algn="ctr">
              <a:buSzPct val="80000"/>
              <a:buNone/>
            </a:pPr>
            <a:r>
              <a:rPr lang="cs-CZ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cs-CZ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napřed chránit, pak používat!!!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Implementace nařízení EU (GDPR)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Legislativa ČR - zejména zákony:</a:t>
            </a:r>
          </a:p>
          <a:p>
            <a:pPr marL="0" indent="0">
              <a:buNone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- č. 101/2000 Sb., o ochraně osobních údajů, v platném    </a:t>
            </a:r>
          </a:p>
          <a:p>
            <a:pPr marL="0" indent="0">
              <a:buNone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znění </a:t>
            </a:r>
          </a:p>
          <a:p>
            <a:pPr marL="0" indent="0">
              <a:buNone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- č. 89/1995 Sb., o státní statistické službě, v platném </a:t>
            </a:r>
          </a:p>
          <a:p>
            <a:pPr marL="0" indent="0">
              <a:buNone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znění</a:t>
            </a:r>
          </a:p>
          <a:p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Oblasti ochrany dat: legislativní, personální, technické</a:t>
            </a:r>
          </a:p>
          <a:p>
            <a:pPr marL="0" indent="0">
              <a:buNone/>
            </a:pPr>
            <a:endParaRPr lang="cs-CZ" sz="20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21124A9-DDBA-48BE-A0F9-244C5BED3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20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2681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314D791-4D8A-4854-B8FC-6959656D09A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5076E76-3EB3-4269-8135-07CAB20E59A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F69D739D-F07E-4966-9ED3-F7C1A0F69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6279" y="1741337"/>
            <a:ext cx="6739136" cy="2387918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cs-CZ" sz="6000" b="1" kern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Metodika</a:t>
            </a:r>
            <a:br>
              <a:rPr lang="cs-CZ" sz="6000" b="1" kern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4800" b="1" kern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Zdroje dat</a:t>
            </a:r>
            <a:endParaRPr lang="en-US" sz="4800" b="1" kern="1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EB3C7E5-50E1-4F9E-AEA3-A6D2190394F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305" y="0"/>
            <a:ext cx="5163047" cy="3153018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80233B5C-C5A9-48C0-8C07-21E6F6B3603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10F3AF96-AAC1-41E3-9F66-0A6277845D1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5DF38A98-557F-4C23-935A-42806B67AA3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8ACEB13D-EBFC-4288-B604-572C2F779AE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76F8617-89DA-4F8D-A1F8-9FDB5D0A7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en-US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21</a:t>
            </a:fld>
            <a:endParaRPr lang="en-US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B988F9A4-0578-4C59-8B4A-346E02CF3A3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 flipH="1">
            <a:off x="9262397" y="3928396"/>
            <a:ext cx="3142400" cy="2716805"/>
            <a:chOff x="-305" y="-4155"/>
            <a:chExt cx="2514948" cy="2174333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F63F827B-FA00-442A-A09C-806F1FFA342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C876680-EE75-4791-842F-E23509221D5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3B9819B2-70D4-4E0A-8D51-6B359B44CB7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5FA8033D-6A70-4FA5-8F37-7F8C117C981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458224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F965895F-C4A6-49D3-AF73-6FBF16D7C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059" y="321734"/>
            <a:ext cx="9904909" cy="788831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Některé základní pojmy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4C88E0E-DC66-4BEE-8DDA-B973F1BE02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4059" y="1110565"/>
            <a:ext cx="9904909" cy="5066398"/>
          </a:xfrm>
        </p:spPr>
        <p:txBody>
          <a:bodyPr>
            <a:normAutofit/>
          </a:bodyPr>
          <a:lstStyle/>
          <a:p>
            <a:endParaRPr lang="cs-CZ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Procenta (%) a promile (‰)</a:t>
            </a:r>
          </a:p>
          <a:p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Procenta a procentní body</a:t>
            </a:r>
          </a:p>
          <a:p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Veličiny stavové a tokové</a:t>
            </a:r>
          </a:p>
          <a:p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Indexy bazické, řetězové a klouzavé</a:t>
            </a:r>
          </a:p>
          <a:p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Interval spolehlivosti</a:t>
            </a:r>
          </a:p>
          <a:p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Prognózy a projekce</a:t>
            </a:r>
          </a:p>
          <a:p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Ankety a průzkumy</a:t>
            </a:r>
          </a:p>
          <a:p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Základní soubor a výběrový soubor, konstantní pole</a:t>
            </a:r>
          </a:p>
          <a:p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Průběžné, předběžné a definitivní výsledky</a:t>
            </a:r>
          </a:p>
          <a:p>
            <a:endParaRPr lang="cs-CZ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1F042C2-1462-4131-944F-402410E6C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22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95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14059" y="321734"/>
            <a:ext cx="9904909" cy="1135737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Hlavní metody získávání dat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059" y="1457471"/>
            <a:ext cx="9904909" cy="4719492"/>
          </a:xfrm>
        </p:spPr>
        <p:txBody>
          <a:bodyPr>
            <a:normAutofit/>
          </a:bodyPr>
          <a:lstStyle/>
          <a:p>
            <a:pPr>
              <a:buSzPct val="80000"/>
            </a:pPr>
            <a:endParaRPr lang="cs-CZ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SzPct val="80000"/>
            </a:pPr>
            <a:r>
              <a:rPr lang="cs-CZ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Statistická zjišťování </a:t>
            </a:r>
          </a:p>
          <a:p>
            <a:pPr marL="0" indent="0">
              <a:buSzPct val="80000"/>
              <a:buNone/>
            </a:pPr>
            <a:r>
              <a:rPr lang="cs-CZ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- </a:t>
            </a: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plošná</a:t>
            </a:r>
          </a:p>
          <a:p>
            <a:pPr marL="0" indent="0">
              <a:buSzPct val="80000"/>
              <a:buNone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- výběrová </a:t>
            </a:r>
          </a:p>
          <a:p>
            <a:pPr marL="0" indent="0">
              <a:buSzPct val="80000"/>
              <a:buNone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Vlastnosti: reprezentativnost, srovnatelnost v prostoru a   </a:t>
            </a:r>
          </a:p>
          <a:p>
            <a:pPr marL="0" indent="0">
              <a:buSzPct val="80000"/>
              <a:buNone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čase, cena, pracnost, rychlost, administrativní zátěž </a:t>
            </a:r>
          </a:p>
          <a:p>
            <a:pPr marL="0" indent="0">
              <a:buSzPct val="80000"/>
              <a:buNone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respondentů</a:t>
            </a:r>
          </a:p>
          <a:p>
            <a:pPr>
              <a:buSzPct val="80000"/>
            </a:pPr>
            <a:r>
              <a:rPr lang="cs-CZ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Jiné zdroje </a:t>
            </a: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administrativní, komerční, nestatistické, …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9144B3C-B566-4409-A152-C92029C48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23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111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1014059" y="321734"/>
            <a:ext cx="9904909" cy="1135737"/>
          </a:xfrm>
          <a:solidFill>
            <a:schemeClr val="bg1">
              <a:lumMod val="95000"/>
            </a:schemeClr>
          </a:solidFill>
          <a:ln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algn="ctr" eaLnBrk="1" hangingPunct="1"/>
            <a:r>
              <a:rPr lang="cs-CZ" altLang="cs-CZ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Hlavní zdroje dat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4059" y="1457471"/>
            <a:ext cx="9904909" cy="4719492"/>
          </a:xfrm>
        </p:spPr>
        <p:txBody>
          <a:bodyPr>
            <a:normAutofit/>
          </a:bodyPr>
          <a:lstStyle/>
          <a:p>
            <a:pPr eaLnBrk="1" hangingPunct="1">
              <a:buClr>
                <a:srgbClr val="0070C0"/>
              </a:buClr>
              <a:buSzPct val="80000"/>
            </a:pPr>
            <a:endParaRPr lang="cs-CZ" altLang="cs-CZ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Clr>
                <a:srgbClr val="0070C0"/>
              </a:buClr>
              <a:buSzPct val="80000"/>
            </a:pPr>
            <a:r>
              <a:rPr lang="cs-CZ" altLang="cs-CZ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Statistické zjišťování</a:t>
            </a:r>
            <a:r>
              <a:rPr lang="cs-CZ" alt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buClr>
                <a:srgbClr val="0070C0"/>
              </a:buClr>
              <a:buNone/>
            </a:pPr>
            <a:r>
              <a:rPr lang="cs-CZ" alt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prováděná Českým statistickým úřadem (ČSÚ)</a:t>
            </a:r>
          </a:p>
          <a:p>
            <a:pPr marL="0" indent="0">
              <a:buClr>
                <a:srgbClr val="0070C0"/>
              </a:buClr>
              <a:buSzPct val="80000"/>
              <a:buNone/>
            </a:pPr>
            <a:r>
              <a:rPr lang="cs-CZ" alt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prováděná resortními statistikami podle zákona č. 89/1995 Sb.</a:t>
            </a:r>
          </a:p>
          <a:p>
            <a:pPr marL="0" indent="0">
              <a:buClr>
                <a:srgbClr val="0070C0"/>
              </a:buClr>
              <a:buSzPct val="80000"/>
              <a:buNone/>
            </a:pPr>
            <a:r>
              <a:rPr lang="cs-CZ" alt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mimo státní statistickou službu</a:t>
            </a:r>
          </a:p>
          <a:p>
            <a:pPr eaLnBrk="1" hangingPunct="1">
              <a:buClr>
                <a:srgbClr val="0070C0"/>
              </a:buClr>
              <a:buSzPct val="80000"/>
            </a:pPr>
            <a:r>
              <a:rPr lang="cs-CZ" altLang="cs-CZ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Administrativní zdroje dat</a:t>
            </a:r>
            <a:r>
              <a:rPr lang="cs-CZ" alt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buClr>
                <a:srgbClr val="0070C0"/>
              </a:buClr>
              <a:buNone/>
            </a:pPr>
            <a:r>
              <a:rPr lang="cs-CZ" alt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jiné organizační složky státu</a:t>
            </a:r>
          </a:p>
          <a:p>
            <a:pPr marL="0" indent="0">
              <a:buClr>
                <a:srgbClr val="0070C0"/>
              </a:buClr>
              <a:buNone/>
            </a:pPr>
            <a:r>
              <a:rPr lang="cs-CZ" alt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ostatní zdroje (samospráva, nevládní organizace, vědecké a </a:t>
            </a:r>
          </a:p>
          <a:p>
            <a:pPr marL="0" indent="0">
              <a:buClr>
                <a:srgbClr val="0070C0"/>
              </a:buClr>
              <a:buNone/>
            </a:pPr>
            <a:r>
              <a:rPr lang="cs-CZ" alt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výzkumné zdroje)</a:t>
            </a:r>
          </a:p>
          <a:p>
            <a:pPr eaLnBrk="1" hangingPunct="1">
              <a:buClr>
                <a:srgbClr val="0070C0"/>
              </a:buClr>
              <a:buSzPct val="80000"/>
            </a:pPr>
            <a:r>
              <a:rPr lang="cs-CZ" altLang="cs-CZ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Komerční a jiné externí zdroje</a:t>
            </a:r>
          </a:p>
          <a:p>
            <a:pPr marL="0" indent="0">
              <a:buClr>
                <a:srgbClr val="002060"/>
              </a:buClr>
              <a:buNone/>
            </a:pPr>
            <a:endParaRPr lang="cs-CZ" altLang="cs-CZ" sz="2000" dirty="0"/>
          </a:p>
          <a:p>
            <a:pPr marL="0" indent="0">
              <a:buClr>
                <a:srgbClr val="002060"/>
              </a:buClr>
              <a:buNone/>
            </a:pPr>
            <a:endParaRPr lang="cs-CZ" altLang="cs-CZ" sz="2000" dirty="0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Isosceles Triangle 75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Isosceles Triangle 77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98713EB9-4A68-4192-9D85-1A032839A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24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014059" y="321734"/>
            <a:ext cx="9904909" cy="1135737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 eaLnBrk="1" hangingPunct="1"/>
            <a:r>
              <a:rPr lang="cs-CZ" altLang="cs-CZ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Administrativní zdroje dat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4059" y="1457471"/>
            <a:ext cx="9904909" cy="4719492"/>
          </a:xfrm>
        </p:spPr>
        <p:txBody>
          <a:bodyPr>
            <a:normAutofit/>
          </a:bodyPr>
          <a:lstStyle/>
          <a:p>
            <a:pPr eaLnBrk="1" hangingPunct="1">
              <a:buClr>
                <a:schemeClr val="bg1"/>
              </a:buClr>
              <a:buSzPct val="80000"/>
              <a:buFont typeface="Wingdings" panose="05000000000000000000" pitchFamily="2" charset="2"/>
              <a:buChar char="q"/>
            </a:pPr>
            <a:r>
              <a:rPr lang="cs-CZ" altLang="cs-CZ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velmi široký pojem</a:t>
            </a:r>
          </a:p>
          <a:p>
            <a:pPr eaLnBrk="1" hangingPunct="1">
              <a:buClr>
                <a:schemeClr val="bg1"/>
              </a:buClr>
              <a:buSzPct val="80000"/>
              <a:buFont typeface="Wingdings" panose="05000000000000000000" pitchFamily="2" charset="2"/>
              <a:buChar char="q"/>
            </a:pPr>
            <a:r>
              <a:rPr lang="cs-CZ" altLang="cs-CZ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Výhody: </a:t>
            </a:r>
          </a:p>
          <a:p>
            <a:pPr eaLnBrk="1" hangingPunct="1">
              <a:buClr>
                <a:schemeClr val="bg1"/>
              </a:buClr>
              <a:buFont typeface="Wingdings" panose="05000000000000000000" pitchFamily="2" charset="2"/>
              <a:buNone/>
            </a:pPr>
            <a:r>
              <a:rPr lang="cs-CZ" alt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nezatěžuje respondenty</a:t>
            </a:r>
          </a:p>
          <a:p>
            <a:pPr eaLnBrk="1" hangingPunct="1">
              <a:buClr>
                <a:schemeClr val="bg1"/>
              </a:buClr>
              <a:buFont typeface="Wingdings" panose="05000000000000000000" pitchFamily="2" charset="2"/>
              <a:buNone/>
            </a:pPr>
            <a:r>
              <a:rPr lang="cs-CZ" alt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zpravidla nižší náklady na získání dat</a:t>
            </a:r>
          </a:p>
          <a:p>
            <a:pPr eaLnBrk="1" hangingPunct="1">
              <a:buClr>
                <a:schemeClr val="bg1"/>
              </a:buClr>
              <a:buFont typeface="Wingdings" panose="05000000000000000000" pitchFamily="2" charset="2"/>
              <a:buNone/>
            </a:pPr>
            <a:r>
              <a:rPr lang="cs-CZ" alt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snižuje nebezpečí výskytu rozdílných údajů</a:t>
            </a:r>
          </a:p>
          <a:p>
            <a:pPr eaLnBrk="1" hangingPunct="1">
              <a:buClr>
                <a:schemeClr val="bg1"/>
              </a:buClr>
              <a:buSzPct val="80000"/>
              <a:buFont typeface="Wingdings" panose="05000000000000000000" pitchFamily="2" charset="2"/>
              <a:buChar char="q"/>
            </a:pPr>
            <a:r>
              <a:rPr lang="cs-CZ" altLang="cs-CZ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Nevýhody:</a:t>
            </a:r>
          </a:p>
          <a:p>
            <a:pPr eaLnBrk="1" hangingPunct="1">
              <a:buClr>
                <a:schemeClr val="bg1"/>
              </a:buClr>
              <a:buFont typeface="Wingdings" panose="05000000000000000000" pitchFamily="2" charset="2"/>
              <a:buNone/>
            </a:pPr>
            <a:r>
              <a:rPr lang="cs-CZ" alt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závislost na jiném (nestatistickém) zdroji dat</a:t>
            </a:r>
          </a:p>
          <a:p>
            <a:pPr eaLnBrk="1" hangingPunct="1">
              <a:buClr>
                <a:schemeClr val="bg1"/>
              </a:buClr>
              <a:buFont typeface="Wingdings" panose="05000000000000000000" pitchFamily="2" charset="2"/>
              <a:buNone/>
            </a:pPr>
            <a:r>
              <a:rPr lang="cs-CZ" alt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nutnost provést analýzu (viz dále)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Isosceles Triangle 75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Isosceles Triangle 77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81973E04-D9DA-4A5E-9932-D542E0617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25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014059" y="321734"/>
            <a:ext cx="9904909" cy="831513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 eaLnBrk="1" hangingPunct="1"/>
            <a:r>
              <a:rPr lang="cs-CZ" altLang="cs-CZ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Analýza AZD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4059" y="1153247"/>
            <a:ext cx="9904909" cy="5023716"/>
          </a:xfrm>
        </p:spPr>
        <p:txBody>
          <a:bodyPr>
            <a:normAutofit lnSpcReduction="10000"/>
          </a:bodyPr>
          <a:lstStyle/>
          <a:p>
            <a:pPr eaLnBrk="1" hangingPunct="1">
              <a:buClr>
                <a:schemeClr val="bg1"/>
              </a:buClr>
              <a:buFont typeface="Wingdings" panose="05000000000000000000" pitchFamily="2" charset="2"/>
              <a:buNone/>
            </a:pPr>
            <a:r>
              <a:rPr lang="cs-CZ" altLang="cs-CZ" sz="2000" dirty="0"/>
              <a:t>   </a:t>
            </a:r>
          </a:p>
          <a:p>
            <a:pPr eaLnBrk="1" hangingPunct="1">
              <a:buClr>
                <a:schemeClr val="bg1"/>
              </a:buClr>
              <a:buFont typeface="Wingdings" panose="05000000000000000000" pitchFamily="2" charset="2"/>
              <a:buNone/>
            </a:pPr>
            <a:r>
              <a:rPr lang="cs-CZ" alt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Před každým rozhodnutím o použití potencionálního administrativního zdroje dat nutno provést analýzu zaměřenou zejména na aspekty:</a:t>
            </a:r>
          </a:p>
          <a:p>
            <a:pPr eaLnBrk="1" hangingPunct="1">
              <a:buClr>
                <a:schemeClr val="bg1"/>
              </a:buClr>
              <a:buSzPct val="80000"/>
            </a:pPr>
            <a:r>
              <a:rPr lang="cs-CZ" alt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Legislativní dostupnost zdroje dat</a:t>
            </a:r>
          </a:p>
          <a:p>
            <a:pPr eaLnBrk="1" hangingPunct="1">
              <a:buClr>
                <a:schemeClr val="bg1"/>
              </a:buClr>
              <a:buSzPct val="80000"/>
            </a:pPr>
            <a:r>
              <a:rPr lang="cs-CZ" alt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Technická dostupnost</a:t>
            </a:r>
          </a:p>
          <a:p>
            <a:pPr eaLnBrk="1" hangingPunct="1">
              <a:buClr>
                <a:schemeClr val="bg1"/>
              </a:buClr>
              <a:buSzPct val="80000"/>
            </a:pPr>
            <a:r>
              <a:rPr lang="cs-CZ" alt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Metodická srovnatelnost</a:t>
            </a:r>
          </a:p>
          <a:p>
            <a:pPr eaLnBrk="1" hangingPunct="1">
              <a:buClr>
                <a:schemeClr val="bg1"/>
              </a:buClr>
              <a:buSzPct val="80000"/>
            </a:pPr>
            <a:r>
              <a:rPr lang="cs-CZ" alt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Časová shoda</a:t>
            </a:r>
          </a:p>
          <a:p>
            <a:pPr eaLnBrk="1" hangingPunct="1">
              <a:buClr>
                <a:schemeClr val="bg1"/>
              </a:buClr>
              <a:buSzPct val="80000"/>
            </a:pPr>
            <a:r>
              <a:rPr lang="cs-CZ" alt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Stabilita obsahu</a:t>
            </a:r>
          </a:p>
          <a:p>
            <a:pPr eaLnBrk="1" hangingPunct="1">
              <a:buClr>
                <a:schemeClr val="bg1"/>
              </a:buClr>
              <a:buSzPct val="80000"/>
            </a:pPr>
            <a:r>
              <a:rPr lang="cs-CZ" alt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Horizont existence zdroje</a:t>
            </a:r>
          </a:p>
          <a:p>
            <a:pPr eaLnBrk="1" hangingPunct="1">
              <a:buClr>
                <a:schemeClr val="bg1"/>
              </a:buClr>
              <a:buSzPct val="80000"/>
            </a:pPr>
            <a:r>
              <a:rPr lang="cs-CZ" alt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Jiné faktory</a:t>
            </a:r>
          </a:p>
          <a:p>
            <a:pPr eaLnBrk="1" hangingPunct="1">
              <a:buClr>
                <a:schemeClr val="bg1"/>
              </a:buClr>
            </a:pPr>
            <a:endParaRPr lang="cs-CZ" altLang="cs-CZ" sz="2000" dirty="0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Isosceles Triangle 75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Isosceles Triangle 77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BAA71D6D-84FA-43BE-98D7-B1524C346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26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014059" y="321734"/>
            <a:ext cx="9904909" cy="1135737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 eaLnBrk="1" hangingPunct="1"/>
            <a:r>
              <a:rPr lang="cs-CZ" altLang="cs-CZ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Statistické registry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4059" y="1457471"/>
            <a:ext cx="9904909" cy="4719492"/>
          </a:xfrm>
        </p:spPr>
        <p:txBody>
          <a:bodyPr>
            <a:normAutofit lnSpcReduction="10000"/>
          </a:bodyPr>
          <a:lstStyle/>
          <a:p>
            <a:pPr eaLnBrk="1" hangingPunct="1">
              <a:buClr>
                <a:schemeClr val="bg1"/>
              </a:buClr>
              <a:buSzPct val="80000"/>
              <a:buFont typeface="Wingdings" panose="05000000000000000000" pitchFamily="2" charset="2"/>
              <a:buChar char="q"/>
            </a:pPr>
            <a:endParaRPr lang="cs-CZ" altLang="cs-CZ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Clr>
                <a:schemeClr val="bg1"/>
              </a:buClr>
              <a:buSzPct val="80000"/>
              <a:buFont typeface="Wingdings" panose="05000000000000000000" pitchFamily="2" charset="2"/>
              <a:buChar char="q"/>
            </a:pPr>
            <a:r>
              <a:rPr lang="cs-CZ" alt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Obsah a pravidla zacházení musí být stanoveny zákonem (např. č. 89/1995 Sb.)</a:t>
            </a:r>
          </a:p>
          <a:p>
            <a:pPr eaLnBrk="1" hangingPunct="1">
              <a:buClr>
                <a:schemeClr val="bg1"/>
              </a:buClr>
              <a:buSzPct val="80000"/>
              <a:buFont typeface="Wingdings" panose="05000000000000000000" pitchFamily="2" charset="2"/>
              <a:buChar char="q"/>
            </a:pPr>
            <a:r>
              <a:rPr lang="cs-CZ" alt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Základní opora výběru respondentů</a:t>
            </a:r>
          </a:p>
          <a:p>
            <a:pPr eaLnBrk="1" hangingPunct="1">
              <a:buClr>
                <a:schemeClr val="bg1"/>
              </a:buClr>
              <a:buSzPct val="80000"/>
              <a:buFont typeface="Wingdings" panose="05000000000000000000" pitchFamily="2" charset="2"/>
              <a:buChar char="q"/>
            </a:pPr>
            <a:r>
              <a:rPr lang="cs-CZ" alt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Samostatný zdroj statistických informací</a:t>
            </a:r>
          </a:p>
          <a:p>
            <a:pPr eaLnBrk="1" hangingPunct="1">
              <a:buClr>
                <a:schemeClr val="bg1"/>
              </a:buClr>
              <a:buSzPct val="80000"/>
              <a:buFont typeface="Wingdings" panose="05000000000000000000" pitchFamily="2" charset="2"/>
              <a:buChar char="q"/>
            </a:pPr>
            <a:r>
              <a:rPr lang="cs-CZ" altLang="cs-CZ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Registry ve správě ČSÚ:</a:t>
            </a:r>
          </a:p>
          <a:p>
            <a:pPr>
              <a:buClr>
                <a:schemeClr val="bg1"/>
              </a:buClr>
              <a:buSzPct val="80000"/>
              <a:buFont typeface="Wingdings" panose="05000000000000000000" pitchFamily="2" charset="2"/>
              <a:buChar char="q"/>
            </a:pPr>
            <a:r>
              <a:rPr lang="cs-CZ" alt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Registr osob (ROS), dříve: Registr ekonomických subjektů (RES) -  </a:t>
            </a:r>
          </a:p>
          <a:p>
            <a:pPr>
              <a:buClr>
                <a:schemeClr val="bg1"/>
              </a:buClr>
              <a:buSzPct val="80000"/>
              <a:buFont typeface="Wingdings" panose="05000000000000000000" pitchFamily="2" charset="2"/>
              <a:buChar char="q"/>
            </a:pPr>
            <a:r>
              <a:rPr lang="cs-CZ" alt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veřejný</a:t>
            </a:r>
          </a:p>
          <a:p>
            <a:pPr marL="0" indent="0">
              <a:buClr>
                <a:schemeClr val="bg1"/>
              </a:buClr>
              <a:buSzPct val="80000"/>
              <a:buNone/>
            </a:pPr>
            <a:r>
              <a:rPr lang="cs-CZ" alt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Farmářský registr - neveřejný</a:t>
            </a:r>
          </a:p>
          <a:p>
            <a:pPr marL="0" indent="0">
              <a:buClr>
                <a:schemeClr val="bg1"/>
              </a:buClr>
              <a:buSzPct val="80000"/>
              <a:buNone/>
            </a:pPr>
            <a:r>
              <a:rPr lang="cs-CZ" alt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Registr sčítacích obvodů (RSO) - veřejný</a:t>
            </a:r>
          </a:p>
          <a:p>
            <a:pPr marL="0" indent="0">
              <a:buClr>
                <a:schemeClr val="bg1"/>
              </a:buClr>
              <a:buSzPct val="80000"/>
              <a:buNone/>
            </a:pPr>
            <a:r>
              <a:rPr lang="cs-CZ" alt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Isosceles Triangle 75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Isosceles Triangle 77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9D424D15-7BBE-4AA3-A5CA-1CD7C1931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27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14059" y="321734"/>
            <a:ext cx="9904909" cy="1135737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Jiné registry státní správy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059" y="1457471"/>
            <a:ext cx="9904909" cy="4719492"/>
          </a:xfrm>
        </p:spPr>
        <p:txBody>
          <a:bodyPr>
            <a:normAutofit/>
          </a:bodyPr>
          <a:lstStyle/>
          <a:p>
            <a:pPr>
              <a:buSzPct val="80000"/>
            </a:pPr>
            <a:endParaRPr lang="cs-CZ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SzPct val="80000"/>
            </a:pPr>
            <a:r>
              <a:rPr lang="cs-CZ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Základní registry státní správy:</a:t>
            </a:r>
          </a:p>
          <a:p>
            <a:pPr marL="0" indent="0">
              <a:buNone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- Registr obyvatel – ROB (Min. vnitra)</a:t>
            </a:r>
          </a:p>
          <a:p>
            <a:pPr marL="0" indent="0">
              <a:buNone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- Registr osob – ROS (ČSÚ)</a:t>
            </a:r>
          </a:p>
          <a:p>
            <a:pPr marL="0" indent="0">
              <a:buNone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- Registr územní identifikace, adres a nemovitostí – RÚIAN   </a:t>
            </a:r>
          </a:p>
          <a:p>
            <a:pPr marL="0" indent="0">
              <a:buNone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(Český úřad zeměměřičský a katastrální - ČÚZK)</a:t>
            </a:r>
          </a:p>
          <a:p>
            <a:pPr>
              <a:buSzPct val="80000"/>
            </a:pPr>
            <a:r>
              <a:rPr lang="cs-CZ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Registry ministerstev </a:t>
            </a: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daňové registry MF, zdravotnické registry </a:t>
            </a:r>
            <a:r>
              <a:rPr lang="cs-CZ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MZdr</a:t>
            </a: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(Ústav zdravotnických informací a statistiky - ÚZIS ČR), registr vozidel (MD), …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52AD2568-BB32-4CF8-93F1-84B090AF7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28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3155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314D791-4D8A-4854-B8FC-6959656D09A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5076E76-3EB3-4269-8135-07CAB20E59A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A49173D6-B9EB-4FA9-82AD-1A9B4E6A5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6279" y="1741337"/>
            <a:ext cx="6739136" cy="238791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cs-CZ" sz="6000" b="1" kern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Metodika</a:t>
            </a:r>
            <a:r>
              <a:rPr lang="cs-CZ" sz="5200" b="1" kern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5200" b="1" kern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4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cs-CZ" sz="4800" b="1" kern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ěření a řízení kvality dat</a:t>
            </a:r>
            <a:endParaRPr lang="en-US" sz="4800" b="1" kern="1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EB3C7E5-50E1-4F9E-AEA3-A6D2190394F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305" y="0"/>
            <a:ext cx="5163047" cy="3153018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80233B5C-C5A9-48C0-8C07-21E6F6B3603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10F3AF96-AAC1-41E3-9F66-0A6277845D1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5DF38A98-557F-4C23-935A-42806B67AA3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8ACEB13D-EBFC-4288-B604-572C2F779AE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55E3E65-0AC2-4C95-9ACA-64C82075B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en-US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29</a:t>
            </a:fld>
            <a:endParaRPr lang="en-US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B988F9A4-0578-4C59-8B4A-346E02CF3A3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 flipH="1">
            <a:off x="9262397" y="3928396"/>
            <a:ext cx="3142400" cy="2716805"/>
            <a:chOff x="-305" y="-4155"/>
            <a:chExt cx="2514948" cy="2174333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F63F827B-FA00-442A-A09C-806F1FFA342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C876680-EE75-4791-842F-E23509221D5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3B9819B2-70D4-4E0A-8D51-6B359B44CB7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5FA8033D-6A70-4FA5-8F37-7F8C117C981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781484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Rectangle 123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14059" y="321734"/>
            <a:ext cx="9904908" cy="1135737"/>
          </a:xfrm>
          <a:solidFill>
            <a:schemeClr val="bg1">
              <a:lumMod val="95000"/>
            </a:schemeClr>
          </a:solidFill>
          <a:ln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Organizace semináře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060" y="1457471"/>
            <a:ext cx="9904908" cy="4719492"/>
          </a:xfrm>
        </p:spPr>
        <p:txBody>
          <a:bodyPr>
            <a:normAutofit/>
          </a:bodyPr>
          <a:lstStyle/>
          <a:p>
            <a:pPr>
              <a:buClr>
                <a:srgbClr val="0070C0"/>
              </a:buClr>
              <a:buSzPct val="100000"/>
            </a:pPr>
            <a:endParaRPr lang="cs-CZ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0070C0"/>
              </a:buClr>
              <a:buSzPct val="10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Podklady: sylabus, prezentace, veřejně dostupné zdroje, požadavky na závěrečnou zkoušku</a:t>
            </a:r>
          </a:p>
          <a:p>
            <a:pPr>
              <a:buClr>
                <a:srgbClr val="0070C0"/>
              </a:buClr>
              <a:buSzPct val="10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Konzultace dle dohody</a:t>
            </a:r>
          </a:p>
          <a:p>
            <a:pPr>
              <a:buClr>
                <a:srgbClr val="0070C0"/>
              </a:buClr>
              <a:buSzPct val="10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Ukončení semestrální prací na vybrané téma</a:t>
            </a:r>
            <a:endParaRPr lang="cs-CZ" u="sng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Isosceles Triangle 127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Isosceles Triangle 129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4EAB9D0-DD00-4676-BB7D-A6B5ED29F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3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444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14059" y="321735"/>
            <a:ext cx="9904909" cy="780210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Řízení a měření kvality dat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059" y="1101945"/>
            <a:ext cx="9904909" cy="5075018"/>
          </a:xfrm>
        </p:spPr>
        <p:txBody>
          <a:bodyPr>
            <a:normAutofit/>
          </a:bodyPr>
          <a:lstStyle/>
          <a:p>
            <a:pPr>
              <a:buSzPct val="80000"/>
            </a:pPr>
            <a:endParaRPr lang="cs-CZ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SzPct val="80000"/>
            </a:pPr>
            <a:r>
              <a:rPr lang="cs-CZ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Zadání kvality: </a:t>
            </a:r>
          </a:p>
          <a:p>
            <a:pPr marL="0" indent="0">
              <a:buNone/>
            </a:pPr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kvalita stojí čas a peníze</a:t>
            </a:r>
          </a:p>
          <a:p>
            <a:pPr marL="0" indent="0">
              <a:buNone/>
            </a:pPr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požadavek na kvalitu úměrnou účelu užití dat</a:t>
            </a:r>
          </a:p>
          <a:p>
            <a:pPr marL="0" indent="0">
              <a:buNone/>
            </a:pPr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interval spolehlivosti a stratifikace</a:t>
            </a:r>
          </a:p>
          <a:p>
            <a:pPr>
              <a:buSzPct val="80000"/>
            </a:pPr>
            <a:r>
              <a:rPr lang="cs-CZ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Měření výsledné kvality:</a:t>
            </a:r>
          </a:p>
          <a:p>
            <a:pPr marL="0" indent="0">
              <a:buNone/>
            </a:pPr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míra dosažené response a naplnění strat</a:t>
            </a:r>
          </a:p>
          <a:p>
            <a:pPr marL="0" indent="0">
              <a:buNone/>
            </a:pPr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logické kontroly </a:t>
            </a:r>
          </a:p>
          <a:p>
            <a:pPr marL="0" indent="0">
              <a:buNone/>
            </a:pPr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kontextové kontroly (porovnání v časových řadách a se souvisejícími </a:t>
            </a:r>
          </a:p>
          <a:p>
            <a:pPr marL="0" indent="0">
              <a:buNone/>
            </a:pPr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ukazateli)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358BAF4-D8E9-478A-B707-B9FF1B2AC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30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168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71425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dirty="0">
                <a:solidFill>
                  <a:srgbClr val="0057B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Parametry stanovení kvality informací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1" y="1236550"/>
            <a:ext cx="10515600" cy="4859450"/>
          </a:xfrm>
        </p:spPr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                                              </a:t>
            </a:r>
            <a:r>
              <a:rPr lang="cs-CZ" dirty="0">
                <a:solidFill>
                  <a:srgbClr val="C00000"/>
                </a:solidFill>
              </a:rPr>
              <a:t> </a:t>
            </a:r>
            <a:r>
              <a:rPr lang="cs-CZ" dirty="0"/>
              <a:t>                             </a:t>
            </a:r>
          </a:p>
          <a:p>
            <a:pPr marL="0" indent="0">
              <a:buNone/>
            </a:pPr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</a:t>
            </a:r>
            <a:r>
              <a:rPr lang="cs-CZ" sz="2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Interval spolehlivosti</a:t>
            </a:r>
          </a:p>
        </p:txBody>
      </p:sp>
      <p:sp>
        <p:nvSpPr>
          <p:cNvPr id="4" name="Rovnoramenný trojúhelník 3"/>
          <p:cNvSpPr/>
          <p:nvPr/>
        </p:nvSpPr>
        <p:spPr>
          <a:xfrm>
            <a:off x="4403812" y="2712950"/>
            <a:ext cx="3384376" cy="3062808"/>
          </a:xfrm>
          <a:prstGeom prst="triangle">
            <a:avLst>
              <a:gd name="adj" fmla="val 48694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accent2"/>
              </a:solidFill>
            </a:endParaRPr>
          </a:p>
        </p:txBody>
      </p:sp>
      <p:sp>
        <p:nvSpPr>
          <p:cNvPr id="5" name="Zaoblený obdélník 4"/>
          <p:cNvSpPr/>
          <p:nvPr/>
        </p:nvSpPr>
        <p:spPr>
          <a:xfrm>
            <a:off x="5062736" y="1478308"/>
            <a:ext cx="1994520" cy="914400"/>
          </a:xfrm>
          <a:prstGeom prst="roundRect">
            <a:avLst/>
          </a:prstGeom>
          <a:solidFill>
            <a:srgbClr val="B2D0F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Kvalita</a:t>
            </a:r>
          </a:p>
        </p:txBody>
      </p:sp>
      <p:sp>
        <p:nvSpPr>
          <p:cNvPr id="6" name="Zaoblený obdélník 5"/>
          <p:cNvSpPr/>
          <p:nvPr/>
        </p:nvSpPr>
        <p:spPr>
          <a:xfrm>
            <a:off x="2698660" y="4061712"/>
            <a:ext cx="2016224" cy="914400"/>
          </a:xfrm>
          <a:prstGeom prst="roundRect">
            <a:avLst/>
          </a:prstGeom>
          <a:solidFill>
            <a:srgbClr val="B2D0F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Čas</a:t>
            </a:r>
          </a:p>
        </p:txBody>
      </p:sp>
      <p:sp>
        <p:nvSpPr>
          <p:cNvPr id="7" name="Zaoblený obdélník 6"/>
          <p:cNvSpPr/>
          <p:nvPr/>
        </p:nvSpPr>
        <p:spPr>
          <a:xfrm>
            <a:off x="7536160" y="3977921"/>
            <a:ext cx="2160240" cy="914400"/>
          </a:xfrm>
          <a:prstGeom prst="roundRect">
            <a:avLst/>
          </a:prstGeom>
          <a:solidFill>
            <a:srgbClr val="B2D0F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Náklady</a:t>
            </a:r>
          </a:p>
        </p:txBody>
      </p:sp>
      <p:cxnSp>
        <p:nvCxnSpPr>
          <p:cNvPr id="9" name="Přímá spojnice 8">
            <a:extLst>
              <a:ext uri="{FF2B5EF4-FFF2-40B4-BE49-F238E27FC236}">
                <a16:creationId xmlns:a16="http://schemas.microsoft.com/office/drawing/2014/main" id="{59E84189-8A10-42AC-B93D-16E7FE53B231}"/>
              </a:ext>
            </a:extLst>
          </p:cNvPr>
          <p:cNvCxnSpPr>
            <a:cxnSpLocks/>
          </p:cNvCxnSpPr>
          <p:nvPr/>
        </p:nvCxnSpPr>
        <p:spPr>
          <a:xfrm>
            <a:off x="5807968" y="3140968"/>
            <a:ext cx="504056" cy="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2" name="Přímá spojnice se šipkou 11">
            <a:extLst>
              <a:ext uri="{FF2B5EF4-FFF2-40B4-BE49-F238E27FC236}">
                <a16:creationId xmlns:a16="http://schemas.microsoft.com/office/drawing/2014/main" id="{06837DF0-0A49-4993-8085-E306B7B82B5C}"/>
              </a:ext>
            </a:extLst>
          </p:cNvPr>
          <p:cNvCxnSpPr>
            <a:cxnSpLocks/>
          </p:cNvCxnSpPr>
          <p:nvPr/>
        </p:nvCxnSpPr>
        <p:spPr>
          <a:xfrm flipH="1">
            <a:off x="6096000" y="2996952"/>
            <a:ext cx="877027" cy="1440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ástupný symbol pro číslo snímku 9">
            <a:extLst>
              <a:ext uri="{FF2B5EF4-FFF2-40B4-BE49-F238E27FC236}">
                <a16:creationId xmlns:a16="http://schemas.microsoft.com/office/drawing/2014/main" id="{33769FD5-225D-4C8C-86CF-DE7B6F946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Přímá spojnice 12">
            <a:extLst>
              <a:ext uri="{FF2B5EF4-FFF2-40B4-BE49-F238E27FC236}">
                <a16:creationId xmlns:a16="http://schemas.microsoft.com/office/drawing/2014/main" id="{1C2AEA1D-F61A-4CC3-B3CE-E1E10FF17DD9}"/>
              </a:ext>
            </a:extLst>
          </p:cNvPr>
          <p:cNvCxnSpPr/>
          <p:nvPr/>
        </p:nvCxnSpPr>
        <p:spPr>
          <a:xfrm>
            <a:off x="5838092" y="3140968"/>
            <a:ext cx="450166" cy="0"/>
          </a:xfrm>
          <a:prstGeom prst="line">
            <a:avLst/>
          </a:prstGeom>
          <a:ln>
            <a:headEnd type="arrow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1" name="Obdélník: se zakulacenými rohy 10">
            <a:extLst>
              <a:ext uri="{FF2B5EF4-FFF2-40B4-BE49-F238E27FC236}">
                <a16:creationId xmlns:a16="http://schemas.microsoft.com/office/drawing/2014/main" id="{89A4B908-B557-4906-9AAD-FCBEE03D94EB}"/>
              </a:ext>
            </a:extLst>
          </p:cNvPr>
          <p:cNvSpPr/>
          <p:nvPr/>
        </p:nvSpPr>
        <p:spPr>
          <a:xfrm>
            <a:off x="2711624" y="2448354"/>
            <a:ext cx="2016224" cy="9144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Objem dat</a:t>
            </a:r>
          </a:p>
        </p:txBody>
      </p:sp>
      <p:cxnSp>
        <p:nvCxnSpPr>
          <p:cNvPr id="15" name="Přímá spojnice se šipkou 14">
            <a:extLst>
              <a:ext uri="{FF2B5EF4-FFF2-40B4-BE49-F238E27FC236}">
                <a16:creationId xmlns:a16="http://schemas.microsoft.com/office/drawing/2014/main" id="{87D9F5FB-0FDE-4A21-96AB-41D96D2E9264}"/>
              </a:ext>
            </a:extLst>
          </p:cNvPr>
          <p:cNvCxnSpPr>
            <a:stCxn id="11" idx="3"/>
          </p:cNvCxnSpPr>
          <p:nvPr/>
        </p:nvCxnSpPr>
        <p:spPr>
          <a:xfrm>
            <a:off x="4727848" y="2905554"/>
            <a:ext cx="1584176" cy="16945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se šipkou 16">
            <a:extLst>
              <a:ext uri="{FF2B5EF4-FFF2-40B4-BE49-F238E27FC236}">
                <a16:creationId xmlns:a16="http://schemas.microsoft.com/office/drawing/2014/main" id="{D6659D6E-6D94-4CE3-8B83-BCFDC676024A}"/>
              </a:ext>
            </a:extLst>
          </p:cNvPr>
          <p:cNvCxnSpPr>
            <a:stCxn id="6" idx="3"/>
          </p:cNvCxnSpPr>
          <p:nvPr/>
        </p:nvCxnSpPr>
        <p:spPr>
          <a:xfrm>
            <a:off x="4714884" y="4518912"/>
            <a:ext cx="347852" cy="812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se šipkou 18">
            <a:extLst>
              <a:ext uri="{FF2B5EF4-FFF2-40B4-BE49-F238E27FC236}">
                <a16:creationId xmlns:a16="http://schemas.microsoft.com/office/drawing/2014/main" id="{EFC28F63-0191-46EA-9A80-9788532EBDA3}"/>
              </a:ext>
            </a:extLst>
          </p:cNvPr>
          <p:cNvCxnSpPr>
            <a:stCxn id="7" idx="1"/>
          </p:cNvCxnSpPr>
          <p:nvPr/>
        </p:nvCxnSpPr>
        <p:spPr>
          <a:xfrm flipH="1">
            <a:off x="7057256" y="4435121"/>
            <a:ext cx="478904" cy="837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8321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A2C63628-8995-4564-99EE-354C4A5C7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201" y="321735"/>
            <a:ext cx="9953767" cy="918100"/>
          </a:xfrm>
          <a:solidFill>
            <a:schemeClr val="bg1">
              <a:lumMod val="95000"/>
            </a:schemeClr>
          </a:solidFill>
          <a:ln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Stratifikace výběrových souborů</a:t>
            </a:r>
          </a:p>
        </p:txBody>
      </p:sp>
      <p:graphicFrame>
        <p:nvGraphicFramePr>
          <p:cNvPr id="6" name="Tabulka 6">
            <a:extLst>
              <a:ext uri="{FF2B5EF4-FFF2-40B4-BE49-F238E27FC236}">
                <a16:creationId xmlns:a16="http://schemas.microsoft.com/office/drawing/2014/main" id="{FA7A9E1A-5067-4120-9DB1-AD2F8EF7F4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2218657"/>
              </p:ext>
            </p:extLst>
          </p:nvPr>
        </p:nvGraphicFramePr>
        <p:xfrm>
          <a:off x="1014060" y="1434906"/>
          <a:ext cx="9904908" cy="36500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904908">
                  <a:extLst>
                    <a:ext uri="{9D8B030D-6E8A-4147-A177-3AD203B41FA5}">
                      <a16:colId xmlns:a16="http://schemas.microsoft.com/office/drawing/2014/main" val="3573059446"/>
                    </a:ext>
                  </a:extLst>
                </a:gridCol>
              </a:tblGrid>
              <a:tr h="3650088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4956296"/>
                  </a:ext>
                </a:extLst>
              </a:tr>
            </a:tbl>
          </a:graphicData>
        </a:graphic>
      </p:graphicFrame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4D5F6FB-9686-4EA4-B39B-3F9B7B5E8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1100" y="6287138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32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Tabulka 6">
            <a:extLst>
              <a:ext uri="{FF2B5EF4-FFF2-40B4-BE49-F238E27FC236}">
                <a16:creationId xmlns:a16="http://schemas.microsoft.com/office/drawing/2014/main" id="{82CCA038-99E4-49F2-BD5B-50151992B7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8974707"/>
              </p:ext>
            </p:extLst>
          </p:nvPr>
        </p:nvGraphicFramePr>
        <p:xfrm>
          <a:off x="1014060" y="1463040"/>
          <a:ext cx="9904908" cy="3621954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9904908">
                  <a:extLst>
                    <a:ext uri="{9D8B030D-6E8A-4147-A177-3AD203B41FA5}">
                      <a16:colId xmlns:a16="http://schemas.microsoft.com/office/drawing/2014/main" val="1636825706"/>
                    </a:ext>
                  </a:extLst>
                </a:gridCol>
              </a:tblGrid>
              <a:tr h="3621954">
                <a:tc>
                  <a:txBody>
                    <a:bodyPr/>
                    <a:lstStyle/>
                    <a:p>
                      <a:endParaRPr lang="cs-CZ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5446081"/>
                  </a:ext>
                </a:extLst>
              </a:tr>
            </a:tbl>
          </a:graphicData>
        </a:graphic>
      </p:graphicFrame>
      <p:graphicFrame>
        <p:nvGraphicFramePr>
          <p:cNvPr id="8" name="Tabulka 7">
            <a:extLst>
              <a:ext uri="{FF2B5EF4-FFF2-40B4-BE49-F238E27FC236}">
                <a16:creationId xmlns:a16="http://schemas.microsoft.com/office/drawing/2014/main" id="{91F5FB26-457C-4094-A96B-76C7C57756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7243606"/>
              </p:ext>
            </p:extLst>
          </p:nvPr>
        </p:nvGraphicFramePr>
        <p:xfrm>
          <a:off x="1014060" y="1406772"/>
          <a:ext cx="9844420" cy="3657600"/>
        </p:xfrm>
        <a:graphic>
          <a:graphicData uri="http://schemas.openxmlformats.org/drawingml/2006/table">
            <a:tbl>
              <a:tblPr/>
              <a:tblGrid>
                <a:gridCol w="9844420">
                  <a:extLst>
                    <a:ext uri="{9D8B030D-6E8A-4147-A177-3AD203B41FA5}">
                      <a16:colId xmlns:a16="http://schemas.microsoft.com/office/drawing/2014/main" val="4161297830"/>
                    </a:ext>
                  </a:extLst>
                </a:gridCol>
              </a:tblGrid>
              <a:tr h="3650088">
                <a:tc>
                  <a:txBody>
                    <a:bodyPr/>
                    <a:lstStyle/>
                    <a:p>
                      <a:r>
                        <a:rPr lang="cs-CZ" dirty="0"/>
                        <a:t>        celý výběrový soubor</a:t>
                      </a:r>
                    </a:p>
                    <a:p>
                      <a:endParaRPr lang="cs-CZ" dirty="0"/>
                    </a:p>
                    <a:p>
                      <a:r>
                        <a:rPr lang="cs-CZ" dirty="0"/>
                        <a:t>                                                                                                       rozdělení dle pohlaví</a:t>
                      </a:r>
                    </a:p>
                    <a:p>
                      <a:endParaRPr lang="cs-CZ" dirty="0"/>
                    </a:p>
                    <a:p>
                      <a:endParaRPr lang="cs-CZ" dirty="0"/>
                    </a:p>
                    <a:p>
                      <a:r>
                        <a:rPr lang="cs-CZ" dirty="0"/>
                        <a:t>                              rozdělení dle věku</a:t>
                      </a:r>
                    </a:p>
                    <a:p>
                      <a:r>
                        <a:rPr lang="cs-CZ" dirty="0"/>
                        <a:t>               </a:t>
                      </a:r>
                    </a:p>
                    <a:p>
                      <a:endParaRPr lang="cs-CZ" dirty="0"/>
                    </a:p>
                    <a:p>
                      <a:endParaRPr lang="cs-CZ" dirty="0"/>
                    </a:p>
                    <a:p>
                      <a:r>
                        <a:rPr lang="cs-CZ" dirty="0"/>
                        <a:t>                                                                                                       rozdělení dle úrovně vzdělání</a:t>
                      </a:r>
                    </a:p>
                    <a:p>
                      <a:endParaRPr lang="cs-CZ" dirty="0"/>
                    </a:p>
                    <a:p>
                      <a:endParaRPr lang="cs-CZ" dirty="0"/>
                    </a:p>
                    <a:p>
                      <a:endParaRPr lang="cs-CZ" dirty="0"/>
                    </a:p>
                  </a:txBody>
                  <a:tcPr>
                    <a:lnL w="38100" cmpd="sng">
                      <a:solidFill>
                        <a:schemeClr val="tx1"/>
                      </a:solidFill>
                      <a:prstDash val="solid"/>
                    </a:lnL>
                    <a:lnR w="38100" cmpd="sng">
                      <a:solidFill>
                        <a:schemeClr val="tx1"/>
                      </a:solidFill>
                      <a:prstDash val="solid"/>
                    </a:lnR>
                    <a:lnT w="38100" cmpd="sng">
                      <a:solidFill>
                        <a:schemeClr val="tx1"/>
                      </a:solidFill>
                      <a:prstDash val="solid"/>
                    </a:lnT>
                    <a:lnB w="381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1502967"/>
                  </a:ext>
                </a:extLst>
              </a:tr>
            </a:tbl>
          </a:graphicData>
        </a:graphic>
      </p:graphicFrame>
      <p:cxnSp>
        <p:nvCxnSpPr>
          <p:cNvPr id="11" name="Přímá spojnice 10">
            <a:extLst>
              <a:ext uri="{FF2B5EF4-FFF2-40B4-BE49-F238E27FC236}">
                <a16:creationId xmlns:a16="http://schemas.microsoft.com/office/drawing/2014/main" id="{9DF97F0D-1072-4D75-A339-6BCAF02B0A9B}"/>
              </a:ext>
            </a:extLst>
          </p:cNvPr>
          <p:cNvCxnSpPr>
            <a:cxnSpLocks/>
          </p:cNvCxnSpPr>
          <p:nvPr/>
        </p:nvCxnSpPr>
        <p:spPr>
          <a:xfrm>
            <a:off x="5870263" y="1434906"/>
            <a:ext cx="71821" cy="3621954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5" name="Přímá spojnice 14">
            <a:extLst>
              <a:ext uri="{FF2B5EF4-FFF2-40B4-BE49-F238E27FC236}">
                <a16:creationId xmlns:a16="http://schemas.microsoft.com/office/drawing/2014/main" id="{089B7BD0-DEA2-44D8-BDC9-09E84B73B8E1}"/>
              </a:ext>
            </a:extLst>
          </p:cNvPr>
          <p:cNvCxnSpPr>
            <a:cxnSpLocks/>
          </p:cNvCxnSpPr>
          <p:nvPr/>
        </p:nvCxnSpPr>
        <p:spPr>
          <a:xfrm>
            <a:off x="965201" y="2735198"/>
            <a:ext cx="9953767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20">
            <a:extLst>
              <a:ext uri="{FF2B5EF4-FFF2-40B4-BE49-F238E27FC236}">
                <a16:creationId xmlns:a16="http://schemas.microsoft.com/office/drawing/2014/main" id="{2E437C4F-FFA5-4532-AA72-49640BE6EB21}"/>
              </a:ext>
            </a:extLst>
          </p:cNvPr>
          <p:cNvCxnSpPr/>
          <p:nvPr/>
        </p:nvCxnSpPr>
        <p:spPr>
          <a:xfrm>
            <a:off x="1014060" y="4740812"/>
            <a:ext cx="9916537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nice 23">
            <a:extLst>
              <a:ext uri="{FF2B5EF4-FFF2-40B4-BE49-F238E27FC236}">
                <a16:creationId xmlns:a16="http://schemas.microsoft.com/office/drawing/2014/main" id="{06C67EC5-63BE-4511-8709-F7361A7BDD23}"/>
              </a:ext>
            </a:extLst>
          </p:cNvPr>
          <p:cNvCxnSpPr>
            <a:cxnSpLocks/>
          </p:cNvCxnSpPr>
          <p:nvPr/>
        </p:nvCxnSpPr>
        <p:spPr>
          <a:xfrm>
            <a:off x="1026349" y="1814732"/>
            <a:ext cx="9832131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nice 25">
            <a:extLst>
              <a:ext uri="{FF2B5EF4-FFF2-40B4-BE49-F238E27FC236}">
                <a16:creationId xmlns:a16="http://schemas.microsoft.com/office/drawing/2014/main" id="{E28D103A-E616-4AB8-9A7A-C9ADE72500BC}"/>
              </a:ext>
            </a:extLst>
          </p:cNvPr>
          <p:cNvCxnSpPr/>
          <p:nvPr/>
        </p:nvCxnSpPr>
        <p:spPr>
          <a:xfrm>
            <a:off x="1014060" y="2447778"/>
            <a:ext cx="984442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Přímá spojnice 28">
            <a:extLst>
              <a:ext uri="{FF2B5EF4-FFF2-40B4-BE49-F238E27FC236}">
                <a16:creationId xmlns:a16="http://schemas.microsoft.com/office/drawing/2014/main" id="{63A6B5B5-50AA-4F55-B705-5741611CED26}"/>
              </a:ext>
            </a:extLst>
          </p:cNvPr>
          <p:cNvCxnSpPr/>
          <p:nvPr/>
        </p:nvCxnSpPr>
        <p:spPr>
          <a:xfrm>
            <a:off x="1026349" y="3429000"/>
            <a:ext cx="9832131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Přímá spojnice 30">
            <a:extLst>
              <a:ext uri="{FF2B5EF4-FFF2-40B4-BE49-F238E27FC236}">
                <a16:creationId xmlns:a16="http://schemas.microsoft.com/office/drawing/2014/main" id="{1F07EAEA-2A56-4981-A91A-451902DD815C}"/>
              </a:ext>
            </a:extLst>
          </p:cNvPr>
          <p:cNvCxnSpPr/>
          <p:nvPr/>
        </p:nvCxnSpPr>
        <p:spPr>
          <a:xfrm>
            <a:off x="1014060" y="4332849"/>
            <a:ext cx="984442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Přímá spojnice se šipkou 37">
            <a:extLst>
              <a:ext uri="{FF2B5EF4-FFF2-40B4-BE49-F238E27FC236}">
                <a16:creationId xmlns:a16="http://schemas.microsoft.com/office/drawing/2014/main" id="{BE710B76-F92A-491B-B6F5-81E0B647868D}"/>
              </a:ext>
            </a:extLst>
          </p:cNvPr>
          <p:cNvCxnSpPr>
            <a:cxnSpLocks/>
          </p:cNvCxnSpPr>
          <p:nvPr/>
        </p:nvCxnSpPr>
        <p:spPr>
          <a:xfrm flipH="1">
            <a:off x="1026350" y="1591526"/>
            <a:ext cx="408555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Přímá spojnice se šipkou 42">
            <a:extLst>
              <a:ext uri="{FF2B5EF4-FFF2-40B4-BE49-F238E27FC236}">
                <a16:creationId xmlns:a16="http://schemas.microsoft.com/office/drawing/2014/main" id="{44AE05A4-F1E7-4517-8C30-27D6D0F1D412}"/>
              </a:ext>
            </a:extLst>
          </p:cNvPr>
          <p:cNvCxnSpPr>
            <a:cxnSpLocks/>
          </p:cNvCxnSpPr>
          <p:nvPr/>
        </p:nvCxnSpPr>
        <p:spPr>
          <a:xfrm flipH="1">
            <a:off x="5870263" y="2127163"/>
            <a:ext cx="54460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Přímá spojnice se šipkou 47">
            <a:extLst>
              <a:ext uri="{FF2B5EF4-FFF2-40B4-BE49-F238E27FC236}">
                <a16:creationId xmlns:a16="http://schemas.microsoft.com/office/drawing/2014/main" id="{BC6BA2A0-86C3-418F-A4FD-20CA68BF2CE8}"/>
              </a:ext>
            </a:extLst>
          </p:cNvPr>
          <p:cNvCxnSpPr>
            <a:cxnSpLocks/>
          </p:cNvCxnSpPr>
          <p:nvPr/>
        </p:nvCxnSpPr>
        <p:spPr>
          <a:xfrm flipH="1" flipV="1">
            <a:off x="1871003" y="2734688"/>
            <a:ext cx="689317" cy="3268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Přímá spojnice se šipkou 56">
            <a:extLst>
              <a:ext uri="{FF2B5EF4-FFF2-40B4-BE49-F238E27FC236}">
                <a16:creationId xmlns:a16="http://schemas.microsoft.com/office/drawing/2014/main" id="{929F1677-A72B-4048-9ADB-7DD1E270ECEE}"/>
              </a:ext>
            </a:extLst>
          </p:cNvPr>
          <p:cNvCxnSpPr>
            <a:cxnSpLocks/>
          </p:cNvCxnSpPr>
          <p:nvPr/>
        </p:nvCxnSpPr>
        <p:spPr>
          <a:xfrm flipH="1">
            <a:off x="1871003" y="3061493"/>
            <a:ext cx="689318" cy="17074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Přímá spojnice se šipkou 61">
            <a:extLst>
              <a:ext uri="{FF2B5EF4-FFF2-40B4-BE49-F238E27FC236}">
                <a16:creationId xmlns:a16="http://schemas.microsoft.com/office/drawing/2014/main" id="{BCD7D3EA-A46D-419D-8D89-CC51D5127608}"/>
              </a:ext>
            </a:extLst>
          </p:cNvPr>
          <p:cNvCxnSpPr>
            <a:cxnSpLocks/>
          </p:cNvCxnSpPr>
          <p:nvPr/>
        </p:nvCxnSpPr>
        <p:spPr>
          <a:xfrm flipH="1" flipV="1">
            <a:off x="6332393" y="3412383"/>
            <a:ext cx="82475" cy="6742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Přímá spojnice se šipkou 64">
            <a:extLst>
              <a:ext uri="{FF2B5EF4-FFF2-40B4-BE49-F238E27FC236}">
                <a16:creationId xmlns:a16="http://schemas.microsoft.com/office/drawing/2014/main" id="{E15AA051-8FF5-442F-AD3F-D37810372A0C}"/>
              </a:ext>
            </a:extLst>
          </p:cNvPr>
          <p:cNvCxnSpPr>
            <a:cxnSpLocks/>
          </p:cNvCxnSpPr>
          <p:nvPr/>
        </p:nvCxnSpPr>
        <p:spPr>
          <a:xfrm flipH="1">
            <a:off x="6249918" y="4078919"/>
            <a:ext cx="164950" cy="2281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1621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314D791-4D8A-4854-B8FC-6959656D09A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5076E76-3EB3-4269-8135-07CAB20E59A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B390DFA9-E650-4886-A4DE-6BAC4C0F0F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6279" y="1741337"/>
            <a:ext cx="6739136" cy="238791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cs-CZ" sz="6000" b="1" kern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Metodika</a:t>
            </a:r>
            <a:r>
              <a:rPr lang="cs-CZ" sz="5200" b="1" kern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5200" b="1" kern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4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cs-CZ" sz="4800" b="1" kern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rganizace</a:t>
            </a:r>
            <a:endParaRPr lang="en-US" sz="4800" b="1" kern="1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EB3C7E5-50E1-4F9E-AEA3-A6D2190394F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305" y="0"/>
            <a:ext cx="5163047" cy="3153018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80233B5C-C5A9-48C0-8C07-21E6F6B3603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10F3AF96-AAC1-41E3-9F66-0A6277845D1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5DF38A98-557F-4C23-935A-42806B67AA3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8ACEB13D-EBFC-4288-B604-572C2F779AE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C6D5812-0E8B-4A80-A09B-3A567E0B4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en-US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33</a:t>
            </a:fld>
            <a:endParaRPr lang="en-US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B988F9A4-0578-4C59-8B4A-346E02CF3A3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 flipH="1">
            <a:off x="9262397" y="3928396"/>
            <a:ext cx="3142400" cy="2716805"/>
            <a:chOff x="-305" y="-4155"/>
            <a:chExt cx="2514948" cy="2174333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F63F827B-FA00-442A-A09C-806F1FFA342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C876680-EE75-4791-842F-E23509221D5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3B9819B2-70D4-4E0A-8D51-6B359B44CB7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5FA8033D-6A70-4FA5-8F37-7F8C117C981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518195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014059" y="321735"/>
            <a:ext cx="9904909" cy="918100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 eaLnBrk="1" hangingPunct="1"/>
            <a:r>
              <a:rPr lang="cs-CZ" altLang="cs-CZ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Mezinárodní organizace statistiky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4059" y="1239835"/>
            <a:ext cx="9904909" cy="4937128"/>
          </a:xfrm>
        </p:spPr>
        <p:txBody>
          <a:bodyPr>
            <a:noAutofit/>
          </a:bodyPr>
          <a:lstStyle/>
          <a:p>
            <a:pPr eaLnBrk="1" hangingPunct="1">
              <a:buSzPct val="80000"/>
            </a:pPr>
            <a:r>
              <a:rPr lang="cs-CZ" altLang="cs-CZ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Hlavní světové organizace:</a:t>
            </a:r>
          </a:p>
          <a:p>
            <a:pPr marL="0" indent="0" eaLnBrk="1" hangingPunct="1">
              <a:buNone/>
            </a:pPr>
            <a:r>
              <a:rPr lang="cs-CZ" altLang="cs-CZ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Statistická komise OSN, New York</a:t>
            </a:r>
          </a:p>
          <a:p>
            <a:pPr marL="0" indent="0" eaLnBrk="1" hangingPunct="1">
              <a:buNone/>
            </a:pPr>
            <a:r>
              <a:rPr lang="cs-CZ" altLang="cs-CZ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Statistická divize OSN, New York, Ženeva</a:t>
            </a:r>
          </a:p>
          <a:p>
            <a:pPr marL="0" indent="0" eaLnBrk="1" hangingPunct="1">
              <a:buClr>
                <a:schemeClr val="bg1"/>
              </a:buClr>
              <a:buNone/>
            </a:pPr>
            <a:r>
              <a:rPr lang="cs-CZ" altLang="cs-CZ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účelové organizace OSN (FAO, UNICEF,…)</a:t>
            </a:r>
          </a:p>
          <a:p>
            <a:pPr marL="0" indent="0" eaLnBrk="1" hangingPunct="1">
              <a:buNone/>
            </a:pPr>
            <a:r>
              <a:rPr lang="cs-CZ" altLang="cs-CZ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OECD</a:t>
            </a:r>
          </a:p>
          <a:p>
            <a:pPr marL="0" indent="0" eaLnBrk="1" hangingPunct="1">
              <a:buNone/>
            </a:pPr>
            <a:r>
              <a:rPr lang="cs-CZ" altLang="cs-CZ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Jiné světové organizace (IMF, ILO, WT(</a:t>
            </a:r>
            <a:r>
              <a:rPr lang="cs-CZ" altLang="cs-CZ" sz="20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rade</a:t>
            </a:r>
            <a:r>
              <a:rPr lang="cs-CZ" altLang="cs-CZ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)O, WT(</a:t>
            </a:r>
            <a:r>
              <a:rPr lang="cs-CZ" altLang="cs-CZ" sz="20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ourism</a:t>
            </a:r>
            <a:r>
              <a:rPr lang="cs-CZ" altLang="cs-CZ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)O, WHO,…)</a:t>
            </a:r>
          </a:p>
          <a:p>
            <a:pPr eaLnBrk="1" hangingPunct="1">
              <a:buSzPct val="80000"/>
            </a:pPr>
            <a:r>
              <a:rPr lang="cs-CZ" altLang="cs-CZ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Evropská statistická služba:</a:t>
            </a:r>
          </a:p>
          <a:p>
            <a:pPr marL="0" indent="0" eaLnBrk="1" hangingPunct="1">
              <a:buNone/>
            </a:pPr>
            <a:r>
              <a:rPr lang="cs-CZ" altLang="cs-CZ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- Statistický úřad Evropských společenství – </a:t>
            </a:r>
            <a:r>
              <a:rPr lang="cs-CZ" altLang="cs-CZ" sz="20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Eurostat</a:t>
            </a:r>
            <a:r>
              <a:rPr lang="cs-CZ" altLang="cs-CZ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Lucemburk</a:t>
            </a:r>
          </a:p>
          <a:p>
            <a:pPr marL="0" indent="0" eaLnBrk="1" hangingPunct="1">
              <a:buNone/>
            </a:pPr>
            <a:r>
              <a:rPr lang="cs-CZ" altLang="cs-CZ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- Evropská centrální banka (ECB), Frankfurt/Mohanem</a:t>
            </a:r>
          </a:p>
          <a:p>
            <a:pPr marL="0" indent="0" eaLnBrk="1" hangingPunct="1">
              <a:buNone/>
            </a:pPr>
            <a:r>
              <a:rPr lang="cs-CZ" altLang="cs-CZ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- Evropský systém centrálních bank (ESCB)</a:t>
            </a:r>
          </a:p>
          <a:p>
            <a:pPr eaLnBrk="1" hangingPunct="1">
              <a:buSzPct val="80000"/>
            </a:pPr>
            <a:r>
              <a:rPr lang="cs-CZ" altLang="cs-CZ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Přístup na všechny weby přes: www.czso.cz/odkazy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Isosceles Triangle 75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Isosceles Triangle 77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BEF2AE36-8C6E-437F-9F88-74A67003E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34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14059" y="321734"/>
            <a:ext cx="9904909" cy="1135737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Hlavní složky státní statistické služby ČR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059" y="1457471"/>
            <a:ext cx="9904909" cy="4719492"/>
          </a:xfrm>
        </p:spPr>
        <p:txBody>
          <a:bodyPr>
            <a:normAutofit lnSpcReduction="10000"/>
          </a:bodyPr>
          <a:lstStyle/>
          <a:p>
            <a:pPr>
              <a:buSzPct val="80000"/>
            </a:pPr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Český statistický úřad – koordinuje, zodpovídá za metodiku a </a:t>
            </a:r>
          </a:p>
          <a:p>
            <a:pPr marL="0" indent="0">
              <a:buSzPct val="80000"/>
              <a:buNone/>
            </a:pPr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legislativu</a:t>
            </a:r>
          </a:p>
          <a:p>
            <a:pPr>
              <a:buSzPct val="80000"/>
            </a:pPr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Ministerstvo zdravotnictví - Ústav zdravotnických informací a statistiky ČR</a:t>
            </a:r>
          </a:p>
          <a:p>
            <a:pPr>
              <a:buSzPct val="80000"/>
            </a:pPr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Ministerstvo financí</a:t>
            </a:r>
          </a:p>
          <a:p>
            <a:pPr>
              <a:buSzPct val="80000"/>
            </a:pPr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Ministerstvo průmyslu a obchodu</a:t>
            </a:r>
          </a:p>
          <a:p>
            <a:pPr>
              <a:buSzPct val="80000"/>
            </a:pPr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Ministerstvo zemědělství</a:t>
            </a:r>
          </a:p>
          <a:p>
            <a:pPr>
              <a:buSzPct val="80000"/>
            </a:pPr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Ministerstvo životního prostředí</a:t>
            </a:r>
          </a:p>
          <a:p>
            <a:pPr>
              <a:buSzPct val="80000"/>
            </a:pPr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Ministerstvo práce a sociálních věcí</a:t>
            </a:r>
          </a:p>
          <a:p>
            <a:pPr>
              <a:buSzPct val="80000"/>
            </a:pPr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Ministerstvo dopravy</a:t>
            </a:r>
          </a:p>
          <a:p>
            <a:pPr>
              <a:buSzPct val="80000"/>
            </a:pPr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Český úřad zeměměřičský a katastrální</a:t>
            </a:r>
          </a:p>
          <a:p>
            <a:pPr>
              <a:buSzPct val="80000"/>
              <a:buFont typeface="Wingdings" panose="05000000000000000000" pitchFamily="2" charset="2"/>
              <a:buChar char="q"/>
            </a:pPr>
            <a:endParaRPr lang="cs-CZ" sz="20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A34E44F-47B6-41B4-8244-5C8164905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35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A4172287-F996-4F12-B5EF-9CAA67AD22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8157" y="3572568"/>
            <a:ext cx="3720376" cy="2091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5192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314D791-4D8A-4854-B8FC-6959656D09A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5076E76-3EB3-4269-8135-07CAB20E59A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417445B0-AE9C-4979-AB49-4BCFDFCC6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6279" y="1741337"/>
            <a:ext cx="6739136" cy="238791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cs-CZ" sz="6000" b="1" kern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Metodika</a:t>
            </a:r>
            <a:r>
              <a:rPr lang="cs-CZ" sz="5200" b="1" kern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5200" b="1" kern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4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cs-CZ" sz="4800" b="1" kern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eta data</a:t>
            </a:r>
            <a:endParaRPr lang="en-US" sz="4800" b="1" kern="1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EB3C7E5-50E1-4F9E-AEA3-A6D2190394F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305" y="0"/>
            <a:ext cx="5163047" cy="3153018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80233B5C-C5A9-48C0-8C07-21E6F6B3603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10F3AF96-AAC1-41E3-9F66-0A6277845D1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5DF38A98-557F-4C23-935A-42806B67AA3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8ACEB13D-EBFC-4288-B604-572C2F779AE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723D17B-D7EA-42BF-AF3D-B6FB1E7CB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en-US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36</a:t>
            </a:fld>
            <a:endParaRPr lang="en-US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B988F9A4-0578-4C59-8B4A-346E02CF3A3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 flipH="1">
            <a:off x="9262397" y="3928396"/>
            <a:ext cx="3142400" cy="2716805"/>
            <a:chOff x="-305" y="-4155"/>
            <a:chExt cx="2514948" cy="2174333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F63F827B-FA00-442A-A09C-806F1FFA342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C876680-EE75-4791-842F-E23509221D5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3B9819B2-70D4-4E0A-8D51-6B359B44CB7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5FA8033D-6A70-4FA5-8F37-7F8C117C981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010447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14059" y="321734"/>
            <a:ext cx="9904909" cy="1135737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Systém meta dat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059" y="1457471"/>
            <a:ext cx="9904909" cy="4719492"/>
          </a:xfrm>
        </p:spPr>
        <p:txBody>
          <a:bodyPr>
            <a:normAutofit/>
          </a:bodyPr>
          <a:lstStyle/>
          <a:p>
            <a:pPr>
              <a:buSzPct val="80000"/>
            </a:pPr>
            <a:endParaRPr lang="cs-CZ" sz="3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SzPct val="80000"/>
            </a:pPr>
            <a:r>
              <a:rPr lang="cs-CZ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Systém meta dat, dříve také METIS, angl. </a:t>
            </a:r>
            <a:r>
              <a:rPr lang="en-GB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Meta-data-system</a:t>
            </a:r>
          </a:p>
          <a:p>
            <a:pPr>
              <a:buSzPct val="80000"/>
            </a:pPr>
            <a:r>
              <a:rPr lang="cs-CZ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Popis vlastností dat (proměnných)</a:t>
            </a:r>
          </a:p>
          <a:p>
            <a:pPr>
              <a:buSzPct val="80000"/>
            </a:pPr>
            <a:r>
              <a:rPr lang="cs-CZ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Uvádí metody tvorby dat (tvorba výběrového souboru, zjišťování a zpracování), použité klasifikace a číselníky, definice ukazatelů, použitý typ statistické jednotky atd.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91E55B0-8E49-4B83-A360-D397029EF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37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4290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014059" y="321734"/>
            <a:ext cx="9904909" cy="1135737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 eaLnBrk="1" hangingPunct="1"/>
            <a:r>
              <a:rPr lang="cs-CZ" altLang="cs-CZ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Klasifikace a číselníky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4059" y="1457471"/>
            <a:ext cx="9904909" cy="4719492"/>
          </a:xfrm>
        </p:spPr>
        <p:txBody>
          <a:bodyPr>
            <a:normAutofit/>
          </a:bodyPr>
          <a:lstStyle/>
          <a:p>
            <a:pPr eaLnBrk="1" hangingPunct="1">
              <a:buClr>
                <a:schemeClr val="bg1"/>
              </a:buClr>
              <a:buSzPct val="80000"/>
              <a:buFont typeface="Wingdings" panose="05000000000000000000" pitchFamily="2" charset="2"/>
              <a:buChar char="q"/>
            </a:pPr>
            <a:endParaRPr lang="cs-CZ" altLang="cs-CZ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Clr>
                <a:schemeClr val="bg1"/>
              </a:buClr>
              <a:buSzPct val="80000"/>
            </a:pPr>
            <a:r>
              <a:rPr lang="cs-CZ" altLang="cs-CZ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Klasifikace – vnitřně strukturovaný nástroj třídění</a:t>
            </a:r>
          </a:p>
          <a:p>
            <a:pPr eaLnBrk="1" hangingPunct="1">
              <a:buClr>
                <a:schemeClr val="bg1"/>
              </a:buClr>
              <a:buSzPct val="80000"/>
              <a:buFont typeface="Wingdings" panose="05000000000000000000" pitchFamily="2" charset="2"/>
              <a:buChar char="q"/>
            </a:pPr>
            <a:r>
              <a:rPr lang="cs-CZ" altLang="cs-CZ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Číselníky – seznam kódů (alfa-numerické) a názvů</a:t>
            </a:r>
          </a:p>
          <a:p>
            <a:pPr eaLnBrk="1" hangingPunct="1">
              <a:buClr>
                <a:schemeClr val="bg1"/>
              </a:buClr>
              <a:buSzPct val="80000"/>
              <a:buFont typeface="Wingdings" panose="05000000000000000000" pitchFamily="2" charset="2"/>
              <a:buChar char="q"/>
            </a:pPr>
            <a:r>
              <a:rPr lang="cs-CZ" altLang="cs-CZ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Základem (zpravidla) mezinárodní standard</a:t>
            </a:r>
          </a:p>
          <a:p>
            <a:pPr eaLnBrk="1" hangingPunct="1">
              <a:buClr>
                <a:schemeClr val="bg1"/>
              </a:buClr>
              <a:buSzPct val="80000"/>
              <a:buFont typeface="Wingdings" panose="05000000000000000000" pitchFamily="2" charset="2"/>
              <a:buChar char="q"/>
            </a:pPr>
            <a:r>
              <a:rPr lang="cs-CZ" altLang="cs-CZ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Zajišťují srovnatelnost dat v prostoru a v čase</a:t>
            </a:r>
          </a:p>
          <a:p>
            <a:pPr eaLnBrk="1" hangingPunct="1">
              <a:buClr>
                <a:schemeClr val="bg1"/>
              </a:buClr>
              <a:buSzPct val="80000"/>
              <a:buFont typeface="Wingdings" panose="05000000000000000000" pitchFamily="2" charset="2"/>
              <a:buChar char="q"/>
            </a:pPr>
            <a:r>
              <a:rPr lang="cs-CZ" altLang="cs-CZ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Použití kódů přesně vymezuje vlastnosti údaje (druh zboží, obsah činnosti, úroveň vzdělání,…)</a:t>
            </a:r>
          </a:p>
          <a:p>
            <a:pPr eaLnBrk="1" hangingPunct="1">
              <a:buClr>
                <a:schemeClr val="bg1"/>
              </a:buClr>
            </a:pPr>
            <a:endParaRPr lang="cs-CZ" altLang="cs-CZ" sz="2000" dirty="0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Isosceles Triangle 75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Isosceles Triangle 77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0EDE580-FAEF-4EB2-8E09-06B97F6C4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38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1014059" y="321734"/>
            <a:ext cx="9904909" cy="1135737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 eaLnBrk="1" hangingPunct="1"/>
            <a:r>
              <a:rPr lang="cs-CZ" altLang="cs-CZ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Hlavní druhy klasifikací – I.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4059" y="1457471"/>
            <a:ext cx="9803996" cy="4719492"/>
          </a:xfrm>
        </p:spPr>
        <p:txBody>
          <a:bodyPr>
            <a:normAutofit/>
          </a:bodyPr>
          <a:lstStyle/>
          <a:p>
            <a:pPr marL="0" indent="0">
              <a:buClr>
                <a:schemeClr val="bg1"/>
              </a:buClr>
              <a:buSzPct val="80000"/>
              <a:buNone/>
            </a:pPr>
            <a:endParaRPr lang="cs-CZ" altLang="cs-CZ" sz="2000" b="1" dirty="0"/>
          </a:p>
          <a:p>
            <a:pPr marL="0" indent="0">
              <a:buClr>
                <a:schemeClr val="bg1"/>
              </a:buClr>
              <a:buSzPct val="80000"/>
              <a:buNone/>
            </a:pPr>
            <a:r>
              <a:rPr lang="cs-CZ" altLang="cs-CZ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 správě ČSÚ:</a:t>
            </a:r>
          </a:p>
          <a:p>
            <a:pPr eaLnBrk="1" hangingPunct="1">
              <a:buClr>
                <a:schemeClr val="bg1"/>
              </a:buClr>
              <a:buSzPct val="80000"/>
              <a:buFont typeface="Wingdings" panose="05000000000000000000" pitchFamily="2" charset="2"/>
              <a:buChar char="q"/>
            </a:pPr>
            <a:r>
              <a:rPr lang="cs-CZ" altLang="cs-CZ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Odvětvová klasifikace ekonomických činností </a:t>
            </a:r>
            <a:r>
              <a:rPr lang="cs-CZ" alt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CZ-NACE </a:t>
            </a:r>
            <a:r>
              <a:rPr lang="cs-CZ" altLang="cs-CZ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</a:t>
            </a:r>
            <a:r>
              <a:rPr lang="cs-CZ" alt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2 (dříve OKEČ) – dle ISIC </a:t>
            </a:r>
            <a:r>
              <a:rPr lang="cs-CZ" altLang="cs-CZ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</a:t>
            </a:r>
            <a:r>
              <a:rPr lang="cs-CZ" alt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3, NACE </a:t>
            </a:r>
            <a:r>
              <a:rPr lang="cs-CZ" altLang="cs-CZ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</a:t>
            </a:r>
            <a:r>
              <a:rPr lang="cs-CZ" alt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2</a:t>
            </a:r>
          </a:p>
          <a:p>
            <a:pPr eaLnBrk="1" hangingPunct="1">
              <a:buClr>
                <a:schemeClr val="bg1"/>
              </a:buClr>
              <a:buSzPct val="80000"/>
              <a:buFont typeface="Wingdings" panose="05000000000000000000" pitchFamily="2" charset="2"/>
              <a:buChar char="q"/>
            </a:pPr>
            <a:r>
              <a:rPr lang="cs-CZ" altLang="cs-CZ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Standardní klasifikace produkce </a:t>
            </a:r>
            <a:r>
              <a:rPr lang="cs-CZ" alt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(SKP) – dle CPC, CPA</a:t>
            </a:r>
          </a:p>
          <a:p>
            <a:pPr eaLnBrk="1" hangingPunct="1">
              <a:buClr>
                <a:schemeClr val="bg1"/>
              </a:buClr>
              <a:buSzPct val="80000"/>
              <a:buFont typeface="Wingdings" panose="05000000000000000000" pitchFamily="2" charset="2"/>
              <a:buChar char="q"/>
            </a:pPr>
            <a:r>
              <a:rPr lang="cs-CZ" altLang="cs-CZ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Klasifikace zaměstnání – </a:t>
            </a:r>
            <a:r>
              <a:rPr lang="cs-CZ" alt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CZ-ISCO dříve KZAM – dle ISCO 88 </a:t>
            </a:r>
          </a:p>
          <a:p>
            <a:pPr eaLnBrk="1" hangingPunct="1">
              <a:buClr>
                <a:schemeClr val="bg1"/>
              </a:buClr>
              <a:buSzPct val="80000"/>
              <a:buFont typeface="Wingdings" panose="05000000000000000000" pitchFamily="2" charset="2"/>
              <a:buChar char="q"/>
            </a:pPr>
            <a:r>
              <a:rPr lang="cs-CZ" altLang="cs-CZ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Klasifikace postavení v zaměstnání – </a:t>
            </a:r>
            <a:r>
              <a:rPr lang="cs-CZ" alt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CZ-ICSE – dle ICSE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Isosceles Triangle 75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Isosceles Triangle 77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C0592FA8-9B69-451A-B549-494234738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39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14060" y="352056"/>
            <a:ext cx="9904908" cy="1135737"/>
          </a:xfrm>
          <a:solidFill>
            <a:schemeClr val="bg1">
              <a:lumMod val="95000"/>
            </a:schemeClr>
          </a:solidFill>
          <a:ln>
            <a:solidFill>
              <a:srgbClr val="00B0F0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Záměr a cíl semináře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060" y="1487793"/>
            <a:ext cx="9904908" cy="460149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Získat znalosti o statistických datech, jejich zdrojích, vlastnostech a pravidlech správného používání pro uživatele, kteří nemají s matematikou a statistikou (skoro) nic společného.</a:t>
            </a:r>
          </a:p>
          <a:p>
            <a:pPr>
              <a:lnSpc>
                <a:spcPct val="150000"/>
              </a:lnSpc>
            </a:pPr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Statistické údaje při správném používání pomáhají, při špatném škodí.</a:t>
            </a:r>
          </a:p>
          <a:p>
            <a:pPr>
              <a:lnSpc>
                <a:spcPct val="150000"/>
              </a:lnSpc>
            </a:pPr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Poznání je předpokladem úspěchu.</a:t>
            </a:r>
          </a:p>
          <a:p>
            <a:pPr marL="0" indent="0">
              <a:buNone/>
            </a:pPr>
            <a:endParaRPr lang="cs-CZ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cs-CZ" sz="24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CÍLEM KURZU NENÍ OTRÁVIT, </a:t>
            </a:r>
          </a:p>
          <a:p>
            <a:pPr marL="0" indent="0" algn="ctr">
              <a:buNone/>
            </a:pPr>
            <a:r>
              <a:rPr lang="cs-CZ" sz="24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ALE POMOCI!!!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2738B33-63F5-4861-B4EA-3FBEE4E49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686E-FADA-449F-B68C-EEA16713CA67}" type="slidenum">
              <a:rPr lang="cs-CZ" b="1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fld>
            <a:endParaRPr lang="cs-CZ" b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5108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14059" y="321734"/>
            <a:ext cx="9904909" cy="1135737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Hlavní druhy klasifikací – II.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059" y="1457471"/>
            <a:ext cx="9904909" cy="4857382"/>
          </a:xfrm>
        </p:spPr>
        <p:txBody>
          <a:bodyPr>
            <a:normAutofit fontScale="47500" lnSpcReduction="20000"/>
          </a:bodyPr>
          <a:lstStyle/>
          <a:p>
            <a:pPr>
              <a:buSzPct val="80000"/>
            </a:pPr>
            <a:endParaRPr lang="cs-CZ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SzPct val="80000"/>
            </a:pPr>
            <a:r>
              <a:rPr lang="cs-CZ" sz="51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Klasifikace stavebních děl </a:t>
            </a:r>
            <a:r>
              <a:rPr lang="cs-CZ" sz="51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CZ-CC</a:t>
            </a:r>
          </a:p>
          <a:p>
            <a:pPr lvl="0" eaLnBrk="1" hangingPunct="1">
              <a:buClr>
                <a:srgbClr val="00468A"/>
              </a:buClr>
              <a:buSzPct val="80000"/>
            </a:pPr>
            <a:r>
              <a:rPr lang="cs-CZ" altLang="cs-CZ" sz="51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Kmenová klasifikace oborů vzdělávání – </a:t>
            </a:r>
            <a:r>
              <a:rPr lang="cs-CZ" altLang="cs-CZ" sz="51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KKOV – dle ISCED97</a:t>
            </a:r>
            <a:endParaRPr lang="cs-CZ" sz="51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SzPct val="80000"/>
            </a:pPr>
            <a:r>
              <a:rPr lang="cs-CZ" sz="51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Klasifikace vzdělání – </a:t>
            </a:r>
            <a:r>
              <a:rPr lang="cs-CZ" sz="51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CZ-ISCED 2011</a:t>
            </a:r>
          </a:p>
          <a:p>
            <a:pPr>
              <a:buSzPct val="80000"/>
            </a:pPr>
            <a:r>
              <a:rPr lang="cs-CZ" sz="51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Klasifikace územních statistických jednotek </a:t>
            </a:r>
            <a:r>
              <a:rPr lang="cs-CZ" sz="51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CZ-NUTS</a:t>
            </a:r>
          </a:p>
          <a:p>
            <a:pPr>
              <a:buSzPct val="80000"/>
            </a:pPr>
            <a:r>
              <a:rPr lang="cs-CZ" sz="51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Klasifikace zemí – </a:t>
            </a:r>
            <a:r>
              <a:rPr lang="cs-CZ" sz="51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CZ-GEONOM</a:t>
            </a:r>
          </a:p>
          <a:p>
            <a:pPr>
              <a:buSzPct val="80000"/>
            </a:pPr>
            <a:r>
              <a:rPr lang="cs-CZ" sz="51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Klasifikace funkcí vládních institucí </a:t>
            </a:r>
            <a:r>
              <a:rPr lang="cs-CZ" sz="51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CZ-COFOG</a:t>
            </a:r>
          </a:p>
          <a:p>
            <a:pPr>
              <a:buSzPct val="80000"/>
            </a:pPr>
            <a:r>
              <a:rPr lang="cs-CZ" sz="51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Klasifikace služeb neziskových institucí sloužících </a:t>
            </a:r>
          </a:p>
          <a:p>
            <a:pPr marL="0" indent="0">
              <a:buSzPct val="80000"/>
              <a:buNone/>
            </a:pPr>
            <a:r>
              <a:rPr lang="cs-CZ" sz="51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domácnostem</a:t>
            </a:r>
            <a:r>
              <a:rPr lang="cs-CZ" sz="51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cs-CZ" sz="51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CZ-COPNI</a:t>
            </a:r>
            <a:r>
              <a:rPr lang="cs-CZ" sz="51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cs-CZ" sz="51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Satelitní účet NI</a:t>
            </a:r>
            <a:r>
              <a:rPr lang="cs-CZ" sz="51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0">
              <a:buSzPct val="80000"/>
            </a:pPr>
            <a:r>
              <a:rPr lang="cs-CZ" sz="51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Klasifikace individuální spotřeby – </a:t>
            </a:r>
            <a:r>
              <a:rPr lang="cs-CZ" sz="51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CZ-COICOP</a:t>
            </a:r>
          </a:p>
          <a:p>
            <a:pPr>
              <a:buSzPct val="80000"/>
              <a:buFont typeface="Wingdings" panose="05000000000000000000" pitchFamily="2" charset="2"/>
              <a:buChar char="q"/>
            </a:pPr>
            <a:endParaRPr lang="cs-CZ" sz="2000" dirty="0"/>
          </a:p>
          <a:p>
            <a:pPr marL="0" indent="0">
              <a:buNone/>
            </a:pPr>
            <a:r>
              <a:rPr lang="cs-CZ" sz="2000" dirty="0"/>
              <a:t/>
            </a:r>
            <a:br>
              <a:rPr lang="cs-CZ" sz="2000" dirty="0"/>
            </a:br>
            <a:endParaRPr lang="cs-CZ" sz="20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93254BD-0E6B-491C-B1F5-5A73FD802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40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AFD9B09D-9018-416A-A926-FFEB41028EE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4499" y="4429649"/>
            <a:ext cx="2247900" cy="1590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929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14059" y="321734"/>
            <a:ext cx="9904909" cy="1135737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Hlavní druhy klasifikací – III.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059" y="1457471"/>
            <a:ext cx="9904909" cy="471949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Statistické klasifikace ve správě Ministerstva zdravotnictví: </a:t>
            </a:r>
          </a:p>
          <a:p>
            <a:pPr>
              <a:buSzPct val="80000"/>
            </a:pPr>
            <a:r>
              <a:rPr lang="cs-CZ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Mezinárodní statistická klasifikace a přidružených zdravotních problémů – </a:t>
            </a: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MKN-10</a:t>
            </a:r>
          </a:p>
          <a:p>
            <a:pPr>
              <a:buSzPct val="80000"/>
            </a:pPr>
            <a:r>
              <a:rPr lang="cs-CZ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Mezinárodní klasifikace pro onkologii – </a:t>
            </a: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MKN O-3</a:t>
            </a:r>
          </a:p>
          <a:p>
            <a:pPr>
              <a:buSzPct val="80000"/>
            </a:pPr>
            <a:r>
              <a:rPr lang="cs-CZ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Klasifikace zhoubných nádorů – </a:t>
            </a: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TNM</a:t>
            </a:r>
          </a:p>
          <a:p>
            <a:pPr>
              <a:buSzPct val="80000"/>
            </a:pPr>
            <a:r>
              <a:rPr lang="cs-CZ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Klasifikace hospitalizovaných pacientů – </a:t>
            </a: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IR-DRG</a:t>
            </a:r>
          </a:p>
          <a:p>
            <a:pPr marL="0" indent="0">
              <a:buSzPct val="80000"/>
              <a:buNone/>
            </a:pPr>
            <a:endParaRPr lang="cs-CZ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SzPct val="80000"/>
              <a:buNone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ÚZIS: </a:t>
            </a: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https://www.uzis.cz/index.php?pg=registry-sber-dat--klasifikace</a:t>
            </a: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SzPct val="80000"/>
              <a:buNone/>
            </a:pPr>
            <a:endParaRPr lang="cs-CZ" sz="20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D333F95-00D8-4BB5-96A6-73ACA9BE1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41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4568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014059" y="321734"/>
            <a:ext cx="9904909" cy="1135737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 eaLnBrk="1" hangingPunct="1"/>
            <a:r>
              <a:rPr lang="cs-CZ" altLang="cs-CZ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Statistické číselníky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4059" y="1457471"/>
            <a:ext cx="9904909" cy="4719492"/>
          </a:xfrm>
        </p:spPr>
        <p:txBody>
          <a:bodyPr>
            <a:normAutofit/>
          </a:bodyPr>
          <a:lstStyle/>
          <a:p>
            <a:pPr eaLnBrk="1" hangingPunct="1">
              <a:buClr>
                <a:schemeClr val="bg1"/>
              </a:buClr>
              <a:buSzPct val="80000"/>
              <a:buFont typeface="Wingdings" panose="05000000000000000000" pitchFamily="2" charset="2"/>
              <a:buChar char="q"/>
            </a:pPr>
            <a:endParaRPr lang="cs-CZ" altLang="cs-CZ" sz="2000" dirty="0"/>
          </a:p>
          <a:p>
            <a:pPr eaLnBrk="1" hangingPunct="1">
              <a:buClr>
                <a:schemeClr val="bg1"/>
              </a:buClr>
              <a:buSzPct val="80000"/>
              <a:buFont typeface="Wingdings" panose="05000000000000000000" pitchFamily="2" charset="2"/>
              <a:buChar char="q"/>
            </a:pPr>
            <a:r>
              <a:rPr lang="cs-CZ" alt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Číselník zemí – dle ISO 3166</a:t>
            </a:r>
          </a:p>
          <a:p>
            <a:pPr eaLnBrk="1" hangingPunct="1">
              <a:buClr>
                <a:schemeClr val="bg1"/>
              </a:buClr>
              <a:buSzPct val="80000"/>
              <a:buFont typeface="Wingdings" panose="05000000000000000000" pitchFamily="2" charset="2"/>
              <a:buChar char="q"/>
            </a:pPr>
            <a:r>
              <a:rPr lang="cs-CZ" alt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Číselník nemocí</a:t>
            </a:r>
          </a:p>
          <a:p>
            <a:pPr eaLnBrk="1" hangingPunct="1">
              <a:buClr>
                <a:schemeClr val="bg1"/>
              </a:buClr>
              <a:buSzPct val="80000"/>
              <a:buFont typeface="Wingdings" panose="05000000000000000000" pitchFamily="2" charset="2"/>
              <a:buChar char="q"/>
            </a:pPr>
            <a:r>
              <a:rPr lang="cs-CZ" alt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Číselník obcí – jen v ČR</a:t>
            </a:r>
          </a:p>
          <a:p>
            <a:pPr eaLnBrk="1" hangingPunct="1">
              <a:buClr>
                <a:schemeClr val="bg1"/>
              </a:buClr>
              <a:buSzPct val="80000"/>
              <a:buFont typeface="Wingdings" panose="05000000000000000000" pitchFamily="2" charset="2"/>
              <a:buChar char="q"/>
            </a:pPr>
            <a:r>
              <a:rPr lang="cs-CZ" alt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Číselník ZÚJ</a:t>
            </a:r>
          </a:p>
          <a:p>
            <a:pPr eaLnBrk="1" hangingPunct="1">
              <a:buClr>
                <a:schemeClr val="bg1"/>
              </a:buClr>
              <a:buSzPct val="80000"/>
              <a:buFont typeface="Wingdings" panose="05000000000000000000" pitchFamily="2" charset="2"/>
              <a:buChar char="q"/>
            </a:pPr>
            <a:r>
              <a:rPr lang="cs-CZ" alt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Jiné číselníky i pro interní potřeby statistické služby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Isosceles Triangle 75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Isosceles Triangle 77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10A7176C-3F34-45C6-BFCE-1A41A3BB5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42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314D791-4D8A-4854-B8FC-6959656D09A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5076E76-3EB3-4269-8135-07CAB20E59A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86F6FB8E-ED1C-41C7-A9A2-02EA5A47B4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6279" y="1741337"/>
            <a:ext cx="6739136" cy="238791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cs-CZ" sz="6000" b="1" kern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Vybrané ukazatele</a:t>
            </a:r>
            <a:r>
              <a:rPr lang="cs-CZ" sz="5200" b="1" kern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5200" b="1" kern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5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cs-CZ" sz="5300" b="1" kern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ráce s daty</a:t>
            </a:r>
            <a:endParaRPr lang="en-US" sz="5300" b="1" kern="1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EB3C7E5-50E1-4F9E-AEA3-A6D2190394F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305" y="0"/>
            <a:ext cx="5163047" cy="3153018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80233B5C-C5A9-48C0-8C07-21E6F6B3603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10F3AF96-AAC1-41E3-9F66-0A6277845D1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5DF38A98-557F-4C23-935A-42806B67AA3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8ACEB13D-EBFC-4288-B604-572C2F779AE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C714E4A-C315-4CB9-9C38-9F2E06F08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en-US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43</a:t>
            </a:fld>
            <a:endParaRPr lang="en-US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B988F9A4-0578-4C59-8B4A-346E02CF3A3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 flipH="1">
            <a:off x="9262397" y="3928396"/>
            <a:ext cx="3142400" cy="2716805"/>
            <a:chOff x="-305" y="-4155"/>
            <a:chExt cx="2514948" cy="2174333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F63F827B-FA00-442A-A09C-806F1FFA342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C876680-EE75-4791-842F-E23509221D5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3B9819B2-70D4-4E0A-8D51-6B359B44CB7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5FA8033D-6A70-4FA5-8F37-7F8C117C981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005638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14059" y="321734"/>
            <a:ext cx="9904909" cy="1135737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Vybrané ukazatele a jejich vlastnosti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059" y="1457471"/>
            <a:ext cx="9904909" cy="4719492"/>
          </a:xfrm>
        </p:spPr>
        <p:txBody>
          <a:bodyPr>
            <a:normAutofit/>
          </a:bodyPr>
          <a:lstStyle/>
          <a:p>
            <a:pPr>
              <a:buSzPct val="80000"/>
            </a:pPr>
            <a:endParaRPr lang="cs-CZ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SzPct val="80000"/>
            </a:pPr>
            <a:r>
              <a:rPr lang="cs-CZ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Klíčové ukazatele z vybraných oblastí makro- i mikroekonomiky, sociální sféry, demografie a dalších oblastí</a:t>
            </a:r>
          </a:p>
          <a:p>
            <a:pPr>
              <a:buSzPct val="80000"/>
            </a:pPr>
            <a:r>
              <a:rPr lang="cs-CZ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Obsah, způsob tvorby</a:t>
            </a:r>
          </a:p>
          <a:p>
            <a:pPr>
              <a:buSzPct val="80000"/>
            </a:pPr>
            <a:r>
              <a:rPr lang="cs-CZ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Hlavní vlastnosti z hlediska použití</a:t>
            </a:r>
          </a:p>
          <a:p>
            <a:pPr>
              <a:buSzPct val="80000"/>
            </a:pPr>
            <a:r>
              <a:rPr lang="cs-CZ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Chyby, kterých se vyvarovat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6083178-289F-474D-978C-579B4909C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44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079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14059" y="321734"/>
            <a:ext cx="9904909" cy="1135737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Hrubý domácí produkt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059" y="1457471"/>
            <a:ext cx="9904909" cy="4762354"/>
          </a:xfrm>
        </p:spPr>
        <p:txBody>
          <a:bodyPr>
            <a:normAutofit fontScale="40000" lnSpcReduction="20000"/>
          </a:bodyPr>
          <a:lstStyle/>
          <a:p>
            <a:pPr marL="0" indent="0">
              <a:spcAft>
                <a:spcPts val="800"/>
              </a:spcAft>
              <a:buSzPct val="80000"/>
              <a:buNone/>
            </a:pPr>
            <a:endParaRPr lang="cs-CZ" sz="4000" b="1" dirty="0">
              <a:solidFill>
                <a:srgbClr val="0070C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spcAft>
                <a:spcPts val="800"/>
              </a:spcAft>
              <a:buSzPct val="80000"/>
              <a:buNone/>
            </a:pPr>
            <a:r>
              <a:rPr lang="cs-CZ" sz="5900" b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HDP </a:t>
            </a:r>
            <a:r>
              <a:rPr lang="cs-CZ" sz="59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– součást modelu národního účetnictví</a:t>
            </a:r>
          </a:p>
          <a:p>
            <a:pPr marL="0" indent="0">
              <a:spcAft>
                <a:spcPts val="800"/>
              </a:spcAft>
              <a:buSzPct val="80000"/>
              <a:buNone/>
            </a:pPr>
            <a:r>
              <a:rPr lang="cs-CZ" sz="5900" b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Hrubý domácí produkt (HDP)</a:t>
            </a:r>
            <a:r>
              <a:rPr lang="cs-CZ" sz="59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je peněžním vyjádřením celkové hodnoty statků a služeb nově vytvořených v daném období na určitém území; používá se pro stanovení výkonnosti ekonomiky. Může být definován třemi způsoby:</a:t>
            </a:r>
          </a:p>
          <a:p>
            <a:pPr>
              <a:spcAft>
                <a:spcPts val="800"/>
              </a:spcAft>
              <a:buClr>
                <a:srgbClr val="0070C0"/>
              </a:buClr>
            </a:pPr>
            <a:r>
              <a:rPr lang="cs-CZ" sz="59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produkční metodou, </a:t>
            </a:r>
          </a:p>
          <a:p>
            <a:pPr>
              <a:spcAft>
                <a:spcPts val="800"/>
              </a:spcAft>
              <a:buClr>
                <a:srgbClr val="0070C0"/>
              </a:buClr>
            </a:pPr>
            <a:r>
              <a:rPr lang="cs-CZ" sz="59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výdajovou metodou </a:t>
            </a:r>
          </a:p>
          <a:p>
            <a:pPr>
              <a:spcAft>
                <a:spcPts val="800"/>
              </a:spcAft>
              <a:buClr>
                <a:srgbClr val="0070C0"/>
              </a:buClr>
            </a:pPr>
            <a:r>
              <a:rPr lang="cs-CZ" sz="59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důchodovou metodou</a:t>
            </a:r>
          </a:p>
          <a:p>
            <a:pPr marL="0" indent="0">
              <a:spcAft>
                <a:spcPts val="800"/>
              </a:spcAft>
              <a:buClr>
                <a:srgbClr val="0070C0"/>
              </a:buClr>
              <a:buNone/>
            </a:pPr>
            <a:r>
              <a:rPr lang="cs-CZ" sz="59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Měrná jednotka: miliardy Kč</a:t>
            </a:r>
          </a:p>
          <a:p>
            <a:pPr marL="0" indent="0">
              <a:spcAft>
                <a:spcPts val="800"/>
              </a:spcAft>
              <a:buClr>
                <a:srgbClr val="0070C0"/>
              </a:buClr>
              <a:buNone/>
            </a:pPr>
            <a:r>
              <a:rPr lang="cs-CZ" sz="59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Předběžné (čtvrtletní) a definitivní údaje</a:t>
            </a: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cs-CZ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cs-CZ" sz="2000" dirty="0"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cs-CZ" sz="2000" dirty="0"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cs-CZ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sz="20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5ADF917D-CEF3-4AE6-995B-B11172457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45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7852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14059" y="321734"/>
            <a:ext cx="9904909" cy="1135737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Výpočet HDP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059" y="1457471"/>
            <a:ext cx="9904909" cy="4719492"/>
          </a:xfrm>
        </p:spPr>
        <p:txBody>
          <a:bodyPr>
            <a:normAutofit/>
          </a:bodyPr>
          <a:lstStyle/>
          <a:p>
            <a:pPr>
              <a:buSzPct val="80000"/>
            </a:pPr>
            <a:r>
              <a:rPr lang="cs-CZ" b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Produkční metodou:</a:t>
            </a: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HDP = Produkce </a:t>
            </a:r>
            <a:r>
              <a:rPr lang="cs-CZ" i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mínus</a:t>
            </a: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Mezispotřeba</a:t>
            </a: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i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plus</a:t>
            </a: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Daně z produktů </a:t>
            </a:r>
            <a:r>
              <a:rPr lang="cs-CZ" i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mínus</a:t>
            </a: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Dotace na produkty</a:t>
            </a:r>
          </a:p>
          <a:p>
            <a:pPr>
              <a:buSzPct val="80000"/>
            </a:pPr>
            <a:r>
              <a:rPr lang="cs-CZ" b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Výdajovou metodou:</a:t>
            </a: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HDP = Výdaje na konečnou spotřebu </a:t>
            </a:r>
            <a:r>
              <a:rPr lang="cs-CZ" i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plus</a:t>
            </a: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Tvorba hrubého kapitálu </a:t>
            </a:r>
            <a:r>
              <a:rPr lang="cs-CZ" i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plus</a:t>
            </a: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Vývoz výrobků a služeb </a:t>
            </a:r>
            <a:r>
              <a:rPr lang="cs-CZ" i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mínus</a:t>
            </a: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Dovoz výrobků a služeb</a:t>
            </a:r>
          </a:p>
          <a:p>
            <a:pPr>
              <a:buSzPct val="80000"/>
            </a:pPr>
            <a:r>
              <a:rPr lang="cs-CZ" b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Důchodovou metodou:</a:t>
            </a: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HDP = součet prvotních důchodů za národní hospodářství celkem: náhrad zaměstnancům, daní z výroby a z dovozu snížených o dotace a hrubého provozního přebytku a smíšeného důchodu</a:t>
            </a:r>
            <a:endParaRPr lang="cs-CZ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559C81F-6947-4D9B-B0D1-94B98E772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46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1343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14059" y="321734"/>
            <a:ext cx="9904909" cy="1135737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čem je HDP?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059" y="1457471"/>
            <a:ext cx="9904909" cy="4719492"/>
          </a:xfrm>
        </p:spPr>
        <p:txBody>
          <a:bodyPr>
            <a:normAutofit/>
          </a:bodyPr>
          <a:lstStyle/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toková veličina!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nově vytvořené zboží a služby </a:t>
            </a:r>
            <a:r>
              <a:rPr lang="cs-CZ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 konečné užití</a:t>
            </a: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nikoli stav bohatství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„v tržních cenách“, ale pokrývá i produkty neprocházející trhem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HDP vs HND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užití ve fiskální (</a:t>
            </a:r>
            <a:r>
              <a:rPr lang="cs-CZ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proxy</a:t>
            </a: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daňového základu) a v měnové politice (nominální kotva růstu peněz)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monitoring hospodářského cyklu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přeceňovaný ukazatel?</a:t>
            </a:r>
          </a:p>
          <a:p>
            <a:pPr>
              <a:buSzPct val="80000"/>
            </a:pPr>
            <a:endParaRPr lang="cs-CZ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SzPct val="80000"/>
            </a:pPr>
            <a:endParaRPr lang="cs-CZ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559C81F-6947-4D9B-B0D1-94B98E772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47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6935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14059" y="321734"/>
            <a:ext cx="9904909" cy="1135737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Vládní finanční statistika (GFS)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059" y="1457471"/>
            <a:ext cx="9904909" cy="4719492"/>
          </a:xfrm>
        </p:spPr>
        <p:txBody>
          <a:bodyPr>
            <a:normAutofit/>
          </a:bodyPr>
          <a:lstStyle/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Maastrichtská kritéria deficitu a dluhu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Navazuje na národní účetnictví, rozdíl je ve výpočtu dluhu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Struktura výdajů podle účelu (COFOG) … odpovídá na dotaz </a:t>
            </a:r>
            <a:r>
              <a:rPr lang="cs-CZ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„kolik vláda vydává na …?“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Monitoring fiskální udržitelnosti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Řízení měnové unie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Velmi detailní sběr dat („mikro-statistika“) 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Intenzivní kontrola ze strany nadnárodních institucí</a:t>
            </a:r>
          </a:p>
          <a:p>
            <a:pPr>
              <a:buSzPct val="80000"/>
            </a:pPr>
            <a:endParaRPr lang="cs-CZ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SzPct val="80000"/>
            </a:pPr>
            <a:endParaRPr lang="cs-CZ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SzPct val="80000"/>
            </a:pPr>
            <a:endParaRPr lang="cs-CZ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SzPct val="80000"/>
            </a:pPr>
            <a:endParaRPr lang="cs-CZ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559C81F-6947-4D9B-B0D1-94B98E772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48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9542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14059" y="321734"/>
            <a:ext cx="9904909" cy="1135737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Měnová a finanční statistika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059" y="1457471"/>
            <a:ext cx="9904909" cy="4719492"/>
          </a:xfrm>
        </p:spPr>
        <p:txBody>
          <a:bodyPr>
            <a:normAutofit/>
          </a:bodyPr>
          <a:lstStyle/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primárně tvořená ČNB (není součást státní statistické služby, má vlastní zákon), jež je součástí veřejného sektoru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rozsáhlé sběry dat, tvorba výstupů (od </a:t>
            </a:r>
            <a:r>
              <a:rPr lang="cs-CZ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mikrodat</a:t>
            </a: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až po makroekonomická data, zejména platební bilance)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využití pro měnovou politiku, monitoring finanční stability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úzká spolupráce s ČSÚ (přeshraniční toky, finanční statistika, GFS)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rozdíly? Neměly by být, ale jsou (důsledek odlišných potřeb)</a:t>
            </a:r>
          </a:p>
          <a:p>
            <a:pPr>
              <a:buSzPct val="80000"/>
            </a:pPr>
            <a:endParaRPr lang="cs-CZ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SzPct val="80000"/>
            </a:pPr>
            <a:endParaRPr lang="cs-CZ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SzPct val="80000"/>
            </a:pPr>
            <a:endParaRPr lang="cs-CZ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SzPct val="80000"/>
            </a:pPr>
            <a:endParaRPr lang="cs-CZ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559C81F-6947-4D9B-B0D1-94B98E772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49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1824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14060" y="321734"/>
            <a:ext cx="9904908" cy="1135737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Rozbor statistického ukazatele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060" y="1457471"/>
            <a:ext cx="9904908" cy="4719492"/>
          </a:xfrm>
        </p:spPr>
        <p:txBody>
          <a:bodyPr>
            <a:normAutofit/>
          </a:bodyPr>
          <a:lstStyle/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Vybrat jakýkoli statistický ukazatel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Provést analýzu metodiky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Zhodnotit silné a slabé stránky ukazatele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Analyzovat prostřednictvím ukazatele vývoj v ČR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Provést mezinárodní srovnání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Diskutovat výsledky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Rozsah: </a:t>
            </a:r>
            <a:r>
              <a:rPr lang="cs-CZ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5-6 </a:t>
            </a: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stran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23F8142-AD51-4E05-85F7-FDFDC6D4A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5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4446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14059" y="321734"/>
            <a:ext cx="9904909" cy="1135737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059" y="1457471"/>
            <a:ext cx="9904909" cy="4719492"/>
          </a:xfrm>
        </p:spPr>
        <p:txBody>
          <a:bodyPr>
            <a:normAutofit/>
          </a:bodyPr>
          <a:lstStyle/>
          <a:p>
            <a:pPr>
              <a:buSzPct val="80000"/>
            </a:pPr>
            <a:r>
              <a:rPr lang="cs-CZ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Typy cen:</a:t>
            </a:r>
          </a:p>
          <a:p>
            <a:pPr marL="0" indent="0">
              <a:buNone/>
            </a:pPr>
            <a:r>
              <a:rPr lang="cs-CZ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- spotřebitelské</a:t>
            </a:r>
          </a:p>
          <a:p>
            <a:pPr marL="0" indent="0">
              <a:buNone/>
            </a:pPr>
            <a:r>
              <a:rPr lang="cs-CZ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- výrobců (průmysl, stavebnictví, zemědělství)</a:t>
            </a:r>
          </a:p>
          <a:p>
            <a:pPr marL="0" indent="0">
              <a:buNone/>
            </a:pPr>
            <a:r>
              <a:rPr lang="cs-CZ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- v zahraničním obchodu</a:t>
            </a:r>
          </a:p>
          <a:p>
            <a:pPr>
              <a:buSzPct val="80000"/>
            </a:pPr>
            <a:r>
              <a:rPr lang="cs-CZ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Spotřební koš</a:t>
            </a:r>
          </a:p>
          <a:p>
            <a:pPr>
              <a:buSzPct val="80000"/>
            </a:pPr>
            <a:r>
              <a:rPr lang="cs-CZ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Spotřeba domácností (statistika rodinných účtů)</a:t>
            </a:r>
          </a:p>
          <a:p>
            <a:pPr>
              <a:buSzPct val="80000"/>
            </a:pPr>
            <a:r>
              <a:rPr lang="cs-CZ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Index spotřebitelských cen = míra inflace</a:t>
            </a:r>
          </a:p>
          <a:p>
            <a:pPr>
              <a:buSzPct val="80000"/>
            </a:pPr>
            <a:r>
              <a:rPr lang="cs-CZ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Index cen nemovitostí? Mapa nájmů?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DC3EB25-F4FD-48E4-AD7B-1192B6744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50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5430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1014059" y="321734"/>
            <a:ext cx="9904909" cy="1135737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 eaLnBrk="1" hangingPunct="1"/>
            <a:r>
              <a:rPr lang="cs-CZ" altLang="cs-CZ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Inflace - typy ukazatelů inflace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4059" y="1457471"/>
            <a:ext cx="9904909" cy="4719492"/>
          </a:xfrm>
        </p:spPr>
        <p:txBody>
          <a:bodyPr>
            <a:normAutofit/>
          </a:bodyPr>
          <a:lstStyle/>
          <a:p>
            <a:pPr eaLnBrk="1" hangingPunct="1">
              <a:buClr>
                <a:srgbClr val="0070C0"/>
              </a:buClr>
              <a:buSzPct val="80000"/>
            </a:pPr>
            <a:r>
              <a:rPr lang="cs-CZ" alt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Měsíc běžného roku : Předchozí měsíc běžného roku</a:t>
            </a:r>
          </a:p>
          <a:p>
            <a:pPr eaLnBrk="1" hangingPunct="1">
              <a:buClr>
                <a:srgbClr val="0070C0"/>
              </a:buClr>
              <a:buSzPct val="80000"/>
            </a:pPr>
            <a:r>
              <a:rPr lang="cs-CZ" alt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Měsíc běžného roku : Stejný měsíc předchozího roku</a:t>
            </a:r>
          </a:p>
          <a:p>
            <a:pPr eaLnBrk="1" hangingPunct="1">
              <a:buClr>
                <a:srgbClr val="0070C0"/>
              </a:buClr>
              <a:buSzPct val="80000"/>
            </a:pPr>
            <a:r>
              <a:rPr lang="cs-CZ" alt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Poslední kalendářní rok : Předchozí kalendářní rok</a:t>
            </a:r>
          </a:p>
          <a:p>
            <a:pPr eaLnBrk="1" hangingPunct="1">
              <a:buClr>
                <a:srgbClr val="0070C0"/>
              </a:buClr>
              <a:buSzPct val="80000"/>
            </a:pPr>
            <a:r>
              <a:rPr lang="cs-CZ" alt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Období od počátku běžného roku : Stejné období od počátku předchozího roku</a:t>
            </a:r>
          </a:p>
          <a:p>
            <a:pPr eaLnBrk="1" hangingPunct="1">
              <a:buClr>
                <a:schemeClr val="tx2"/>
              </a:buClr>
              <a:buSzPct val="80000"/>
            </a:pPr>
            <a:r>
              <a:rPr lang="cs-CZ" alt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Posledních 12 měsíců : Období 12 měsíců předcházejících</a:t>
            </a:r>
          </a:p>
          <a:p>
            <a:pPr eaLnBrk="1" hangingPunct="1">
              <a:buClr>
                <a:schemeClr val="tx2"/>
              </a:buClr>
              <a:buSzPct val="80000"/>
            </a:pPr>
            <a:r>
              <a:rPr lang="cs-CZ" alt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Zveřejnění údajů zaokrouhlených na 1 desetinné místo</a:t>
            </a:r>
          </a:p>
          <a:p>
            <a:pPr eaLnBrk="1" hangingPunct="1">
              <a:buClr>
                <a:schemeClr val="tx2"/>
              </a:buClr>
              <a:buSzPct val="80000"/>
            </a:pPr>
            <a:r>
              <a:rPr lang="cs-CZ" alt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Nikdy se nereviduje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Isosceles Triangle 75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Isosceles Triangle 77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BB196029-7D18-4B8B-814A-A8710DEFB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51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1014059" y="321734"/>
            <a:ext cx="9904909" cy="1135737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 eaLnBrk="1" hangingPunct="1"/>
            <a:r>
              <a:rPr lang="cs-CZ" altLang="cs-CZ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Problémy měření inflace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4059" y="1457471"/>
            <a:ext cx="9904909" cy="4719492"/>
          </a:xfrm>
        </p:spPr>
        <p:txBody>
          <a:bodyPr>
            <a:normAutofit/>
          </a:bodyPr>
          <a:lstStyle/>
          <a:p>
            <a:pPr eaLnBrk="1" hangingPunct="1">
              <a:buClr>
                <a:srgbClr val="0070C0"/>
              </a:buClr>
              <a:buSzPct val="80000"/>
            </a:pPr>
            <a:r>
              <a:rPr lang="cs-CZ" altLang="cs-CZ" sz="2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Věrohodnost vstupů ze zjišťování u domácností</a:t>
            </a:r>
          </a:p>
          <a:p>
            <a:pPr eaLnBrk="1" hangingPunct="1">
              <a:buClr>
                <a:srgbClr val="0070C0"/>
              </a:buClr>
              <a:buSzPct val="80000"/>
            </a:pPr>
            <a:r>
              <a:rPr lang="cs-CZ" altLang="cs-CZ" sz="2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Nízká vypovídací schopnost podle sociálních skupin</a:t>
            </a:r>
          </a:p>
          <a:p>
            <a:pPr eaLnBrk="1" hangingPunct="1">
              <a:buClr>
                <a:srgbClr val="0070C0"/>
              </a:buClr>
              <a:buSzPct val="80000"/>
            </a:pPr>
            <a:r>
              <a:rPr lang="cs-CZ" altLang="cs-CZ" sz="2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Nízká vypovídací schopnost v regionálním členění</a:t>
            </a:r>
          </a:p>
          <a:p>
            <a:pPr eaLnBrk="1" hangingPunct="1">
              <a:buClr>
                <a:srgbClr val="0070C0"/>
              </a:buClr>
              <a:buSzPct val="80000"/>
            </a:pPr>
            <a:r>
              <a:rPr lang="cs-CZ" altLang="cs-CZ" sz="2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Místa, četnost a doba měření, nové produkty, balíčky produktů, aj.</a:t>
            </a:r>
          </a:p>
          <a:p>
            <a:pPr marL="0" indent="0" eaLnBrk="1" hangingPunct="1">
              <a:buClr>
                <a:schemeClr val="tx2"/>
              </a:buClr>
              <a:buSzPct val="80000"/>
              <a:buNone/>
            </a:pPr>
            <a:r>
              <a:rPr lang="cs-CZ" altLang="cs-CZ" sz="2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Mezinárodní srovnání:</a:t>
            </a:r>
          </a:p>
          <a:p>
            <a:pPr eaLnBrk="1" hangingPunct="1">
              <a:buClr>
                <a:srgbClr val="0070C0"/>
              </a:buClr>
              <a:buSzPct val="80000"/>
            </a:pPr>
            <a:r>
              <a:rPr lang="cs-CZ" altLang="cs-CZ" sz="2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Shodný či podobný teoretický aparát (vzorce, definice)</a:t>
            </a:r>
          </a:p>
          <a:p>
            <a:pPr eaLnBrk="1" hangingPunct="1">
              <a:buClr>
                <a:srgbClr val="0070C0"/>
              </a:buClr>
              <a:buSzPct val="80000"/>
            </a:pPr>
            <a:r>
              <a:rPr lang="cs-CZ" altLang="cs-CZ" sz="2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Různé spotřební koše podle národních zvyklostí a podmínek</a:t>
            </a:r>
          </a:p>
          <a:p>
            <a:pPr eaLnBrk="1" hangingPunct="1">
              <a:buClr>
                <a:srgbClr val="0070C0"/>
              </a:buClr>
              <a:buSzPct val="80000"/>
            </a:pPr>
            <a:r>
              <a:rPr lang="cs-CZ" altLang="cs-CZ" sz="2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Stabilita ekonomiky, sociálních podmínek</a:t>
            </a:r>
          </a:p>
          <a:p>
            <a:pPr eaLnBrk="1" hangingPunct="1">
              <a:buClr>
                <a:srgbClr val="0070C0"/>
              </a:buClr>
              <a:buSzPct val="80000"/>
            </a:pPr>
            <a:r>
              <a:rPr lang="cs-CZ" altLang="cs-CZ" sz="2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Různá četnost měření ceny</a:t>
            </a:r>
          </a:p>
          <a:p>
            <a:pPr eaLnBrk="1" hangingPunct="1">
              <a:buClr>
                <a:schemeClr val="tx2"/>
              </a:buClr>
              <a:buSzPct val="80000"/>
            </a:pPr>
            <a:endParaRPr lang="cs-CZ" altLang="cs-CZ" sz="3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Isosceles Triangle 75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Isosceles Triangle 77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6E3E8430-BF70-4A0D-AE9F-72AA4F520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52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0DC68AF6-6DAA-41B0-9994-1883463041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059" y="321734"/>
            <a:ext cx="9904909" cy="1135737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kern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Mzdy</a:t>
            </a:r>
            <a:endParaRPr lang="cs-CZ" sz="3600" dirty="0">
              <a:solidFill>
                <a:srgbClr val="0070C0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1004FDE-4948-4B15-8F2A-E4B1EA4AC6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4059" y="1457471"/>
            <a:ext cx="9904909" cy="4719492"/>
          </a:xfrm>
        </p:spPr>
        <p:txBody>
          <a:bodyPr>
            <a:normAutofit/>
          </a:bodyPr>
          <a:lstStyle/>
          <a:p>
            <a:pPr marL="457200" indent="-228600"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Mzdy jako složka nákladů</a:t>
            </a:r>
          </a:p>
          <a:p>
            <a:pPr marL="457200" indent="-228600"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Mzdy jako zdroj obratu obchodu a služeb</a:t>
            </a:r>
          </a:p>
          <a:p>
            <a:pPr marL="457200" indent="-228600"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Mzdy jako nástroj uspokojování potřeb lidí</a:t>
            </a:r>
          </a:p>
          <a:p>
            <a:pPr marL="457200" indent="-228600"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Mzdy jako zdroj daní pro stát</a:t>
            </a:r>
          </a:p>
          <a:p>
            <a:pPr marL="457200" indent="-228600"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Vývoj mezd a podnikatelské rozhodování</a:t>
            </a:r>
          </a:p>
          <a:p>
            <a:pPr marL="457200" indent="-228600"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Mzdy a struktura ekonomiky</a:t>
            </a:r>
          </a:p>
          <a:p>
            <a:pPr marL="457200" indent="-228600"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Mzdy a (ne)zaměstnanost</a:t>
            </a:r>
          </a:p>
          <a:p>
            <a:endParaRPr lang="cs-CZ" sz="20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D9D4478-010C-44CD-85C5-F1EA5AEB9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53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2329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14059" y="321734"/>
            <a:ext cx="9904909" cy="1135737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Mzdy II.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059" y="1457471"/>
            <a:ext cx="9904909" cy="4719492"/>
          </a:xfrm>
        </p:spPr>
        <p:txBody>
          <a:bodyPr>
            <a:normAutofit/>
          </a:bodyPr>
          <a:lstStyle/>
          <a:p>
            <a:pPr marL="0" indent="0">
              <a:buSzPct val="80000"/>
              <a:buNone/>
              <a:defRPr/>
            </a:pPr>
            <a:endParaRPr lang="cs-CZ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SzPct val="80000"/>
              <a:buNone/>
              <a:defRPr/>
            </a:pPr>
            <a:r>
              <a:rPr lang="cs-CZ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Ukazatele: </a:t>
            </a:r>
          </a:p>
          <a:p>
            <a:pPr marL="0" indent="0">
              <a:buSzPct val="80000"/>
              <a:buNone/>
              <a:defRPr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- objem mzdových prostředků </a:t>
            </a:r>
          </a:p>
          <a:p>
            <a:pPr marL="0" indent="0">
              <a:buNone/>
              <a:defRPr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- průměrná mzda </a:t>
            </a:r>
          </a:p>
          <a:p>
            <a:pPr marL="0" indent="0">
              <a:buNone/>
              <a:defRPr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- medián = střední hodnota</a:t>
            </a:r>
          </a:p>
          <a:p>
            <a:pPr marL="0" indent="0">
              <a:buNone/>
              <a:defRPr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- mzda nominální a reálná</a:t>
            </a:r>
          </a:p>
          <a:p>
            <a:pPr marL="0" indent="0">
              <a:buNone/>
              <a:defRPr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2F6A38E-AA35-4377-A333-7FC84C26C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54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298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14059" y="321734"/>
            <a:ext cx="9904909" cy="1135737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Úplné náklady práce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059" y="1457471"/>
            <a:ext cx="9904909" cy="4719492"/>
          </a:xfrm>
        </p:spPr>
        <p:txBody>
          <a:bodyPr>
            <a:normAutofit/>
          </a:bodyPr>
          <a:lstStyle/>
          <a:p>
            <a:pPr>
              <a:buSzPct val="80000"/>
            </a:pPr>
            <a:endParaRPr lang="cs-CZ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ÚNP = osobní výdaje + ostatní výdaje spojené s pracovní sílou</a:t>
            </a:r>
          </a:p>
          <a:p>
            <a:pPr>
              <a:buSzPct val="80000"/>
              <a:defRPr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Pracovní podmínky, péče o pracovní síly a jejich cena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Ostatní výdaje:</a:t>
            </a:r>
          </a:p>
          <a:p>
            <a:pPr marL="0" indent="0">
              <a:buNone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vzdělávání</a:t>
            </a:r>
          </a:p>
          <a:p>
            <a:pPr marL="0" indent="0">
              <a:buNone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bezpečnost</a:t>
            </a:r>
          </a:p>
          <a:p>
            <a:pPr marL="0" indent="0">
              <a:buNone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péče o zdraví</a:t>
            </a:r>
          </a:p>
          <a:p>
            <a:pPr marL="0" indent="0">
              <a:buNone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sociální výdaje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9435FE5-E25B-43ED-97DE-11986F0D0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55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3748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976B1BC1-9798-482A-9114-12F4D1631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059" y="321734"/>
            <a:ext cx="9904909" cy="1135737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kern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Pracovní síla</a:t>
            </a:r>
            <a:endParaRPr lang="cs-CZ" sz="3600" dirty="0">
              <a:solidFill>
                <a:srgbClr val="0070C0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543080E-0BA1-4777-90F3-C45F8F3A4B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4059" y="1457471"/>
            <a:ext cx="9904909" cy="4719492"/>
          </a:xfrm>
        </p:spPr>
        <p:txBody>
          <a:bodyPr>
            <a:normAutofit/>
          </a:bodyPr>
          <a:lstStyle/>
          <a:p>
            <a:pPr indent="-228600"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Zaměstnavatelé, OSVČ, zaměstnanci, pomáhající členové domácnosti, nezaměstnaní</a:t>
            </a:r>
          </a:p>
          <a:p>
            <a:pPr indent="-228600"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Osoby dle věku: před- (0-14), produktivní (15 - 64), poproduktivní  (64+)</a:t>
            </a:r>
          </a:p>
          <a:p>
            <a:pPr indent="-228600"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Ekonomicky aktivní obyvatelstvo</a:t>
            </a:r>
          </a:p>
          <a:p>
            <a:pPr indent="-228600"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Srovnatelnost v čase a prostoru</a:t>
            </a:r>
          </a:p>
          <a:p>
            <a:pPr indent="-228600"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Počty zaměstnanců průměrné (tokové) nebo ke dni (stavové), přepočtené (FTE) nebo fyzické osoby</a:t>
            </a:r>
          </a:p>
          <a:p>
            <a:pPr marL="342900" indent="-228600"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Struktury dle: pohlaví, věku, vzdělání, oboru činnosti, postavení v zaměstnání</a:t>
            </a:r>
          </a:p>
          <a:p>
            <a:endParaRPr lang="cs-CZ" sz="20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9070D75-97AD-4637-8F50-C3556ACCC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56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3331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14059" y="321734"/>
            <a:ext cx="9904909" cy="1135737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Nezaměstnanost I.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059" y="1457471"/>
            <a:ext cx="9904909" cy="4719492"/>
          </a:xfrm>
        </p:spPr>
        <p:txBody>
          <a:bodyPr>
            <a:normAutofit fontScale="92500" lnSpcReduction="10000"/>
          </a:bodyPr>
          <a:lstStyle/>
          <a:p>
            <a:pPr marL="0" indent="0">
              <a:buSzPct val="80000"/>
              <a:buNone/>
            </a:pPr>
            <a:endParaRPr lang="cs-CZ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SzPct val="80000"/>
              <a:buNone/>
            </a:pPr>
            <a:r>
              <a:rPr lang="cs-CZ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Statistiky nezaměstnanosti:</a:t>
            </a:r>
          </a:p>
          <a:p>
            <a:pPr marL="0" indent="0">
              <a:buSzPct val="80000"/>
              <a:buNone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cs-CZ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registrovaná</a:t>
            </a: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úřady práce, jen národní     </a:t>
            </a:r>
          </a:p>
          <a:p>
            <a:pPr marL="0" indent="0">
              <a:buSzPct val="80000"/>
              <a:buNone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srovnatelnost, lokalizace až do adresy, údaje jen o </a:t>
            </a:r>
          </a:p>
          <a:p>
            <a:pPr marL="0" indent="0">
              <a:buSzPct val="80000"/>
              <a:buNone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nezaměstnaném</a:t>
            </a:r>
          </a:p>
          <a:p>
            <a:pPr marL="0" indent="0">
              <a:buSzPct val="80000"/>
              <a:buNone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cs-CZ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Výběrové šetření pracovních sil </a:t>
            </a: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(VŠPS), provádí ČSÚ,   </a:t>
            </a:r>
          </a:p>
          <a:p>
            <a:pPr marL="0" indent="0">
              <a:buSzPct val="80000"/>
              <a:buNone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mezinárodní metodika </a:t>
            </a:r>
            <a:r>
              <a:rPr lang="en-GB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Labour Force Survey </a:t>
            </a: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(LFS) </a:t>
            </a:r>
          </a:p>
          <a:p>
            <a:pPr marL="0" indent="0">
              <a:buSzPct val="80000"/>
              <a:buNone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zajišťuje mezinárodní srovnatelnost, jen do úrovně NUTS3, </a:t>
            </a:r>
          </a:p>
          <a:p>
            <a:pPr marL="0" indent="0">
              <a:buSzPct val="80000"/>
              <a:buNone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širší údaje o nezaměstnaném (ztráta a hledání zaměstnání)</a:t>
            </a:r>
          </a:p>
          <a:p>
            <a:pPr marL="0" indent="0">
              <a:buSzPct val="80000"/>
              <a:buNone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B940890-5B02-4859-9AEB-F71A283BA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57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561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14059" y="321734"/>
            <a:ext cx="9904909" cy="1135737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Nezaměstnanost II.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059" y="1425381"/>
            <a:ext cx="9904909" cy="4719492"/>
          </a:xfrm>
        </p:spPr>
        <p:txBody>
          <a:bodyPr>
            <a:normAutofit/>
          </a:bodyPr>
          <a:lstStyle/>
          <a:p>
            <a:pPr lvl="0">
              <a:buSzPct val="80000"/>
              <a:buFont typeface="Wingdings" panose="05000000000000000000" pitchFamily="2" charset="2"/>
              <a:buChar char="q"/>
            </a:pPr>
            <a:endParaRPr lang="cs-CZ" sz="2000" dirty="0"/>
          </a:p>
          <a:p>
            <a:pPr lvl="0"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Nezaměstnanost mladých do 29 let</a:t>
            </a:r>
            <a:endParaRPr lang="cs-CZ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Nezaměstnanost dlouhodobá (rok a více)</a:t>
            </a:r>
          </a:p>
          <a:p>
            <a:pPr lvl="0"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Regionální nezaměstnanost</a:t>
            </a:r>
            <a:endParaRPr lang="cs-CZ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Srovnání čase – dopad změn metodiky a legislativy</a:t>
            </a:r>
          </a:p>
          <a:p>
            <a:pPr lvl="0"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Mezinárodní srovnání – dopad různé legislativy</a:t>
            </a:r>
          </a:p>
          <a:p>
            <a:pPr marL="0" indent="0">
              <a:buNone/>
            </a:pPr>
            <a:endParaRPr lang="cs-CZ" sz="20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F253DDB-F4FC-4597-BC0D-E3F65ED8C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58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0131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14059" y="321734"/>
            <a:ext cx="9904909" cy="1135737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Demografie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059" y="1457471"/>
            <a:ext cx="9904909" cy="4719492"/>
          </a:xfrm>
        </p:spPr>
        <p:txBody>
          <a:bodyPr>
            <a:normAutofit/>
          </a:bodyPr>
          <a:lstStyle/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Počty obyvatel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Natalita, mortalita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Potratovost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Přirozený pohyb: narození – zemřelí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Mechanický pohyb: přistěhovalí – vystěhovalí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Sňatečnost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Rozvodovost</a:t>
            </a:r>
          </a:p>
          <a:p>
            <a:endParaRPr lang="cs-CZ" sz="20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954F4E2-EA1B-4DFD-9EAE-3982BF289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59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Grafický objekt 10" descr="Učitel">
            <a:hlinkClick r:id="rId2"/>
            <a:extLst>
              <a:ext uri="{FF2B5EF4-FFF2-40B4-BE49-F238E27FC236}">
                <a16:creationId xmlns:a16="http://schemas.microsoft.com/office/drawing/2014/main" id="{3E111E8B-FB6A-477E-AFF2-FCB69B875CF9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262533" y="3034069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8714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014059" y="265464"/>
            <a:ext cx="9904909" cy="1135737"/>
          </a:xfrm>
          <a:solidFill>
            <a:schemeClr val="bg1">
              <a:lumMod val="95000"/>
            </a:schemeClr>
          </a:solidFill>
          <a:ln>
            <a:solidFill>
              <a:srgbClr val="00B0F0"/>
            </a:solidFill>
          </a:ln>
        </p:spPr>
        <p:txBody>
          <a:bodyPr>
            <a:normAutofit/>
          </a:bodyPr>
          <a:lstStyle/>
          <a:p>
            <a:pPr algn="ctr" eaLnBrk="1" hangingPunct="1"/>
            <a:r>
              <a:rPr lang="cs-CZ" altLang="cs-CZ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Hlavní obsah semináře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4059" y="1401201"/>
            <a:ext cx="9904909" cy="4716226"/>
          </a:xfrm>
        </p:spPr>
        <p:txBody>
          <a:bodyPr>
            <a:normAutofit/>
          </a:bodyPr>
          <a:lstStyle/>
          <a:p>
            <a:pPr eaLnBrk="1" hangingPunct="1">
              <a:buSzPct val="80000"/>
            </a:pPr>
            <a:endParaRPr lang="cs-CZ" altLang="cs-CZ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SzPct val="80000"/>
            </a:pPr>
            <a:r>
              <a:rPr lang="cs-CZ" alt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Význam statistických dat a informací (nejen) ve veřejném sektoru</a:t>
            </a:r>
          </a:p>
          <a:p>
            <a:pPr eaLnBrk="1" hangingPunct="1">
              <a:buSzPct val="80000"/>
            </a:pPr>
            <a:r>
              <a:rPr lang="cs-CZ" alt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Základní pojmy</a:t>
            </a:r>
          </a:p>
          <a:p>
            <a:pPr eaLnBrk="1" hangingPunct="1">
              <a:buSzPct val="80000"/>
            </a:pPr>
            <a:r>
              <a:rPr lang="cs-CZ" alt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Legislativa </a:t>
            </a:r>
          </a:p>
          <a:p>
            <a:pPr eaLnBrk="1" hangingPunct="1">
              <a:buSzPct val="80000"/>
            </a:pPr>
            <a:r>
              <a:rPr lang="cs-CZ" alt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Instituce a zdroje dat a informací</a:t>
            </a:r>
          </a:p>
          <a:p>
            <a:pPr eaLnBrk="1" hangingPunct="1">
              <a:buSzPct val="80000"/>
            </a:pPr>
            <a:r>
              <a:rPr lang="cs-CZ" alt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Hlavní vlastnosti dat a informací - metodika</a:t>
            </a:r>
          </a:p>
          <a:p>
            <a:pPr>
              <a:buSzPct val="80000"/>
            </a:pPr>
            <a:r>
              <a:rPr lang="cs-CZ" alt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Statistické údaje z oblastí sociální statistiky, demografie, makro a mikro ekonomické statistiky</a:t>
            </a:r>
          </a:p>
          <a:p>
            <a:pPr marL="0" indent="0" eaLnBrk="1" hangingPunct="1">
              <a:buSzPct val="80000"/>
              <a:buNone/>
            </a:pPr>
            <a:r>
              <a:rPr lang="cs-CZ" altLang="cs-CZ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Cíl: získat znalosti pro zadání či vlastní vytvoření potřebných </a:t>
            </a:r>
          </a:p>
          <a:p>
            <a:pPr marL="0" indent="0" eaLnBrk="1" hangingPunct="1">
              <a:buSzPct val="80000"/>
              <a:buNone/>
            </a:pPr>
            <a:r>
              <a:rPr lang="cs-CZ" altLang="cs-CZ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statistických dat a správné zacházení s nimi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Isosceles Triangle 75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Isosceles Triangle 77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CFA7C762-256D-4658-BB28-C2CEC55C5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686E-FADA-449F-B68C-EEA16713CA67}" type="slidenum">
              <a:rPr lang="cs-CZ" b="1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fld>
            <a:endParaRPr lang="cs-CZ" b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16258" y="365125"/>
            <a:ext cx="8904850" cy="1325563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dirty="0">
                <a:solidFill>
                  <a:srgbClr val="2376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Stromy (pyramidy) života</a:t>
            </a:r>
          </a:p>
        </p:txBody>
      </p:sp>
      <p:graphicFrame>
        <p:nvGraphicFramePr>
          <p:cNvPr id="4" name="Zástupný symbol pro obsah 3">
            <a:hlinkClick r:id="" action="ppaction://ole?verb=0"/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0820758"/>
              </p:ext>
            </p:extLst>
          </p:nvPr>
        </p:nvGraphicFramePr>
        <p:xfrm>
          <a:off x="1907214" y="1814732"/>
          <a:ext cx="3348372" cy="45416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Presentation" r:id="rId3" imgW="5344584" imgH="3779525" progId="PowerPoint.Show.8">
                  <p:embed/>
                </p:oleObj>
              </mc:Choice>
              <mc:Fallback>
                <p:oleObj name="Presentation" r:id="rId3" imgW="5344584" imgH="3779525" progId="PowerPoint.Show.8">
                  <p:embed/>
                  <p:pic>
                    <p:nvPicPr>
                      <p:cNvPr id="4" name="Zástupný symbol pro obsah 3">
                        <a:hlinkClick r:id="" action="ppaction://ole?verb=0"/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07214" y="1814732"/>
                        <a:ext cx="3348372" cy="4541618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Obrázek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20136" y="2168860"/>
            <a:ext cx="3124572" cy="3816424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87888" y="2154475"/>
            <a:ext cx="2692524" cy="3845195"/>
          </a:xfrm>
          <a:prstGeom prst="rect">
            <a:avLst/>
          </a:prstGeom>
        </p:spPr>
      </p:pic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72EC5B5-EEEF-4F7C-9ED3-D6EF376E5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3371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14059" y="321734"/>
            <a:ext cx="9904909" cy="1135737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Demografie II.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059" y="1457471"/>
            <a:ext cx="9904909" cy="4719492"/>
          </a:xfrm>
        </p:spPr>
        <p:txBody>
          <a:bodyPr>
            <a:normAutofit/>
          </a:bodyPr>
          <a:lstStyle/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Obyvatele podle:</a:t>
            </a:r>
          </a:p>
          <a:p>
            <a:pPr marL="0" indent="0">
              <a:buNone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- trvalého bydliště</a:t>
            </a:r>
          </a:p>
          <a:p>
            <a:pPr marL="0" indent="0">
              <a:buNone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- obvyklého bydliště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Obyvatelé hlášení na obecním úřadu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Bilance obyvatel = výchozí stav + saldo přirozeného pohybu (narození – zemřelí) + saldo mechanického pohybu (přistěhovalí – vystěhovalí)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07C68A2-F0DA-4DC2-8BF6-7705CBC2E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61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5701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14059" y="321734"/>
            <a:ext cx="9904909" cy="1135737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Demografie III.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059" y="1457471"/>
            <a:ext cx="9904909" cy="4719492"/>
          </a:xfrm>
        </p:spPr>
        <p:txBody>
          <a:bodyPr>
            <a:normAutofit lnSpcReduction="10000"/>
          </a:bodyPr>
          <a:lstStyle/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Natalita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Živě a mrtvě rozené děti – živě = dítě vypuzené nebo vyňaté z těla matky s porodní hmotnosti 500 g a více a projevující alespoň jednu ze známek života nebo má hmotnost do 500 g a přežije alespoň 24 hodin od porodu.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Novorozenci = 0-27 dní od porodu, kojenci = 28 dní – 1 rok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Míra plodnosti = počet živě narozených dětí v přepočtu na 1 ženu v produkčním věku 15 – 49 let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Potraty:</a:t>
            </a:r>
          </a:p>
          <a:p>
            <a:pPr marL="0" indent="0">
              <a:buSzPct val="80000"/>
              <a:buNone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spontánní</a:t>
            </a:r>
          </a:p>
          <a:p>
            <a:pPr marL="0" indent="0">
              <a:buSzPct val="80000"/>
              <a:buNone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umělé</a:t>
            </a:r>
          </a:p>
          <a:p>
            <a:pPr>
              <a:buSzPct val="80000"/>
              <a:buFont typeface="Wingdings" panose="05000000000000000000" pitchFamily="2" charset="2"/>
              <a:buChar char="q"/>
            </a:pPr>
            <a:endParaRPr lang="cs-CZ" sz="20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F1E13CC-C94B-4CA7-A564-15684F65A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62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2432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14059" y="321734"/>
            <a:ext cx="9904909" cy="1135737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Demografie V.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059" y="1457471"/>
            <a:ext cx="9904909" cy="4719492"/>
          </a:xfrm>
        </p:spPr>
        <p:txBody>
          <a:bodyPr>
            <a:normAutofit/>
          </a:bodyPr>
          <a:lstStyle/>
          <a:p>
            <a:pPr>
              <a:buSzPct val="80000"/>
            </a:pPr>
            <a:endParaRPr lang="cs-CZ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Úmrtnost:</a:t>
            </a:r>
          </a:p>
          <a:p>
            <a:pPr marL="0" indent="0">
              <a:buSzPct val="80000"/>
              <a:buNone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- novorozenci – do 28 dnů od porodu</a:t>
            </a:r>
          </a:p>
          <a:p>
            <a:pPr marL="0" indent="0">
              <a:buSzPct val="80000"/>
              <a:buNone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- kojenci – do 1 roku věku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Příčiny úmrtí: kategorizace dle Klasifikace nemocí MKN-10; </a:t>
            </a:r>
          </a:p>
          <a:p>
            <a:pPr marL="0" indent="0">
              <a:buSzPct val="80000"/>
              <a:buNone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vždy jen jedna (hlavní, bezprostřední) příčina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58FF5E8B-DE7D-4F11-B69C-8B9120874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63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DA867AB7-DBBC-4A67-96C5-55CD0C8F9B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1528" y="4374357"/>
            <a:ext cx="1428750" cy="1428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4043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14059" y="321734"/>
            <a:ext cx="9904909" cy="1135737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Demografie VI.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059" y="1457471"/>
            <a:ext cx="9904909" cy="4719492"/>
          </a:xfrm>
        </p:spPr>
        <p:txBody>
          <a:bodyPr>
            <a:normAutofit/>
          </a:bodyPr>
          <a:lstStyle/>
          <a:p>
            <a:pPr>
              <a:buSzPct val="80000"/>
            </a:pPr>
            <a:endParaRPr lang="cs-CZ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Sňatky: počet sňatků, počet sňatků/počet rozvodů v daném roce, počet sňatků na 1000 obyvatel starších 18 let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Územně přiřazen dle bydliště snoubence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Rozvody: počet rozvodů, počet rozvodů na počet sňatků v daném roce, počet rozvodů na 1000 obyvatel starších 18 let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Registrované partnerství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843887F-39EA-4A36-8686-C9ECEFD28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64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746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14059" y="321734"/>
            <a:ext cx="9904909" cy="1135737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Demografie VII.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059" y="1457471"/>
            <a:ext cx="9904909" cy="4719492"/>
          </a:xfrm>
        </p:spPr>
        <p:txBody>
          <a:bodyPr>
            <a:normAutofit/>
          </a:bodyPr>
          <a:lstStyle/>
          <a:p>
            <a:pPr>
              <a:buSzPct val="80000"/>
            </a:pPr>
            <a:endParaRPr lang="cs-CZ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Občanství – dle platného dokladu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Národnost – deklaratorní vyjádření vlastního pocitu člověka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Průměrný věk obyvatel – průměrný věk všech žijících obyvatel k určitému datu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Střední délka života = naděje dožití = předpoklad dožití věku za neměnných podmínek u nyní narozených nebo žijících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E6C06E8-9195-42C1-BCD6-7812AB2C3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65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8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AA707F07-7467-4822-8D6B-407253CD2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059" y="321734"/>
            <a:ext cx="9904909" cy="1135737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kern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Zdravotní stav</a:t>
            </a:r>
            <a:endParaRPr lang="cs-CZ" sz="3600" dirty="0">
              <a:solidFill>
                <a:srgbClr val="0070C0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3850198-ABA1-42AD-9D23-72C0CDFBDF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4059" y="1457471"/>
            <a:ext cx="9904909" cy="4719492"/>
          </a:xfrm>
        </p:spPr>
        <p:txBody>
          <a:bodyPr>
            <a:normAutofit/>
          </a:bodyPr>
          <a:lstStyle/>
          <a:p>
            <a:pPr marL="457200" indent="-228600">
              <a:buSzPct val="80000"/>
              <a:buFont typeface="Arial" panose="020B0604020202020204" pitchFamily="34" charset="0"/>
              <a:buChar char="•"/>
              <a:defRPr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Zdravotní stav populace celkem a nemocnost a úrazovost v pracovním procesu</a:t>
            </a:r>
          </a:p>
          <a:p>
            <a:pPr marL="457200" indent="-228600">
              <a:buSzPct val="80000"/>
              <a:buFont typeface="Arial" panose="020B0604020202020204" pitchFamily="34" charset="0"/>
              <a:buChar char="•"/>
              <a:defRPr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Parametry zdravotního stavu: </a:t>
            </a:r>
          </a:p>
          <a:p>
            <a:pPr indent="0">
              <a:buSzPct val="80000"/>
              <a:buNone/>
              <a:defRPr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- věk dožití, </a:t>
            </a:r>
          </a:p>
          <a:p>
            <a:pPr marL="0" indent="0">
              <a:buNone/>
              <a:defRPr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- úmrtnost novorozenců a kojenců, </a:t>
            </a:r>
          </a:p>
          <a:p>
            <a:pPr marL="0" indent="0">
              <a:buNone/>
              <a:defRPr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- struktura nemocí a příčin úmrtí, </a:t>
            </a:r>
          </a:p>
          <a:p>
            <a:pPr marL="457200" indent="-228600">
              <a:buSzPct val="80000"/>
              <a:buFont typeface="Arial" panose="020B0604020202020204" pitchFamily="34" charset="0"/>
              <a:buChar char="•"/>
              <a:defRPr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Parametry zdravotnictví: výdaje, počty lékařů a dalšího zdravotnického personálu, počet lékařů či lůžek na počet </a:t>
            </a:r>
          </a:p>
          <a:p>
            <a:pPr marL="0" indent="0">
              <a:buNone/>
              <a:defRPr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obyvatel</a:t>
            </a:r>
          </a:p>
          <a:p>
            <a:endParaRPr lang="cs-CZ" sz="20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1B8444C-B8BE-4805-B75D-85C40AABD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66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2109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1EE5A007-CD4C-4CA3-BBD0-A2C83C241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Sociální statistiky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DB827F4-D7A5-4893-8080-9ADC71ED82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457471"/>
            <a:ext cx="10905066" cy="47194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Zaměřeno na sociální zabezpečení</a:t>
            </a:r>
          </a:p>
          <a:p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Výdaje na dávky sociálního zabezpečení</a:t>
            </a:r>
          </a:p>
          <a:p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Výdaje na dávky důchodového pojištění</a:t>
            </a:r>
          </a:p>
          <a:p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Různé struktury dávek nemocenského pojištění</a:t>
            </a:r>
          </a:p>
          <a:p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Různé struktury důchodců</a:t>
            </a:r>
          </a:p>
          <a:p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Vybraná pobytová zařízení sociálních služeb (stav ke 31.12.)</a:t>
            </a:r>
          </a:p>
          <a:p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Vybrané údaje o poskytnutých sociálních službách</a:t>
            </a:r>
          </a:p>
          <a:p>
            <a:pPr marL="0" indent="0">
              <a:buNone/>
            </a:pPr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Hlavní zdroje dat:</a:t>
            </a:r>
          </a:p>
          <a:p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Ministerstvo práce a sociálních věcí – Česká správa sociálního zabezpečení</a:t>
            </a:r>
          </a:p>
          <a:p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Český statistický úřad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D31E258-FFDE-4181-BFCB-487ACC7FC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67</a:t>
            </a:fld>
            <a:endParaRPr lang="cs-CZ" b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9342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0043945E-9F84-416C-ACCD-401A9D491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059" y="321734"/>
            <a:ext cx="9904909" cy="1135737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kern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Vzdělanost</a:t>
            </a:r>
            <a:endParaRPr lang="cs-CZ" sz="3600" dirty="0">
              <a:solidFill>
                <a:srgbClr val="0070C0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D8B24A2-BC72-4D68-8E0A-860A594D2F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4059" y="1457471"/>
            <a:ext cx="9904909" cy="4719492"/>
          </a:xfrm>
        </p:spPr>
        <p:txBody>
          <a:bodyPr>
            <a:normAutofit/>
          </a:bodyPr>
          <a:lstStyle/>
          <a:p>
            <a:pPr marL="457200" indent="-228600">
              <a:buSzPct val="80000"/>
              <a:buFont typeface="Arial" panose="020B0604020202020204" pitchFamily="34" charset="0"/>
              <a:buChar char="•"/>
              <a:defRPr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Klasifikace úrovně a zaměření vzdělání</a:t>
            </a:r>
          </a:p>
          <a:p>
            <a:pPr marL="457200" indent="-228600">
              <a:buSzPct val="80000"/>
              <a:buFont typeface="Arial" panose="020B0604020202020204" pitchFamily="34" charset="0"/>
              <a:buChar char="•"/>
              <a:defRPr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Sledování dle věku a pohlaví, regionální rozdíly</a:t>
            </a:r>
          </a:p>
          <a:p>
            <a:pPr marL="457200" indent="-228600">
              <a:buSzPct val="80000"/>
              <a:buFont typeface="Arial" panose="020B0604020202020204" pitchFamily="34" charset="0"/>
              <a:buChar char="•"/>
              <a:defRPr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Vzdělávání jako celoživotní proces</a:t>
            </a:r>
          </a:p>
          <a:p>
            <a:pPr marL="457200" indent="-228600">
              <a:buSzPct val="80000"/>
              <a:buFont typeface="Arial" panose="020B0604020202020204" pitchFamily="34" charset="0"/>
              <a:buChar char="•"/>
              <a:defRPr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Ukazatele vzdělanosti obyvatelstva</a:t>
            </a:r>
          </a:p>
          <a:p>
            <a:pPr marL="457200" indent="-228600">
              <a:buSzPct val="80000"/>
              <a:buFont typeface="Arial" panose="020B0604020202020204" pitchFamily="34" charset="0"/>
              <a:buChar char="•"/>
              <a:defRPr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Ukazatele školství a vzdělávací soustavy</a:t>
            </a:r>
          </a:p>
          <a:p>
            <a:pPr marL="457200" indent="-228600">
              <a:buSzPct val="80000"/>
              <a:buFont typeface="Arial" panose="020B0604020202020204" pitchFamily="34" charset="0"/>
              <a:buChar char="•"/>
              <a:defRPr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Problémy srovnání v čase a v prostoru</a:t>
            </a:r>
          </a:p>
          <a:p>
            <a:pPr marL="0" indent="0">
              <a:buNone/>
            </a:pPr>
            <a:endParaRPr lang="cs-CZ" sz="20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0DF2C6D-EAAE-43A4-B3F7-36BB5076F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68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7918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7CD030A5-60EF-4A5E-8EE1-9766DC922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059" y="321734"/>
            <a:ext cx="9904909" cy="1135737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kern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Chudoba</a:t>
            </a:r>
            <a:endParaRPr lang="cs-CZ" sz="3600" dirty="0">
              <a:solidFill>
                <a:srgbClr val="0070C0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DED11B5-8FF8-477B-BFEA-F6D7FA4A51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4059" y="1457471"/>
            <a:ext cx="9904909" cy="4719492"/>
          </a:xfrm>
        </p:spPr>
        <p:txBody>
          <a:bodyPr>
            <a:normAutofit/>
          </a:bodyPr>
          <a:lstStyle/>
          <a:p>
            <a:pPr marL="457200" indent="-228600">
              <a:buClr>
                <a:srgbClr val="0070C0"/>
              </a:buClr>
              <a:buSzPct val="80000"/>
              <a:buFont typeface="Arial" panose="020B0604020202020204" pitchFamily="34" charset="0"/>
              <a:buChar char="•"/>
              <a:defRPr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Chudoba podle příjmů nebo podle vlastnictví</a:t>
            </a:r>
          </a:p>
          <a:p>
            <a:pPr marL="457200" indent="-228600">
              <a:buClr>
                <a:srgbClr val="0070C0"/>
              </a:buClr>
              <a:buSzPct val="80000"/>
              <a:buFont typeface="Arial" panose="020B0604020202020204" pitchFamily="34" charset="0"/>
              <a:buChar char="•"/>
              <a:defRPr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Prakticky měřitelné jen podle příjmů</a:t>
            </a:r>
          </a:p>
          <a:p>
            <a:pPr marL="457200" indent="-228600">
              <a:buClr>
                <a:srgbClr val="0070C0"/>
              </a:buClr>
              <a:buSzPct val="80000"/>
              <a:buFont typeface="Arial" panose="020B0604020202020204" pitchFamily="34" charset="0"/>
              <a:buChar char="•"/>
              <a:defRPr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Stanovení hranice míry chudoby</a:t>
            </a:r>
          </a:p>
          <a:p>
            <a:pPr marL="457200" indent="-228600">
              <a:buClr>
                <a:srgbClr val="0070C0"/>
              </a:buClr>
              <a:buSzPct val="80000"/>
              <a:buFont typeface="Arial" panose="020B0604020202020204" pitchFamily="34" charset="0"/>
              <a:buChar char="•"/>
              <a:defRPr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Objektivizace v prostoru a v čase</a:t>
            </a:r>
          </a:p>
          <a:p>
            <a:pPr marL="457200" indent="-228600">
              <a:buClr>
                <a:srgbClr val="0070C0"/>
              </a:buClr>
              <a:buSzPct val="80000"/>
              <a:buFont typeface="Arial" panose="020B0604020202020204" pitchFamily="34" charset="0"/>
              <a:buChar char="•"/>
              <a:defRPr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Problém pravdivého zachycení příjmů</a:t>
            </a:r>
          </a:p>
          <a:p>
            <a:pPr marL="457200" indent="-228600">
              <a:buClr>
                <a:srgbClr val="0070C0"/>
              </a:buClr>
              <a:buSzPct val="80000"/>
              <a:buFont typeface="Arial" panose="020B0604020202020204" pitchFamily="34" charset="0"/>
              <a:buChar char="•"/>
              <a:defRPr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Statistická chudoba ≠ nespokojenost </a:t>
            </a:r>
          </a:p>
          <a:p>
            <a:pPr marL="0" indent="0">
              <a:buNone/>
            </a:pPr>
            <a:endParaRPr lang="cs-CZ" sz="20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73D8AA1-91A8-43BA-BA7F-8F8EFBFFD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69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4414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314D791-4D8A-4854-B8FC-6959656D09A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5076E76-3EB3-4269-8135-07CAB20E59A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DA7A8548-D421-4714-AC46-5F1FACD49A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6279" y="1741337"/>
            <a:ext cx="6739136" cy="2387918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cs-CZ" sz="6000" b="1" kern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 je statistika</a:t>
            </a:r>
            <a:endParaRPr lang="en-US" sz="6000" b="1" kern="1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EB3C7E5-50E1-4F9E-AEA3-A6D2190394F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305" y="0"/>
            <a:ext cx="5163047" cy="3153018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80233B5C-C5A9-48C0-8C07-21E6F6B3603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10F3AF96-AAC1-41E3-9F66-0A6277845D1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5DF38A98-557F-4C23-935A-42806B67AA3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8ACEB13D-EBFC-4288-B604-572C2F779AE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BF730E0-72C3-4973-9FD9-B565D526E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en-US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7</a:t>
            </a:fld>
            <a:endParaRPr lang="en-US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B988F9A4-0578-4C59-8B4A-346E02CF3A3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 flipH="1">
            <a:off x="9262397" y="3928396"/>
            <a:ext cx="3142400" cy="2716805"/>
            <a:chOff x="-305" y="-4155"/>
            <a:chExt cx="2514948" cy="2174333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F63F827B-FA00-442A-A09C-806F1FFA342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C876680-EE75-4791-842F-E23509221D5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3B9819B2-70D4-4E0A-8D51-6B359B44CB7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5FA8033D-6A70-4FA5-8F37-7F8C117C981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940676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27952CEA-6F3E-45C3-9077-511659829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059" y="321734"/>
            <a:ext cx="9904909" cy="1135737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kern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Volný čas</a:t>
            </a:r>
            <a:endParaRPr lang="cs-CZ" sz="3600" dirty="0">
              <a:solidFill>
                <a:srgbClr val="0070C0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1518F54-5E61-43E8-B2E5-C8137DAB71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4059" y="1457471"/>
            <a:ext cx="9904909" cy="4719492"/>
          </a:xfrm>
        </p:spPr>
        <p:txBody>
          <a:bodyPr>
            <a:normAutofit/>
          </a:bodyPr>
          <a:lstStyle/>
          <a:p>
            <a:pPr marL="457200" indent="-228600">
              <a:buClr>
                <a:srgbClr val="0070C0"/>
              </a:buClr>
              <a:buSzPct val="80000"/>
              <a:buFont typeface="Arial" panose="020B0604020202020204" pitchFamily="34" charset="0"/>
              <a:buChar char="•"/>
              <a:defRPr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Různé místo v žebříčku hodnot ve vazbě   </a:t>
            </a:r>
          </a:p>
          <a:p>
            <a:pPr marL="0" indent="0">
              <a:buClr>
                <a:srgbClr val="0070C0"/>
              </a:buClr>
              <a:buSzPct val="80000"/>
              <a:buNone/>
              <a:defRPr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na rozvoji společnosti, sociální skupině,   </a:t>
            </a:r>
          </a:p>
          <a:p>
            <a:pPr marL="0" indent="0">
              <a:buClr>
                <a:srgbClr val="0070C0"/>
              </a:buClr>
              <a:buSzPct val="80000"/>
              <a:buNone/>
              <a:defRPr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věk, pohlaví,…</a:t>
            </a:r>
          </a:p>
          <a:p>
            <a:pPr marL="457200" indent="-228600">
              <a:buClr>
                <a:srgbClr val="0070C0"/>
              </a:buClr>
              <a:buSzPct val="80000"/>
              <a:buFont typeface="Arial" panose="020B0604020202020204" pitchFamily="34" charset="0"/>
              <a:buChar char="•"/>
              <a:defRPr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Význam roste s vyšší životní úrovní</a:t>
            </a:r>
          </a:p>
          <a:p>
            <a:pPr marL="457200" indent="-228600">
              <a:buClr>
                <a:srgbClr val="0070C0"/>
              </a:buClr>
              <a:buSzPct val="80000"/>
              <a:buFont typeface="Arial" panose="020B0604020202020204" pitchFamily="34" charset="0"/>
              <a:buChar char="•"/>
              <a:defRPr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Měření: výběrové metody (např. SILC), </a:t>
            </a:r>
          </a:p>
          <a:p>
            <a:pPr marL="0" indent="0">
              <a:buClr>
                <a:srgbClr val="0070C0"/>
              </a:buClr>
              <a:buNone/>
              <a:defRPr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náročnost na strukturu vzorku</a:t>
            </a:r>
          </a:p>
          <a:p>
            <a:pPr marL="457200" indent="-228600">
              <a:buClr>
                <a:srgbClr val="0070C0"/>
              </a:buClr>
              <a:buSzPct val="80000"/>
              <a:buFont typeface="Arial" panose="020B0604020202020204" pitchFamily="34" charset="0"/>
              <a:buChar char="•"/>
              <a:defRPr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Rozsah volného času v hodinách, aktivity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E7B3333-53EA-453E-A991-C2F246977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70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4394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B4BE29E6-0F77-4F34-A76B-CF49A0E9C7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059" y="321734"/>
            <a:ext cx="9904909" cy="1135737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kern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Uplatnění demokratických práv</a:t>
            </a:r>
            <a:endParaRPr lang="cs-CZ" sz="3600" dirty="0">
              <a:solidFill>
                <a:srgbClr val="0070C0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65319CE-5FED-4B09-BD9E-BDA58E579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4059" y="1457471"/>
            <a:ext cx="9904909" cy="4719492"/>
          </a:xfrm>
        </p:spPr>
        <p:txBody>
          <a:bodyPr>
            <a:normAutofit/>
          </a:bodyPr>
          <a:lstStyle/>
          <a:p>
            <a:pPr marL="457200" indent="-228600">
              <a:buClr>
                <a:srgbClr val="0070C0"/>
              </a:buClr>
              <a:buSzPct val="80000"/>
              <a:buFont typeface="Arial" panose="020B0604020202020204" pitchFamily="34" charset="0"/>
              <a:buChar char="•"/>
              <a:defRPr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Závisí na rozvoji společnosti </a:t>
            </a:r>
          </a:p>
          <a:p>
            <a:pPr marL="457200" indent="-228600">
              <a:buClr>
                <a:srgbClr val="0070C0"/>
              </a:buClr>
              <a:buSzPct val="80000"/>
              <a:buFont typeface="Arial" panose="020B0604020202020204" pitchFamily="34" charset="0"/>
              <a:buChar char="•"/>
              <a:defRPr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Může se prolínat s volným časem</a:t>
            </a:r>
          </a:p>
          <a:p>
            <a:pPr marL="457200" indent="-228600">
              <a:buClr>
                <a:srgbClr val="0070C0"/>
              </a:buClr>
              <a:buSzPct val="80000"/>
              <a:buFont typeface="Arial" panose="020B0604020202020204" pitchFamily="34" charset="0"/>
              <a:buChar char="•"/>
              <a:defRPr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Uplatňování aktivních a pasivních demokratických práv v </a:t>
            </a:r>
          </a:p>
          <a:p>
            <a:pPr marL="0" indent="0">
              <a:buClr>
                <a:schemeClr val="tx2"/>
              </a:buClr>
              <a:buSzPct val="80000"/>
              <a:buNone/>
              <a:defRPr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řízení společnosti</a:t>
            </a:r>
          </a:p>
          <a:p>
            <a:pPr marL="457200" indent="-228600">
              <a:buClr>
                <a:srgbClr val="0070C0"/>
              </a:buClr>
              <a:buSzPct val="80000"/>
              <a:buFont typeface="Arial" panose="020B0604020202020204" pitchFamily="34" charset="0"/>
              <a:buChar char="•"/>
              <a:defRPr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Měření: výsledky voleb, údaje o postavení žen a mužů, </a:t>
            </a:r>
          </a:p>
          <a:p>
            <a:pPr marL="0" indent="0">
              <a:buClr>
                <a:schemeClr val="tx2"/>
              </a:buClr>
              <a:buSzPct val="80000"/>
              <a:buNone/>
              <a:defRPr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minorit atd., údaje poskytované politickými stranami</a:t>
            </a:r>
          </a:p>
          <a:p>
            <a:pPr marL="0" indent="0">
              <a:buNone/>
            </a:pPr>
            <a:endParaRPr lang="cs-CZ" sz="20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AF509AD-B3AB-4A31-8F30-1859A3064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71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0382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563396BD-B54B-42D2-9ABA-B78761B94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059" y="321734"/>
            <a:ext cx="9904909" cy="1135737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kern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Rovnost a vyloučenost</a:t>
            </a:r>
            <a:endParaRPr lang="cs-CZ" sz="3600" dirty="0">
              <a:solidFill>
                <a:srgbClr val="0070C0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0FB7EDE-DD13-406A-81C6-8F0E96ED3F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4059" y="1457471"/>
            <a:ext cx="9904909" cy="4719492"/>
          </a:xfrm>
        </p:spPr>
        <p:txBody>
          <a:bodyPr>
            <a:normAutofit/>
          </a:bodyPr>
          <a:lstStyle/>
          <a:p>
            <a:pPr marL="457200" indent="-228600">
              <a:buClr>
                <a:srgbClr val="0070C0"/>
              </a:buClr>
              <a:buSzPct val="80000"/>
              <a:buFont typeface="Arial" panose="020B0604020202020204" pitchFamily="34" charset="0"/>
              <a:buChar char="•"/>
              <a:defRPr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Souvisí zejména s demokratickými právy</a:t>
            </a:r>
          </a:p>
          <a:p>
            <a:pPr marL="457200" indent="-228600">
              <a:buClr>
                <a:srgbClr val="0070C0"/>
              </a:buClr>
              <a:buSzPct val="80000"/>
              <a:buFont typeface="Arial" panose="020B0604020202020204" pitchFamily="34" charset="0"/>
              <a:buChar char="•"/>
              <a:defRPr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Genderová statistika – rovné postavení žen a mužů</a:t>
            </a:r>
          </a:p>
          <a:p>
            <a:pPr marL="457200" indent="-228600">
              <a:buClr>
                <a:srgbClr val="0070C0"/>
              </a:buClr>
              <a:buSzPct val="80000"/>
              <a:buFont typeface="Arial" panose="020B0604020202020204" pitchFamily="34" charset="0"/>
              <a:buChar char="•"/>
              <a:defRPr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Přístup sociálně slabších ke vzdělání a k práci</a:t>
            </a:r>
          </a:p>
          <a:p>
            <a:pPr marL="457200" indent="-228600">
              <a:buClr>
                <a:srgbClr val="0070C0"/>
              </a:buClr>
              <a:buSzPct val="80000"/>
              <a:buFont typeface="Arial" panose="020B0604020202020204" pitchFamily="34" charset="0"/>
              <a:buChar char="•"/>
              <a:defRPr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Rovnost cizinců a národnostních a rasových menšin před </a:t>
            </a:r>
          </a:p>
          <a:p>
            <a:pPr marL="0" indent="0">
              <a:buClr>
                <a:schemeClr val="tx2"/>
              </a:buClr>
              <a:buSzPct val="80000"/>
              <a:buNone/>
              <a:defRPr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zákonem i v přístupu ke vzdělání, práci, zdravotní a </a:t>
            </a:r>
          </a:p>
          <a:p>
            <a:pPr marL="0" indent="0">
              <a:buClr>
                <a:schemeClr val="tx2"/>
              </a:buClr>
              <a:buSzPct val="80000"/>
              <a:buNone/>
              <a:defRPr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sociální péči</a:t>
            </a:r>
          </a:p>
          <a:p>
            <a:endParaRPr lang="cs-CZ" sz="20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A326A51-6130-4D3C-8EF6-0D5CC1E84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72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4680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1E211DDA-5EEA-4B51-8323-5ACB80896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059" y="321734"/>
            <a:ext cx="9904909" cy="1135737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kern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Kriminalita</a:t>
            </a:r>
            <a:endParaRPr lang="cs-CZ" sz="3600" dirty="0">
              <a:solidFill>
                <a:srgbClr val="0070C0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7402C22-8B69-4E87-AAC7-54A41A712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4059" y="1457471"/>
            <a:ext cx="9904909" cy="4719492"/>
          </a:xfrm>
        </p:spPr>
        <p:txBody>
          <a:bodyPr>
            <a:normAutofit/>
          </a:bodyPr>
          <a:lstStyle/>
          <a:p>
            <a:pPr marL="571500" indent="-342900"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Tři zdroje:</a:t>
            </a:r>
          </a:p>
          <a:p>
            <a:pPr marL="0" indent="0">
              <a:buClr>
                <a:schemeClr val="tx2"/>
              </a:buClr>
              <a:buNone/>
              <a:defRPr/>
            </a:pPr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- policie (výsledek vyšetřování)</a:t>
            </a:r>
          </a:p>
          <a:p>
            <a:pPr marL="0" indent="0">
              <a:buClr>
                <a:schemeClr val="tx2"/>
              </a:buClr>
              <a:buNone/>
              <a:defRPr/>
            </a:pPr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- státní zastupitelství (rozhodnutí o obvinění)</a:t>
            </a:r>
          </a:p>
          <a:p>
            <a:pPr marL="0" indent="0">
              <a:buClr>
                <a:schemeClr val="tx2"/>
              </a:buClr>
              <a:buNone/>
              <a:defRPr/>
            </a:pPr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- soudní systém (platný rozsudek)</a:t>
            </a:r>
          </a:p>
          <a:p>
            <a:pPr marL="685800" indent="-457200"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Statistiky: </a:t>
            </a:r>
          </a:p>
          <a:p>
            <a:pPr marL="0" indent="0">
              <a:buClr>
                <a:srgbClr val="0070C0"/>
              </a:buClr>
              <a:buSzPct val="100000"/>
              <a:buNone/>
              <a:defRPr/>
            </a:pPr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- počty a struktura trestných činů, </a:t>
            </a:r>
          </a:p>
          <a:p>
            <a:pPr marL="0" indent="0">
              <a:buClr>
                <a:schemeClr val="tx2"/>
              </a:buClr>
              <a:buNone/>
              <a:defRPr/>
            </a:pPr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- počty pachatelů, počty odsouzených, </a:t>
            </a:r>
          </a:p>
          <a:p>
            <a:pPr marL="0" indent="0">
              <a:buClr>
                <a:schemeClr val="tx2"/>
              </a:buClr>
              <a:buNone/>
              <a:defRPr/>
            </a:pPr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- struktura podle pohlaví a mladiství, počty </a:t>
            </a:r>
          </a:p>
          <a:p>
            <a:pPr marL="0" indent="0">
              <a:buClr>
                <a:schemeClr val="tx2"/>
              </a:buClr>
              <a:buNone/>
              <a:defRPr/>
            </a:pPr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- nápravných zařízení, z toho pro mladistvé </a:t>
            </a:r>
          </a:p>
          <a:p>
            <a:endParaRPr lang="cs-CZ" sz="20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DBD54F2-36C7-40D2-B9B3-ABFCA9AF1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73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9769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19DF7619-02EB-4685-890B-9ECEE9980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059" y="321734"/>
            <a:ext cx="9904909" cy="1135737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kern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Životní prostředí</a:t>
            </a:r>
            <a:endParaRPr lang="cs-CZ" sz="3600" dirty="0">
              <a:solidFill>
                <a:srgbClr val="0070C0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7D70F65-6CF9-42C3-84D8-C77200871F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4059" y="1457471"/>
            <a:ext cx="9904909" cy="4719492"/>
          </a:xfrm>
        </p:spPr>
        <p:txBody>
          <a:bodyPr>
            <a:normAutofit/>
          </a:bodyPr>
          <a:lstStyle/>
          <a:p>
            <a:pPr marL="457200" indent="-228600"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Složitý komplex různých podmínek</a:t>
            </a:r>
          </a:p>
          <a:p>
            <a:pPr marL="457200" indent="-228600"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Kvalita vody, vzduchu a půdy</a:t>
            </a:r>
          </a:p>
          <a:p>
            <a:pPr marL="457200" indent="-228600"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Znečištění různými chemickými prvky</a:t>
            </a:r>
          </a:p>
          <a:p>
            <a:pPr marL="457200" indent="-228600"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Klimatické podmínky</a:t>
            </a:r>
          </a:p>
          <a:p>
            <a:pPr marL="457200" indent="-228600"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Přírodní zdroje</a:t>
            </a:r>
          </a:p>
          <a:p>
            <a:pPr marL="457200" indent="-228600"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Zohlednění znečištění prostředí a čerpání přírodních zdrojů na tvorbě HDP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6051983-1682-4897-84AB-7B4243D4D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74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Grafický objekt 5" descr="Panda">
            <a:hlinkClick r:id="rId2"/>
            <a:extLst>
              <a:ext uri="{FF2B5EF4-FFF2-40B4-BE49-F238E27FC236}">
                <a16:creationId xmlns:a16="http://schemas.microsoft.com/office/drawing/2014/main" id="{06C505CB-8675-4679-A415-64E6F52EAC5E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343534" y="1979543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7280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314D791-4D8A-4854-B8FC-6959656D09A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5076E76-3EB3-4269-8135-07CAB20E59A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9D43BB3-9060-4C5F-B760-1ADD872FF4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6279" y="1741337"/>
            <a:ext cx="6739136" cy="238791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cs-CZ" sz="6000" b="1" kern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Populační cenzy</a:t>
            </a:r>
            <a:endParaRPr lang="en-US" sz="6000" b="1" kern="1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EB3C7E5-50E1-4F9E-AEA3-A6D2190394F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305" y="0"/>
            <a:ext cx="5163047" cy="3153018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80233B5C-C5A9-48C0-8C07-21E6F6B3603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10F3AF96-AAC1-41E3-9F66-0A6277845D1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5DF38A98-557F-4C23-935A-42806B67AA3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8ACEB13D-EBFC-4288-B604-572C2F779AE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E8C9308-E83A-4922-8117-4B5F60468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en-US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75</a:t>
            </a:fld>
            <a:endParaRPr lang="en-US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B988F9A4-0578-4C59-8B4A-346E02CF3A3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 flipH="1">
            <a:off x="9262397" y="3928396"/>
            <a:ext cx="3142400" cy="2716805"/>
            <a:chOff x="-305" y="-4155"/>
            <a:chExt cx="2514948" cy="2174333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F63F827B-FA00-442A-A09C-806F1FFA342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C876680-EE75-4791-842F-E23509221D5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3B9819B2-70D4-4E0A-8D51-6B359B44CB7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5FA8033D-6A70-4FA5-8F37-7F8C117C981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675788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14059" y="321734"/>
            <a:ext cx="9904909" cy="1135737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Populační censy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059" y="1457471"/>
            <a:ext cx="9904909" cy="4719492"/>
          </a:xfrm>
        </p:spPr>
        <p:txBody>
          <a:bodyPr>
            <a:normAutofit/>
          </a:bodyPr>
          <a:lstStyle/>
          <a:p>
            <a:pPr>
              <a:buClr>
                <a:srgbClr val="0070C0"/>
              </a:buClr>
              <a:buSzPct val="80000"/>
            </a:pPr>
            <a:endParaRPr lang="cs-CZ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0070C0"/>
              </a:buCl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 ČR Sčítání lidu, domů a bytů</a:t>
            </a:r>
          </a:p>
          <a:p>
            <a:pPr>
              <a:buClr>
                <a:srgbClr val="0070C0"/>
              </a:buCl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Různé metody provedení a jejich dopad na obsah a vlastnosti</a:t>
            </a:r>
          </a:p>
          <a:p>
            <a:pPr>
              <a:buClr>
                <a:srgbClr val="0070C0"/>
              </a:buCl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Srovnatelnost dat v čase a prostoru</a:t>
            </a:r>
          </a:p>
          <a:p>
            <a:pPr>
              <a:buClr>
                <a:srgbClr val="0070C0"/>
              </a:buCl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Využití dat z censů</a:t>
            </a:r>
          </a:p>
          <a:p>
            <a:pPr>
              <a:buClr>
                <a:srgbClr val="0070C0"/>
              </a:buCl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 ČR a EU příští sčítání lidu, domů a bytů v roce 2021</a:t>
            </a:r>
          </a:p>
          <a:p>
            <a:pPr marL="0" indent="0">
              <a:buNone/>
            </a:pPr>
            <a:endParaRPr lang="cs-CZ" sz="20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92DD78B-71BA-43DA-85BC-21A72CBEE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76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142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14059" y="321734"/>
            <a:ext cx="9904909" cy="1135737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Způsoby provedení censů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059" y="1457471"/>
            <a:ext cx="9904909" cy="4719492"/>
          </a:xfrm>
        </p:spPr>
        <p:txBody>
          <a:bodyPr>
            <a:normAutofit/>
          </a:bodyPr>
          <a:lstStyle/>
          <a:p>
            <a:pPr>
              <a:buSzPct val="80000"/>
            </a:pPr>
            <a:endParaRPr lang="cs-CZ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Dotazování u obyvatel</a:t>
            </a:r>
          </a:p>
          <a:p>
            <a:pPr marL="0" indent="0">
              <a:buNone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otázky klade i zapisuje tazatel</a:t>
            </a:r>
          </a:p>
          <a:p>
            <a:pPr marL="0" indent="0">
              <a:buNone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doručení a sběr dotazníků, pomoc tazatelem, vyplnění </a:t>
            </a:r>
          </a:p>
          <a:p>
            <a:pPr marL="0" indent="0">
              <a:buNone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respondentem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Administrativní zdroje dat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Kombinace AZD s dotazy u obyvatel (výběrový soubor)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 ČR kombinace elektronických dotazníků přes internet a papírových dotazníků</a:t>
            </a:r>
          </a:p>
          <a:p>
            <a:pPr>
              <a:buSzPct val="80000"/>
            </a:pPr>
            <a:endParaRPr lang="cs-CZ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cs-CZ" sz="20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85D55B2-F1EB-4805-A14A-298374F55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77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029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314D791-4D8A-4854-B8FC-6959656D09A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5076E76-3EB3-4269-8135-07CAB20E59A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49023792-8A08-4E2C-999B-54F91782EA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6279" y="1741337"/>
            <a:ext cx="6739136" cy="238791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cs-CZ" sz="6000" b="1" kern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Volby a referenda</a:t>
            </a:r>
            <a:endParaRPr lang="en-US" sz="6000" b="1" kern="1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EB3C7E5-50E1-4F9E-AEA3-A6D2190394F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305" y="0"/>
            <a:ext cx="5163047" cy="3153018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80233B5C-C5A9-48C0-8C07-21E6F6B3603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10F3AF96-AAC1-41E3-9F66-0A6277845D1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5DF38A98-557F-4C23-935A-42806B67AA3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8ACEB13D-EBFC-4288-B604-572C2F779AE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23E8E73-3F72-46A7-BCD9-3C59B4527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en-US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78</a:t>
            </a:fld>
            <a:endParaRPr lang="en-US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B988F9A4-0578-4C59-8B4A-346E02CF3A3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 flipH="1">
            <a:off x="9262397" y="3928396"/>
            <a:ext cx="3142400" cy="2716805"/>
            <a:chOff x="-305" y="-4155"/>
            <a:chExt cx="2514948" cy="2174333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F63F827B-FA00-442A-A09C-806F1FFA342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C876680-EE75-4791-842F-E23509221D5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3B9819B2-70D4-4E0A-8D51-6B359B44CB7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5FA8033D-6A70-4FA5-8F37-7F8C117C981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53993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14059" y="321734"/>
            <a:ext cx="9904909" cy="1135737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Volební statistika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059" y="1457471"/>
            <a:ext cx="9904909" cy="4719492"/>
          </a:xfrm>
        </p:spPr>
        <p:txBody>
          <a:bodyPr>
            <a:normAutofit/>
          </a:bodyPr>
          <a:lstStyle/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Volební statistika = zpracování výsledků voleb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Legislativa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Organizace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Metodika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Možnosti dalšího vývoje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Vazby na jiné statistiky a analytické využití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1ED7B23-78E2-4AC6-8DB9-C51E71D69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79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0411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14059" y="321734"/>
            <a:ext cx="9904909" cy="1135737"/>
          </a:xfrm>
          <a:solidFill>
            <a:schemeClr val="bg1">
              <a:lumMod val="95000"/>
            </a:schemeClr>
          </a:solidFill>
          <a:ln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Poslání statistiky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059" y="1457471"/>
            <a:ext cx="9904909" cy="4719492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Statistika neřídí společnost, ale nezávisle a objektivně zjišťuje situaci a trendy </a:t>
            </a:r>
          </a:p>
          <a:p>
            <a:pPr>
              <a:lnSpc>
                <a:spcPct val="150000"/>
              </a:lnSpc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Vychází z minulosti, pomáhá formovat očekávání</a:t>
            </a:r>
          </a:p>
          <a:p>
            <a:pPr>
              <a:lnSpc>
                <a:spcPct val="150000"/>
              </a:lnSpc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Vstupují do rozhodovacích procesů na (především) makroekonomické, ale i mikroekonomické úrovni</a:t>
            </a:r>
          </a:p>
          <a:p>
            <a:pPr>
              <a:lnSpc>
                <a:spcPct val="150000"/>
              </a:lnSpc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Statistika významně přispívá k poznání reality            poznání je podmínkou formování vývoje </a:t>
            </a:r>
          </a:p>
          <a:p>
            <a:pPr>
              <a:lnSpc>
                <a:spcPct val="150000"/>
              </a:lnSpc>
            </a:pPr>
            <a:endParaRPr lang="cs-CZ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453FD4F3-5C9F-488A-8A37-F0E7266CC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cs-CZ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Statistická data ve veřejném sektoru - 2020/2021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85E3579-D5F1-4F53-95F1-4CD18673E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8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Šipka: doprava 5">
            <a:extLst>
              <a:ext uri="{FF2B5EF4-FFF2-40B4-BE49-F238E27FC236}">
                <a16:creationId xmlns:a16="http://schemas.microsoft.com/office/drawing/2014/main" id="{F1103A7A-68B4-4E24-9079-3B3E4FC27CE3}"/>
              </a:ext>
            </a:extLst>
          </p:cNvPr>
          <p:cNvSpPr/>
          <p:nvPr/>
        </p:nvSpPr>
        <p:spPr>
          <a:xfrm>
            <a:off x="8595359" y="5110516"/>
            <a:ext cx="978408" cy="28116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1195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14059" y="321734"/>
            <a:ext cx="9904909" cy="1135737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Základní pojmy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059" y="1457471"/>
            <a:ext cx="9904909" cy="4719492"/>
          </a:xfrm>
        </p:spPr>
        <p:txBody>
          <a:bodyPr>
            <a:normAutofit/>
          </a:bodyPr>
          <a:lstStyle/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Volební strana a hnutí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Volební obvod, volební okrsek, zvláštní volební okrsek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Hlasovací schránka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Přenosná hlasovací schránka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Hlasovací lístek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Volič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Průběžné a definitivní výsledky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C297A3F-7CBF-435D-B660-66A6B55C3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80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943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14059" y="321734"/>
            <a:ext cx="9904909" cy="1135737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Klíčové instituce voleb I.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059" y="1457471"/>
            <a:ext cx="9904909" cy="4719492"/>
          </a:xfrm>
        </p:spPr>
        <p:txBody>
          <a:bodyPr>
            <a:normAutofit/>
          </a:bodyPr>
          <a:lstStyle/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Parlament – přijímá a mění volební zákony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Prezident – vyhlašuje volby a jejich termín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Min. vnitra – legislativa, spolupráce se samosprávou, tisk hlasovacích lístků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Min. zahraničních věcí, spravedlnosti, obrany, zdravotnictví – specifická organizace voleb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ČSÚ – metodika a vlastní zpracování a prezentace výsledků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1508718-E015-4D26-8F93-58DBB9394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81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3000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14059" y="321734"/>
            <a:ext cx="9904909" cy="1135737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Klíčové instituce voleb II.</a:t>
            </a:r>
            <a:endParaRPr lang="cs-CZ" sz="36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059" y="1457471"/>
            <a:ext cx="9904909" cy="4719492"/>
          </a:xfrm>
        </p:spPr>
        <p:txBody>
          <a:bodyPr>
            <a:normAutofit/>
          </a:bodyPr>
          <a:lstStyle/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Státní volební komise – schvaluje přípravu voleb, losuje čísla stran a projednává výsledky, předsedá ministr vnitra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Krajské úřady – krajské volby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Obecní úřady a úřady městských částí – organizace všech voleb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Soudy – řeší stížnosti, kompetence stanovena volebním zákonem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9A51156-8948-4D2D-98A1-C7516C5BC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82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9528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14059" y="321734"/>
            <a:ext cx="9904909" cy="1135737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Okrsková volební komise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059" y="1457471"/>
            <a:ext cx="9904909" cy="4719492"/>
          </a:xfrm>
        </p:spPr>
        <p:txBody>
          <a:bodyPr>
            <a:normAutofit/>
          </a:bodyPr>
          <a:lstStyle/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Jediná pracuje s hlasovacími lístky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Členy jmenuje starosta z navržených zástupců volebních stran a hnutí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Starosta může doplnit na minimální počet 5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Organizuje průběh hlasování ve volební místnosti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Rozhoduje o platnosti hlasovacích lístků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Členové pracují za odměnu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Předává dokumenty vč. lístků k archivaci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E90241C-801A-4379-A499-0933D83DE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83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6873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14059" y="321734"/>
            <a:ext cx="9904909" cy="1135737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Postup zpracování výsledků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059" y="1457471"/>
            <a:ext cx="9904909" cy="4719492"/>
          </a:xfrm>
        </p:spPr>
        <p:txBody>
          <a:bodyPr>
            <a:normAutofit lnSpcReduction="10000"/>
          </a:bodyPr>
          <a:lstStyle/>
          <a:p>
            <a:pPr>
              <a:buSzPct val="80000"/>
            </a:pPr>
            <a:r>
              <a:rPr lang="cs-CZ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Okrsková komise </a:t>
            </a: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sečte hlasovací lístky a vyplní formuláře hlášení s výsledky – ca 14 800 okrsků v ČR a 105 zvláštních okrsků v zahraničí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Okrsek předá protokoly ke kontrole na </a:t>
            </a:r>
            <a:r>
              <a:rPr lang="cs-CZ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Přebíracím místě</a:t>
            </a: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zřízeném a provozovaném ČSÚ – ca 500 v ČR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Přebírací místa pošlou výsledky za okrsky po síti do </a:t>
            </a:r>
            <a:r>
              <a:rPr lang="cs-CZ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ústředí ČSÚ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Ústředí ČSÚ provede konečnou kontrolu a zpracování a průběžnou prezentaci</a:t>
            </a:r>
          </a:p>
          <a:p>
            <a:pPr>
              <a:buSzPct val="80000"/>
            </a:pPr>
            <a:r>
              <a:rPr lang="cs-CZ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Státní volební komise</a:t>
            </a: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projednává výsledky voleb a předává do tisku ve Sbírce zákonů ČR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03B7DC9-E3D7-4A5F-B66D-EA90E54E4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84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968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14059" y="321734"/>
            <a:ext cx="9904909" cy="1135737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Zjišťované údaje při volbách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059" y="1457471"/>
            <a:ext cx="9904909" cy="4719492"/>
          </a:xfrm>
        </p:spPr>
        <p:txBody>
          <a:bodyPr>
            <a:normAutofit/>
          </a:bodyPr>
          <a:lstStyle/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Počet zapsaných voličů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Počet vydaných hlasovacích lístků + úředních obálek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Počet odevzdaných hlasovacích lístků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Počet platných hlasovacích lístků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Účast (vydané lístky/voliči v seznamu)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Hlasy pro kandidáty, strany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Preferenční hlasy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60A1041-341A-4138-830E-CD20FA403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85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4371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14059" y="321734"/>
            <a:ext cx="9904909" cy="1135737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Zdroje informací o volbách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059" y="1457471"/>
            <a:ext cx="9904909" cy="4719492"/>
          </a:xfrm>
        </p:spPr>
        <p:txBody>
          <a:bodyPr>
            <a:normAutofit/>
          </a:bodyPr>
          <a:lstStyle/>
          <a:p>
            <a:pPr>
              <a:buSzPct val="80000"/>
            </a:pPr>
            <a:r>
              <a:rPr lang="cs-CZ" sz="2000" dirty="0">
                <a:solidFill>
                  <a:srgbClr val="0563C1"/>
                </a:solidFill>
                <a:hlinkClick r:id="rId2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www.mvcr.cz</a:t>
            </a: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legislativa, organizace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 www.volby.cz</a:t>
            </a: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výsledky všech voleb od roku 1990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 www.czso.cz/volby</a:t>
            </a: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výsledky a metodika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5FEE0B17-1943-45C7-8848-0DC60C53B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86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9544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14059" y="321734"/>
            <a:ext cx="9904909" cy="1135737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Referendum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059" y="1457471"/>
            <a:ext cx="9904909" cy="4719492"/>
          </a:xfrm>
        </p:spPr>
        <p:txBody>
          <a:bodyPr>
            <a:normAutofit/>
          </a:bodyPr>
          <a:lstStyle/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Legislativa:</a:t>
            </a:r>
          </a:p>
          <a:p>
            <a:pPr marL="0" indent="0">
              <a:buNone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zák. č. 22/2004 Sb. o místním referendu</a:t>
            </a:r>
          </a:p>
          <a:p>
            <a:pPr marL="0" indent="0">
              <a:buNone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zák. č. 118/2010 Sb. o krajském referendu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Vazba na volební zákony, zákon o hl. m. Praze a další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F038DCD-FBF8-4DC0-AA7F-CC4BED0DD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87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760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14061" y="321734"/>
            <a:ext cx="9904908" cy="1135737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Místní referendum - I.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060" y="1457471"/>
            <a:ext cx="9904908" cy="4719492"/>
          </a:xfrm>
        </p:spPr>
        <p:txBody>
          <a:bodyPr>
            <a:normAutofit/>
          </a:bodyPr>
          <a:lstStyle/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Konání na základě usnesení zastupitelstva nebo návrhu přípravného výboru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Návrh přípravného výboru s podpisy:</a:t>
            </a:r>
          </a:p>
          <a:p>
            <a:pPr marL="0" indent="0">
              <a:buNone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- 30 % oprávněných osob v obcích do 3 000 obyvatel</a:t>
            </a:r>
          </a:p>
          <a:p>
            <a:pPr marL="0" indent="0">
              <a:buNone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- 20 % v obcích do 20 000 obyvatel</a:t>
            </a:r>
          </a:p>
          <a:p>
            <a:pPr marL="0" indent="0">
              <a:buNone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- 10 % v obcích do 200 000 obyvatel</a:t>
            </a:r>
          </a:p>
          <a:p>
            <a:pPr marL="0" indent="0">
              <a:buNone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-   6 % v obcích nad 200 000 obyvatel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41D8900-9330-48E2-9353-D27A9F015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88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5580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14059" y="321734"/>
            <a:ext cx="9904909" cy="1135737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Místní referendum – II.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059" y="1457471"/>
            <a:ext cx="9904909" cy="4719492"/>
          </a:xfrm>
        </p:spPr>
        <p:txBody>
          <a:bodyPr>
            <a:normAutofit/>
          </a:bodyPr>
          <a:lstStyle/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Trvání 1 den samostatné, v souběhu s volbami po dobu trvání voleb (1 nebo 2 dny)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Předmět: záležitosti v kompetenci obce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Nepovolené: obecní poplatky, existence orgánů obce, volba či odvolání starosty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Platnost: účast alespoň 35 % oprávněných osob</a:t>
            </a:r>
          </a:p>
          <a:p>
            <a:pPr>
              <a:buSzPct val="80000"/>
            </a:pP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Závaznost: pro nadpoloviční většina hlasujících a alespoň 25 % oprávněných osob</a:t>
            </a:r>
          </a:p>
          <a:p>
            <a:pPr>
              <a:buSzPct val="80000"/>
              <a:buFont typeface="Wingdings" panose="05000000000000000000" pitchFamily="2" charset="2"/>
              <a:buChar char="q"/>
            </a:pPr>
            <a:endParaRPr lang="cs-CZ" sz="2000" dirty="0"/>
          </a:p>
          <a:p>
            <a:endParaRPr lang="cs-CZ" sz="20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FF2068F-26B8-4FC1-888F-8A1722B77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89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801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14059" y="321734"/>
            <a:ext cx="9904909" cy="1019133"/>
          </a:xfrm>
          <a:solidFill>
            <a:schemeClr val="bg1">
              <a:lumMod val="95000"/>
            </a:schemeClr>
          </a:solidFill>
          <a:ln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 čemu slouží data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060" y="1340867"/>
            <a:ext cx="9904908" cy="4836096"/>
          </a:xfrm>
        </p:spPr>
        <p:txBody>
          <a:bodyPr>
            <a:normAutofit/>
          </a:bodyPr>
          <a:lstStyle/>
          <a:p>
            <a:pPr>
              <a:buSzPct val="80000"/>
            </a:pPr>
            <a:endParaRPr lang="cs-CZ" sz="3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SzPct val="80000"/>
            </a:pPr>
            <a:r>
              <a:rPr lang="cs-CZ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Poznání věcné problematiky, jejího stavu a vývoje</a:t>
            </a:r>
          </a:p>
          <a:p>
            <a:pPr>
              <a:buSzPct val="80000"/>
            </a:pPr>
            <a:r>
              <a:rPr lang="cs-CZ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Poznání struktury jevů</a:t>
            </a:r>
          </a:p>
          <a:p>
            <a:pPr>
              <a:buSzPct val="80000"/>
            </a:pPr>
            <a:r>
              <a:rPr lang="cs-CZ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Poznání a analýza souvislostí mezi jevy a procesy</a:t>
            </a:r>
          </a:p>
          <a:p>
            <a:pPr>
              <a:buSzPct val="80000"/>
            </a:pPr>
            <a:r>
              <a:rPr lang="cs-CZ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Podklad ke stanovení vizí, programů, projektů, záměrů, politik, …</a:t>
            </a:r>
          </a:p>
          <a:p>
            <a:pPr>
              <a:buSzPct val="80000"/>
            </a:pPr>
            <a:r>
              <a:rPr lang="cs-CZ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Hodnocení jejich průběhu a výsledku realizace</a:t>
            </a:r>
          </a:p>
          <a:p>
            <a:pPr>
              <a:buSzPct val="80000"/>
            </a:pPr>
            <a:r>
              <a:rPr lang="cs-CZ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Přijímání průběžných či následných opatření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9C6802E-1BAA-44C1-8159-895DEADD2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9</a:t>
            </a:fld>
            <a:endParaRPr lang="cs-CZ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3268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07579206-5104-433E-BDB6-C298581EA6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Úplně na závěr</a:t>
            </a:r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E45C5E9-20F8-4884-8D1A-585F88B67B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marL="0" indent="0">
              <a:buNone/>
            </a:pPr>
            <a:r>
              <a:rPr lang="cs-CZ" sz="4400" b="1" dirty="0">
                <a:ln/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Děkuji za vaši pozornost </a:t>
            </a:r>
          </a:p>
          <a:p>
            <a:pPr marL="0" indent="0">
              <a:buNone/>
            </a:pPr>
            <a:r>
              <a:rPr lang="cs-CZ" sz="4400" b="1" dirty="0">
                <a:ln/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trpělivost. </a:t>
            </a:r>
          </a:p>
          <a:p>
            <a:pPr marL="0" indent="0">
              <a:buNone/>
            </a:pPr>
            <a:endParaRPr lang="cs-CZ" sz="4400" b="1" dirty="0">
              <a:ln/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4400" b="1" dirty="0">
                <a:ln/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Přeji úspěšné zvládnutí studia a využití získaných poznatků </a:t>
            </a:r>
          </a:p>
          <a:p>
            <a:pPr marL="0" indent="0">
              <a:buNone/>
            </a:pPr>
            <a:r>
              <a:rPr lang="cs-CZ" sz="4400" b="1" dirty="0">
                <a:ln/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 praxi.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ED3783FE-CE43-43F5-9BE3-55C271A19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5251174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cs-CZ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Statistická data ve veřejném sektoru - 2020/2021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2970381-16FD-4351-ABEE-D64BC0675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41564" y="6356350"/>
            <a:ext cx="1812235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6EC686E-FADA-449F-B68C-EEA16713CA67}" type="slidenum">
              <a:rPr lang="cs-CZ" b="1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90</a:t>
            </a:fld>
            <a:endParaRPr lang="cs-CZ" b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855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022174DF8D16D418B1720931A959868" ma:contentTypeVersion="2" ma:contentTypeDescription="Vytvoří nový dokument" ma:contentTypeScope="" ma:versionID="c90f791c201832d161c41be6b04049b2">
  <xsd:schema xmlns:xsd="http://www.w3.org/2001/XMLSchema" xmlns:xs="http://www.w3.org/2001/XMLSchema" xmlns:p="http://schemas.microsoft.com/office/2006/metadata/properties" xmlns:ns2="d2757f66-3c8b-443f-87ac-9994ca144d2e" targetNamespace="http://schemas.microsoft.com/office/2006/metadata/properties" ma:root="true" ma:fieldsID="d3b6b6de5bb24cdfa0a3481655be1d31" ns2:_="">
    <xsd:import namespace="d2757f66-3c8b-443f-87ac-9994ca144d2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757f66-3c8b-443f-87ac-9994ca144d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D5FF74B-3631-4DF7-84E8-7A51078453A3}">
  <ds:schemaRefs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purl.org/dc/terms/"/>
    <ds:schemaRef ds:uri="d2757f66-3c8b-443f-87ac-9994ca144d2e"/>
    <ds:schemaRef ds:uri="http://schemas.microsoft.com/office/2006/metadata/properties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1CA457AB-8AAD-4E1F-B6B9-14F6C96F342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2757f66-3c8b-443f-87ac-9994ca144d2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E41D1A7-215C-4950-9283-1BE675A2D45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1116</TotalTime>
  <Words>3980</Words>
  <Application>Microsoft Office PowerPoint</Application>
  <PresentationFormat>Širokoúhlá obrazovka</PresentationFormat>
  <Paragraphs>731</Paragraphs>
  <Slides>90</Slides>
  <Notes>3</Notes>
  <HiddenSlides>0</HiddenSlides>
  <MMClips>0</MMClips>
  <ScaleCrop>false</ScaleCrop>
  <HeadingPairs>
    <vt:vector size="8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90</vt:i4>
      </vt:variant>
    </vt:vector>
  </HeadingPairs>
  <TitlesOfParts>
    <vt:vector size="97" baseType="lpstr">
      <vt:lpstr>Arial</vt:lpstr>
      <vt:lpstr>Calibri</vt:lpstr>
      <vt:lpstr>Calibri Light</vt:lpstr>
      <vt:lpstr>Times New Roman</vt:lpstr>
      <vt:lpstr>Wingdings</vt:lpstr>
      <vt:lpstr>Motiv Office</vt:lpstr>
      <vt:lpstr>Presentation</vt:lpstr>
      <vt:lpstr>Statistická data  ve veřejném sektoru</vt:lpstr>
      <vt:lpstr>O kurzu</vt:lpstr>
      <vt:lpstr>Organizace semináře</vt:lpstr>
      <vt:lpstr>Záměr a cíl semináře</vt:lpstr>
      <vt:lpstr>Rozbor statistického ukazatele</vt:lpstr>
      <vt:lpstr>Hlavní obsah semináře</vt:lpstr>
      <vt:lpstr>Co je statistika</vt:lpstr>
      <vt:lpstr>Poslání statistiky</vt:lpstr>
      <vt:lpstr>K čemu slouží data</vt:lpstr>
      <vt:lpstr>Limity statistiky - co je a co není měřitelné</vt:lpstr>
      <vt:lpstr>Hlavní oblasti statistiky</vt:lpstr>
      <vt:lpstr>Co potřebuje práce s daty</vt:lpstr>
      <vt:lpstr>Trocha historie</vt:lpstr>
      <vt:lpstr>Historický vývoj statistiky I.</vt:lpstr>
      <vt:lpstr>Historický vývoj statistiky II.</vt:lpstr>
      <vt:lpstr>Historický vývoj statistiky III.</vt:lpstr>
      <vt:lpstr>Legislativa</vt:lpstr>
      <vt:lpstr>Statistická legislativa EU</vt:lpstr>
      <vt:lpstr>Statistická legislativa ČR</vt:lpstr>
      <vt:lpstr>Ochrana dat</vt:lpstr>
      <vt:lpstr>Metodika Zdroje dat</vt:lpstr>
      <vt:lpstr>Některé základní pojmy</vt:lpstr>
      <vt:lpstr>Hlavní metody získávání dat</vt:lpstr>
      <vt:lpstr>Hlavní zdroje dat</vt:lpstr>
      <vt:lpstr>Administrativní zdroje dat</vt:lpstr>
      <vt:lpstr>Analýza AZD</vt:lpstr>
      <vt:lpstr>Statistické registry</vt:lpstr>
      <vt:lpstr>Jiné registry státní správy</vt:lpstr>
      <vt:lpstr>Metodika Měření a řízení kvality dat</vt:lpstr>
      <vt:lpstr>Řízení a měření kvality dat</vt:lpstr>
      <vt:lpstr>Parametry stanovení kvality informací</vt:lpstr>
      <vt:lpstr>Stratifikace výběrových souborů</vt:lpstr>
      <vt:lpstr>Metodika Organizace</vt:lpstr>
      <vt:lpstr>Mezinárodní organizace statistiky</vt:lpstr>
      <vt:lpstr>Hlavní složky státní statistické služby ČR</vt:lpstr>
      <vt:lpstr>Metodika Meta data</vt:lpstr>
      <vt:lpstr>Systém meta dat</vt:lpstr>
      <vt:lpstr>Klasifikace a číselníky</vt:lpstr>
      <vt:lpstr>Hlavní druhy klasifikací – I.</vt:lpstr>
      <vt:lpstr>Hlavní druhy klasifikací – II.</vt:lpstr>
      <vt:lpstr>Hlavní druhy klasifikací – III.</vt:lpstr>
      <vt:lpstr>Statistické číselníky</vt:lpstr>
      <vt:lpstr>Vybrané ukazatele Práce s daty</vt:lpstr>
      <vt:lpstr>Vybrané ukazatele a jejich vlastnosti</vt:lpstr>
      <vt:lpstr>Hrubý domácí produkt</vt:lpstr>
      <vt:lpstr>Výpočet HDP</vt:lpstr>
      <vt:lpstr>O čem je HDP?</vt:lpstr>
      <vt:lpstr>Vládní finanční statistika (GFS)</vt:lpstr>
      <vt:lpstr>Měnová a finanční statistika</vt:lpstr>
      <vt:lpstr>Ceny</vt:lpstr>
      <vt:lpstr>Inflace - typy ukazatelů inflace</vt:lpstr>
      <vt:lpstr>Problémy měření inflace</vt:lpstr>
      <vt:lpstr>Mzdy</vt:lpstr>
      <vt:lpstr>Mzdy II.</vt:lpstr>
      <vt:lpstr>Úplné náklady práce</vt:lpstr>
      <vt:lpstr>Pracovní síla</vt:lpstr>
      <vt:lpstr>Nezaměstnanost I.</vt:lpstr>
      <vt:lpstr>Nezaměstnanost II.</vt:lpstr>
      <vt:lpstr>Demografie</vt:lpstr>
      <vt:lpstr>Stromy (pyramidy) života</vt:lpstr>
      <vt:lpstr>Demografie II.</vt:lpstr>
      <vt:lpstr>Demografie III.</vt:lpstr>
      <vt:lpstr>Demografie V.</vt:lpstr>
      <vt:lpstr>Demografie VI.</vt:lpstr>
      <vt:lpstr>Demografie VII.</vt:lpstr>
      <vt:lpstr>Zdravotní stav</vt:lpstr>
      <vt:lpstr>Sociální statistiky</vt:lpstr>
      <vt:lpstr>Vzdělanost</vt:lpstr>
      <vt:lpstr>Chudoba</vt:lpstr>
      <vt:lpstr>Volný čas</vt:lpstr>
      <vt:lpstr>Uplatnění demokratických práv</vt:lpstr>
      <vt:lpstr>Rovnost a vyloučenost</vt:lpstr>
      <vt:lpstr>Kriminalita</vt:lpstr>
      <vt:lpstr>Životní prostředí</vt:lpstr>
      <vt:lpstr>Populační cenzy</vt:lpstr>
      <vt:lpstr>Populační censy</vt:lpstr>
      <vt:lpstr>Způsoby provedení censů</vt:lpstr>
      <vt:lpstr>Volby a referenda</vt:lpstr>
      <vt:lpstr>Volební statistika</vt:lpstr>
      <vt:lpstr>Základní pojmy</vt:lpstr>
      <vt:lpstr>Klíčové instituce voleb I.</vt:lpstr>
      <vt:lpstr>Klíčové instituce voleb II.</vt:lpstr>
      <vt:lpstr>Okrsková volební komise</vt:lpstr>
      <vt:lpstr>Postup zpracování výsledků</vt:lpstr>
      <vt:lpstr>Zjišťované údaje při volbách</vt:lpstr>
      <vt:lpstr>Zdroje informací o volbách</vt:lpstr>
      <vt:lpstr>Referendum</vt:lpstr>
      <vt:lpstr>Místní referendum - I.</vt:lpstr>
      <vt:lpstr>Místní referendum – II.</vt:lpstr>
      <vt:lpstr>Úplně na závěr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Statistická data  ve veřejném sektoru</dc:title>
  <dc:creator>Stanislav Drápal</dc:creator>
  <cp:lastModifiedBy>Numero Uno</cp:lastModifiedBy>
  <cp:revision>12</cp:revision>
  <cp:lastPrinted>2021-10-14T17:49:16Z</cp:lastPrinted>
  <dcterms:created xsi:type="dcterms:W3CDTF">2020-11-06T14:12:06Z</dcterms:created>
  <dcterms:modified xsi:type="dcterms:W3CDTF">2022-11-11T13:22:17Z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0x0101007022174DF8D16D418B1720931A959868</vt:lpwstr>
  </property>
</Properties>
</file>