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337" r:id="rId3"/>
    <p:sldId id="341" r:id="rId4"/>
    <p:sldId id="333" r:id="rId5"/>
    <p:sldId id="334" r:id="rId6"/>
    <p:sldId id="335" r:id="rId7"/>
    <p:sldId id="336" r:id="rId8"/>
    <p:sldId id="338" r:id="rId9"/>
    <p:sldId id="339" r:id="rId10"/>
    <p:sldId id="340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21D5C-1A2D-4515-A52F-ED46D4C746CF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FAE3-E531-4F68-819E-C5F5A7A91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56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7AB80E7-BC1F-480E-B816-1BC51098DF3B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27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1555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D988F-E243-49BD-9AC3-28DCDFB8DA6D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Reif, K., Schmitt, H., 1980. Nine second-order national elections - A conceptual framework</a:t>
            </a:r>
          </a:p>
          <a:p>
            <a:pPr eaLnBrk="1" hangingPunct="1"/>
            <a:r>
              <a:rPr lang="cs-CZ" altLang="cs-CZ" smtClean="0"/>
              <a:t>for the analysis of European election results. European Journal of Political Research 8 (1), 3 –</a:t>
            </a:r>
          </a:p>
          <a:p>
            <a:pPr eaLnBrk="1" hangingPunct="1"/>
            <a:r>
              <a:rPr lang="cs-CZ" altLang="cs-CZ" smtClean="0"/>
              <a:t>44.</a:t>
            </a:r>
          </a:p>
          <a:p>
            <a:pPr eaLnBrk="1" hangingPunct="1"/>
            <a:r>
              <a:rPr lang="cs-CZ" altLang="cs-CZ" smtClean="0"/>
              <a:t>Schmitt, H., 2005. The European Parliament Elections of June 2004: Still Second-order? West</a:t>
            </a:r>
          </a:p>
          <a:p>
            <a:pPr eaLnBrk="1" hangingPunct="1"/>
            <a:r>
              <a:rPr lang="cs-CZ" altLang="cs-CZ" smtClean="0"/>
              <a:t>European Politics 28 (3), 650-679.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9030CD-C845-486E-84A5-01351EB56438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30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B92C5F5-6F42-4B5F-8F1A-A68E053E53A5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Reif, K., Schmitt, H., 1980. Nine second-order national elections - A conceptual framework for the analysis of European election results. European Journal of Political Research 8 (1), 3 –</a:t>
            </a:r>
          </a:p>
          <a:p>
            <a:pPr eaLnBrk="1" hangingPunct="1"/>
            <a:r>
              <a:rPr lang="cs-CZ" altLang="cs-CZ" smtClean="0"/>
              <a:t>44.</a:t>
            </a:r>
          </a:p>
          <a:p>
            <a:pPr eaLnBrk="1" hangingPunct="1"/>
            <a:r>
              <a:rPr lang="cs-CZ" altLang="cs-CZ" smtClean="0"/>
              <a:t>Schmitt, H., 2005. The European Parliament Elections of June 2004: Still Second-order? West</a:t>
            </a:r>
          </a:p>
          <a:p>
            <a:pPr eaLnBrk="1" hangingPunct="1"/>
            <a:r>
              <a:rPr lang="cs-CZ" altLang="cs-CZ" smtClean="0"/>
              <a:t>European Politics 28 (3), 650-679.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4EE1972-095F-44D5-A6A1-76BC289D891A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36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1A75F88-431B-4FCD-B2A9-9F3918E2E0B0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http://www.frauenkommission.ch/pdf/d_2_2_politik.pdf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4218CB8-6DB1-42E2-9D9F-A97C83612103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37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6CB565E-FF7A-45AD-9F7A-0B7A31CDD36D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http://www.wisegeek.com/in-which-countries-are-women-not-allowed-to-vote.htm</a:t>
            </a:r>
          </a:p>
          <a:p>
            <a:pPr eaLnBrk="1" hangingPunct="1"/>
            <a:r>
              <a:rPr lang="cs-CZ" altLang="cs-CZ" smtClean="0"/>
              <a:t>http://english.aljazeera.net/news/middleeast/2006/12/200852514471900747.html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89BB895-2390-426D-A62B-CBE68B2DB182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40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2AB65EC-B7D7-44F5-9848-D402E4EAEBD5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Šedo, Jakub; Chytilek, Roman; Čaloud, Dalibor; Lebeda, Tomáš. 2009. </a:t>
            </a:r>
            <a:r>
              <a:rPr lang="cs-CZ" altLang="cs-CZ" i="1" smtClean="0"/>
              <a:t>Volební systémy</a:t>
            </a:r>
            <a:r>
              <a:rPr lang="cs-CZ" altLang="cs-CZ" smtClean="0"/>
              <a:t>. Praha: Portál, s. 262.</a:t>
            </a:r>
          </a:p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BA60707-BC8B-4FD5-B7C8-0E97A63D1500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41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99B0C3B-C3B7-4FB6-887F-12D49007BE41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Svatoň, Jan. 1997. </a:t>
            </a:r>
            <a:r>
              <a:rPr lang="cs-CZ" altLang="cs-CZ" i="1" smtClean="0"/>
              <a:t>Vládní orgán moderního státu</a:t>
            </a:r>
            <a:r>
              <a:rPr lang="cs-CZ" altLang="cs-CZ" smtClean="0"/>
              <a:t>. Brno: Doplněk.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112EA2F-5469-4228-8B97-CE03FAA9031F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42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5F4AF9-2F51-4A3B-A3AC-2B1C040DB0AB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http://en.wikipedia.org/wiki/Suffrage#Religion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755E049-6D94-4A22-AD97-7EACBD4977F8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47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E9A131E-12A9-4F38-89F3-79C8198EDCBA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Šedo, Jakub; Chytilek, Roman; Čaloud, Dalibor; Lebeda, Tomáš. 2009. </a:t>
            </a:r>
            <a:r>
              <a:rPr lang="cs-CZ" altLang="cs-CZ" i="1" smtClean="0"/>
              <a:t>Volební systémy</a:t>
            </a:r>
            <a:r>
              <a:rPr lang="cs-CZ" altLang="cs-CZ" smtClean="0"/>
              <a:t>. Praha: Portál, s. 262.</a:t>
            </a:r>
          </a:p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2C93834-1504-4C2C-9844-21D109C9BE95}" type="slidenum">
              <a:rPr lang="cs-CZ" altLang="cs-CZ">
                <a:solidFill>
                  <a:prstClr val="black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51</a:t>
            </a:fld>
            <a:endParaRPr lang="cs-CZ" altLang="cs-CZ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529E95D-2512-422A-A66B-98F5785D5D73}" type="slidenum">
              <a:rPr lang="cs-CZ" altLang="cs-CZ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 altLang="cs-CZ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Spoluautor zavádění rovné daně na Slovensku</a:t>
            </a:r>
          </a:p>
          <a:p>
            <a:pPr eaLnBrk="1" hangingPunct="1"/>
            <a:r>
              <a:rPr lang="cs-CZ" altLang="cs-CZ" smtClean="0"/>
              <a:t> spoluautorem „tlusté peněženky“ české ODS</a:t>
            </a:r>
          </a:p>
          <a:p>
            <a:pPr eaLnBrk="1" hangingPunct="1"/>
            <a:r>
              <a:rPr lang="cs-CZ" altLang="cs-CZ" smtClean="0"/>
              <a:t>2009 založil stranu Svoboda a solidarita 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8"/>
          <p:cNvSpPr>
            <a:spLocks noChangeArrowheads="1"/>
          </p:cNvSpPr>
          <p:nvPr userDrawn="1"/>
        </p:nvSpPr>
        <p:spPr bwMode="auto">
          <a:xfrm>
            <a:off x="0" y="5838825"/>
            <a:ext cx="9144000" cy="1019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sp>
        <p:nvSpPr>
          <p:cNvPr id="5" name="Rectangle 106"/>
          <p:cNvSpPr>
            <a:spLocks noChangeArrowheads="1"/>
          </p:cNvSpPr>
          <p:nvPr/>
        </p:nvSpPr>
        <p:spPr bwMode="auto">
          <a:xfrm>
            <a:off x="0" y="0"/>
            <a:ext cx="9144000" cy="2400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2D5A"/>
              </a:solidFill>
            </a:endParaRPr>
          </a:p>
        </p:txBody>
      </p:sp>
      <p:sp>
        <p:nvSpPr>
          <p:cNvPr id="6" name="Text Box 92"/>
          <p:cNvSpPr txBox="1">
            <a:spLocks noChangeArrowheads="1"/>
          </p:cNvSpPr>
          <p:nvPr/>
        </p:nvSpPr>
        <p:spPr bwMode="auto">
          <a:xfrm>
            <a:off x="660400" y="6327775"/>
            <a:ext cx="2724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1400" b="1" smtClean="0">
                <a:solidFill>
                  <a:srgbClr val="D2A078"/>
                </a:solidFill>
                <a:latin typeface="Arial" charset="0"/>
              </a:rPr>
              <a:t>www.cevroinstitut.cz</a:t>
            </a:r>
          </a:p>
        </p:txBody>
      </p:sp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0" y="5600700"/>
            <a:ext cx="9144000" cy="2381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sp>
        <p:nvSpPr>
          <p:cNvPr id="8" name="Rectangle 108"/>
          <p:cNvSpPr>
            <a:spLocks noChangeArrowheads="1"/>
          </p:cNvSpPr>
          <p:nvPr/>
        </p:nvSpPr>
        <p:spPr bwMode="auto">
          <a:xfrm>
            <a:off x="0" y="2400300"/>
            <a:ext cx="9144000" cy="2381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pic>
        <p:nvPicPr>
          <p:cNvPr id="9" name="Picture 141" descr="Cevro-institut_doplnkove_rgb_negativn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7850"/>
            <a:ext cx="61309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60400" y="2765425"/>
            <a:ext cx="8010525" cy="1462088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60400" y="4986338"/>
            <a:ext cx="8010525" cy="387350"/>
          </a:xfrm>
        </p:spPr>
        <p:txBody>
          <a:bodyPr bIns="0"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461747"/>
      </p:ext>
    </p:extLst>
  </p:cSld>
  <p:clrMapOvr>
    <a:masterClrMapping/>
  </p:clrMapOvr>
  <p:transition advClick="0" advTm="12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51893"/>
      </p:ext>
    </p:extLst>
  </p:cSld>
  <p:clrMapOvr>
    <a:masterClrMapping/>
  </p:clrMapOvr>
  <p:transition advClick="0" advTm="12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17061148"/>
      </p:ext>
    </p:extLst>
  </p:cSld>
  <p:clrMapOvr>
    <a:masterClrMapping/>
  </p:clrMapOvr>
  <p:transition advClick="0" advTm="12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9400" y="2203450"/>
            <a:ext cx="41465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8350" y="2203450"/>
            <a:ext cx="4148138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23320"/>
      </p:ext>
    </p:extLst>
  </p:cSld>
  <p:clrMapOvr>
    <a:masterClrMapping/>
  </p:clrMapOvr>
  <p:transition advClick="0" advTm="12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767928"/>
      </p:ext>
    </p:extLst>
  </p:cSld>
  <p:clrMapOvr>
    <a:masterClrMapping/>
  </p:clrMapOvr>
  <p:transition advClick="0" advTm="12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868579"/>
      </p:ext>
    </p:extLst>
  </p:cSld>
  <p:clrMapOvr>
    <a:masterClrMapping/>
  </p:clrMapOvr>
  <p:transition advClick="0" advTm="12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913293"/>
      </p:ext>
    </p:extLst>
  </p:cSld>
  <p:clrMapOvr>
    <a:masterClrMapping/>
  </p:clrMapOvr>
  <p:transition advClick="0" advTm="12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01912277"/>
      </p:ext>
    </p:extLst>
  </p:cSld>
  <p:clrMapOvr>
    <a:masterClrMapping/>
  </p:clrMapOvr>
  <p:transition advClick="0" advTm="12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00757646"/>
      </p:ext>
    </p:extLst>
  </p:cSld>
  <p:clrMapOvr>
    <a:masterClrMapping/>
  </p:clrMapOvr>
  <p:transition advClick="0" advTm="12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276900"/>
      </p:ext>
    </p:extLst>
  </p:cSld>
  <p:clrMapOvr>
    <a:masterClrMapping/>
  </p:clrMapOvr>
  <p:transition advClick="0" advTm="12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5113" y="1293813"/>
            <a:ext cx="2111375" cy="49609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9400" y="1293813"/>
            <a:ext cx="6183313" cy="49609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057140"/>
      </p:ext>
    </p:extLst>
  </p:cSld>
  <p:clrMapOvr>
    <a:masterClrMapping/>
  </p:clrMapOvr>
  <p:transition advClick="0" advTm="12000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79400" y="2203450"/>
            <a:ext cx="4146550" cy="4051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8350" y="2203450"/>
            <a:ext cx="4148138" cy="4051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657980"/>
      </p:ext>
    </p:extLst>
  </p:cSld>
  <p:clrMapOvr>
    <a:masterClrMapping/>
  </p:clrMapOvr>
  <p:transition advClick="0" advTm="12000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79400" y="2203450"/>
            <a:ext cx="8447088" cy="4051300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960139810"/>
      </p:ext>
    </p:extLst>
  </p:cSld>
  <p:clrMapOvr>
    <a:masterClrMapping/>
  </p:clrMapOvr>
  <p:transition advClick="0" advTm="12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5"/>
          <p:cNvSpPr>
            <a:spLocks noChangeArrowheads="1"/>
          </p:cNvSpPr>
          <p:nvPr userDrawn="1"/>
        </p:nvSpPr>
        <p:spPr bwMode="auto">
          <a:xfrm>
            <a:off x="0" y="0"/>
            <a:ext cx="9144000" cy="8588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sp>
        <p:nvSpPr>
          <p:cNvPr id="2051" name="Rectangle 56"/>
          <p:cNvSpPr>
            <a:spLocks noChangeArrowheads="1"/>
          </p:cNvSpPr>
          <p:nvPr userDrawn="1"/>
        </p:nvSpPr>
        <p:spPr bwMode="auto">
          <a:xfrm>
            <a:off x="0" y="858838"/>
            <a:ext cx="91440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sp>
        <p:nvSpPr>
          <p:cNvPr id="2052" name="Rectangle 52"/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293813"/>
            <a:ext cx="844708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203450"/>
            <a:ext cx="8447088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055" name="Rectangle 24"/>
          <p:cNvSpPr>
            <a:spLocks noChangeArrowheads="1"/>
          </p:cNvSpPr>
          <p:nvPr/>
        </p:nvSpPr>
        <p:spPr bwMode="auto">
          <a:xfrm>
            <a:off x="404813" y="661988"/>
            <a:ext cx="504825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sp>
        <p:nvSpPr>
          <p:cNvPr id="2056" name="Text Box 47"/>
          <p:cNvSpPr txBox="1">
            <a:spLocks noChangeArrowheads="1"/>
          </p:cNvSpPr>
          <p:nvPr userDrawn="1"/>
        </p:nvSpPr>
        <p:spPr bwMode="auto">
          <a:xfrm>
            <a:off x="279400" y="6599238"/>
            <a:ext cx="1584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1200" b="1" smtClean="0">
                <a:solidFill>
                  <a:srgbClr val="D2A078"/>
                </a:solidFill>
                <a:latin typeface="Arial" charset="0"/>
              </a:rPr>
              <a:t>www.cevroinstitut.cz</a:t>
            </a:r>
          </a:p>
        </p:txBody>
      </p:sp>
      <p:sp>
        <p:nvSpPr>
          <p:cNvPr id="2057" name="Rectangle 55"/>
          <p:cNvSpPr>
            <a:spLocks noChangeArrowheads="1"/>
          </p:cNvSpPr>
          <p:nvPr userDrawn="1"/>
        </p:nvSpPr>
        <p:spPr bwMode="auto">
          <a:xfrm>
            <a:off x="0" y="858838"/>
            <a:ext cx="9144000" cy="1222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sp>
        <p:nvSpPr>
          <p:cNvPr id="2058" name="Rectangle 57"/>
          <p:cNvSpPr>
            <a:spLocks noChangeArrowheads="1"/>
          </p:cNvSpPr>
          <p:nvPr userDrawn="1"/>
        </p:nvSpPr>
        <p:spPr bwMode="auto">
          <a:xfrm>
            <a:off x="0" y="1760538"/>
            <a:ext cx="9144000" cy="1222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2D5A"/>
              </a:solidFill>
            </a:endParaRPr>
          </a:p>
        </p:txBody>
      </p:sp>
      <p:pic>
        <p:nvPicPr>
          <p:cNvPr id="1035" name="Picture 96" descr="Cevro-institut_doplnkove_rgb_negativn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8438"/>
            <a:ext cx="2598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Click="0" advTm="12000"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charset="0"/>
        <a:buChar char="■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125000"/>
        <a:buFont typeface="Arial" charset="0"/>
        <a:buChar char="■"/>
        <a:defRPr sz="1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■"/>
        <a:defRPr sz="1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9/Frauenstimmrecht0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Teorie zájmových skupin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Zájmové skupiny: „dobrovolně utvářené sociální jednotky (s určitými cíli a s určitým vnitřním členěním), které se snaží uskutečnit individuální, materiální a ideové zájmy svých členů (ve smyslu potře, užitku a ospravedlnění), přičemž to dělají uvnitř sociální jednotky a/nebo vůči jiným skupinám, organizacím a institucím“ (Aleman 1987)</a:t>
            </a:r>
          </a:p>
          <a:p>
            <a:pPr eaLnBrk="1" hangingPunct="1"/>
            <a:r>
              <a:rPr lang="cs-CZ" altLang="cs-CZ" smtClean="0"/>
              <a:t>Výzkum vztahu jednotlivce, skupin a státu</a:t>
            </a:r>
          </a:p>
        </p:txBody>
      </p:sp>
    </p:spTree>
    <p:extLst>
      <p:ext uri="{BB962C8B-B14F-4D97-AF65-F5344CB8AC3E}">
        <p14:creationId xmlns:p14="http://schemas.microsoft.com/office/powerpoint/2010/main" val="152346960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Média – hromadné sdělovací prostředky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Média – „hlídací pes demokracie“ či „čtvrtá komora parlamentu“</a:t>
            </a:r>
          </a:p>
          <a:p>
            <a:pPr eaLnBrk="1" hangingPunct="1"/>
            <a:r>
              <a:rPr lang="cs-CZ" altLang="cs-CZ" smtClean="0"/>
              <a:t>Nezastupitelný a vlivný politický aktér</a:t>
            </a:r>
          </a:p>
          <a:p>
            <a:pPr lvl="1" eaLnBrk="1" hangingPunct="1"/>
            <a:r>
              <a:rPr lang="cs-CZ" altLang="cs-CZ" smtClean="0"/>
              <a:t>Informuje veřejnost</a:t>
            </a:r>
          </a:p>
          <a:p>
            <a:pPr lvl="1" eaLnBrk="1" hangingPunct="1"/>
            <a:r>
              <a:rPr lang="cs-CZ" altLang="cs-CZ" smtClean="0"/>
              <a:t>Ovlivňuje politické chování</a:t>
            </a:r>
          </a:p>
          <a:p>
            <a:pPr lvl="1" eaLnBrk="1" hangingPunct="1"/>
            <a:r>
              <a:rPr lang="cs-CZ" altLang="cs-CZ" smtClean="0"/>
              <a:t>Agenda setting</a:t>
            </a:r>
          </a:p>
          <a:p>
            <a:pPr lvl="1" eaLnBrk="1" hangingPunct="1"/>
            <a:r>
              <a:rPr lang="cs-CZ" altLang="cs-CZ" smtClean="0"/>
              <a:t>Platforma pro politickou komunikaci</a:t>
            </a:r>
          </a:p>
          <a:p>
            <a:pPr lvl="1" eaLnBrk="1" hangingPunct="1"/>
            <a:r>
              <a:rPr lang="cs-CZ" altLang="cs-CZ" smtClean="0"/>
              <a:t>Rozhoduje volby (např. prezidentské volby v USA = snaha o získání maxima finančních prostředků na zaplacení vysílacích časů)</a:t>
            </a:r>
          </a:p>
          <a:p>
            <a:pPr eaLnBrk="1" hangingPunct="1"/>
            <a:r>
              <a:rPr lang="cs-CZ" altLang="cs-CZ" smtClean="0"/>
              <a:t>Noviny</a:t>
            </a:r>
          </a:p>
          <a:p>
            <a:pPr lvl="1" eaLnBrk="1" hangingPunct="1"/>
            <a:r>
              <a:rPr lang="cs-CZ" altLang="cs-CZ" smtClean="0"/>
              <a:t>Vyvinuly se z pamfletů a informačních letáků, jaké se šířily již v 18.století</a:t>
            </a:r>
          </a:p>
          <a:p>
            <a:pPr lvl="1" eaLnBrk="1" hangingPunct="1"/>
            <a:r>
              <a:rPr lang="cs-CZ" altLang="cs-CZ" smtClean="0"/>
              <a:t>Deníky se 100.000 či 1.000 000 čtenářů se objevily na konci 19.století</a:t>
            </a:r>
          </a:p>
          <a:p>
            <a:pPr lvl="1" eaLnBrk="1" hangingPunct="1"/>
            <a:r>
              <a:rPr lang="cs-CZ" altLang="cs-CZ" smtClean="0"/>
              <a:t>Zprávy, zábava, reklama (často 1 zpráva přináší vše naráz)</a:t>
            </a:r>
          </a:p>
        </p:txBody>
      </p:sp>
    </p:spTree>
    <p:extLst>
      <p:ext uri="{BB962C8B-B14F-4D97-AF65-F5344CB8AC3E}">
        <p14:creationId xmlns:p14="http://schemas.microsoft.com/office/powerpoint/2010/main" val="1822508125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Média - noviny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600" smtClean="0"/>
              <a:t>USA – průkopníkem levného denního tisku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200" smtClean="0"/>
              <a:t>New York – noviny za jeden cent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200" smtClean="0"/>
              <a:t>Levný denní tisk se postupně objevoval i v dalších městech a regionech (cca 1900)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smtClean="0"/>
              <a:t>Nejprodávanější noviny se staly mocnou politickou silou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smtClean="0"/>
              <a:t>Pokles významu novin cca po roce 1960 s nástupem televize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200" smtClean="0"/>
              <a:t>1960 ve Velké Británii připadaly jedny noviny na jednu domácnost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smtClean="0"/>
              <a:t>Koncentrace novin a médií do rukou stále menšího okruhu vlastníků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smtClean="0"/>
              <a:t>Norsko, Švédsko – 70.léta – dotace pro noviny různého politického zaměření s cílem politické rovnováhy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smtClean="0"/>
              <a:t>Noviny musí být úspěšné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200" smtClean="0"/>
              <a:t>News on Sunday X Sunday Sport ve Velké Británii 1987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200" smtClean="0"/>
              <a:t>News on Sunday (politicky nezávislé – cílem „otevřený demokratický duch“)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200" smtClean="0"/>
              <a:t>Sunday Sport – bulvární médium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200" smtClean="0"/>
              <a:t>News on Sunday brzy zkrachovaly, Sunday Sport – má dodnes 0,5 mil. náklad</a:t>
            </a:r>
          </a:p>
        </p:txBody>
      </p:sp>
    </p:spTree>
    <p:extLst>
      <p:ext uri="{BB962C8B-B14F-4D97-AF65-F5344CB8AC3E}">
        <p14:creationId xmlns:p14="http://schemas.microsoft.com/office/powerpoint/2010/main" val="1321433645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v demokratických režimech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203450"/>
            <a:ext cx="4146550" cy="4051300"/>
          </a:xfrm>
        </p:spPr>
        <p:txBody>
          <a:bodyPr/>
          <a:lstStyle/>
          <a:p>
            <a:pPr eaLnBrk="1" hangingPunct="1"/>
            <a:r>
              <a:rPr lang="cs-CZ" altLang="cs-CZ" sz="900" smtClean="0"/>
              <a:t>Volby – klíčový princip reprezentativní demokracie</a:t>
            </a:r>
          </a:p>
          <a:p>
            <a:pPr lvl="1" eaLnBrk="1" hangingPunct="1"/>
            <a:r>
              <a:rPr lang="cs-CZ" altLang="cs-CZ" sz="1200" smtClean="0"/>
              <a:t>Součástí mechanismu transformace vůle občanů ve výkon rozhodnutí</a:t>
            </a:r>
          </a:p>
          <a:p>
            <a:pPr lvl="1" eaLnBrk="1" hangingPunct="1"/>
            <a:r>
              <a:rPr lang="cs-CZ" altLang="cs-CZ" sz="1200" smtClean="0"/>
              <a:t>Způsob VÝBĚRU a VÝMĚNY politiků</a:t>
            </a:r>
          </a:p>
          <a:p>
            <a:pPr lvl="1" eaLnBrk="1" hangingPunct="1"/>
            <a:r>
              <a:rPr lang="cs-CZ" altLang="cs-CZ" sz="1200" smtClean="0"/>
              <a:t>Pravidelně opakující se způsob legitimace politické moci</a:t>
            </a:r>
          </a:p>
          <a:p>
            <a:pPr lvl="1" eaLnBrk="1" hangingPunct="1"/>
            <a:r>
              <a:rPr lang="cs-CZ" altLang="cs-CZ" sz="1200" smtClean="0"/>
              <a:t>Méně časté: volba soudců</a:t>
            </a:r>
          </a:p>
          <a:p>
            <a:pPr lvl="1" eaLnBrk="1" hangingPunct="1"/>
            <a:r>
              <a:rPr lang="cs-CZ" altLang="cs-CZ" sz="1200" smtClean="0"/>
              <a:t>Též volba v akademických orgánech, sportovních a zájmových organizacích apod.</a:t>
            </a:r>
          </a:p>
          <a:p>
            <a:pPr lvl="1" eaLnBrk="1" hangingPunct="1"/>
            <a:endParaRPr lang="cs-CZ" altLang="cs-CZ" sz="1200" smtClean="0"/>
          </a:p>
          <a:p>
            <a:pPr lvl="1" eaLnBrk="1" hangingPunct="1">
              <a:buFont typeface="Arial" charset="0"/>
              <a:buNone/>
            </a:pPr>
            <a:endParaRPr lang="cs-CZ" altLang="cs-CZ" sz="1200" smtClean="0"/>
          </a:p>
          <a:p>
            <a:pPr eaLnBrk="1" hangingPunct="1"/>
            <a:endParaRPr lang="cs-CZ" altLang="cs-CZ" sz="900" smtClean="0"/>
          </a:p>
        </p:txBody>
      </p:sp>
      <p:pic>
        <p:nvPicPr>
          <p:cNvPr id="135172" name="Picture 6" descr="pjan15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203450"/>
            <a:ext cx="3810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220359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v moderních demokraciích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03450"/>
            <a:ext cx="5624513" cy="4051300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Jeden z mechanismů výběru osob do státních orgánů </a:t>
            </a:r>
          </a:p>
          <a:p>
            <a:pPr lvl="1" eaLnBrk="1" hangingPunct="1"/>
            <a:r>
              <a:rPr lang="cs-CZ" altLang="cs-CZ" dirty="0" smtClean="0"/>
              <a:t>Další mechanismy výběru</a:t>
            </a:r>
          </a:p>
          <a:p>
            <a:pPr lvl="2" eaLnBrk="1" hangingPunct="1"/>
            <a:r>
              <a:rPr lang="cs-CZ" altLang="cs-CZ" dirty="0" smtClean="0"/>
              <a:t>uzurpace</a:t>
            </a:r>
          </a:p>
          <a:p>
            <a:pPr lvl="2" eaLnBrk="1" hangingPunct="1"/>
            <a:r>
              <a:rPr lang="cs-CZ" altLang="cs-CZ" dirty="0" smtClean="0"/>
              <a:t>Dědictví (často v horních komorách)</a:t>
            </a:r>
          </a:p>
          <a:p>
            <a:pPr lvl="2" eaLnBrk="1" hangingPunct="1"/>
            <a:r>
              <a:rPr lang="cs-CZ" altLang="cs-CZ" dirty="0" smtClean="0"/>
              <a:t>dosazení ex offo – zastávání určité funkce z titulu jiné funkce jmenování</a:t>
            </a:r>
          </a:p>
          <a:p>
            <a:pPr lvl="2" eaLnBrk="1" hangingPunct="1"/>
            <a:r>
              <a:rPr lang="cs-CZ" altLang="cs-CZ" dirty="0" smtClean="0"/>
              <a:t>dosazení konkurzem</a:t>
            </a:r>
          </a:p>
          <a:p>
            <a:pPr lvl="2" eaLnBrk="1" hangingPunct="1"/>
            <a:r>
              <a:rPr lang="cs-CZ" altLang="cs-CZ" dirty="0" smtClean="0"/>
              <a:t>aklamace – kolektivní projevení souhlasu, nesouhlasu</a:t>
            </a:r>
          </a:p>
          <a:p>
            <a:pPr lvl="2" eaLnBrk="1" hangingPunct="1"/>
            <a:r>
              <a:rPr lang="cs-CZ" altLang="cs-CZ" dirty="0" smtClean="0"/>
              <a:t>kooptace – doplnění orgánu, kdy o obsazení křesel rozhoduje doplňovaný orgán</a:t>
            </a:r>
          </a:p>
          <a:p>
            <a:pPr lvl="2" eaLnBrk="1" hangingPunct="1"/>
            <a:r>
              <a:rPr lang="cs-CZ" altLang="cs-CZ" dirty="0" smtClean="0"/>
              <a:t>plebiscit – hlasování o kandidátovi</a:t>
            </a:r>
          </a:p>
          <a:p>
            <a:pPr lvl="2" eaLnBrk="1" hangingPunct="1"/>
            <a:r>
              <a:rPr lang="cs-CZ" altLang="cs-CZ" dirty="0" smtClean="0"/>
              <a:t>losování – rozšířené spíše v antice</a:t>
            </a:r>
          </a:p>
          <a:p>
            <a:pPr eaLnBrk="1" hangingPunct="1"/>
            <a:r>
              <a:rPr lang="cs-CZ" altLang="cs-CZ" sz="1400" dirty="0" smtClean="0"/>
              <a:t>nejrozšířenějším systémem legitimace zákonodárné moci </a:t>
            </a:r>
          </a:p>
        </p:txBody>
      </p:sp>
      <p:pic>
        <p:nvPicPr>
          <p:cNvPr id="136196" name="Picture 4" descr="Voliči budou vybírat 27 senátorů a 13 hejtmanů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203450"/>
            <a:ext cx="28225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89755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v moderních demokraciích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203450"/>
            <a:ext cx="4146550" cy="4051300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Funkce voleb (D. </a:t>
            </a:r>
            <a:r>
              <a:rPr lang="cs-CZ" altLang="cs-CZ" sz="1600" dirty="0" err="1" smtClean="0"/>
              <a:t>Nohlen</a:t>
            </a:r>
            <a:r>
              <a:rPr lang="cs-CZ" altLang="cs-CZ" sz="1600" dirty="0" smtClean="0"/>
              <a:t>)</a:t>
            </a:r>
          </a:p>
          <a:p>
            <a:pPr lvl="1" eaLnBrk="1" hangingPunct="1"/>
            <a:r>
              <a:rPr lang="cs-CZ" altLang="cs-CZ" sz="1200" dirty="0" smtClean="0"/>
              <a:t>legitimace politické moci (politických stran, jednotlivců) </a:t>
            </a:r>
          </a:p>
          <a:p>
            <a:pPr lvl="1" eaLnBrk="1" hangingPunct="1"/>
            <a:r>
              <a:rPr lang="cs-CZ" altLang="cs-CZ" sz="1200" dirty="0" smtClean="0"/>
              <a:t>výběr politické elity</a:t>
            </a:r>
          </a:p>
          <a:p>
            <a:pPr lvl="1" eaLnBrk="1" hangingPunct="1"/>
            <a:r>
              <a:rPr lang="cs-CZ" altLang="cs-CZ" sz="1200" dirty="0" smtClean="0"/>
              <a:t>pokojné řešení politických konfliktů</a:t>
            </a:r>
          </a:p>
          <a:p>
            <a:pPr lvl="1" eaLnBrk="1" hangingPunct="1"/>
            <a:r>
              <a:rPr lang="cs-CZ" altLang="cs-CZ" sz="1200" dirty="0" smtClean="0"/>
              <a:t>Kontrola nositelů politické moci</a:t>
            </a:r>
          </a:p>
          <a:p>
            <a:pPr lvl="1" eaLnBrk="1" hangingPunct="1"/>
            <a:r>
              <a:rPr lang="cs-CZ" altLang="cs-CZ" sz="1200" dirty="0" smtClean="0"/>
              <a:t>Pokojná výměna vládnoucích</a:t>
            </a:r>
          </a:p>
          <a:p>
            <a:pPr lvl="1" eaLnBrk="1" hangingPunct="1"/>
            <a:r>
              <a:rPr lang="cs-CZ" altLang="cs-CZ" sz="1200" dirty="0" smtClean="0"/>
              <a:t>aktivizace voličů ve prospěch určitých hodnot, cílů, programů (posilování politické participace, občanského vědomí apod.)</a:t>
            </a:r>
          </a:p>
          <a:p>
            <a:pPr lvl="1" eaLnBrk="1" hangingPunct="1"/>
            <a:r>
              <a:rPr lang="cs-CZ" altLang="cs-CZ" sz="1200" dirty="0" smtClean="0"/>
              <a:t>Projev veřejného mínění, nástroj ke zjištění přání a potřeb voličů</a:t>
            </a:r>
          </a:p>
          <a:p>
            <a:pPr lvl="1" eaLnBrk="1" hangingPunct="1"/>
            <a:endParaRPr lang="cs-CZ" altLang="cs-CZ" sz="1200" dirty="0" smtClean="0"/>
          </a:p>
        </p:txBody>
      </p:sp>
      <p:pic>
        <p:nvPicPr>
          <p:cNvPr id="137220" name="Picture 5" descr="081017_vol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203450"/>
            <a:ext cx="430053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91831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Elektronické volby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03450"/>
            <a:ext cx="5064125" cy="4051300"/>
          </a:xfrm>
        </p:spPr>
        <p:txBody>
          <a:bodyPr/>
          <a:lstStyle/>
          <a:p>
            <a:pPr eaLnBrk="1" hangingPunct="1"/>
            <a:r>
              <a:rPr lang="cs-CZ" altLang="cs-CZ" sz="1400" dirty="0" smtClean="0"/>
              <a:t>Elektronické hlasování – 2 základní typy</a:t>
            </a:r>
          </a:p>
          <a:p>
            <a:pPr lvl="1" eaLnBrk="1" hangingPunct="1"/>
            <a:r>
              <a:rPr lang="cs-CZ" altLang="cs-CZ" dirty="0" smtClean="0"/>
              <a:t>volby provedené prostřednictvím elektronického zařízení ve volební místnosti</a:t>
            </a:r>
          </a:p>
          <a:p>
            <a:pPr lvl="1" eaLnBrk="1" hangingPunct="1"/>
            <a:r>
              <a:rPr lang="cs-CZ" altLang="cs-CZ" dirty="0" smtClean="0"/>
              <a:t>volby provedené prostřednictvím libovolného elektronického zařízení </a:t>
            </a:r>
          </a:p>
          <a:p>
            <a:pPr lvl="2" eaLnBrk="1" hangingPunct="1"/>
            <a:r>
              <a:rPr lang="cs-CZ" altLang="cs-CZ" dirty="0" smtClean="0"/>
              <a:t>vzdálené hlasování, resp. on-line volby</a:t>
            </a:r>
          </a:p>
        </p:txBody>
      </p:sp>
      <p:pic>
        <p:nvPicPr>
          <p:cNvPr id="138244" name="Picture 5" descr="ballot box cartoons, ballot box cartoon, ballot box picture, ballot box pictures, ballot box image, ballot box images, ballot box illustration, ballot box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524125"/>
            <a:ext cx="3597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8378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Elektronické volby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volby provedené v přesně definovaném čase prostřednictvím zákonem definovaného elektronického zařízení umístěného v zákonem definovaném místě (volební místnosti)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„</a:t>
            </a:r>
            <a:r>
              <a:rPr lang="cs-CZ" altLang="cs-CZ" dirty="0" err="1" smtClean="0"/>
              <a:t>poll-site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electronic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voting</a:t>
            </a:r>
            <a:r>
              <a:rPr lang="cs-CZ" altLang="cs-CZ" dirty="0" smtClean="0"/>
              <a:t>“ („elektronické hlasování ve volebních místnostech“)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Např. děrné štítky (</a:t>
            </a:r>
            <a:r>
              <a:rPr lang="cs-CZ" altLang="cs-CZ" dirty="0" err="1" smtClean="0"/>
              <a:t>punch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voting</a:t>
            </a:r>
            <a:r>
              <a:rPr lang="cs-CZ" altLang="cs-CZ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Poprvé použit ve státě Georgia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Od 60.let se dál rozšiřoval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optické snímání hlasů </a:t>
            </a:r>
            <a:r>
              <a:rPr lang="cs-CZ" altLang="cs-CZ" i="1" dirty="0" smtClean="0"/>
              <a:t>(</a:t>
            </a:r>
            <a:r>
              <a:rPr lang="cs-CZ" altLang="cs-CZ" i="1" dirty="0" err="1" smtClean="0"/>
              <a:t>Optical</a:t>
            </a:r>
            <a:r>
              <a:rPr lang="cs-CZ" altLang="cs-CZ" i="1" dirty="0" smtClean="0"/>
              <a:t> Mark-Sence </a:t>
            </a:r>
            <a:r>
              <a:rPr lang="cs-CZ" altLang="cs-CZ" i="1" dirty="0" err="1" smtClean="0"/>
              <a:t>Voting</a:t>
            </a:r>
            <a:r>
              <a:rPr lang="cs-CZ" altLang="cs-CZ" i="1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Poprvé systém testován v 70. letech v USA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na konci 20. století se systém rozšířil také do Velké Británie, Norska, Ruska, Bosny a Hercegoviny, Venezuely či Hongkongu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Voličem označený volební lístek následně převeden do digitální podoby skenerem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systém přímého elektronického zápisu </a:t>
            </a:r>
            <a:r>
              <a:rPr lang="cs-CZ" altLang="cs-CZ" i="1" dirty="0" smtClean="0"/>
              <a:t>(Direct </a:t>
            </a:r>
            <a:r>
              <a:rPr lang="cs-CZ" altLang="cs-CZ" i="1" dirty="0" err="1" smtClean="0"/>
              <a:t>Recording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Electronic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Voting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System</a:t>
            </a:r>
            <a:r>
              <a:rPr lang="cs-CZ" altLang="cs-CZ" i="1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Od konce 90.let 20.století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Brazílie (od 1997), Nizozemsko, Německo, Belgie a další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speciální hlasovací terminály s dotykovým displejem nazývaných DRE </a:t>
            </a:r>
            <a:r>
              <a:rPr lang="cs-CZ" altLang="cs-CZ" i="1" dirty="0" smtClean="0"/>
              <a:t>(direct </a:t>
            </a:r>
            <a:r>
              <a:rPr lang="cs-CZ" altLang="cs-CZ" i="1" dirty="0" err="1" smtClean="0"/>
              <a:t>recording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electronic</a:t>
            </a:r>
            <a:r>
              <a:rPr lang="cs-CZ" altLang="cs-CZ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9166607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On-line volby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600" dirty="0" smtClean="0"/>
              <a:t>volby provedené v přesně definovaném čase prostřednictvím libovolného elektronického zařízení</a:t>
            </a:r>
          </a:p>
          <a:p>
            <a:pPr lvl="1" eaLnBrk="1" hangingPunct="1"/>
            <a:r>
              <a:rPr lang="cs-CZ" altLang="cs-CZ" dirty="0" smtClean="0"/>
              <a:t>„</a:t>
            </a:r>
            <a:r>
              <a:rPr lang="cs-CZ" altLang="cs-CZ" dirty="0" err="1" smtClean="0"/>
              <a:t>remote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electronic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voting</a:t>
            </a:r>
            <a:r>
              <a:rPr lang="cs-CZ" altLang="cs-CZ" dirty="0" smtClean="0"/>
              <a:t>“ (v terminologii užívané v EU jako „i-</a:t>
            </a:r>
            <a:r>
              <a:rPr lang="cs-CZ" altLang="cs-CZ" dirty="0" err="1" smtClean="0"/>
              <a:t>voting</a:t>
            </a:r>
            <a:r>
              <a:rPr lang="cs-CZ" altLang="cs-CZ" dirty="0" smtClean="0"/>
              <a:t>“ nebo „on-line volby)</a:t>
            </a:r>
          </a:p>
          <a:p>
            <a:pPr lvl="1" eaLnBrk="1" hangingPunct="1"/>
            <a:r>
              <a:rPr lang="cs-CZ" altLang="cs-CZ" dirty="0" smtClean="0"/>
              <a:t>Tj. volby pomocí internetu, příp. pomocí mobilního telefonu</a:t>
            </a:r>
          </a:p>
          <a:p>
            <a:pPr lvl="1" eaLnBrk="1" hangingPunct="1"/>
            <a:r>
              <a:rPr lang="cs-CZ" altLang="cs-CZ" dirty="0" smtClean="0"/>
              <a:t>USA – 2000 primární volby Demokratické strany v Arizoně</a:t>
            </a:r>
          </a:p>
          <a:p>
            <a:pPr lvl="1" eaLnBrk="1" hangingPunct="1"/>
            <a:r>
              <a:rPr lang="cs-CZ" altLang="cs-CZ" dirty="0" smtClean="0"/>
              <a:t>Švýcarsko – referenda – zejména Ženeva</a:t>
            </a:r>
          </a:p>
          <a:p>
            <a:pPr lvl="1" eaLnBrk="1" hangingPunct="1"/>
            <a:r>
              <a:rPr lang="cs-CZ" altLang="cs-CZ" dirty="0" smtClean="0"/>
              <a:t>Estonsko („E-</a:t>
            </a:r>
            <a:r>
              <a:rPr lang="cs-CZ" altLang="cs-CZ" dirty="0" err="1" smtClean="0"/>
              <a:t>stonia</a:t>
            </a:r>
            <a:r>
              <a:rPr lang="cs-CZ" altLang="cs-CZ" dirty="0" smtClean="0"/>
              <a:t>“)</a:t>
            </a:r>
          </a:p>
          <a:p>
            <a:pPr lvl="2" eaLnBrk="1" hangingPunct="1"/>
            <a:r>
              <a:rPr lang="cs-CZ" altLang="cs-CZ" dirty="0" smtClean="0"/>
              <a:t>2005 regionální volby (internet k volbě použilo cca 0,9% voličů)</a:t>
            </a:r>
          </a:p>
          <a:p>
            <a:pPr lvl="2" eaLnBrk="1" hangingPunct="1"/>
            <a:r>
              <a:rPr lang="cs-CZ" altLang="cs-CZ" dirty="0" smtClean="0"/>
              <a:t>2007 parlamentní volby (3,4%)</a:t>
            </a:r>
          </a:p>
          <a:p>
            <a:pPr lvl="2" eaLnBrk="1" hangingPunct="1"/>
            <a:r>
              <a:rPr lang="cs-CZ" altLang="cs-CZ" dirty="0" smtClean="0"/>
              <a:t>2009 volby do Evropského parlamentu (6,5%)</a:t>
            </a:r>
          </a:p>
          <a:p>
            <a:pPr eaLnBrk="1" hangingPunct="1"/>
            <a:endParaRPr lang="cs-CZ" altLang="cs-CZ" sz="1000" dirty="0" smtClean="0"/>
          </a:p>
        </p:txBody>
      </p:sp>
      <p:pic>
        <p:nvPicPr>
          <p:cNvPr id="140292" name="Picture 5" descr="800px-Estonia_st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722813"/>
            <a:ext cx="25622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22398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voleb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400" dirty="0" smtClean="0"/>
              <a:t>Dopad na teorii demokracie</a:t>
            </a:r>
          </a:p>
          <a:p>
            <a:pPr lvl="1" eaLnBrk="1" hangingPunct="1"/>
            <a:r>
              <a:rPr lang="cs-CZ" altLang="cs-CZ" dirty="0" smtClean="0"/>
              <a:t>Tzv. demokracie na vstupu</a:t>
            </a:r>
          </a:p>
          <a:p>
            <a:pPr lvl="2" eaLnBrk="1" hangingPunct="1"/>
            <a:r>
              <a:rPr lang="cs-CZ" altLang="cs-CZ" dirty="0" smtClean="0"/>
              <a:t>Hlavním kritériem je, aby všechny názorové (včetně malých či málo významných) proudy společnosti byly zastoupeny v celonárodním zastupitelském sboru (parlamentu)</a:t>
            </a:r>
          </a:p>
          <a:p>
            <a:pPr lvl="1" eaLnBrk="1" hangingPunct="1"/>
            <a:r>
              <a:rPr lang="cs-CZ" altLang="cs-CZ" dirty="0" smtClean="0"/>
              <a:t>Tzv. demokracie na výstupu</a:t>
            </a:r>
          </a:p>
          <a:p>
            <a:pPr lvl="2" eaLnBrk="1" hangingPunct="1"/>
            <a:r>
              <a:rPr lang="cs-CZ" altLang="cs-CZ" dirty="0" smtClean="0"/>
              <a:t>Hlavním kritériem je, aby byla vůle a zájem společnosti (vůle lidu) v praxi efektivně prosazena a naplněna</a:t>
            </a:r>
          </a:p>
          <a:p>
            <a:pPr lvl="1" eaLnBrk="1" hangingPunct="1"/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Reprezentativnost X akceschopnost</a:t>
            </a:r>
          </a:p>
        </p:txBody>
      </p:sp>
    </p:spTree>
    <p:extLst>
      <p:ext uri="{BB962C8B-B14F-4D97-AF65-F5344CB8AC3E}">
        <p14:creationId xmlns:p14="http://schemas.microsoft.com/office/powerpoint/2010/main" val="14746790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a volební systémy</a:t>
            </a:r>
          </a:p>
        </p:txBody>
      </p:sp>
      <p:pic>
        <p:nvPicPr>
          <p:cNvPr id="142339" name="Picture 4" descr="081205_sjezd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2663" y="2203450"/>
            <a:ext cx="3933825" cy="3016250"/>
          </a:xfrm>
          <a:noFill/>
        </p:spPr>
      </p:pic>
      <p:sp>
        <p:nvSpPr>
          <p:cNvPr id="14234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4525" y="2203450"/>
            <a:ext cx="4148138" cy="4051300"/>
          </a:xfrm>
        </p:spPr>
        <p:txBody>
          <a:bodyPr/>
          <a:lstStyle/>
          <a:p>
            <a:pPr eaLnBrk="1" hangingPunct="1"/>
            <a:r>
              <a:rPr lang="cs-CZ" altLang="cs-CZ" sz="1400" dirty="0" smtClean="0"/>
              <a:t>Tzv. neklasická teorie demokracie</a:t>
            </a:r>
          </a:p>
          <a:p>
            <a:pPr lvl="1" eaLnBrk="1" hangingPunct="1"/>
            <a:r>
              <a:rPr lang="cs-CZ" altLang="cs-CZ" sz="1200" dirty="0" smtClean="0"/>
              <a:t>Demokracie – jako procedura výměny vládnoucích</a:t>
            </a:r>
          </a:p>
          <a:p>
            <a:pPr lvl="1" eaLnBrk="1" hangingPunct="1"/>
            <a:r>
              <a:rPr lang="cs-CZ" altLang="cs-CZ" sz="1200" dirty="0" smtClean="0"/>
              <a:t>Hlavním znakem: možnost voličů zbavit se prostřednictvím voleb svých vládnoucích</a:t>
            </a:r>
          </a:p>
          <a:p>
            <a:pPr lvl="1" eaLnBrk="1" hangingPunct="1"/>
            <a:r>
              <a:rPr lang="cs-CZ" altLang="cs-CZ" sz="1200" dirty="0" err="1" smtClean="0"/>
              <a:t>Schumpeter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Popper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Sartori</a:t>
            </a:r>
            <a:r>
              <a:rPr lang="cs-CZ" altLang="cs-CZ" sz="1200" dirty="0" smtClean="0"/>
              <a:t> aj.</a:t>
            </a:r>
          </a:p>
          <a:p>
            <a:pPr lvl="1" eaLnBrk="1" hangingPunct="1"/>
            <a:r>
              <a:rPr lang="cs-CZ" altLang="cs-CZ" sz="1200" dirty="0" smtClean="0"/>
              <a:t>Tendence k prosazování většinových či „nečistých“ proporčních volebních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4248620446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Teorie zájmových skupin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Otázky:</a:t>
            </a:r>
          </a:p>
          <a:p>
            <a:pPr lvl="1" eaLnBrk="1" hangingPunct="1"/>
            <a:r>
              <a:rPr lang="cs-CZ" altLang="cs-CZ" dirty="0" smtClean="0"/>
              <a:t>Kdo se podílí na rozhodování</a:t>
            </a:r>
          </a:p>
          <a:p>
            <a:pPr lvl="1" eaLnBrk="1" hangingPunct="1"/>
            <a:r>
              <a:rPr lang="cs-CZ" altLang="cs-CZ" dirty="0" smtClean="0"/>
              <a:t>Kdo a za jakých okolností se stává úspěšným při prosazování svých zájmů</a:t>
            </a:r>
          </a:p>
          <a:p>
            <a:pPr lvl="1" eaLnBrk="1" hangingPunct="1"/>
            <a:r>
              <a:rPr lang="cs-CZ" altLang="cs-CZ" dirty="0" smtClean="0"/>
              <a:t>Kdo ovlivňuje konkrétní výstupy politiky</a:t>
            </a:r>
          </a:p>
          <a:p>
            <a:pPr eaLnBrk="1" hangingPunct="1"/>
            <a:r>
              <a:rPr lang="cs-CZ" altLang="cs-CZ" dirty="0" smtClean="0"/>
              <a:t>Důraz nejen na studium formálních institucí, ale také na každodenní politickou praxi, chování skupin, masová média, lobby apod.</a:t>
            </a:r>
          </a:p>
          <a:p>
            <a:pPr eaLnBrk="1" hangingPunct="1"/>
            <a:r>
              <a:rPr lang="cs-CZ" altLang="cs-CZ" dirty="0" smtClean="0"/>
              <a:t>2 hlavní teorie</a:t>
            </a:r>
          </a:p>
          <a:p>
            <a:pPr lvl="1" eaLnBrk="1" hangingPunct="1"/>
            <a:r>
              <a:rPr lang="cs-CZ" altLang="cs-CZ" dirty="0" smtClean="0"/>
              <a:t>Pluralismus</a:t>
            </a:r>
          </a:p>
          <a:p>
            <a:pPr lvl="1" eaLnBrk="1" hangingPunct="1"/>
            <a:r>
              <a:rPr lang="cs-CZ" altLang="cs-CZ" dirty="0" smtClean="0"/>
              <a:t>korporativismus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15924571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jako klíčový rys demokracie ?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400" dirty="0" smtClean="0"/>
              <a:t>Robert </a:t>
            </a:r>
            <a:r>
              <a:rPr lang="cs-CZ" altLang="cs-CZ" sz="1400" dirty="0" err="1" smtClean="0"/>
              <a:t>Dahl</a:t>
            </a:r>
            <a:r>
              <a:rPr lang="cs-CZ" altLang="cs-CZ" sz="1400" dirty="0" smtClean="0"/>
              <a:t>: klasická definice demokracie (</a:t>
            </a:r>
            <a:r>
              <a:rPr lang="cs-CZ" altLang="cs-CZ" sz="1400" dirty="0" err="1" smtClean="0"/>
              <a:t>polyarchie</a:t>
            </a:r>
            <a:r>
              <a:rPr lang="cs-CZ" altLang="cs-CZ" sz="1400" dirty="0" smtClean="0"/>
              <a:t>)</a:t>
            </a:r>
          </a:p>
          <a:p>
            <a:pPr lvl="1" eaLnBrk="1" hangingPunct="1"/>
            <a:r>
              <a:rPr lang="cs-CZ" altLang="cs-CZ" dirty="0" smtClean="0"/>
              <a:t>Kniha „Demokracie a její kritici“ (1995): 4 ze 7 kritérií se přímo vztahují k volbám</a:t>
            </a:r>
          </a:p>
          <a:p>
            <a:pPr lvl="2" eaLnBrk="1" hangingPunct="1"/>
            <a:r>
              <a:rPr lang="cs-CZ" altLang="cs-CZ" sz="1400" b="0" dirty="0" smtClean="0"/>
              <a:t>Volení úředníci</a:t>
            </a:r>
          </a:p>
          <a:p>
            <a:pPr lvl="2" eaLnBrk="1" hangingPunct="1"/>
            <a:r>
              <a:rPr lang="cs-CZ" altLang="cs-CZ" sz="1400" b="0" dirty="0" smtClean="0"/>
              <a:t>Svobodné a pravidelně se opakující volby</a:t>
            </a:r>
          </a:p>
          <a:p>
            <a:pPr lvl="2" eaLnBrk="1" hangingPunct="1"/>
            <a:r>
              <a:rPr lang="cs-CZ" altLang="cs-CZ" sz="1400" b="0" dirty="0" smtClean="0"/>
              <a:t>Všeobecné volební právo</a:t>
            </a:r>
          </a:p>
          <a:p>
            <a:pPr lvl="2" eaLnBrk="1" hangingPunct="1"/>
            <a:r>
              <a:rPr lang="cs-CZ" altLang="cs-CZ" sz="1400" b="0" dirty="0" smtClean="0"/>
              <a:t>Právo být volen</a:t>
            </a:r>
          </a:p>
          <a:p>
            <a:pPr lvl="2" eaLnBrk="1" hangingPunct="1"/>
            <a:r>
              <a:rPr lang="cs-CZ" altLang="cs-CZ" dirty="0" smtClean="0"/>
              <a:t>Svoboda projevu</a:t>
            </a:r>
          </a:p>
          <a:p>
            <a:pPr lvl="2" eaLnBrk="1" hangingPunct="1"/>
            <a:r>
              <a:rPr lang="cs-CZ" altLang="cs-CZ" dirty="0" smtClean="0"/>
              <a:t>Alternativní informace</a:t>
            </a:r>
          </a:p>
          <a:p>
            <a:pPr lvl="2" eaLnBrk="1" hangingPunct="1"/>
            <a:r>
              <a:rPr lang="cs-CZ" altLang="cs-CZ" dirty="0" smtClean="0"/>
              <a:t>Autonomie sdružování</a:t>
            </a:r>
          </a:p>
        </p:txBody>
      </p:sp>
    </p:spTree>
    <p:extLst>
      <p:ext uri="{BB962C8B-B14F-4D97-AF65-F5344CB8AC3E}">
        <p14:creationId xmlns:p14="http://schemas.microsoft.com/office/powerpoint/2010/main" val="3231680159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Volební demokracie</a:t>
            </a:r>
            <a:endParaRPr lang="en-US" altLang="cs-CZ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cs-CZ" sz="1400" b="0" smtClean="0"/>
              <a:t>Freedom House (2001)</a:t>
            </a:r>
            <a:r>
              <a:rPr lang="cs-CZ" altLang="cs-CZ" sz="1400" b="0" smtClean="0"/>
              <a:t> – volební demokracie (electoral democracy)</a:t>
            </a:r>
          </a:p>
          <a:p>
            <a:pPr lvl="1" eaLnBrk="1" hangingPunct="1"/>
            <a:r>
              <a:rPr lang="cs-CZ" altLang="cs-CZ" sz="2000" b="0" smtClean="0"/>
              <a:t>Demokracie definována pomocí soutěživých voleb:</a:t>
            </a:r>
          </a:p>
          <a:p>
            <a:pPr lvl="2" eaLnBrk="1" hangingPunct="1"/>
            <a:r>
              <a:rPr lang="cs-CZ" altLang="cs-CZ" sz="1800" b="0" smtClean="0"/>
              <a:t>pluralita politických stran</a:t>
            </a:r>
          </a:p>
          <a:p>
            <a:pPr lvl="2" eaLnBrk="1" hangingPunct="1"/>
            <a:r>
              <a:rPr lang="cs-CZ" altLang="cs-CZ" sz="1800" b="0" smtClean="0"/>
              <a:t>soutěživé volby </a:t>
            </a:r>
          </a:p>
          <a:p>
            <a:pPr lvl="2" eaLnBrk="1" hangingPunct="1"/>
            <a:r>
              <a:rPr lang="cs-CZ" altLang="cs-CZ" sz="1800" b="0" smtClean="0"/>
              <a:t>určitá míra dělby moci</a:t>
            </a:r>
            <a:r>
              <a:rPr lang="en-US" altLang="cs-CZ" sz="1800" b="0" smtClean="0"/>
              <a:t> </a:t>
            </a:r>
            <a:endParaRPr lang="cs-CZ" altLang="cs-CZ" sz="1800" b="0" smtClean="0"/>
          </a:p>
          <a:p>
            <a:pPr lvl="2" eaLnBrk="1" hangingPunct="1"/>
            <a:r>
              <a:rPr lang="cs-CZ" altLang="cs-CZ" sz="1800" b="0" smtClean="0"/>
              <a:t>Není však nutně liberální demokracií – tj. plná a univerzální občanská práva a vláda zákona</a:t>
            </a:r>
          </a:p>
          <a:p>
            <a:pPr lvl="2" eaLnBrk="1" hangingPunct="1"/>
            <a:r>
              <a:rPr lang="cs-CZ" altLang="cs-CZ" sz="1800" b="0" smtClean="0"/>
              <a:t>Absence garance všeobecného volebního práva</a:t>
            </a:r>
          </a:p>
          <a:p>
            <a:pPr lvl="2" eaLnBrk="1" hangingPunct="1"/>
            <a:r>
              <a:rPr lang="cs-CZ" altLang="cs-CZ" sz="1800" b="0" smtClean="0"/>
              <a:t>Někdy absence politické kontroly nad armádou</a:t>
            </a:r>
            <a:endParaRPr lang="en-US" altLang="cs-CZ" sz="1800" b="0" smtClean="0"/>
          </a:p>
        </p:txBody>
      </p:sp>
    </p:spTree>
    <p:extLst>
      <p:ext uri="{BB962C8B-B14F-4D97-AF65-F5344CB8AC3E}">
        <p14:creationId xmlns:p14="http://schemas.microsoft.com/office/powerpoint/2010/main" val="4179633296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v demokratických režimech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203450"/>
            <a:ext cx="4549775" cy="4051300"/>
          </a:xfrm>
        </p:spPr>
        <p:txBody>
          <a:bodyPr/>
          <a:lstStyle/>
          <a:p>
            <a:pPr eaLnBrk="1" hangingPunct="1"/>
            <a:r>
              <a:rPr lang="cs-CZ" altLang="cs-CZ" sz="1400" smtClean="0"/>
              <a:t>Minimální definice demokracie:</a:t>
            </a:r>
            <a:r>
              <a:rPr lang="cs-CZ" altLang="cs-CZ" sz="900" smtClean="0"/>
              <a:t> </a:t>
            </a:r>
          </a:p>
          <a:p>
            <a:pPr lvl="1" eaLnBrk="1" hangingPunct="1"/>
            <a:r>
              <a:rPr lang="cs-CZ" altLang="cs-CZ" sz="2000" smtClean="0"/>
              <a:t>„spravedlivé a poctivé volby (free and fair election)</a:t>
            </a:r>
          </a:p>
          <a:p>
            <a:pPr lvl="1" eaLnBrk="1" hangingPunct="1"/>
            <a:r>
              <a:rPr lang="cs-CZ" altLang="cs-CZ" sz="2000" smtClean="0"/>
              <a:t>Rok 2000: parlamentní volby se nekonaly jen ve 24 zemích</a:t>
            </a:r>
          </a:p>
        </p:txBody>
      </p:sp>
      <p:pic>
        <p:nvPicPr>
          <p:cNvPr id="145412" name="Picture 4" descr="ar12026978965221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9175" y="2203450"/>
            <a:ext cx="4148138" cy="2919413"/>
          </a:xfrm>
          <a:noFill/>
        </p:spPr>
      </p:pic>
    </p:spTree>
    <p:extLst>
      <p:ext uri="{BB962C8B-B14F-4D97-AF65-F5344CB8AC3E}">
        <p14:creationId xmlns:p14="http://schemas.microsoft.com/office/powerpoint/2010/main" val="2749768945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Svobodné a spravedlivé volby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203450"/>
            <a:ext cx="8045450" cy="4051300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Fundamentální zásady voleb</a:t>
            </a:r>
          </a:p>
          <a:p>
            <a:pPr lvl="1" eaLnBrk="1" hangingPunct="1"/>
            <a:r>
              <a:rPr lang="cs-CZ" altLang="cs-CZ" sz="2000" dirty="0" smtClean="0"/>
              <a:t>„free </a:t>
            </a:r>
            <a:r>
              <a:rPr lang="en-US" altLang="cs-CZ" sz="2000" dirty="0" smtClean="0">
                <a:cs typeface="Arial" charset="0"/>
              </a:rPr>
              <a:t>&amp;</a:t>
            </a:r>
            <a:r>
              <a:rPr lang="cs-CZ" altLang="cs-CZ" sz="2000" dirty="0" smtClean="0">
                <a:cs typeface="Arial" charset="0"/>
              </a:rPr>
              <a:t> fair </a:t>
            </a:r>
            <a:r>
              <a:rPr lang="cs-CZ" altLang="cs-CZ" sz="2000" dirty="0" err="1" smtClean="0">
                <a:cs typeface="Arial" charset="0"/>
              </a:rPr>
              <a:t>elections</a:t>
            </a:r>
            <a:r>
              <a:rPr lang="cs-CZ" altLang="cs-CZ" sz="2000" dirty="0" smtClean="0">
                <a:cs typeface="Arial" charset="0"/>
              </a:rPr>
              <a:t>“</a:t>
            </a:r>
          </a:p>
          <a:p>
            <a:pPr lvl="2" eaLnBrk="1" hangingPunct="1"/>
            <a:r>
              <a:rPr lang="cs-CZ" altLang="cs-CZ" sz="2000" dirty="0" smtClean="0">
                <a:cs typeface="Arial" charset="0"/>
              </a:rPr>
              <a:t>Svobodné (free) volby </a:t>
            </a:r>
          </a:p>
          <a:p>
            <a:pPr lvl="2" eaLnBrk="1" hangingPunct="1"/>
            <a:r>
              <a:rPr lang="cs-CZ" altLang="cs-CZ" sz="2000" dirty="0" smtClean="0">
                <a:cs typeface="Arial" charset="0"/>
              </a:rPr>
              <a:t>Poctivé (fair) volby</a:t>
            </a:r>
            <a:endParaRPr lang="cs-CZ" altLang="cs-CZ" dirty="0" smtClean="0"/>
          </a:p>
        </p:txBody>
      </p:sp>
      <p:pic>
        <p:nvPicPr>
          <p:cNvPr id="146436" name="Picture 9" descr="vol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203450"/>
            <a:ext cx="304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115658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Svobodné a poctivé (spravedlivé) volby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203450"/>
            <a:ext cx="4637088" cy="4051300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Svobodné</a:t>
            </a:r>
          </a:p>
          <a:p>
            <a:pPr lvl="1" eaLnBrk="1" hangingPunct="1"/>
            <a:r>
              <a:rPr lang="cs-CZ" altLang="cs-CZ" sz="1200" dirty="0" smtClean="0"/>
              <a:t>Respekt k lidským právům (svoboda slova, shromažďování)</a:t>
            </a:r>
          </a:p>
          <a:p>
            <a:pPr lvl="1" eaLnBrk="1" hangingPunct="1"/>
            <a:r>
              <a:rPr lang="cs-CZ" altLang="cs-CZ" sz="1200" dirty="0" smtClean="0"/>
              <a:t>Neomezená možnost registrovat se jako volič nebo jako kandidát</a:t>
            </a:r>
          </a:p>
          <a:p>
            <a:pPr lvl="1" eaLnBrk="1" hangingPunct="1"/>
            <a:r>
              <a:rPr lang="cs-CZ" altLang="cs-CZ" sz="1200" dirty="0" smtClean="0"/>
              <a:t>Svobodný přístup k různým zdrojům informací</a:t>
            </a:r>
          </a:p>
          <a:p>
            <a:pPr lvl="1" eaLnBrk="1" hangingPunct="1"/>
            <a:r>
              <a:rPr lang="cs-CZ" altLang="cs-CZ" sz="1200" dirty="0" smtClean="0"/>
              <a:t>Svobodná média</a:t>
            </a:r>
          </a:p>
          <a:p>
            <a:pPr eaLnBrk="1" hangingPunct="1"/>
            <a:r>
              <a:rPr lang="cs-CZ" altLang="cs-CZ" sz="1600" dirty="0" smtClean="0"/>
              <a:t>Poctivé </a:t>
            </a:r>
          </a:p>
          <a:p>
            <a:pPr lvl="1" eaLnBrk="1" hangingPunct="1"/>
            <a:r>
              <a:rPr lang="cs-CZ" altLang="cs-CZ" sz="1200" dirty="0" smtClean="0"/>
              <a:t>Absence vlivu politických stran na organizaci a průběh voleb</a:t>
            </a:r>
          </a:p>
          <a:p>
            <a:pPr lvl="1" eaLnBrk="1" hangingPunct="1"/>
            <a:r>
              <a:rPr lang="cs-CZ" altLang="cs-CZ" sz="1200" dirty="0" smtClean="0"/>
              <a:t>Všeobecné volební právo</a:t>
            </a:r>
          </a:p>
          <a:p>
            <a:pPr lvl="1" eaLnBrk="1" hangingPunct="1"/>
            <a:r>
              <a:rPr lang="cs-CZ" altLang="cs-CZ" sz="1200" dirty="0" smtClean="0"/>
              <a:t>Ústavní ochrana volebního práva</a:t>
            </a:r>
          </a:p>
          <a:p>
            <a:pPr lvl="1" eaLnBrk="1" hangingPunct="1"/>
            <a:r>
              <a:rPr lang="cs-CZ" altLang="cs-CZ" sz="1200" dirty="0" smtClean="0"/>
              <a:t>Otevřený a průhledný způsob sčítání hlasů</a:t>
            </a:r>
          </a:p>
          <a:p>
            <a:pPr lvl="1" eaLnBrk="1" hangingPunct="1"/>
            <a:r>
              <a:rPr lang="cs-CZ" altLang="cs-CZ" sz="1200" dirty="0" smtClean="0"/>
              <a:t>Rovné a nenásilné zacházení se stranami a kandidáty všech stran</a:t>
            </a:r>
          </a:p>
          <a:p>
            <a:pPr eaLnBrk="1" hangingPunct="1"/>
            <a:endParaRPr lang="cs-CZ" altLang="cs-CZ" sz="900" dirty="0" smtClean="0"/>
          </a:p>
        </p:txBody>
      </p:sp>
      <p:pic>
        <p:nvPicPr>
          <p:cNvPr id="147460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203450"/>
            <a:ext cx="3810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1716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v nedemokratických režimech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03450"/>
            <a:ext cx="5445125" cy="4051300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volby  i v nedemokratických režimech</a:t>
            </a:r>
          </a:p>
          <a:p>
            <a:pPr lvl="1" eaLnBrk="1" hangingPunct="1"/>
            <a:r>
              <a:rPr lang="cs-CZ" altLang="cs-CZ" dirty="0" smtClean="0"/>
              <a:t>Nespravedlivé a nepoctivé</a:t>
            </a:r>
          </a:p>
          <a:p>
            <a:pPr lvl="1" eaLnBrk="1" hangingPunct="1"/>
            <a:r>
              <a:rPr lang="cs-CZ" altLang="cs-CZ" dirty="0" smtClean="0"/>
              <a:t>Zástěrka nedemokratického režimu</a:t>
            </a:r>
          </a:p>
          <a:p>
            <a:pPr lvl="1" eaLnBrk="1" hangingPunct="1"/>
            <a:r>
              <a:rPr lang="cs-CZ" altLang="cs-CZ" dirty="0" smtClean="0"/>
              <a:t>Cílem vzbudit dojem demokratičnosti</a:t>
            </a:r>
          </a:p>
          <a:p>
            <a:pPr lvl="1" eaLnBrk="1" hangingPunct="1"/>
            <a:r>
              <a:rPr lang="cs-CZ" altLang="cs-CZ" dirty="0" smtClean="0"/>
              <a:t>Ani nedemokratičtí vládci si nemohou dovolit volby ignorovat</a:t>
            </a:r>
          </a:p>
          <a:p>
            <a:pPr lvl="1" eaLnBrk="1" hangingPunct="1"/>
            <a:r>
              <a:rPr lang="cs-CZ" altLang="cs-CZ" dirty="0" smtClean="0"/>
              <a:t>Např. volby jednotné kandidátky Národní fronty</a:t>
            </a:r>
          </a:p>
          <a:p>
            <a:pPr lvl="2" eaLnBrk="1" hangingPunct="1"/>
            <a:endParaRPr lang="cs-CZ" altLang="cs-CZ" dirty="0" smtClean="0"/>
          </a:p>
          <a:p>
            <a:pPr eaLnBrk="1" hangingPunct="1"/>
            <a:endParaRPr lang="cs-CZ" altLang="cs-CZ" sz="1000" dirty="0" smtClean="0"/>
          </a:p>
        </p:txBody>
      </p:sp>
      <p:pic>
        <p:nvPicPr>
          <p:cNvPr id="148484" name="Picture 5" descr="Volby_pla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203450"/>
            <a:ext cx="28352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486782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voleb podle úrovně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203450"/>
            <a:ext cx="4425950" cy="4051300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úrovně voleb</a:t>
            </a:r>
          </a:p>
          <a:p>
            <a:pPr lvl="1" eaLnBrk="1" hangingPunct="1"/>
            <a:r>
              <a:rPr lang="cs-CZ" altLang="cs-CZ" sz="1200" dirty="0" smtClean="0"/>
              <a:t>Místní zastupitelstva</a:t>
            </a:r>
          </a:p>
          <a:p>
            <a:pPr lvl="1" eaLnBrk="1" hangingPunct="1"/>
            <a:r>
              <a:rPr lang="cs-CZ" altLang="cs-CZ" sz="1200" dirty="0" smtClean="0"/>
              <a:t>Regionální zastupitelstva (resp. parlamenty států federace)</a:t>
            </a:r>
          </a:p>
          <a:p>
            <a:pPr lvl="1" eaLnBrk="1" hangingPunct="1"/>
            <a:r>
              <a:rPr lang="cs-CZ" altLang="cs-CZ" sz="1200" dirty="0" smtClean="0"/>
              <a:t>Parlamentní (celonárodní úroveň)</a:t>
            </a:r>
          </a:p>
          <a:p>
            <a:pPr lvl="1" eaLnBrk="1" hangingPunct="1"/>
            <a:r>
              <a:rPr lang="cs-CZ" altLang="cs-CZ" sz="1200" dirty="0" smtClean="0"/>
              <a:t>Volby do Evropského parlamentu</a:t>
            </a:r>
          </a:p>
        </p:txBody>
      </p:sp>
      <p:pic>
        <p:nvPicPr>
          <p:cNvPr id="149508" name="Picture 5" descr="47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454275"/>
            <a:ext cx="3905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83690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prvního a druhého řádu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400" dirty="0" smtClean="0"/>
              <a:t>Různá míra významu přikládána různým volbám</a:t>
            </a:r>
          </a:p>
          <a:p>
            <a:pPr lvl="1" eaLnBrk="1" hangingPunct="1"/>
            <a:r>
              <a:rPr lang="cs-CZ" altLang="cs-CZ" dirty="0" smtClean="0"/>
              <a:t>Volby prvního řádu</a:t>
            </a:r>
          </a:p>
          <a:p>
            <a:pPr lvl="1" eaLnBrk="1" hangingPunct="1"/>
            <a:r>
              <a:rPr lang="cs-CZ" altLang="cs-CZ" dirty="0" smtClean="0"/>
              <a:t>Volby druhého řádu</a:t>
            </a:r>
          </a:p>
        </p:txBody>
      </p:sp>
    </p:spTree>
    <p:extLst>
      <p:ext uri="{BB962C8B-B14F-4D97-AF65-F5344CB8AC3E}">
        <p14:creationId xmlns:p14="http://schemas.microsoft.com/office/powerpoint/2010/main" val="209288236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prvního řádu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Vnímány jako nejdůležitější volby</a:t>
            </a:r>
          </a:p>
          <a:p>
            <a:pPr lvl="1" eaLnBrk="1" hangingPunct="1"/>
            <a:r>
              <a:rPr lang="cs-CZ" altLang="cs-CZ" dirty="0" smtClean="0"/>
              <a:t>Rozhoduje se o zásadním směřování země (daně, zahraniční politika…)</a:t>
            </a:r>
          </a:p>
          <a:p>
            <a:pPr eaLnBrk="1" hangingPunct="1"/>
            <a:endParaRPr lang="cs-CZ" altLang="cs-CZ" sz="1000" dirty="0" smtClean="0"/>
          </a:p>
          <a:p>
            <a:pPr eaLnBrk="1" hangingPunct="1"/>
            <a:r>
              <a:rPr lang="cs-CZ" altLang="cs-CZ" sz="2000" dirty="0" smtClean="0"/>
              <a:t>Volby do národního parlamentu v parlamentních režimech</a:t>
            </a:r>
          </a:p>
          <a:p>
            <a:pPr eaLnBrk="1" hangingPunct="1"/>
            <a:r>
              <a:rPr lang="cs-CZ" altLang="cs-CZ" sz="2000" dirty="0" smtClean="0"/>
              <a:t>Volby prezidenta</a:t>
            </a:r>
          </a:p>
          <a:p>
            <a:pPr lvl="1" eaLnBrk="1" hangingPunct="1"/>
            <a:r>
              <a:rPr lang="cs-CZ" altLang="cs-CZ" dirty="0" smtClean="0"/>
              <a:t>Zejména v </a:t>
            </a:r>
            <a:r>
              <a:rPr lang="cs-CZ" altLang="cs-CZ" dirty="0" err="1" smtClean="0"/>
              <a:t>poloprezidentských</a:t>
            </a:r>
            <a:r>
              <a:rPr lang="cs-CZ" altLang="cs-CZ" dirty="0" smtClean="0"/>
              <a:t> a prezidentských režimech</a:t>
            </a:r>
          </a:p>
          <a:p>
            <a:pPr eaLnBrk="1" hangingPunct="1"/>
            <a:endParaRPr lang="cs-CZ" altLang="cs-CZ" sz="1000" dirty="0" smtClean="0"/>
          </a:p>
        </p:txBody>
      </p:sp>
      <p:pic>
        <p:nvPicPr>
          <p:cNvPr id="152580" name="Picture 4" descr="obama-mc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486275"/>
            <a:ext cx="33797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433994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druhého řádu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second-</a:t>
            </a:r>
            <a:r>
              <a:rPr lang="cs-CZ" altLang="cs-CZ" dirty="0" err="1" smtClean="0"/>
              <a:t>order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elections</a:t>
            </a:r>
            <a:endParaRPr lang="cs-CZ" altLang="cs-CZ" dirty="0" smtClean="0"/>
          </a:p>
          <a:p>
            <a:pPr lvl="1" eaLnBrk="1" hangingPunct="1"/>
            <a:r>
              <a:rPr lang="cs-CZ" altLang="cs-CZ" dirty="0" err="1" smtClean="0"/>
              <a:t>Karlheinz</a:t>
            </a:r>
            <a:r>
              <a:rPr lang="cs-CZ" altLang="cs-CZ" dirty="0" smtClean="0"/>
              <a:t> Reif a Hermann </a:t>
            </a:r>
            <a:r>
              <a:rPr lang="cs-CZ" altLang="cs-CZ" dirty="0" err="1" smtClean="0"/>
              <a:t>Schmitt</a:t>
            </a:r>
            <a:endParaRPr lang="cs-CZ" altLang="cs-CZ" dirty="0" smtClean="0"/>
          </a:p>
          <a:p>
            <a:pPr eaLnBrk="1" hangingPunct="1"/>
            <a:r>
              <a:rPr lang="cs-CZ" altLang="cs-CZ" sz="2400" dirty="0" smtClean="0"/>
              <a:t>Vnímány jako méně důležité („</a:t>
            </a:r>
            <a:r>
              <a:rPr lang="cs-CZ" altLang="cs-CZ" sz="2400" dirty="0" err="1" smtClean="0"/>
              <a:t>less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stake</a:t>
            </a:r>
            <a:r>
              <a:rPr lang="cs-CZ" altLang="cs-CZ" sz="2400" dirty="0" smtClean="0"/>
              <a:t>“)</a:t>
            </a:r>
          </a:p>
          <a:p>
            <a:pPr eaLnBrk="1" hangingPunct="1"/>
            <a:r>
              <a:rPr lang="cs-CZ" altLang="cs-CZ" sz="2400" dirty="0" smtClean="0"/>
              <a:t>Volby do Evropského parlamentu</a:t>
            </a:r>
          </a:p>
          <a:p>
            <a:pPr eaLnBrk="1" hangingPunct="1"/>
            <a:r>
              <a:rPr lang="cs-CZ" altLang="cs-CZ" sz="2400" dirty="0" smtClean="0"/>
              <a:t>Též také volby do lokálních a regionálních zastupitelstev</a:t>
            </a:r>
          </a:p>
        </p:txBody>
      </p:sp>
      <p:pic>
        <p:nvPicPr>
          <p:cNvPr id="153604" name="Picture 5" descr="eu+election+logo+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229100"/>
            <a:ext cx="24304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26238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Pluralismus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Východiskem – uznání mnohosti, odlišnosti, rozdílnosti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Hlavní rysy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Moc je rozptýlená mezi různé aktéry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Skupiny, zájmy soutěží o vliv, moc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Všechny skupiny mají různě velkou možnost ovlivnit rozhodování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Stát je místem střetávání zájmů, neutrálním arbitrem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Konflikt je přirozený mechanismus při střetu zájmů, konflikt je regulován státem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Nutný konsensus na pravidlech soutěže, zásadní shoda o pravidlech a principech demokracie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Politika je projev vzájemných tlaků, které vyvíjejí různé společenské prvky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Politický proces je výrazem soutěže mezi odlišnými konfliktními zájmy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Neustálý proces dohadování, v němž jsou konflikty řešeny nenásilnou cestou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Rovnováha mezi silami skupin – nedochází k převaze žádné z nich</a:t>
            </a:r>
          </a:p>
        </p:txBody>
      </p:sp>
    </p:spTree>
    <p:extLst>
      <p:ext uri="{BB962C8B-B14F-4D97-AF65-F5344CB8AC3E}">
        <p14:creationId xmlns:p14="http://schemas.microsoft.com/office/powerpoint/2010/main" val="3721175026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druhého řádu: Evropský parlament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400" dirty="0" err="1" smtClean="0"/>
              <a:t>Karlheinz</a:t>
            </a:r>
            <a:r>
              <a:rPr lang="cs-CZ" altLang="cs-CZ" sz="1400" dirty="0" smtClean="0"/>
              <a:t> Reif a Hermann </a:t>
            </a:r>
            <a:r>
              <a:rPr lang="cs-CZ" altLang="cs-CZ" sz="1400" dirty="0" err="1" smtClean="0"/>
              <a:t>Schmitt</a:t>
            </a:r>
            <a:r>
              <a:rPr lang="cs-CZ" altLang="cs-CZ" sz="1400" dirty="0" smtClean="0"/>
              <a:t> (1980)</a:t>
            </a:r>
          </a:p>
          <a:p>
            <a:pPr eaLnBrk="1" hangingPunct="1"/>
            <a:r>
              <a:rPr lang="cs-CZ" altLang="cs-CZ" sz="1400" dirty="0" smtClean="0"/>
              <a:t>Volby do </a:t>
            </a:r>
            <a:r>
              <a:rPr lang="cs-CZ" altLang="cs-CZ" sz="1400" dirty="0" err="1" smtClean="0"/>
              <a:t>Evorpského</a:t>
            </a:r>
            <a:r>
              <a:rPr lang="cs-CZ" altLang="cs-CZ" sz="1400" dirty="0" smtClean="0"/>
              <a:t> parlamentu – méně důležité, protože je méně v sázce</a:t>
            </a:r>
          </a:p>
          <a:p>
            <a:pPr eaLnBrk="1" hangingPunct="1"/>
            <a:r>
              <a:rPr lang="cs-CZ" altLang="cs-CZ" sz="1400" dirty="0" err="1" smtClean="0"/>
              <a:t>Schmitt</a:t>
            </a:r>
            <a:r>
              <a:rPr lang="cs-CZ" altLang="cs-CZ" sz="1400" dirty="0" smtClean="0"/>
              <a:t> (2004): 4 hypotézy</a:t>
            </a:r>
          </a:p>
          <a:p>
            <a:pPr lvl="1" eaLnBrk="1" hangingPunct="1"/>
            <a:r>
              <a:rPr lang="cs-CZ" altLang="cs-CZ" b="0" dirty="0" smtClean="0"/>
              <a:t>volební účast ve volbách do EP je nižší než ve volbách do národních parlamentů</a:t>
            </a:r>
          </a:p>
          <a:p>
            <a:pPr lvl="1" eaLnBrk="1" hangingPunct="1"/>
            <a:r>
              <a:rPr lang="cs-CZ" altLang="cs-CZ" b="0" dirty="0" smtClean="0"/>
              <a:t>Nízká volební účast neznamená krizi legitimity EP</a:t>
            </a:r>
          </a:p>
          <a:p>
            <a:pPr lvl="1" eaLnBrk="1" hangingPunct="1"/>
            <a:r>
              <a:rPr lang="cs-CZ" altLang="cs-CZ" b="0" dirty="0" smtClean="0"/>
              <a:t>Vládní strany prohrávají ve volbách druhého řádu ve srovnání s předcházejícími volbami do národních parlamentů</a:t>
            </a:r>
          </a:p>
          <a:p>
            <a:pPr lvl="1" eaLnBrk="1" hangingPunct="1"/>
            <a:r>
              <a:rPr lang="cs-CZ" altLang="cs-CZ" b="0" dirty="0" smtClean="0"/>
              <a:t>Velké strany prohrávají</a:t>
            </a:r>
          </a:p>
          <a:p>
            <a:pPr lvl="2" eaLnBrk="1" hangingPunct="1"/>
            <a:r>
              <a:rPr lang="cs-CZ" altLang="cs-CZ" b="0" dirty="0" smtClean="0"/>
              <a:t>Voliči chtějí dát šanci menším stranám</a:t>
            </a:r>
          </a:p>
          <a:p>
            <a:pPr lvl="2" eaLnBrk="1" hangingPunct="1"/>
            <a:r>
              <a:rPr lang="cs-CZ" altLang="cs-CZ" b="0" dirty="0" smtClean="0"/>
              <a:t>projevuje se fenomén „ </a:t>
            </a:r>
            <a:r>
              <a:rPr lang="cs-CZ" altLang="cs-CZ" b="0" dirty="0" err="1" smtClean="0"/>
              <a:t>voting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with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the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heart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rather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than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voting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with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the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head</a:t>
            </a:r>
            <a:r>
              <a:rPr lang="cs-CZ" altLang="cs-CZ" b="0" dirty="0" smtClean="0"/>
              <a:t>“</a:t>
            </a:r>
            <a:endParaRPr lang="cs-CZ" altLang="cs-CZ" dirty="0" smtClean="0"/>
          </a:p>
          <a:p>
            <a:pPr eaLnBrk="1" hangingPunct="1"/>
            <a:endParaRPr lang="cs-CZ" alt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313729535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voleb: podle orgánů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Zastupitelské orgány (parlamenty a jiné typy zastoupení)</a:t>
            </a:r>
          </a:p>
          <a:p>
            <a:pPr eaLnBrk="1" hangingPunct="1"/>
            <a:r>
              <a:rPr lang="cs-CZ" altLang="cs-CZ" sz="2800" dirty="0" smtClean="0"/>
              <a:t>Prezidentské</a:t>
            </a:r>
          </a:p>
          <a:p>
            <a:pPr eaLnBrk="1" hangingPunct="1"/>
            <a:r>
              <a:rPr lang="cs-CZ" altLang="cs-CZ" sz="2800" dirty="0" smtClean="0"/>
              <a:t>Volba premiéra</a:t>
            </a:r>
          </a:p>
          <a:p>
            <a:pPr lvl="1" eaLnBrk="1" hangingPunct="1"/>
            <a:r>
              <a:rPr lang="cs-CZ" altLang="cs-CZ" dirty="0" smtClean="0"/>
              <a:t>Přímá (1992-2001 v Izraeli) (fakticky i v premiérských systémech)</a:t>
            </a:r>
          </a:p>
          <a:p>
            <a:pPr lvl="1" eaLnBrk="1" hangingPunct="1"/>
            <a:r>
              <a:rPr lang="cs-CZ" altLang="cs-CZ" dirty="0" smtClean="0"/>
              <a:t>Nepřímá – prostřednictvím parlamentu:</a:t>
            </a:r>
          </a:p>
          <a:p>
            <a:pPr lvl="2" eaLnBrk="1" hangingPunct="1"/>
            <a:r>
              <a:rPr lang="cs-CZ" altLang="cs-CZ" dirty="0" smtClean="0"/>
              <a:t>Finsko, Německo, Maďarsko</a:t>
            </a:r>
          </a:p>
          <a:p>
            <a:pPr eaLnBrk="1" hangingPunct="1"/>
            <a:r>
              <a:rPr lang="cs-CZ" altLang="cs-CZ" sz="1000" dirty="0" smtClean="0"/>
              <a:t>Volby soudců </a:t>
            </a:r>
          </a:p>
          <a:p>
            <a:pPr lvl="1" eaLnBrk="1" hangingPunct="1"/>
            <a:r>
              <a:rPr lang="cs-CZ" altLang="cs-CZ" dirty="0" smtClean="0"/>
              <a:t>USA – některé státy: Michigan, Minnesota, Ohio</a:t>
            </a:r>
          </a:p>
          <a:p>
            <a:pPr eaLnBrk="1" hangingPunct="1"/>
            <a:r>
              <a:rPr lang="cs-CZ" altLang="cs-CZ" sz="1000" dirty="0" smtClean="0"/>
              <a:t>Vnitrostranické</a:t>
            </a:r>
          </a:p>
          <a:p>
            <a:pPr lvl="1" eaLnBrk="1" hangingPunct="1"/>
            <a:r>
              <a:rPr lang="cs-CZ" altLang="cs-CZ" dirty="0" smtClean="0"/>
              <a:t>Např. tzv. primární volby (nominace stranických kandidátů do voleb)</a:t>
            </a:r>
          </a:p>
        </p:txBody>
      </p:sp>
    </p:spTree>
    <p:extLst>
      <p:ext uri="{BB962C8B-B14F-4D97-AF65-F5344CB8AC3E}">
        <p14:creationId xmlns:p14="http://schemas.microsoft.com/office/powerpoint/2010/main" val="32233889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v moderních demokraciích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200" dirty="0" smtClean="0"/>
              <a:t>V rámci pojmu volby lze rozlišovat:</a:t>
            </a:r>
          </a:p>
          <a:p>
            <a:pPr lvl="1" eaLnBrk="1" hangingPunct="1"/>
            <a:r>
              <a:rPr lang="cs-CZ" altLang="cs-CZ" dirty="0" smtClean="0"/>
              <a:t>(1) volební právo</a:t>
            </a:r>
          </a:p>
          <a:p>
            <a:pPr lvl="2" eaLnBrk="1" hangingPunct="1"/>
            <a:r>
              <a:rPr lang="cs-CZ" altLang="cs-CZ" dirty="0" smtClean="0"/>
              <a:t>okruh osob, které jsou oprávněny hlasovat, a k podmínkám, které určují hlasování</a:t>
            </a:r>
          </a:p>
          <a:p>
            <a:pPr lvl="1" eaLnBrk="1" hangingPunct="1"/>
            <a:r>
              <a:rPr lang="cs-CZ" altLang="cs-CZ" dirty="0" smtClean="0"/>
              <a:t>(2) volební systém </a:t>
            </a:r>
          </a:p>
          <a:p>
            <a:pPr lvl="2" eaLnBrk="1" hangingPunct="1"/>
            <a:r>
              <a:rPr lang="cs-CZ" altLang="cs-CZ" dirty="0" smtClean="0"/>
              <a:t>konkrétní způsob, kterým je vůle voličů transformována do konečné podoby voleného sboru </a:t>
            </a:r>
          </a:p>
          <a:p>
            <a:pPr lvl="1" eaLnBrk="1" hangingPunct="1">
              <a:buFont typeface="Arial" charset="0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8931872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Volby v moderních demokraciích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76872"/>
            <a:ext cx="8447088" cy="4051300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Zásady volebního práva v moderních demokraciích</a:t>
            </a:r>
          </a:p>
          <a:p>
            <a:pPr lvl="1" eaLnBrk="1" hangingPunct="1"/>
            <a:r>
              <a:rPr lang="cs-CZ" altLang="cs-CZ" dirty="0" smtClean="0"/>
              <a:t>Přímé</a:t>
            </a:r>
          </a:p>
          <a:p>
            <a:pPr lvl="1" eaLnBrk="1" hangingPunct="1"/>
            <a:r>
              <a:rPr lang="cs-CZ" altLang="cs-CZ" dirty="0" smtClean="0"/>
              <a:t>Rovné</a:t>
            </a:r>
          </a:p>
          <a:p>
            <a:pPr lvl="1" eaLnBrk="1" hangingPunct="1"/>
            <a:r>
              <a:rPr lang="cs-CZ" altLang="cs-CZ" dirty="0" smtClean="0"/>
              <a:t>Tajné</a:t>
            </a:r>
          </a:p>
          <a:p>
            <a:pPr lvl="1" eaLnBrk="1" hangingPunct="1"/>
            <a:r>
              <a:rPr lang="cs-CZ" altLang="cs-CZ" dirty="0" smtClean="0"/>
              <a:t>Všeobecné</a:t>
            </a:r>
          </a:p>
          <a:p>
            <a:pPr eaLnBrk="1" hangingPunct="1"/>
            <a:endParaRPr lang="cs-CZ" alt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3645225107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Volební právo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4 klíčové atributy volebního práva v liberálních demokraciích</a:t>
            </a:r>
          </a:p>
          <a:p>
            <a:pPr lvl="1" eaLnBrk="1" hangingPunct="1"/>
            <a:r>
              <a:rPr lang="cs-CZ" altLang="cs-CZ" dirty="0" smtClean="0"/>
              <a:t>Všeobecné volební právo</a:t>
            </a:r>
          </a:p>
          <a:p>
            <a:pPr lvl="1" eaLnBrk="1" hangingPunct="1"/>
            <a:r>
              <a:rPr lang="cs-CZ" altLang="cs-CZ" dirty="0" smtClean="0"/>
              <a:t>Rovné volební právo</a:t>
            </a:r>
          </a:p>
          <a:p>
            <a:pPr lvl="1" eaLnBrk="1" hangingPunct="1"/>
            <a:r>
              <a:rPr lang="cs-CZ" altLang="cs-CZ" dirty="0" smtClean="0"/>
              <a:t>Tajné hlasování (1789 ve Francii)</a:t>
            </a:r>
          </a:p>
          <a:p>
            <a:pPr lvl="1" eaLnBrk="1" hangingPunct="1"/>
            <a:r>
              <a:rPr lang="cs-CZ" altLang="cs-CZ" dirty="0" smtClean="0"/>
              <a:t>Přímé hlasování (od 1793 ve Francii)</a:t>
            </a:r>
          </a:p>
          <a:p>
            <a:pPr eaLnBrk="1" hangingPunct="1"/>
            <a:endParaRPr lang="cs-CZ" alt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2816869995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Volební právo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203450"/>
            <a:ext cx="4146550" cy="40513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Všeobecné volební právo</a:t>
            </a:r>
          </a:p>
          <a:p>
            <a:pPr lvl="1" eaLnBrk="1" hangingPunct="1"/>
            <a:r>
              <a:rPr lang="cs-CZ" altLang="cs-CZ" sz="1200" dirty="0" smtClean="0"/>
              <a:t>Pro muže: 1789 – Francie, USA – 1787</a:t>
            </a:r>
          </a:p>
          <a:p>
            <a:pPr lvl="1" eaLnBrk="1" hangingPunct="1"/>
            <a:r>
              <a:rPr lang="cs-CZ" altLang="cs-CZ" sz="1200" dirty="0" smtClean="0"/>
              <a:t>1718-71  - Švédsko</a:t>
            </a:r>
          </a:p>
          <a:p>
            <a:pPr lvl="2" eaLnBrk="1" hangingPunct="1"/>
            <a:r>
              <a:rPr lang="cs-CZ" altLang="cs-CZ" dirty="0" smtClean="0"/>
              <a:t>Omezené volební právo pro ženy (majetek)</a:t>
            </a:r>
          </a:p>
          <a:p>
            <a:pPr lvl="1" eaLnBrk="1" hangingPunct="1"/>
            <a:r>
              <a:rPr lang="cs-CZ" altLang="cs-CZ" sz="1200" dirty="0" smtClean="0"/>
              <a:t>1776  - New Jersey</a:t>
            </a:r>
          </a:p>
          <a:p>
            <a:pPr lvl="1" eaLnBrk="1" hangingPunct="1"/>
            <a:r>
              <a:rPr lang="cs-CZ" altLang="cs-CZ" sz="1200" dirty="0" smtClean="0"/>
              <a:t>1838 - ostrov </a:t>
            </a:r>
            <a:r>
              <a:rPr lang="cs-CZ" altLang="cs-CZ" sz="1200" dirty="0" err="1" smtClean="0"/>
              <a:t>Pitcairn</a:t>
            </a:r>
            <a:endParaRPr lang="cs-CZ" altLang="cs-CZ" sz="1200" dirty="0" smtClean="0"/>
          </a:p>
          <a:p>
            <a:pPr lvl="1" eaLnBrk="1" hangingPunct="1"/>
            <a:r>
              <a:rPr lang="cs-CZ" altLang="cs-CZ" sz="1200" dirty="0" smtClean="0"/>
              <a:t>1869 – Wyoming</a:t>
            </a:r>
          </a:p>
          <a:p>
            <a:pPr lvl="1" eaLnBrk="1" hangingPunct="1"/>
            <a:r>
              <a:rPr lang="cs-CZ" altLang="cs-CZ" sz="1200" dirty="0" smtClean="0"/>
              <a:t>1893 – Nový Zéland</a:t>
            </a:r>
          </a:p>
          <a:p>
            <a:pPr lvl="1" eaLnBrk="1" hangingPunct="1"/>
            <a:r>
              <a:rPr lang="cs-CZ" altLang="cs-CZ" sz="1200" dirty="0" smtClean="0"/>
              <a:t>1902 - Austrálie</a:t>
            </a:r>
          </a:p>
          <a:p>
            <a:pPr lvl="1" eaLnBrk="1" hangingPunct="1"/>
            <a:r>
              <a:rPr lang="cs-CZ" altLang="cs-CZ" sz="1200" dirty="0" smtClean="0"/>
              <a:t>1906 – Finsko</a:t>
            </a:r>
          </a:p>
          <a:p>
            <a:pPr lvl="1" eaLnBrk="1" hangingPunct="1"/>
            <a:r>
              <a:rPr lang="cs-CZ" altLang="cs-CZ" sz="1200" dirty="0" smtClean="0"/>
              <a:t>1918 – Československo</a:t>
            </a:r>
          </a:p>
          <a:p>
            <a:pPr eaLnBrk="1" hangingPunct="1">
              <a:buFont typeface="Arial" charset="0"/>
              <a:buNone/>
            </a:pPr>
            <a:endParaRPr lang="cs-CZ" altLang="cs-CZ" sz="900" dirty="0" smtClean="0"/>
          </a:p>
        </p:txBody>
      </p:sp>
      <p:pic>
        <p:nvPicPr>
          <p:cNvPr id="160772" name="Picture 5" descr="suffrag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03450"/>
            <a:ext cx="33861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01301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Volební právo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03450"/>
            <a:ext cx="5816600" cy="4051300"/>
          </a:xfrm>
        </p:spPr>
        <p:txBody>
          <a:bodyPr/>
          <a:lstStyle/>
          <a:p>
            <a:pPr eaLnBrk="1" hangingPunct="1"/>
            <a:r>
              <a:rPr lang="cs-CZ" altLang="cs-CZ" sz="1400" dirty="0" smtClean="0"/>
              <a:t>1928 – Velká Británie</a:t>
            </a:r>
          </a:p>
          <a:p>
            <a:pPr eaLnBrk="1" hangingPunct="1"/>
            <a:r>
              <a:rPr lang="cs-CZ" altLang="cs-CZ" sz="1400" dirty="0" smtClean="0"/>
              <a:t>1971 – Švýcarsko</a:t>
            </a:r>
          </a:p>
          <a:p>
            <a:pPr lvl="1" eaLnBrk="1" hangingPunct="1"/>
            <a:r>
              <a:rPr lang="cs-CZ" altLang="cs-CZ" dirty="0" smtClean="0"/>
              <a:t>Na kantonální úrovni </a:t>
            </a:r>
          </a:p>
          <a:p>
            <a:pPr lvl="2" eaLnBrk="1" hangingPunct="1"/>
            <a:r>
              <a:rPr lang="cs-CZ" altLang="cs-CZ" dirty="0" err="1" smtClean="0"/>
              <a:t>Appenzell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Ausserrhoden</a:t>
            </a:r>
            <a:r>
              <a:rPr lang="cs-CZ" altLang="cs-CZ" dirty="0" smtClean="0"/>
              <a:t> až 1989</a:t>
            </a:r>
          </a:p>
          <a:p>
            <a:pPr lvl="2" eaLnBrk="1" hangingPunct="1"/>
            <a:r>
              <a:rPr lang="cs-CZ" altLang="cs-CZ" dirty="0" err="1" smtClean="0"/>
              <a:t>Appenzell</a:t>
            </a:r>
            <a:r>
              <a:rPr lang="cs-CZ" altLang="cs-CZ" dirty="0" smtClean="0"/>
              <a:t>- </a:t>
            </a:r>
            <a:r>
              <a:rPr lang="cs-CZ" altLang="cs-CZ" dirty="0" err="1" smtClean="0"/>
              <a:t>Innerrhoden</a:t>
            </a:r>
            <a:r>
              <a:rPr lang="cs-CZ" altLang="cs-CZ" dirty="0" smtClean="0"/>
              <a:t> až 1990 (po rozsudku Spolkového soudu)</a:t>
            </a:r>
          </a:p>
          <a:p>
            <a:pPr lvl="1" eaLnBrk="1" hangingPunct="1"/>
            <a:r>
              <a:rPr lang="cs-CZ" altLang="cs-CZ" dirty="0" smtClean="0"/>
              <a:t>1959 a 1971 referendum o volebním právo pro ženy</a:t>
            </a:r>
          </a:p>
          <a:p>
            <a:pPr eaLnBrk="1" hangingPunct="1"/>
            <a:r>
              <a:rPr lang="cs-CZ" altLang="cs-CZ" sz="1600" dirty="0" smtClean="0"/>
              <a:t>1984 – </a:t>
            </a:r>
            <a:r>
              <a:rPr lang="cs-CZ" altLang="cs-CZ" sz="1600" dirty="0" err="1" smtClean="0"/>
              <a:t>Lichtenštejsko</a:t>
            </a:r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2006 Kuvajt</a:t>
            </a:r>
          </a:p>
          <a:p>
            <a:pPr eaLnBrk="1" hangingPunct="1">
              <a:buFont typeface="Arial" charset="0"/>
              <a:buNone/>
            </a:pPr>
            <a:endParaRPr lang="cs-CZ" altLang="cs-CZ" sz="1000" dirty="0" smtClean="0"/>
          </a:p>
        </p:txBody>
      </p:sp>
      <p:pic>
        <p:nvPicPr>
          <p:cNvPr id="161796" name="Picture 5" descr="Datei:Frauenstimmrecht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203450"/>
            <a:ext cx="23717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7" name="Text Box 6"/>
          <p:cNvSpPr txBox="1">
            <a:spLocks noChangeArrowheads="1"/>
          </p:cNvSpPr>
          <p:nvPr/>
        </p:nvSpPr>
        <p:spPr bwMode="auto">
          <a:xfrm>
            <a:off x="6638925" y="5676900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Font typeface="Arial" charset="0"/>
              <a:buChar char="■"/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accent1"/>
              </a:buClr>
              <a:buSzPct val="125000"/>
              <a:buFont typeface="Arial" charset="0"/>
              <a:buChar char="■"/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5000"/>
              <a:buFont typeface="Arial" charset="0"/>
              <a:buChar char="■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2400" b="0" smtClean="0">
                <a:solidFill>
                  <a:srgbClr val="002D5A"/>
                </a:solidFill>
                <a:latin typeface="Times New Roman" pitchFamily="18" charset="0"/>
              </a:rPr>
              <a:t>Švýcarsko 1920</a:t>
            </a:r>
          </a:p>
        </p:txBody>
      </p:sp>
    </p:spTree>
    <p:extLst>
      <p:ext uri="{BB962C8B-B14F-4D97-AF65-F5344CB8AC3E}">
        <p14:creationId xmlns:p14="http://schemas.microsoft.com/office/powerpoint/2010/main" val="3287468027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400" dirty="0" smtClean="0"/>
              <a:t>Omezení volebního práva</a:t>
            </a:r>
          </a:p>
          <a:p>
            <a:pPr lvl="1" eaLnBrk="1" hangingPunct="1"/>
            <a:r>
              <a:rPr lang="cs-CZ" altLang="cs-CZ" dirty="0" smtClean="0"/>
              <a:t>Libanon (ženy musí prokázat základní vzdělání), volební právo pro muže je povinné, pro ženy nikoli</a:t>
            </a:r>
          </a:p>
          <a:p>
            <a:pPr lvl="1" eaLnBrk="1" hangingPunct="1"/>
            <a:r>
              <a:rPr lang="cs-CZ" altLang="cs-CZ" dirty="0" smtClean="0"/>
              <a:t>Spojené arabské emiráty</a:t>
            </a:r>
          </a:p>
          <a:p>
            <a:pPr lvl="2" eaLnBrk="1" hangingPunct="1"/>
            <a:r>
              <a:rPr lang="cs-CZ" altLang="cs-CZ" dirty="0" smtClean="0"/>
              <a:t>1.volby 2006 (muži i ženy)</a:t>
            </a:r>
          </a:p>
          <a:p>
            <a:pPr eaLnBrk="1" hangingPunct="1"/>
            <a:r>
              <a:rPr lang="cs-CZ" altLang="cs-CZ" sz="1400" dirty="0" smtClean="0"/>
              <a:t>Země, kde ženy nemohou volit</a:t>
            </a:r>
          </a:p>
          <a:p>
            <a:pPr lvl="1" eaLnBrk="1" hangingPunct="1"/>
            <a:r>
              <a:rPr lang="cs-CZ" altLang="cs-CZ" dirty="0" smtClean="0"/>
              <a:t>Bhútán (každá rodina má 1 hlas)</a:t>
            </a:r>
          </a:p>
          <a:p>
            <a:pPr lvl="1" eaLnBrk="1" hangingPunct="1"/>
            <a:r>
              <a:rPr lang="cs-CZ" altLang="cs-CZ" dirty="0" smtClean="0"/>
              <a:t>Brunej</a:t>
            </a:r>
          </a:p>
          <a:p>
            <a:pPr lvl="1" eaLnBrk="1" hangingPunct="1"/>
            <a:r>
              <a:rPr lang="cs-CZ" altLang="cs-CZ" dirty="0" smtClean="0"/>
              <a:t>Saudská Arábie</a:t>
            </a:r>
          </a:p>
          <a:p>
            <a:pPr lvl="2" eaLnBrk="1" hangingPunct="1"/>
            <a:r>
              <a:rPr lang="cs-CZ" altLang="cs-CZ" dirty="0" smtClean="0"/>
              <a:t>2005 první volba na lokální úrovni (pouze pro muže)</a:t>
            </a:r>
          </a:p>
          <a:p>
            <a:pPr lvl="1" eaLnBrk="1" hangingPunct="1"/>
            <a:r>
              <a:rPr lang="cs-CZ" altLang="cs-CZ" dirty="0" smtClean="0"/>
              <a:t>Vatikán</a:t>
            </a:r>
          </a:p>
          <a:p>
            <a:pPr lvl="2" eaLnBrk="1" hangingPunct="1"/>
            <a:r>
              <a:rPr lang="cs-CZ" altLang="cs-CZ" dirty="0" smtClean="0"/>
              <a:t>Volby pouze papežské konkláve (pouze muži)</a:t>
            </a:r>
          </a:p>
        </p:txBody>
      </p:sp>
    </p:spTree>
    <p:extLst>
      <p:ext uri="{BB962C8B-B14F-4D97-AF65-F5344CB8AC3E}">
        <p14:creationId xmlns:p14="http://schemas.microsoft.com/office/powerpoint/2010/main" val="391778652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Důvody pro omezení volebního práva</a:t>
            </a:r>
          </a:p>
          <a:p>
            <a:pPr lvl="1" eaLnBrk="1" hangingPunct="1"/>
            <a:r>
              <a:rPr lang="cs-CZ" altLang="cs-CZ" dirty="0" smtClean="0"/>
              <a:t>Majetek</a:t>
            </a:r>
          </a:p>
          <a:p>
            <a:pPr lvl="1" eaLnBrk="1" hangingPunct="1"/>
            <a:r>
              <a:rPr lang="cs-CZ" altLang="cs-CZ" dirty="0" smtClean="0"/>
              <a:t>Náboženství</a:t>
            </a:r>
          </a:p>
          <a:p>
            <a:pPr lvl="1" eaLnBrk="1" hangingPunct="1"/>
            <a:r>
              <a:rPr lang="cs-CZ" altLang="cs-CZ" dirty="0" smtClean="0"/>
              <a:t>gramotnost</a:t>
            </a:r>
          </a:p>
          <a:p>
            <a:pPr lvl="1" eaLnBrk="1" hangingPunct="1"/>
            <a:r>
              <a:rPr lang="cs-CZ" altLang="cs-CZ" dirty="0" smtClean="0"/>
              <a:t>Věk</a:t>
            </a:r>
          </a:p>
          <a:p>
            <a:pPr lvl="1" eaLnBrk="1" hangingPunct="1"/>
            <a:r>
              <a:rPr lang="cs-CZ" altLang="cs-CZ" dirty="0" smtClean="0"/>
              <a:t>Způsobilost k právním úkonům</a:t>
            </a:r>
          </a:p>
          <a:p>
            <a:pPr lvl="1" eaLnBrk="1" hangingPunct="1"/>
            <a:r>
              <a:rPr lang="cs-CZ" altLang="cs-CZ" dirty="0" smtClean="0"/>
              <a:t>Občanství</a:t>
            </a:r>
          </a:p>
          <a:p>
            <a:pPr lvl="1" eaLnBrk="1" hangingPunct="1"/>
            <a:r>
              <a:rPr lang="cs-CZ" altLang="cs-CZ" dirty="0" smtClean="0"/>
              <a:t>Příslušnost k ozbrojeným složkám</a:t>
            </a:r>
          </a:p>
          <a:p>
            <a:pPr lvl="1" eaLnBrk="1" hangingPunct="1"/>
            <a:r>
              <a:rPr lang="cs-CZ" altLang="cs-CZ" dirty="0" smtClean="0"/>
              <a:t>Odsouzení za trestný čin</a:t>
            </a:r>
          </a:p>
        </p:txBody>
      </p:sp>
    </p:spTree>
    <p:extLst>
      <p:ext uri="{BB962C8B-B14F-4D97-AF65-F5344CB8AC3E}">
        <p14:creationId xmlns:p14="http://schemas.microsoft.com/office/powerpoint/2010/main" val="474007600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 – majetkový cenzus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600" dirty="0" smtClean="0"/>
              <a:t>Kritérium prospěšnost člověka pro společnost</a:t>
            </a:r>
          </a:p>
          <a:p>
            <a:pPr lvl="1" eaLnBrk="1" hangingPunct="1"/>
            <a:r>
              <a:rPr lang="cs-CZ" altLang="cs-CZ" dirty="0" smtClean="0"/>
              <a:t>Právo volit měl jen člověk, který disponoval určitým majetkem a platil daně</a:t>
            </a:r>
          </a:p>
          <a:p>
            <a:pPr lvl="1" eaLnBrk="1" hangingPunct="1"/>
            <a:r>
              <a:rPr lang="cs-CZ" altLang="cs-CZ" dirty="0" smtClean="0"/>
              <a:t>Veřejná moc a služby – placeny z daní</a:t>
            </a:r>
          </a:p>
          <a:p>
            <a:pPr lvl="1" eaLnBrk="1" hangingPunct="1"/>
            <a:r>
              <a:rPr lang="cs-CZ" altLang="cs-CZ" dirty="0" smtClean="0"/>
              <a:t>o tom, kdo a jak bude nakládat s veřejnými prostředky rozhoduje ten, kdo platí daně</a:t>
            </a:r>
          </a:p>
          <a:p>
            <a:pPr eaLnBrk="1" hangingPunct="1"/>
            <a:r>
              <a:rPr lang="cs-CZ" altLang="cs-CZ" sz="1600" dirty="0" smtClean="0"/>
              <a:t>Základním zdůvodněním: stabilizace právního řádu a ochrana soukromého majetku</a:t>
            </a:r>
          </a:p>
          <a:p>
            <a:pPr lvl="1" eaLnBrk="1" hangingPunct="1"/>
            <a:r>
              <a:rPr lang="cs-CZ" altLang="cs-CZ" dirty="0" smtClean="0"/>
              <a:t>Kdyby se i nemajetným a chudým dal stejný hlas, dosáhli by většinu v parlamentu. Protože by jich byla většina, získali by rozhodující slovo a mohli by pak vyvlastnit majetek nebo radikálně snížit daně a stát by ztratil schopnost jednat</a:t>
            </a:r>
          </a:p>
          <a:p>
            <a:pPr lvl="1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998805284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Pluralismus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Madison a Tocqueville  - myšlenkoví otcové pluralismu</a:t>
            </a:r>
          </a:p>
          <a:p>
            <a:pPr eaLnBrk="1" hangingPunct="1"/>
            <a:r>
              <a:rPr lang="cs-CZ" altLang="cs-CZ" smtClean="0"/>
              <a:t>Pluralismus jako politologická teorie je spojena s americkými politology</a:t>
            </a:r>
          </a:p>
          <a:p>
            <a:pPr lvl="1" eaLnBrk="1" hangingPunct="1"/>
            <a:r>
              <a:rPr lang="cs-CZ" altLang="cs-CZ" smtClean="0"/>
              <a:t>A.F. Bentley (Proces vládnutí 1908)</a:t>
            </a:r>
          </a:p>
          <a:p>
            <a:pPr lvl="2" eaLnBrk="1" hangingPunct="1"/>
            <a:r>
              <a:rPr lang="cs-CZ" altLang="cs-CZ" smtClean="0"/>
              <a:t>Politika je kontinuální proces řešení konfliktů mezi zájmovými skupinami</a:t>
            </a:r>
          </a:p>
          <a:p>
            <a:pPr lvl="2" eaLnBrk="1" hangingPunct="1"/>
            <a:r>
              <a:rPr lang="cs-CZ" altLang="cs-CZ" smtClean="0"/>
              <a:t>Vláda je pouze jednou ze zájmových skupin</a:t>
            </a:r>
          </a:p>
          <a:p>
            <a:pPr lvl="2" eaLnBrk="1" hangingPunct="1"/>
            <a:r>
              <a:rPr lang="cs-CZ" altLang="cs-CZ" smtClean="0"/>
              <a:t>Změna paradigmatu v politické vědě</a:t>
            </a:r>
          </a:p>
          <a:p>
            <a:pPr lvl="3" eaLnBrk="1" hangingPunct="1"/>
            <a:r>
              <a:rPr lang="cs-CZ" altLang="cs-CZ" smtClean="0"/>
              <a:t>Odklon od studia formálních institucí ke studiu chování, politického jednání, praktické politiky</a:t>
            </a:r>
          </a:p>
        </p:txBody>
      </p:sp>
    </p:spTree>
    <p:extLst>
      <p:ext uri="{BB962C8B-B14F-4D97-AF65-F5344CB8AC3E}">
        <p14:creationId xmlns:p14="http://schemas.microsoft.com/office/powerpoint/2010/main" val="4077457305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práva: majetkový cenzus</a:t>
            </a:r>
            <a:endParaRPr lang="en-US" altLang="cs-CZ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203450"/>
            <a:ext cx="4943475" cy="40513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Rakousko-Uhersko</a:t>
            </a:r>
          </a:p>
          <a:p>
            <a:pPr eaLnBrk="1" hangingPunct="1"/>
            <a:r>
              <a:rPr lang="cs-CZ" altLang="cs-CZ" sz="1200" dirty="0" smtClean="0"/>
              <a:t>1848 Prozatímní volební řád</a:t>
            </a:r>
          </a:p>
          <a:p>
            <a:pPr lvl="1" eaLnBrk="1" hangingPunct="1"/>
            <a:r>
              <a:rPr lang="cs-CZ" altLang="cs-CZ" sz="1200" dirty="0" smtClean="0"/>
              <a:t>Volby do Poslanecké sněmovny</a:t>
            </a:r>
          </a:p>
          <a:p>
            <a:pPr lvl="1" eaLnBrk="1" hangingPunct="1"/>
            <a:r>
              <a:rPr lang="cs-CZ" altLang="cs-CZ" sz="1200" dirty="0" smtClean="0"/>
              <a:t>Muži starší 24 let</a:t>
            </a:r>
          </a:p>
          <a:p>
            <a:pPr lvl="1" eaLnBrk="1" hangingPunct="1"/>
            <a:r>
              <a:rPr lang="cs-CZ" altLang="cs-CZ" sz="1200" dirty="0" smtClean="0"/>
              <a:t>Volební právo odepřeno:</a:t>
            </a:r>
          </a:p>
          <a:p>
            <a:pPr lvl="2" eaLnBrk="1" hangingPunct="1"/>
            <a:r>
              <a:rPr lang="cs-CZ" altLang="cs-CZ" dirty="0" smtClean="0"/>
              <a:t>Lidem žijícím z denní nebo týdenní mzdy</a:t>
            </a:r>
          </a:p>
          <a:p>
            <a:pPr lvl="2" eaLnBrk="1" hangingPunct="1"/>
            <a:r>
              <a:rPr lang="cs-CZ" altLang="cs-CZ" dirty="0" smtClean="0"/>
              <a:t>Služebnictvo</a:t>
            </a:r>
          </a:p>
          <a:p>
            <a:pPr lvl="2" eaLnBrk="1" hangingPunct="1"/>
            <a:r>
              <a:rPr lang="cs-CZ" altLang="cs-CZ" dirty="0" smtClean="0"/>
              <a:t>Osoby žijící na úkor veřejných dobročinných ústavů</a:t>
            </a:r>
          </a:p>
          <a:p>
            <a:pPr lvl="1" eaLnBrk="1" hangingPunct="1"/>
            <a:r>
              <a:rPr lang="cs-CZ" altLang="cs-CZ" sz="1200" dirty="0" smtClean="0"/>
              <a:t>Postupně majetkový cenzus snižován</a:t>
            </a:r>
          </a:p>
          <a:p>
            <a:pPr lvl="2" eaLnBrk="1" hangingPunct="1"/>
            <a:r>
              <a:rPr lang="cs-CZ" altLang="cs-CZ" dirty="0" smtClean="0"/>
              <a:t>Např. 1882 </a:t>
            </a:r>
            <a:r>
              <a:rPr lang="cs-CZ" altLang="cs-CZ" dirty="0" err="1" smtClean="0"/>
              <a:t>Taafeho</a:t>
            </a:r>
            <a:r>
              <a:rPr lang="cs-CZ" altLang="cs-CZ" dirty="0" smtClean="0"/>
              <a:t> volební reforma – 5 zlatých</a:t>
            </a:r>
            <a:endParaRPr lang="en-US" altLang="cs-CZ" dirty="0" smtClean="0"/>
          </a:p>
        </p:txBody>
      </p:sp>
      <p:pic>
        <p:nvPicPr>
          <p:cNvPr id="167940" name="Picture 4" descr="peniz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75" y="2203450"/>
            <a:ext cx="2857500" cy="1943100"/>
          </a:xfrm>
          <a:noFill/>
        </p:spPr>
      </p:pic>
    </p:spTree>
    <p:extLst>
      <p:ext uri="{BB962C8B-B14F-4D97-AF65-F5344CB8AC3E}">
        <p14:creationId xmlns:p14="http://schemas.microsoft.com/office/powerpoint/2010/main" val="2464613547"/>
      </p:ext>
    </p:extLst>
  </p:cSld>
  <p:clrMapOvr>
    <a:masterClrMapping/>
  </p:clrMapOvr>
  <p:transition advClick="0" advTm="12000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 – majetkový cenzus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Příklad z Velké Británie</a:t>
            </a:r>
          </a:p>
          <a:p>
            <a:pPr lvl="1" eaLnBrk="1" hangingPunct="1"/>
            <a:r>
              <a:rPr lang="cs-CZ" altLang="cs-CZ" dirty="0" smtClean="0"/>
              <a:t>1832 – tzv. </a:t>
            </a:r>
            <a:r>
              <a:rPr lang="cs-CZ" altLang="cs-CZ" dirty="0" err="1" smtClean="0"/>
              <a:t>Greyova</a:t>
            </a:r>
            <a:r>
              <a:rPr lang="cs-CZ" altLang="cs-CZ" dirty="0" smtClean="0"/>
              <a:t> reforma – snížení majetkového cenzu na 10 liber – pro všechny muže; zrušila tzv. shnilé volební obvody (vylidněné obvody)</a:t>
            </a:r>
          </a:p>
          <a:p>
            <a:pPr lvl="1" eaLnBrk="1" hangingPunct="1"/>
            <a:r>
              <a:rPr lang="cs-CZ" altLang="cs-CZ" dirty="0" smtClean="0"/>
              <a:t>1867 – </a:t>
            </a:r>
            <a:r>
              <a:rPr lang="cs-CZ" altLang="cs-CZ" dirty="0" err="1" smtClean="0"/>
              <a:t>Disraeli</a:t>
            </a:r>
            <a:r>
              <a:rPr lang="cs-CZ" altLang="cs-CZ" dirty="0" smtClean="0"/>
              <a:t> snížil cenzus na 5 liber</a:t>
            </a:r>
          </a:p>
          <a:p>
            <a:pPr lvl="1" eaLnBrk="1" hangingPunct="1"/>
            <a:r>
              <a:rPr lang="cs-CZ" altLang="cs-CZ" dirty="0" smtClean="0"/>
              <a:t>1884-1885  - </a:t>
            </a:r>
            <a:r>
              <a:rPr lang="cs-CZ" altLang="cs-CZ" dirty="0" err="1" smtClean="0"/>
              <a:t>Gladstonova</a:t>
            </a:r>
            <a:r>
              <a:rPr lang="cs-CZ" altLang="cs-CZ" dirty="0" smtClean="0"/>
              <a:t> reforma</a:t>
            </a:r>
          </a:p>
          <a:p>
            <a:pPr lvl="2" eaLnBrk="1" hangingPunct="1"/>
            <a:r>
              <a:rPr lang="cs-CZ" altLang="cs-CZ" dirty="0" smtClean="0"/>
              <a:t>zavedeny nové jednomandátové obvody</a:t>
            </a:r>
          </a:p>
          <a:p>
            <a:pPr lvl="2" eaLnBrk="1" hangingPunct="1"/>
            <a:r>
              <a:rPr lang="cs-CZ" altLang="cs-CZ" dirty="0" smtClean="0"/>
              <a:t>právo volit získali všichni muži vlastnící samostatné stavení</a:t>
            </a:r>
          </a:p>
          <a:p>
            <a:pPr lvl="1" eaLnBrk="1" hangingPunct="1"/>
            <a:r>
              <a:rPr lang="cs-CZ" altLang="cs-CZ" dirty="0" smtClean="0"/>
              <a:t>1918 – zrušen majetkový cenzus pro muže do 21 let, ženy mohly volit po 30.roce (avšak žena musela bydlet sama či s mužem v obydlí, kde se platila činže)</a:t>
            </a:r>
          </a:p>
          <a:p>
            <a:pPr lvl="1" eaLnBrk="1" hangingPunct="1"/>
            <a:r>
              <a:rPr lang="cs-CZ" altLang="cs-CZ" dirty="0" smtClean="0"/>
              <a:t>1928 – všeobecné volební právo</a:t>
            </a:r>
          </a:p>
          <a:p>
            <a:pPr lvl="1" eaLnBrk="1" hangingPunct="1"/>
            <a:r>
              <a:rPr lang="cs-CZ" altLang="cs-CZ" dirty="0" smtClean="0"/>
              <a:t>1948 – zákaz volit ve více obvodech –dosaženo rovné právo</a:t>
            </a:r>
          </a:p>
        </p:txBody>
      </p:sp>
    </p:spTree>
    <p:extLst>
      <p:ext uri="{BB962C8B-B14F-4D97-AF65-F5344CB8AC3E}">
        <p14:creationId xmlns:p14="http://schemas.microsoft.com/office/powerpoint/2010/main" val="2774982407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práva: náboženské důvody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17.století – Velká Británie – zákony, které znemožňovaly volit příslušníkům jiné než anglikánské či protestantské víry</a:t>
            </a:r>
          </a:p>
          <a:p>
            <a:pPr lvl="1" eaLnBrk="1" hangingPunct="1"/>
            <a:r>
              <a:rPr lang="cs-CZ" altLang="cs-CZ" dirty="0" smtClean="0"/>
              <a:t>Různá omezení až do pol. 19.století</a:t>
            </a:r>
          </a:p>
          <a:p>
            <a:pPr eaLnBrk="1" hangingPunct="1"/>
            <a:r>
              <a:rPr lang="cs-CZ" altLang="cs-CZ" sz="2000" dirty="0" smtClean="0"/>
              <a:t>Po vyhlášení nezávislosti USA v roce 1776 v řadě amerických států nebylo povoleno židům, katolíkům apod. kandidovat ve volbách</a:t>
            </a:r>
          </a:p>
        </p:txBody>
      </p:sp>
      <p:pic>
        <p:nvPicPr>
          <p:cNvPr id="172036" name="Picture 5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067175"/>
            <a:ext cx="3000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66977"/>
      </p:ext>
    </p:extLst>
  </p:cSld>
  <p:clrMapOvr>
    <a:masterClrMapping/>
  </p:clrMapOvr>
  <p:transition advClick="0" advTm="12000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600" dirty="0" smtClean="0"/>
              <a:t>Státní občanství a naturalizace</a:t>
            </a:r>
          </a:p>
          <a:p>
            <a:pPr lvl="1" eaLnBrk="1" hangingPunct="1"/>
            <a:r>
              <a:rPr lang="cs-CZ" altLang="cs-CZ" dirty="0" smtClean="0"/>
              <a:t>Např. ČR: čl. 18 Ústavy: „Právo volit má každý občan České republiky, který dosáhl věku 18 let.“</a:t>
            </a:r>
          </a:p>
          <a:p>
            <a:pPr lvl="1" eaLnBrk="1" hangingPunct="1"/>
            <a:r>
              <a:rPr lang="cs-CZ" altLang="cs-CZ" dirty="0" smtClean="0"/>
              <a:t>Nikaragua, Peru, Filipíny – pasivní volební právo pouze pro rodilé občany</a:t>
            </a:r>
          </a:p>
          <a:p>
            <a:pPr lvl="1" eaLnBrk="1" hangingPunct="1"/>
            <a:r>
              <a:rPr lang="cs-CZ" altLang="cs-CZ" dirty="0" smtClean="0"/>
              <a:t>Uruguay – naturalizovaní občané mohou být zvoleni až po 5 letech</a:t>
            </a:r>
          </a:p>
          <a:p>
            <a:pPr lvl="1" eaLnBrk="1" hangingPunct="1"/>
            <a:r>
              <a:rPr lang="cs-CZ" altLang="cs-CZ" dirty="0" smtClean="0"/>
              <a:t>Mikronésie – min. 15 let občanství umožňuje kandidovat ve volbách</a:t>
            </a:r>
          </a:p>
          <a:p>
            <a:pPr lvl="1" eaLnBrk="1" hangingPunct="1"/>
            <a:r>
              <a:rPr lang="cs-CZ" altLang="cs-CZ" dirty="0" smtClean="0"/>
              <a:t>Maroko, Guinea – naturalizovaní občané mohou volit až po 5 letech</a:t>
            </a:r>
          </a:p>
          <a:p>
            <a:pPr lvl="1" eaLnBrk="1" hangingPunct="1"/>
            <a:r>
              <a:rPr lang="cs-CZ" altLang="cs-CZ" dirty="0" smtClean="0"/>
              <a:t>Alandské ostrovy (závislé území Finska)</a:t>
            </a:r>
          </a:p>
          <a:p>
            <a:pPr lvl="2" eaLnBrk="1" hangingPunct="1"/>
            <a:r>
              <a:rPr lang="cs-CZ" altLang="cs-CZ" dirty="0" smtClean="0"/>
              <a:t>Volební právo vázáno na právo rodné země</a:t>
            </a:r>
          </a:p>
          <a:p>
            <a:pPr lvl="3" eaLnBrk="1" hangingPunct="1"/>
            <a:r>
              <a:rPr lang="cs-CZ" altLang="cs-CZ" dirty="0" smtClean="0"/>
              <a:t>získáno narozením rodičům, které toto právo mají </a:t>
            </a:r>
          </a:p>
          <a:p>
            <a:pPr lvl="3" eaLnBrk="1" hangingPunct="1"/>
            <a:r>
              <a:rPr lang="cs-CZ" altLang="cs-CZ" dirty="0" smtClean="0"/>
              <a:t>Získáno též těmi, kdo bydlí na AO pět let a mají znalost švédského jazyka</a:t>
            </a:r>
          </a:p>
          <a:p>
            <a:pPr lvl="3" eaLnBrk="1" hangingPunct="1"/>
            <a:r>
              <a:rPr lang="cs-CZ" altLang="cs-CZ" dirty="0" smtClean="0"/>
              <a:t>Toto právo mohou získat pouze občané Finska</a:t>
            </a:r>
          </a:p>
          <a:p>
            <a:pPr lvl="3" eaLnBrk="1" hangingPunct="1"/>
            <a:r>
              <a:rPr lang="cs-CZ" altLang="cs-CZ" dirty="0" smtClean="0"/>
              <a:t>Právo rodné země ztrácí ten, kdo žije mimo AO více než 5 let</a:t>
            </a:r>
          </a:p>
          <a:p>
            <a:pPr lvl="3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59999079"/>
      </p:ext>
    </p:extLst>
  </p:cSld>
  <p:clrMapOvr>
    <a:masterClrMapping/>
  </p:clrMapOvr>
  <p:transition advClick="0" advTm="12000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03450"/>
            <a:ext cx="4006850" cy="4051300"/>
          </a:xfrm>
        </p:spPr>
        <p:txBody>
          <a:bodyPr/>
          <a:lstStyle/>
          <a:p>
            <a:pPr eaLnBrk="1" hangingPunct="1"/>
            <a:r>
              <a:rPr lang="cs-CZ" altLang="cs-CZ" sz="1400" dirty="0" smtClean="0"/>
              <a:t>Odsouzení (odnětí svobody) – v mnoha státech USA</a:t>
            </a:r>
          </a:p>
          <a:p>
            <a:pPr eaLnBrk="1" hangingPunct="1"/>
            <a:r>
              <a:rPr lang="cs-CZ" altLang="cs-CZ" sz="1400" dirty="0" smtClean="0"/>
              <a:t>Vojáci</a:t>
            </a:r>
          </a:p>
          <a:p>
            <a:pPr lvl="1" eaLnBrk="1" hangingPunct="1"/>
            <a:r>
              <a:rPr lang="cs-CZ" altLang="cs-CZ" dirty="0" smtClean="0"/>
              <a:t>1. čs. republika</a:t>
            </a:r>
          </a:p>
          <a:p>
            <a:pPr lvl="1" eaLnBrk="1" hangingPunct="1"/>
            <a:r>
              <a:rPr lang="cs-CZ" altLang="cs-CZ" dirty="0" smtClean="0"/>
              <a:t>Francie (1872-1945)</a:t>
            </a:r>
          </a:p>
          <a:p>
            <a:pPr eaLnBrk="1" hangingPunct="1"/>
            <a:r>
              <a:rPr lang="cs-CZ" altLang="cs-CZ" dirty="0" smtClean="0"/>
              <a:t>Gramotnost</a:t>
            </a:r>
          </a:p>
          <a:p>
            <a:pPr lvl="1" eaLnBrk="1" hangingPunct="1"/>
            <a:r>
              <a:rPr lang="cs-CZ" altLang="cs-CZ" dirty="0" smtClean="0"/>
              <a:t>V minulosti v USA – testy gramotnosti – cílem de facto zabránit černošské populaci volit</a:t>
            </a:r>
          </a:p>
          <a:p>
            <a:pPr eaLnBrk="1" hangingPunct="1"/>
            <a:endParaRPr lang="cs-CZ" altLang="cs-CZ" sz="1000" dirty="0" smtClean="0"/>
          </a:p>
          <a:p>
            <a:pPr eaLnBrk="1" hangingPunct="1"/>
            <a:endParaRPr lang="cs-CZ" altLang="cs-CZ" sz="1000" dirty="0" smtClean="0"/>
          </a:p>
          <a:p>
            <a:pPr eaLnBrk="1" hangingPunct="1"/>
            <a:endParaRPr lang="cs-CZ" altLang="cs-CZ" sz="1000" dirty="0" smtClean="0"/>
          </a:p>
        </p:txBody>
      </p:sp>
      <p:pic>
        <p:nvPicPr>
          <p:cNvPr id="175108" name="Picture 5" descr="voting_literacy_t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3450"/>
            <a:ext cx="24860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ext Box 6"/>
          <p:cNvSpPr txBox="1">
            <a:spLocks noChangeArrowheads="1"/>
          </p:cNvSpPr>
          <p:nvPr/>
        </p:nvSpPr>
        <p:spPr bwMode="auto">
          <a:xfrm>
            <a:off x="5867400" y="5797550"/>
            <a:ext cx="317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Font typeface="Arial" charset="0"/>
              <a:buChar char="■"/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accent1"/>
              </a:buClr>
              <a:buSzPct val="125000"/>
              <a:buFont typeface="Arial" charset="0"/>
              <a:buChar char="■"/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25000"/>
              <a:buFont typeface="Arial" charset="0"/>
              <a:buChar char="■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2400" b="0" smtClean="0">
                <a:solidFill>
                  <a:srgbClr val="002D5A"/>
                </a:solidFill>
                <a:latin typeface="Times New Roman" pitchFamily="18" charset="0"/>
              </a:rPr>
              <a:t>Obr. z r. 1916 (USA)</a:t>
            </a:r>
          </a:p>
        </p:txBody>
      </p:sp>
    </p:spTree>
    <p:extLst>
      <p:ext uri="{BB962C8B-B14F-4D97-AF65-F5344CB8AC3E}">
        <p14:creationId xmlns:p14="http://schemas.microsoft.com/office/powerpoint/2010/main" val="2334380501"/>
      </p:ext>
    </p:extLst>
  </p:cSld>
  <p:clrMapOvr>
    <a:masterClrMapping/>
  </p:clrMapOvr>
  <p:transition advClick="0" advTm="12000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volebního práva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03450"/>
            <a:ext cx="3978275" cy="4051300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Rasa</a:t>
            </a:r>
          </a:p>
          <a:p>
            <a:pPr lvl="1" eaLnBrk="1" hangingPunct="1"/>
            <a:r>
              <a:rPr lang="cs-CZ" altLang="cs-CZ" sz="2000" dirty="0" smtClean="0"/>
              <a:t>Systém </a:t>
            </a:r>
            <a:r>
              <a:rPr lang="cs-CZ" altLang="cs-CZ" dirty="0" smtClean="0"/>
              <a:t>apartheidu v JAR (1948-1994)</a:t>
            </a:r>
          </a:p>
          <a:p>
            <a:pPr lvl="1" eaLnBrk="1" hangingPunct="1"/>
            <a:r>
              <a:rPr lang="cs-CZ" altLang="cs-CZ" dirty="0" smtClean="0"/>
              <a:t>USA (nepřímá diskriminace až do roku 1965, kdy byl přijat </a:t>
            </a:r>
            <a:r>
              <a:rPr lang="cs-CZ" altLang="cs-CZ" dirty="0" err="1" smtClean="0"/>
              <a:t>Voting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Right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</a:t>
            </a:r>
            <a:r>
              <a:rPr lang="cs-CZ" altLang="cs-CZ" dirty="0" smtClean="0"/>
              <a:t>)</a:t>
            </a:r>
          </a:p>
          <a:p>
            <a:pPr eaLnBrk="1" hangingPunct="1"/>
            <a:endParaRPr lang="cs-CZ" altLang="cs-CZ" sz="1000" dirty="0" smtClean="0"/>
          </a:p>
        </p:txBody>
      </p:sp>
      <p:pic>
        <p:nvPicPr>
          <p:cNvPr id="176132" name="Picture 5" descr="aparthe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203450"/>
            <a:ext cx="3810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77205"/>
      </p:ext>
    </p:extLst>
  </p:cSld>
  <p:clrMapOvr>
    <a:masterClrMapping/>
  </p:clrMapOvr>
  <p:transition advClick="0" advTm="12000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Volební právo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03450"/>
            <a:ext cx="3778250" cy="4051300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Tajnost hlasování</a:t>
            </a:r>
          </a:p>
          <a:p>
            <a:pPr lvl="1" eaLnBrk="1" hangingPunct="1"/>
            <a:r>
              <a:rPr lang="cs-CZ" altLang="cs-CZ" dirty="0" smtClean="0"/>
              <a:t>Již  volba zástupců třetího stavu v roce 1789 ve Francii</a:t>
            </a:r>
          </a:p>
          <a:p>
            <a:pPr lvl="1" eaLnBrk="1" hangingPunct="1"/>
            <a:r>
              <a:rPr lang="cs-CZ" altLang="cs-CZ" dirty="0" smtClean="0"/>
              <a:t>nevyžadování tajnosti se ve 20.století stalo jedním z příznaků nedemokratičnosti režimu</a:t>
            </a:r>
            <a:endParaRPr lang="cs-CZ" altLang="cs-CZ" u="sng" dirty="0" smtClean="0"/>
          </a:p>
          <a:p>
            <a:pPr eaLnBrk="1" hangingPunct="1"/>
            <a:endParaRPr lang="cs-CZ" altLang="cs-CZ" sz="1000" dirty="0" smtClean="0"/>
          </a:p>
        </p:txBody>
      </p:sp>
      <p:pic>
        <p:nvPicPr>
          <p:cNvPr id="177156" name="Picture 5" descr="Volebni_mistn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317750"/>
            <a:ext cx="2571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Picture 7" descr="volby%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70313"/>
            <a:ext cx="35814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9750"/>
      </p:ext>
    </p:extLst>
  </p:cSld>
  <p:clrMapOvr>
    <a:masterClrMapping/>
  </p:clrMapOvr>
  <p:transition advClick="0" advTm="12000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Přímé volební právo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200" dirty="0" smtClean="0"/>
              <a:t>Přímost hlasování</a:t>
            </a:r>
          </a:p>
          <a:p>
            <a:pPr lvl="1" eaLnBrk="1" hangingPunct="1"/>
            <a:r>
              <a:rPr lang="cs-CZ" altLang="cs-CZ" dirty="0" smtClean="0"/>
              <a:t>Volič volí přímo svého kandidáta</a:t>
            </a:r>
          </a:p>
          <a:p>
            <a:pPr lvl="1" eaLnBrk="1" hangingPunct="1"/>
            <a:r>
              <a:rPr lang="cs-CZ" altLang="cs-CZ" dirty="0" smtClean="0"/>
              <a:t>Historicky to běžné nebylo</a:t>
            </a:r>
          </a:p>
          <a:p>
            <a:pPr lvl="1" eaLnBrk="1" hangingPunct="1"/>
            <a:r>
              <a:rPr lang="cs-CZ" altLang="cs-CZ" dirty="0" smtClean="0"/>
              <a:t>Např. 1848 Prozatímní volební řad z 9.května 1848</a:t>
            </a:r>
          </a:p>
          <a:p>
            <a:pPr lvl="2" eaLnBrk="1" hangingPunct="1"/>
            <a:r>
              <a:rPr lang="cs-CZ" altLang="cs-CZ" dirty="0" smtClean="0"/>
              <a:t>Nepřímá volba Poslanecké sněmovny</a:t>
            </a:r>
          </a:p>
          <a:p>
            <a:pPr lvl="2" eaLnBrk="1" hangingPunct="1"/>
            <a:r>
              <a:rPr lang="cs-CZ" altLang="cs-CZ" dirty="0" smtClean="0"/>
              <a:t>Na 500 voličů připadal 1 volitel na venkově a 2 ve městě</a:t>
            </a:r>
          </a:p>
          <a:p>
            <a:pPr lvl="1" eaLnBrk="1" hangingPunct="1"/>
            <a:r>
              <a:rPr lang="cs-CZ" altLang="cs-CZ" dirty="0" smtClean="0"/>
              <a:t>Již francouzská ústava z roku 1793 garantovala přímé volební právo</a:t>
            </a:r>
          </a:p>
          <a:p>
            <a:pPr lvl="1" eaLnBrk="1" hangingPunct="1"/>
            <a:endParaRPr lang="cs-CZ" altLang="cs-CZ" dirty="0" smtClean="0"/>
          </a:p>
          <a:p>
            <a:pPr eaLnBrk="1" hangingPunct="1"/>
            <a:r>
              <a:rPr lang="cs-CZ" altLang="cs-CZ" sz="1200" dirty="0" smtClean="0"/>
              <a:t>Nepřímá volba přetrvává</a:t>
            </a:r>
          </a:p>
          <a:p>
            <a:pPr lvl="1" eaLnBrk="1" hangingPunct="1"/>
            <a:r>
              <a:rPr lang="cs-CZ" altLang="cs-CZ" dirty="0" smtClean="0"/>
              <a:t>často prezident v parlamentních režimech (a USA) </a:t>
            </a:r>
          </a:p>
          <a:p>
            <a:pPr lvl="1" eaLnBrk="1" hangingPunct="1"/>
            <a:r>
              <a:rPr lang="cs-CZ" altLang="cs-CZ" dirty="0" smtClean="0"/>
              <a:t>horní komora parlamentu</a:t>
            </a:r>
          </a:p>
          <a:p>
            <a:pPr eaLnBrk="1" hangingPunct="1"/>
            <a:endParaRPr lang="cs-CZ" alt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1372974457"/>
      </p:ext>
    </p:extLst>
  </p:cSld>
  <p:clrMapOvr>
    <a:masterClrMapping/>
  </p:clrMapOvr>
  <p:transition advClick="0" advTm="12000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Volební právo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Rovné volební právo</a:t>
            </a:r>
          </a:p>
          <a:p>
            <a:pPr lvl="1" eaLnBrk="1" hangingPunct="1"/>
            <a:r>
              <a:rPr lang="cs-CZ" altLang="cs-CZ" dirty="0" smtClean="0"/>
              <a:t>Každý hlas má stejnou váhu</a:t>
            </a:r>
          </a:p>
          <a:p>
            <a:pPr lvl="1" eaLnBrk="1" hangingPunct="1"/>
            <a:r>
              <a:rPr lang="cs-CZ" altLang="cs-CZ" dirty="0" smtClean="0"/>
              <a:t>Hlas každého voliče má stejnou váhu</a:t>
            </a:r>
          </a:p>
          <a:p>
            <a:pPr lvl="1" eaLnBrk="1" hangingPunct="1"/>
            <a:r>
              <a:rPr lang="cs-CZ" altLang="cs-CZ" dirty="0" smtClean="0"/>
              <a:t>stejný počet voličů, kteří připadají na jednoho zástupce </a:t>
            </a:r>
          </a:p>
          <a:p>
            <a:pPr lvl="1" eaLnBrk="1" hangingPunct="1"/>
            <a:r>
              <a:rPr lang="cs-CZ" altLang="cs-CZ" dirty="0" smtClean="0"/>
              <a:t>Nelze nikde 100% zaručit</a:t>
            </a:r>
          </a:p>
        </p:txBody>
      </p:sp>
    </p:spTree>
    <p:extLst>
      <p:ext uri="{BB962C8B-B14F-4D97-AF65-F5344CB8AC3E}">
        <p14:creationId xmlns:p14="http://schemas.microsoft.com/office/powerpoint/2010/main" val="2977060065"/>
      </p:ext>
    </p:extLst>
  </p:cSld>
  <p:clrMapOvr>
    <a:masterClrMapping/>
  </p:clrMapOvr>
  <p:transition advClick="0" advTm="12000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Volební právo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Typy volebního práva z hlediska voličů</a:t>
            </a:r>
          </a:p>
          <a:p>
            <a:pPr lvl="1" eaLnBrk="1" hangingPunct="1"/>
            <a:r>
              <a:rPr lang="cs-CZ" altLang="cs-CZ" dirty="0" smtClean="0"/>
              <a:t>Aktivní (právo volit)</a:t>
            </a:r>
          </a:p>
          <a:p>
            <a:pPr lvl="1" eaLnBrk="1" hangingPunct="1"/>
            <a:r>
              <a:rPr lang="cs-CZ" altLang="cs-CZ" dirty="0" smtClean="0"/>
              <a:t>Pasivní (právo být volen)</a:t>
            </a:r>
          </a:p>
          <a:p>
            <a:pPr eaLnBrk="1" hangingPunct="1"/>
            <a:r>
              <a:rPr lang="cs-CZ" altLang="cs-CZ" dirty="0" smtClean="0"/>
              <a:t>Příklad: ČR</a:t>
            </a:r>
          </a:p>
          <a:p>
            <a:pPr lvl="1" eaLnBrk="1" hangingPunct="1"/>
            <a:r>
              <a:rPr lang="cs-CZ" altLang="cs-CZ" dirty="0" smtClean="0"/>
              <a:t>Aktivní volební právo do PS PČR: 18 let</a:t>
            </a:r>
          </a:p>
          <a:p>
            <a:pPr lvl="1" eaLnBrk="1" hangingPunct="1"/>
            <a:r>
              <a:rPr lang="cs-CZ" altLang="cs-CZ" dirty="0" smtClean="0"/>
              <a:t>Pasivní volební právo do PS PČR: 21 let</a:t>
            </a:r>
          </a:p>
          <a:p>
            <a:pPr lvl="1" eaLnBrk="1" hangingPunct="1"/>
            <a:r>
              <a:rPr lang="cs-CZ" altLang="cs-CZ" dirty="0" smtClean="0"/>
              <a:t>Aktivní volební právo do Senátu PČR: 18 let</a:t>
            </a:r>
          </a:p>
          <a:p>
            <a:pPr lvl="1" eaLnBrk="1" hangingPunct="1"/>
            <a:r>
              <a:rPr lang="cs-CZ" altLang="cs-CZ" dirty="0" smtClean="0"/>
              <a:t>Pasivní volební právo do Senátu PČR: 40 let</a:t>
            </a:r>
          </a:p>
          <a:p>
            <a:pPr eaLnBrk="1" hangingPunct="1"/>
            <a:r>
              <a:rPr lang="cs-CZ" altLang="cs-CZ" sz="2000" dirty="0" smtClean="0"/>
              <a:t>Příklad: prezidentské volby v USA</a:t>
            </a:r>
          </a:p>
          <a:p>
            <a:pPr lvl="1" eaLnBrk="1" hangingPunct="1"/>
            <a:r>
              <a:rPr lang="cs-CZ" altLang="cs-CZ" dirty="0" smtClean="0"/>
              <a:t>Pasivní volební právo: 35 let, kandidát získal občanství narozením, musí žít v USA minimálně 14 let</a:t>
            </a:r>
          </a:p>
          <a:p>
            <a:pPr lvl="1" eaLnBrk="1" hangingPunct="1"/>
            <a:endParaRPr lang="cs-CZ" altLang="cs-CZ" dirty="0" smtClean="0"/>
          </a:p>
        </p:txBody>
      </p:sp>
      <p:pic>
        <p:nvPicPr>
          <p:cNvPr id="181252" name="Picture 4" descr="070808-obama-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03450"/>
            <a:ext cx="34575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61805"/>
      </p:ext>
    </p:extLst>
  </p:cSld>
  <p:clrMapOvr>
    <a:masterClrMapping/>
  </p:clrMapOvr>
  <p:transition advClick="0" advTm="12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Pluralismus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smtClean="0"/>
              <a:t>David Truman (Proces vládnutí 1951)</a:t>
            </a:r>
          </a:p>
          <a:p>
            <a:pPr lvl="1" eaLnBrk="1" hangingPunct="1"/>
            <a:r>
              <a:rPr lang="cs-CZ" altLang="cs-CZ" sz="1200" smtClean="0"/>
              <a:t>Studium politického systému USA</a:t>
            </a:r>
          </a:p>
          <a:p>
            <a:pPr lvl="1" eaLnBrk="1" hangingPunct="1"/>
            <a:r>
              <a:rPr lang="cs-CZ" altLang="cs-CZ" sz="1200" smtClean="0"/>
              <a:t>Politika je konflikt mezi skupinami, ale konflikt má své hranice (konflikt je konstruktivní prvek)</a:t>
            </a:r>
          </a:p>
          <a:p>
            <a:pPr lvl="1" eaLnBrk="1" hangingPunct="1"/>
            <a:r>
              <a:rPr lang="cs-CZ" altLang="cs-CZ" sz="1200" smtClean="0"/>
              <a:t>Politika je také výběr a soutěž mezi politickými stranami a zájmovými skupinami</a:t>
            </a:r>
          </a:p>
          <a:p>
            <a:pPr lvl="1" eaLnBrk="1" hangingPunct="1"/>
            <a:r>
              <a:rPr lang="cs-CZ" altLang="cs-CZ" sz="1200" smtClean="0"/>
              <a:t>Pluralita názorů, neexistuje jedna dominantní ideologie</a:t>
            </a:r>
          </a:p>
          <a:p>
            <a:pPr lvl="1" eaLnBrk="1" hangingPunct="1"/>
            <a:r>
              <a:rPr lang="cs-CZ" altLang="cs-CZ" sz="1200" smtClean="0"/>
              <a:t>Pluralita skupin, neexistuje dominantní skupina (dominance pouze v úzkých oblastech)</a:t>
            </a:r>
          </a:p>
          <a:p>
            <a:pPr lvl="1" eaLnBrk="1" hangingPunct="1"/>
            <a:r>
              <a:rPr lang="cs-CZ" altLang="cs-CZ" sz="1200" smtClean="0"/>
              <a:t>Rovnováha mezi klíčovými skupinami (kapitál X práce)</a:t>
            </a:r>
          </a:p>
          <a:p>
            <a:pPr lvl="1" eaLnBrk="1" hangingPunct="1"/>
            <a:r>
              <a:rPr lang="cs-CZ" altLang="cs-CZ" sz="1200" smtClean="0"/>
              <a:t>Oddělení politické od ekonomické moci (x marxisté)</a:t>
            </a:r>
          </a:p>
          <a:p>
            <a:pPr lvl="1" eaLnBrk="1" hangingPunct="1"/>
            <a:r>
              <a:rPr lang="cs-CZ" altLang="cs-CZ" sz="1200" smtClean="0"/>
              <a:t>Stát je neutrální, arbitrem konfliktů, určuje pravidla pro prosazování zájmů</a:t>
            </a:r>
          </a:p>
          <a:p>
            <a:pPr lvl="1" eaLnBrk="1" hangingPunct="1"/>
            <a:r>
              <a:rPr lang="cs-CZ" altLang="cs-CZ" sz="1200" smtClean="0"/>
              <a:t>skupiny působí ve prospěch celku (politická socializace apod.)</a:t>
            </a:r>
          </a:p>
          <a:p>
            <a:pPr lvl="1" eaLnBrk="1" hangingPunct="1"/>
            <a:r>
              <a:rPr lang="cs-CZ" altLang="cs-CZ" sz="1200" smtClean="0"/>
              <a:t>Volby – nejsou klíčovou událostí, nevyjadřují stanovisko lidu</a:t>
            </a:r>
          </a:p>
          <a:p>
            <a:pPr lvl="1" eaLnBrk="1" hangingPunct="1"/>
            <a:r>
              <a:rPr lang="cs-CZ" altLang="cs-CZ" sz="1200" smtClean="0"/>
              <a:t>Důležitější jsou skupiny, které vyjadřují stanovisko občanů, </a:t>
            </a:r>
          </a:p>
          <a:p>
            <a:pPr lvl="1" eaLnBrk="1" hangingPunct="1"/>
            <a:r>
              <a:rPr lang="cs-CZ" altLang="cs-CZ" sz="1200" smtClean="0"/>
              <a:t>Moc lidu se projevuje prostřednictvím skupin</a:t>
            </a:r>
          </a:p>
          <a:p>
            <a:pPr eaLnBrk="1" hangingPunct="1"/>
            <a:endParaRPr lang="cs-CZ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1510147373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Všeobecné volební právo: kontroverze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1600" dirty="0" smtClean="0"/>
              <a:t>Volby mj. rozhodují o tom, kam směřují peníze daňových poplatníků</a:t>
            </a:r>
          </a:p>
          <a:p>
            <a:pPr eaLnBrk="1" hangingPunct="1"/>
            <a:r>
              <a:rPr lang="cs-CZ" altLang="cs-CZ" sz="1600" dirty="0" smtClean="0"/>
              <a:t>Volební právo mají všichni –tj. i lidé, kteří</a:t>
            </a:r>
          </a:p>
          <a:p>
            <a:pPr lvl="1" eaLnBrk="1" hangingPunct="1"/>
            <a:r>
              <a:rPr lang="cs-CZ" altLang="cs-CZ" dirty="0" smtClean="0"/>
              <a:t>Nepracují a nechtějí pracovat</a:t>
            </a:r>
          </a:p>
          <a:p>
            <a:pPr lvl="1" eaLnBrk="1" hangingPunct="1"/>
            <a:r>
              <a:rPr lang="cs-CZ" altLang="cs-CZ" dirty="0" smtClean="0"/>
              <a:t>Neplatí daně a platit je nechtějí</a:t>
            </a:r>
          </a:p>
          <a:p>
            <a:pPr lvl="1" eaLnBrk="1" hangingPunct="1"/>
            <a:r>
              <a:rPr lang="cs-CZ" altLang="cs-CZ" dirty="0" smtClean="0"/>
              <a:t>Ochotně dají hlas populistickým kandidátům, kteří si hlas těchto voličů koupí předvolebním gulášem nebo nerealistickými sliby</a:t>
            </a:r>
          </a:p>
          <a:p>
            <a:pPr eaLnBrk="1" hangingPunct="1"/>
            <a:r>
              <a:rPr lang="cs-CZ" altLang="cs-CZ" sz="1600" dirty="0" smtClean="0"/>
              <a:t>Všeobecné volební právo nahrává populismu</a:t>
            </a:r>
          </a:p>
          <a:p>
            <a:pPr eaLnBrk="1" hangingPunct="1"/>
            <a:endParaRPr lang="cs-CZ" alt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1175432998"/>
      </p:ext>
    </p:extLst>
  </p:cSld>
  <p:clrMapOvr>
    <a:masterClrMapping/>
  </p:clrMapOvr>
  <p:transition advClick="0" advTm="12000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Všeobecné volební právo: kontroverze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2203450"/>
            <a:ext cx="6245225" cy="4051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Řešení (Richard </a:t>
            </a:r>
            <a:r>
              <a:rPr lang="cs-CZ" altLang="cs-CZ" sz="1600" dirty="0" err="1" smtClean="0"/>
              <a:t>Sulík</a:t>
            </a:r>
            <a:r>
              <a:rPr lang="cs-CZ" altLang="cs-CZ" sz="1600" dirty="0" smtClean="0"/>
              <a:t>):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Hlasy si nebude kupovat populistický politik, ale přímo STÁT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Každý oprávněný volič by 1 měsíc před volbami dostal šek na 7 EURO (=  výše příspěvku stranám za hlas)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V den voleb volič odevzdá šek a svůj hlas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Šek se odevzdá straně, kterou zvolí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Volič, který se zřekne možnosti volit, bude moci vyměnit šek za peníze a propít je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 smtClean="0"/>
              <a:t>Očekávaný výsledek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Volební právo bude nadále zdarma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Lidé, kteří mají skutečný zájem volit, volit půjdou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Ostatní si nechají šek proplatit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Populisté, kteří získávají hlasy nereálnými sliby by byli oslabeni</a:t>
            </a:r>
          </a:p>
        </p:txBody>
      </p:sp>
      <p:pic>
        <p:nvPicPr>
          <p:cNvPr id="183300" name="Picture 4" descr="Richard Sul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203450"/>
            <a:ext cx="1357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93754"/>
      </p:ext>
    </p:extLst>
  </p:cSld>
  <p:clrMapOvr>
    <a:masterClrMapping/>
  </p:clrMapOvr>
  <p:transition advClick="0" advTm="12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Pluralismus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2203450"/>
            <a:ext cx="8447088" cy="465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Robert Dahl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Empirická teorie pluralismu (snaha o větší postižení reality)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Teorie polyarchie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Podrobné empirické výzkumy mocenské struktury v New Haven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Dílo „Kdo vládne? Demokracie a moc v americkém městě“ (1961)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000" smtClean="0"/>
              <a:t>Vláda je záležitostí menšiny, která disponuje mocí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000" smtClean="0"/>
              <a:t>Moc je ovšem rozptýlena mezi menšiny (ekonomické a sociální elity)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000" smtClean="0"/>
              <a:t>Demokracie je výsledkem konkurence elit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Raymond Aron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Oligarchické tendence v ústavně-pluralitních režimech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Připouští velký vliv ekonomických elit, ale nepřipouští jejich absolutní moc (viz primát politiky)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Připouští propojování politických a ekonomických elit, ale moc je rozptýlená, existuje velké množství zájmových skupin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Přílišná démonizace lobbystů a olejářských bosů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Kritika pluralismu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Ospravedlňování stávající podoby liberální demokracie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Nerovný přístup k moci (některé skupiny jsou zcela vyloučeny z podílu na moci)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smtClean="0"/>
              <a:t>Např. podnikatelské zájmy jsou schopny koordinované strategie, jsou dobře organizované a mají značné finanční zdroje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2458179417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Korporativismus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dirty="0" smtClean="0"/>
              <a:t>Logickou alternativou pluralismu</a:t>
            </a:r>
          </a:p>
          <a:p>
            <a:pPr lvl="1" eaLnBrk="1" hangingPunct="1"/>
            <a:r>
              <a:rPr lang="cs-CZ" altLang="cs-CZ" sz="1200" dirty="0" smtClean="0"/>
              <a:t>Vstupy do systému – pluralismus (X výstupy ze systému – korporatismus)</a:t>
            </a:r>
          </a:p>
          <a:p>
            <a:pPr eaLnBrk="1" hangingPunct="1"/>
            <a:r>
              <a:rPr lang="cs-CZ" altLang="cs-CZ" sz="1600" dirty="0" smtClean="0"/>
              <a:t>Korporace – společné organizace zaměstnanců a zaměstnavatelů téhož oboru, které prostředkují své zájmy v politické sféře</a:t>
            </a:r>
          </a:p>
          <a:p>
            <a:pPr eaLnBrk="1" hangingPunct="1"/>
            <a:r>
              <a:rPr lang="cs-CZ" altLang="cs-CZ" sz="1600" dirty="0" smtClean="0"/>
              <a:t>Tradičně spojován s fašismem</a:t>
            </a:r>
          </a:p>
          <a:p>
            <a:pPr lvl="1" eaLnBrk="1" hangingPunct="1"/>
            <a:r>
              <a:rPr lang="cs-CZ" altLang="cs-CZ" sz="1200" dirty="0" smtClean="0"/>
              <a:t>po roce 1945 postupná rehabilitace pojmu</a:t>
            </a:r>
          </a:p>
          <a:p>
            <a:pPr eaLnBrk="1" hangingPunct="1"/>
            <a:r>
              <a:rPr lang="cs-CZ" altLang="cs-CZ" sz="1600" dirty="0" smtClean="0"/>
              <a:t>Historie</a:t>
            </a:r>
          </a:p>
          <a:p>
            <a:pPr lvl="1" eaLnBrk="1" hangingPunct="1"/>
            <a:r>
              <a:rPr lang="cs-CZ" altLang="cs-CZ" sz="1200" dirty="0" smtClean="0"/>
              <a:t>Kořeny pro korporativismus - stavovské sněmy feudálních monarchií (L. Brokl), korporace – duchovenstvo, šlechta, měšťanstvo</a:t>
            </a:r>
          </a:p>
          <a:p>
            <a:pPr lvl="1" eaLnBrk="1" hangingPunct="1"/>
            <a:r>
              <a:rPr lang="cs-CZ" altLang="cs-CZ" sz="1200" dirty="0" smtClean="0"/>
              <a:t>Lev XIII – encyklika </a:t>
            </a:r>
            <a:r>
              <a:rPr lang="cs-CZ" altLang="cs-CZ" sz="1200" dirty="0" err="1" smtClean="0"/>
              <a:t>Rerum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novarum</a:t>
            </a:r>
            <a:r>
              <a:rPr lang="cs-CZ" altLang="cs-CZ" sz="1200" dirty="0" smtClean="0"/>
              <a:t> (1891) – myšlenka společných organizací, které jsou schopny nahradit třídní konflikt</a:t>
            </a:r>
          </a:p>
          <a:p>
            <a:pPr lvl="2" eaLnBrk="1" hangingPunct="1"/>
            <a:r>
              <a:rPr lang="cs-CZ" altLang="cs-CZ" sz="1000" dirty="0" smtClean="0"/>
              <a:t>kritika liberalismu i socialismu</a:t>
            </a:r>
          </a:p>
          <a:p>
            <a:pPr lvl="2" eaLnBrk="1" hangingPunct="1"/>
            <a:r>
              <a:rPr lang="cs-CZ" altLang="cs-CZ" sz="1000" dirty="0" smtClean="0"/>
              <a:t>„Všechna zla pocházejí ze svobody, která se odpoutává od pravdy o člověku“</a:t>
            </a:r>
          </a:p>
          <a:p>
            <a:pPr lvl="2" eaLnBrk="1" hangingPunct="1"/>
            <a:r>
              <a:rPr lang="cs-CZ" altLang="cs-CZ" sz="1000" dirty="0" smtClean="0"/>
              <a:t>Odsouzení socialismu za teorii třídního boje a znárodňovací plány</a:t>
            </a:r>
          </a:p>
          <a:p>
            <a:pPr lvl="1" eaLnBrk="1" hangingPunct="1"/>
            <a:r>
              <a:rPr lang="cs-CZ" altLang="cs-CZ" sz="1200" dirty="0" smtClean="0"/>
              <a:t>Fašistická Itálie, Portugalsko, Španělsko</a:t>
            </a:r>
          </a:p>
        </p:txBody>
      </p:sp>
    </p:spTree>
    <p:extLst>
      <p:ext uri="{BB962C8B-B14F-4D97-AF65-F5344CB8AC3E}">
        <p14:creationId xmlns:p14="http://schemas.microsoft.com/office/powerpoint/2010/main" val="4124411727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Korporativismus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Zastupitelský systém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000" smtClean="0"/>
              <a:t>Omezený počet jednotlivých, nesoutěživých a hierarchicky řízených skupin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000" smtClean="0"/>
              <a:t>Funkčně specializované korporace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000" smtClean="0"/>
              <a:t>Státem uznané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000" smtClean="0"/>
              <a:t>Skupiny mají stálý, monopolní, státem uznaný přístup k politické sféře (vládě)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000" smtClean="0"/>
              <a:t>Posun rozhodování od parlamentu k platformě 3 skupin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Kapitál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Práce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Stát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Liberální korporativismus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000" smtClean="0"/>
              <a:t>Švédsko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SAF – asociace zaměstnavatelů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LO (1912) – konfederace 24 odborových svazů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1938 Saltsjöbadenská dohoda mezi SAF a LO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900" smtClean="0"/>
              <a:t>Ochota vyjednávat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900" smtClean="0"/>
              <a:t>Pokojné řešení konfliktů bez zasahování státu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000" smtClean="0"/>
              <a:t>Rakousko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Systém povinného členství ve 4 komorách (obchod, práce, zemědělství, svobodná povolání)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Centralizované komory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900" smtClean="0"/>
              <a:t>Střechová organizace má monopol na zastupování zájmů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Autoritářský korporativismus</a:t>
            </a:r>
          </a:p>
        </p:txBody>
      </p:sp>
    </p:spTree>
    <p:extLst>
      <p:ext uri="{BB962C8B-B14F-4D97-AF65-F5344CB8AC3E}">
        <p14:creationId xmlns:p14="http://schemas.microsoft.com/office/powerpoint/2010/main" val="3319222281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Korporativismus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Neokorporativismu (G.Lehmbruch)</a:t>
            </a:r>
          </a:p>
          <a:p>
            <a:pPr lvl="1" eaLnBrk="1" hangingPunct="1"/>
            <a:r>
              <a:rPr lang="cs-CZ" altLang="cs-CZ" smtClean="0"/>
              <a:t>70.-80.léta</a:t>
            </a:r>
          </a:p>
          <a:p>
            <a:pPr lvl="1" eaLnBrk="1" hangingPunct="1"/>
            <a:r>
              <a:rPr lang="cs-CZ" altLang="cs-CZ" smtClean="0"/>
              <a:t>Liberální varianta korporativismu</a:t>
            </a:r>
          </a:p>
          <a:p>
            <a:pPr lvl="1" eaLnBrk="1" hangingPunct="1"/>
            <a:r>
              <a:rPr lang="cs-CZ" altLang="cs-CZ" smtClean="0"/>
              <a:t>3 prvky</a:t>
            </a:r>
          </a:p>
          <a:p>
            <a:pPr lvl="2" eaLnBrk="1" hangingPunct="1"/>
            <a:r>
              <a:rPr lang="cs-CZ" altLang="cs-CZ" smtClean="0"/>
              <a:t>Zesílení centralizovaných zájmových organizací</a:t>
            </a:r>
          </a:p>
          <a:p>
            <a:pPr lvl="2" eaLnBrk="1" hangingPunct="1"/>
            <a:r>
              <a:rPr lang="cs-CZ" altLang="cs-CZ" smtClean="0"/>
              <a:t>Privilegovaný přístup k vládě pro vrcholné představitele zájmových korporací</a:t>
            </a:r>
          </a:p>
          <a:p>
            <a:pPr lvl="2" eaLnBrk="1" hangingPunct="1"/>
            <a:r>
              <a:rPr lang="cs-CZ" altLang="cs-CZ" smtClean="0"/>
              <a:t>Tripartismus (tzv. sociální partnerství)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08594725"/>
      </p:ext>
    </p:extLst>
  </p:cSld>
  <p:clrMapOvr>
    <a:masterClrMapping/>
  </p:clrMapOvr>
  <p:transition advClick="0" advTm="12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2D5A"/>
      </a:dk1>
      <a:lt1>
        <a:srgbClr val="FFFFFF"/>
      </a:lt1>
      <a:dk2>
        <a:srgbClr val="FFFFFF"/>
      </a:dk2>
      <a:lt2>
        <a:srgbClr val="B2B2B2"/>
      </a:lt2>
      <a:accent1>
        <a:srgbClr val="759EBD"/>
      </a:accent1>
      <a:accent2>
        <a:srgbClr val="D2A078"/>
      </a:accent2>
      <a:accent3>
        <a:srgbClr val="FFFFFF"/>
      </a:accent3>
      <a:accent4>
        <a:srgbClr val="00254C"/>
      </a:accent4>
      <a:accent5>
        <a:srgbClr val="BDCCDB"/>
      </a:accent5>
      <a:accent6>
        <a:srgbClr val="BE916C"/>
      </a:accent6>
      <a:hlink>
        <a:srgbClr val="33577A"/>
      </a:hlink>
      <a:folHlink>
        <a:srgbClr val="DBBC9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2D5A"/>
        </a:dk1>
        <a:lt1>
          <a:srgbClr val="FFFFFF"/>
        </a:lt1>
        <a:dk2>
          <a:srgbClr val="FFFFFF"/>
        </a:dk2>
        <a:lt2>
          <a:srgbClr val="B2B2B2"/>
        </a:lt2>
        <a:accent1>
          <a:srgbClr val="759EBD"/>
        </a:accent1>
        <a:accent2>
          <a:srgbClr val="D2A078"/>
        </a:accent2>
        <a:accent3>
          <a:srgbClr val="FFFFFF"/>
        </a:accent3>
        <a:accent4>
          <a:srgbClr val="00254C"/>
        </a:accent4>
        <a:accent5>
          <a:srgbClr val="BDCCDB"/>
        </a:accent5>
        <a:accent6>
          <a:srgbClr val="BE916C"/>
        </a:accent6>
        <a:hlink>
          <a:srgbClr val="33577A"/>
        </a:hlink>
        <a:folHlink>
          <a:srgbClr val="DBBC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3354</Words>
  <Application>Microsoft Office PowerPoint</Application>
  <PresentationFormat>Předvádění na obrazovce (4:3)</PresentationFormat>
  <Paragraphs>506</Paragraphs>
  <Slides>51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53" baseType="lpstr">
      <vt:lpstr>Motiv sady Office</vt:lpstr>
      <vt:lpstr>Default Design</vt:lpstr>
      <vt:lpstr>Teorie zájmových skupin</vt:lpstr>
      <vt:lpstr>Teorie zájmových skupin</vt:lpstr>
      <vt:lpstr>Pluralismus</vt:lpstr>
      <vt:lpstr>Pluralismus</vt:lpstr>
      <vt:lpstr>Pluralismus</vt:lpstr>
      <vt:lpstr>Pluralismus</vt:lpstr>
      <vt:lpstr>Korporativismus</vt:lpstr>
      <vt:lpstr>Korporativismus</vt:lpstr>
      <vt:lpstr>Korporativismus</vt:lpstr>
      <vt:lpstr>Média – hromadné sdělovací prostředky</vt:lpstr>
      <vt:lpstr>Média - noviny</vt:lpstr>
      <vt:lpstr>Volby v demokratických režimech</vt:lpstr>
      <vt:lpstr>Volby v moderních demokraciích</vt:lpstr>
      <vt:lpstr>Volby v moderních demokraciích</vt:lpstr>
      <vt:lpstr>Elektronické volby</vt:lpstr>
      <vt:lpstr>Elektronické volby</vt:lpstr>
      <vt:lpstr>On-line volby</vt:lpstr>
      <vt:lpstr>Význam voleb</vt:lpstr>
      <vt:lpstr>Volby a volební systémy</vt:lpstr>
      <vt:lpstr>Volby jako klíčový rys demokracie ?</vt:lpstr>
      <vt:lpstr>Volební demokracie</vt:lpstr>
      <vt:lpstr>Volby v demokratických režimech</vt:lpstr>
      <vt:lpstr>Svobodné a spravedlivé volby</vt:lpstr>
      <vt:lpstr>Svobodné a poctivé (spravedlivé) volby</vt:lpstr>
      <vt:lpstr>Volby v nedemokratických režimech</vt:lpstr>
      <vt:lpstr>Typy voleb podle úrovně</vt:lpstr>
      <vt:lpstr>Volby prvního a druhého řádu</vt:lpstr>
      <vt:lpstr>Volby prvního řádu</vt:lpstr>
      <vt:lpstr>Volby druhého řádu</vt:lpstr>
      <vt:lpstr>Volby druhého řádu: Evropský parlament</vt:lpstr>
      <vt:lpstr>Typy voleb: podle orgánů</vt:lpstr>
      <vt:lpstr>Volby v moderních demokraciích</vt:lpstr>
      <vt:lpstr>Volby v moderních demokraciích</vt:lpstr>
      <vt:lpstr>Volební právo</vt:lpstr>
      <vt:lpstr>Volební právo</vt:lpstr>
      <vt:lpstr>Volební právo</vt:lpstr>
      <vt:lpstr>Omezení volebního práva</vt:lpstr>
      <vt:lpstr>Omezení volebního práva</vt:lpstr>
      <vt:lpstr>Omezení volebního práva – majetkový cenzus</vt:lpstr>
      <vt:lpstr>Omezení volebního práva: majetkový cenzus</vt:lpstr>
      <vt:lpstr>Omezení volebního práva – majetkový cenzus</vt:lpstr>
      <vt:lpstr>Omezení volebního práva: náboženské důvody</vt:lpstr>
      <vt:lpstr>Omezení volebního práva</vt:lpstr>
      <vt:lpstr>Omezení volebního práva</vt:lpstr>
      <vt:lpstr>Omezení volebního práva</vt:lpstr>
      <vt:lpstr>Volební právo</vt:lpstr>
      <vt:lpstr>Přímé volební právo</vt:lpstr>
      <vt:lpstr>Volební právo</vt:lpstr>
      <vt:lpstr>Volební právo</vt:lpstr>
      <vt:lpstr>Všeobecné volební právo: kontroverze</vt:lpstr>
      <vt:lpstr>Všeobecné volební právo: kontroverze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zájmových skupin</dc:title>
  <dc:creator>Daniel Kunštát</dc:creator>
  <cp:lastModifiedBy>pronájem</cp:lastModifiedBy>
  <cp:revision>9</cp:revision>
  <dcterms:created xsi:type="dcterms:W3CDTF">2019-11-19T14:58:12Z</dcterms:created>
  <dcterms:modified xsi:type="dcterms:W3CDTF">2021-12-06T12:53:37Z</dcterms:modified>
</cp:coreProperties>
</file>