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3" r:id="rId5"/>
    <p:sldId id="264" r:id="rId6"/>
    <p:sldId id="258" r:id="rId7"/>
    <p:sldId id="259" r:id="rId8"/>
    <p:sldId id="266" r:id="rId9"/>
    <p:sldId id="267" r:id="rId10"/>
    <p:sldId id="265" r:id="rId11"/>
    <p:sldId id="268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40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744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03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55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4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38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106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714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68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89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B1B95-B189-454E-8419-EFA224F74950}" type="datetimeFigureOut">
              <a:rPr lang="cs-CZ" smtClean="0"/>
              <a:t>22.04.2022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007A-AEAB-43C4-9690-D52CCE1517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4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54248" y="1042014"/>
            <a:ext cx="1177528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Identifikace aktiv(a);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Stanovení hodnoty aktiv pro </a:t>
            </a:r>
            <a:r>
              <a:rPr lang="cs-CZ" sz="3200" dirty="0" smtClean="0"/>
              <a:t>stát;</a:t>
            </a:r>
            <a:endParaRPr lang="cs-CZ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Identifikace hrozeb a slabých stránek (zranitelností) ze SWOT;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Stanovení závažnosti </a:t>
            </a:r>
            <a:r>
              <a:rPr lang="cs-CZ" sz="3200" dirty="0" smtClean="0"/>
              <a:t>dopadu hrozeb </a:t>
            </a:r>
            <a:r>
              <a:rPr lang="cs-CZ" sz="3200" dirty="0" smtClean="0"/>
              <a:t>(1-5) a pravděpodobnosti (1-5)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Stanovení rizik ( dopad x pravděpodobnost + gestor ), prioritizace;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Hodnocení míry rizika (součtová matice ČSN ISO/IET 27005:2008);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Opatření k eliminaci rizik 4T pro MO ČR(</a:t>
            </a:r>
            <a:r>
              <a:rPr lang="en-US" sz="3200" dirty="0" smtClean="0"/>
              <a:t>tolerate, transfer</a:t>
            </a:r>
            <a:r>
              <a:rPr lang="cs-CZ" sz="3200" dirty="0" smtClean="0"/>
              <a:t>, </a:t>
            </a:r>
            <a:r>
              <a:rPr lang="en-US" sz="3200" dirty="0" smtClean="0"/>
              <a:t>treat,</a:t>
            </a:r>
            <a:r>
              <a:rPr lang="cs-CZ" sz="3200" dirty="0" smtClean="0"/>
              <a:t> </a:t>
            </a:r>
            <a:r>
              <a:rPr lang="en-US" sz="3200" dirty="0" smtClean="0"/>
              <a:t>terminate</a:t>
            </a:r>
            <a:r>
              <a:rPr lang="cs-CZ" sz="3200" dirty="0" smtClean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Identifikace potřebných schopností pro zvládání rizik v gesci MO ČR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Přiřazení schopností nositelům (tvorba struktury organizace)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Tvorba strategie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02723" y="155017"/>
            <a:ext cx="8530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Doporučený postup prací v rámci SS KGŠ</a:t>
            </a:r>
            <a:endParaRPr lang="cs-CZ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154248" y="3516284"/>
            <a:ext cx="11624887" cy="831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459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Šipka doprava 6"/>
          <p:cNvSpPr/>
          <p:nvPr/>
        </p:nvSpPr>
        <p:spPr>
          <a:xfrm>
            <a:off x="5700315" y="4797187"/>
            <a:ext cx="1155469" cy="9529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Obrázek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152" y="60483"/>
            <a:ext cx="7624289" cy="402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611" y="3843867"/>
            <a:ext cx="4011558" cy="2859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2" name="Skupina 1"/>
          <p:cNvGrpSpPr>
            <a:grpSpLocks/>
          </p:cNvGrpSpPr>
          <p:nvPr/>
        </p:nvGrpSpPr>
        <p:grpSpPr bwMode="auto">
          <a:xfrm>
            <a:off x="6239933" y="3843867"/>
            <a:ext cx="4318943" cy="3116646"/>
            <a:chOff x="517" y="0"/>
            <a:chExt cx="49810" cy="25553"/>
          </a:xfrm>
        </p:grpSpPr>
        <p:pic>
          <p:nvPicPr>
            <p:cNvPr id="3" name="Obrázek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0" y="0"/>
              <a:ext cx="45137" cy="255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ovéPole 4"/>
            <p:cNvSpPr txBox="1">
              <a:spLocks noChangeArrowheads="1"/>
            </p:cNvSpPr>
            <p:nvPr/>
          </p:nvSpPr>
          <p:spPr bwMode="auto">
            <a:xfrm>
              <a:off x="13429" y="15146"/>
              <a:ext cx="2568" cy="2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cs-CZ" sz="110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cs-CZ" sz="12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TextovéPole 5"/>
            <p:cNvSpPr txBox="1">
              <a:spLocks noChangeArrowheads="1"/>
            </p:cNvSpPr>
            <p:nvPr/>
          </p:nvSpPr>
          <p:spPr bwMode="auto">
            <a:xfrm>
              <a:off x="517" y="6515"/>
              <a:ext cx="2568" cy="2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cs-CZ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  <p:sp>
        <p:nvSpPr>
          <p:cNvPr id="9" name="Ovál 8"/>
          <p:cNvSpPr/>
          <p:nvPr/>
        </p:nvSpPr>
        <p:spPr>
          <a:xfrm>
            <a:off x="3910321" y="3987333"/>
            <a:ext cx="1596044" cy="153785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138E81-AFBE-4C03-9432-F3EC2C3F7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738336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               Balance </a:t>
            </a:r>
            <a:r>
              <a:rPr lang="en-GB" b="1" dirty="0">
                <a:solidFill>
                  <a:srgbClr val="FF0000"/>
                </a:solidFill>
              </a:rPr>
              <a:t>scorecard</a:t>
            </a:r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50D31041-B753-461E-9415-CC50FC8E4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908721"/>
            <a:ext cx="7416824" cy="586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83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1377954"/>
            <a:ext cx="10248900" cy="47625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852333" y="211667"/>
            <a:ext cx="4268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Risk management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821553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29" y="143934"/>
            <a:ext cx="7248297" cy="5808133"/>
          </a:xfrm>
          <a:prstGeom prst="rect">
            <a:avLst/>
          </a:prstGeom>
        </p:spPr>
      </p:pic>
      <p:cxnSp>
        <p:nvCxnSpPr>
          <p:cNvPr id="6" name="Přímá spojnice 5"/>
          <p:cNvCxnSpPr/>
          <p:nvPr/>
        </p:nvCxnSpPr>
        <p:spPr>
          <a:xfrm>
            <a:off x="5320427" y="2252133"/>
            <a:ext cx="2426573" cy="21091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H="1">
            <a:off x="5320427" y="2252133"/>
            <a:ext cx="2426573" cy="21091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/>
        </p:nvSpPr>
        <p:spPr>
          <a:xfrm>
            <a:off x="2164706" y="6038888"/>
            <a:ext cx="2381894" cy="598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Vojenské hrozby (M)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081867" y="1456114"/>
            <a:ext cx="88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Threats</a:t>
            </a:r>
            <a:endParaRPr lang="en-US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192866" y="1456114"/>
            <a:ext cx="11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Weakness</a:t>
            </a:r>
            <a:endParaRPr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9067800" y="143934"/>
            <a:ext cx="1583266" cy="668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AKTIVA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9770532" y="5437755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E</a:t>
            </a:r>
            <a:endParaRPr lang="cs-CZ" b="1" dirty="0"/>
          </a:p>
        </p:txBody>
      </p:sp>
      <p:sp>
        <p:nvSpPr>
          <p:cNvPr id="20" name="Obdélník 19"/>
          <p:cNvSpPr/>
          <p:nvPr/>
        </p:nvSpPr>
        <p:spPr>
          <a:xfrm>
            <a:off x="9770533" y="2019299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P</a:t>
            </a:r>
            <a:endParaRPr lang="cs-CZ" b="1" dirty="0"/>
          </a:p>
        </p:txBody>
      </p:sp>
      <p:sp>
        <p:nvSpPr>
          <p:cNvPr id="21" name="Obdélník 20"/>
          <p:cNvSpPr/>
          <p:nvPr/>
        </p:nvSpPr>
        <p:spPr>
          <a:xfrm>
            <a:off x="9770533" y="2705099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E</a:t>
            </a:r>
            <a:endParaRPr lang="cs-CZ" b="1" dirty="0"/>
          </a:p>
        </p:txBody>
      </p:sp>
      <p:sp>
        <p:nvSpPr>
          <p:cNvPr id="22" name="Obdélník 21"/>
          <p:cNvSpPr/>
          <p:nvPr/>
        </p:nvSpPr>
        <p:spPr>
          <a:xfrm>
            <a:off x="9770532" y="4745567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L</a:t>
            </a:r>
            <a:endParaRPr lang="cs-CZ" b="1" dirty="0"/>
          </a:p>
        </p:txBody>
      </p:sp>
      <p:sp>
        <p:nvSpPr>
          <p:cNvPr id="23" name="Obdélník 22"/>
          <p:cNvSpPr/>
          <p:nvPr/>
        </p:nvSpPr>
        <p:spPr>
          <a:xfrm>
            <a:off x="9770533" y="3390899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S</a:t>
            </a:r>
            <a:endParaRPr lang="cs-CZ" b="1" dirty="0"/>
          </a:p>
        </p:txBody>
      </p:sp>
      <p:sp>
        <p:nvSpPr>
          <p:cNvPr id="24" name="Obdélník 23"/>
          <p:cNvSpPr/>
          <p:nvPr/>
        </p:nvSpPr>
        <p:spPr>
          <a:xfrm>
            <a:off x="9770532" y="4076699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T</a:t>
            </a:r>
          </a:p>
        </p:txBody>
      </p:sp>
      <p:sp>
        <p:nvSpPr>
          <p:cNvPr id="25" name="Obdélník 24"/>
          <p:cNvSpPr/>
          <p:nvPr/>
        </p:nvSpPr>
        <p:spPr>
          <a:xfrm>
            <a:off x="9770531" y="6129943"/>
            <a:ext cx="1176867" cy="601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M</a:t>
            </a:r>
            <a:endParaRPr lang="cs-CZ" b="1" dirty="0"/>
          </a:p>
        </p:txBody>
      </p:sp>
      <p:cxnSp>
        <p:nvCxnSpPr>
          <p:cNvPr id="26" name="Přímá spojnice 25"/>
          <p:cNvCxnSpPr/>
          <p:nvPr/>
        </p:nvCxnSpPr>
        <p:spPr>
          <a:xfrm>
            <a:off x="9254067" y="812801"/>
            <a:ext cx="16931" cy="5642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>
            <a:endCxn id="20" idx="1"/>
          </p:cNvCxnSpPr>
          <p:nvPr/>
        </p:nvCxnSpPr>
        <p:spPr>
          <a:xfrm>
            <a:off x="9271000" y="2313477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/>
          <p:nvPr/>
        </p:nvCxnSpPr>
        <p:spPr>
          <a:xfrm>
            <a:off x="9254067" y="3051154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>
            <a:off x="9270999" y="3661715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>
            <a:off x="9270999" y="4430220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/>
          <p:cNvCxnSpPr/>
          <p:nvPr/>
        </p:nvCxnSpPr>
        <p:spPr>
          <a:xfrm>
            <a:off x="9270999" y="5051404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>
            <a:off x="9262533" y="5738321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/>
          <p:nvPr/>
        </p:nvCxnSpPr>
        <p:spPr>
          <a:xfrm>
            <a:off x="9262533" y="6449174"/>
            <a:ext cx="499533" cy="6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ravoúhlá spojnice 37"/>
          <p:cNvCxnSpPr>
            <a:endCxn id="9" idx="1"/>
          </p:cNvCxnSpPr>
          <p:nvPr/>
        </p:nvCxnSpPr>
        <p:spPr>
          <a:xfrm rot="16200000" flipH="1">
            <a:off x="1668246" y="5841686"/>
            <a:ext cx="826347" cy="16657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5257800" y="4707466"/>
            <a:ext cx="26162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 DOTMLPFI</a:t>
            </a:r>
            <a:endParaRPr lang="cs-CZ" sz="40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5257800" y="5670868"/>
            <a:ext cx="26162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 PESTLE-M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00104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" y="85725"/>
            <a:ext cx="10782300" cy="668655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674534" y="1540934"/>
            <a:ext cx="20828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/>
              <a:t>Stát</a:t>
            </a:r>
            <a:endParaRPr lang="cs-CZ" sz="5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129599" y="584198"/>
            <a:ext cx="1399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chemeClr val="bg1"/>
                </a:solidFill>
              </a:rPr>
              <a:t>,</a:t>
            </a:r>
            <a:r>
              <a:rPr lang="cs-CZ" sz="2400" b="1" dirty="0" smtClean="0">
                <a:solidFill>
                  <a:schemeClr val="bg1"/>
                </a:solidFill>
              </a:rPr>
              <a:t>V</a:t>
            </a:r>
            <a:r>
              <a:rPr lang="cs-CZ" sz="2400" dirty="0" smtClean="0">
                <a:solidFill>
                  <a:schemeClr val="bg1"/>
                </a:solidFill>
              </a:rPr>
              <a:t>ojenské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130799" y="4080936"/>
            <a:ext cx="2760133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  DOTMLPFI</a:t>
            </a:r>
            <a:endParaRPr lang="cs-CZ" sz="40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6570133" y="3860800"/>
            <a:ext cx="1134534" cy="169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52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269683"/>
              </p:ext>
            </p:extLst>
          </p:nvPr>
        </p:nvGraphicFramePr>
        <p:xfrm>
          <a:off x="1097278" y="1284929"/>
          <a:ext cx="9908770" cy="4269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877">
                  <a:extLst>
                    <a:ext uri="{9D8B030D-6E8A-4147-A177-3AD203B41FA5}">
                      <a16:colId xmlns:a16="http://schemas.microsoft.com/office/drawing/2014/main" val="3451710240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2631867059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534264392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2942114524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1199129399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3283166505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3148957576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932442331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1141526451"/>
                    </a:ext>
                  </a:extLst>
                </a:gridCol>
                <a:gridCol w="990877">
                  <a:extLst>
                    <a:ext uri="{9D8B030D-6E8A-4147-A177-3AD203B41FA5}">
                      <a16:colId xmlns:a16="http://schemas.microsoft.com/office/drawing/2014/main" val="2876324480"/>
                    </a:ext>
                  </a:extLst>
                </a:gridCol>
              </a:tblGrid>
              <a:tr h="52726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A3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A4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A5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A8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A9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5460795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</a:p>
                    <a:p>
                      <a:pPr algn="ctr"/>
                      <a:r>
                        <a:rPr lang="cs-CZ" sz="1400" dirty="0" smtClean="0"/>
                        <a:t>R</a:t>
                      </a:r>
                      <a:r>
                        <a:rPr lang="cs-CZ" sz="1400" b="1" baseline="-25000" dirty="0" smtClean="0"/>
                        <a:t>1,1 </a:t>
                      </a:r>
                      <a:r>
                        <a:rPr lang="cs-CZ" sz="1400" dirty="0" smtClean="0"/>
                        <a:t>/</a:t>
                      </a:r>
                      <a:r>
                        <a:rPr lang="cs-CZ" sz="1200" dirty="0" smtClean="0"/>
                        <a:t>gestor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R</a:t>
                      </a:r>
                      <a:r>
                        <a:rPr lang="cs-CZ" sz="1400" b="1" baseline="-25000" dirty="0" smtClean="0"/>
                        <a:t>1,6 </a:t>
                      </a:r>
                      <a:r>
                        <a:rPr lang="cs-CZ" sz="1400" dirty="0" smtClean="0"/>
                        <a:t>/</a:t>
                      </a:r>
                      <a:r>
                        <a:rPr lang="cs-CZ" sz="1200" dirty="0" smtClean="0"/>
                        <a:t>gestor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R</a:t>
                      </a:r>
                      <a:r>
                        <a:rPr lang="cs-CZ" sz="1400" b="1" baseline="-25000" dirty="0" smtClean="0"/>
                        <a:t>1,7 </a:t>
                      </a:r>
                      <a:r>
                        <a:rPr lang="cs-CZ" sz="1400" dirty="0" smtClean="0"/>
                        <a:t>/</a:t>
                      </a:r>
                      <a:r>
                        <a:rPr lang="cs-CZ" sz="1200" dirty="0" smtClean="0"/>
                        <a:t>gestor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R</a:t>
                      </a:r>
                      <a:r>
                        <a:rPr lang="cs-CZ" sz="1400" b="1" baseline="-25000" dirty="0" smtClean="0"/>
                        <a:t>1,8 </a:t>
                      </a:r>
                      <a:r>
                        <a:rPr lang="cs-CZ" sz="1400" dirty="0" smtClean="0"/>
                        <a:t>/</a:t>
                      </a:r>
                      <a:r>
                        <a:rPr lang="cs-CZ" sz="1200" dirty="0" smtClean="0"/>
                        <a:t>gestor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928127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23296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456024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071409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048773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059725"/>
                  </a:ext>
                </a:extLst>
              </a:tr>
              <a:tr h="52726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96983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673328" y="822960"/>
            <a:ext cx="423950" cy="4680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sz="3600" dirty="0" smtClean="0"/>
              <a:t>HROZBY</a:t>
            </a:r>
            <a:endParaRPr lang="cs-CZ" sz="3600" dirty="0"/>
          </a:p>
        </p:txBody>
      </p:sp>
      <p:sp>
        <p:nvSpPr>
          <p:cNvPr id="6" name="Obdélník 5"/>
          <p:cNvSpPr/>
          <p:nvPr/>
        </p:nvSpPr>
        <p:spPr>
          <a:xfrm>
            <a:off x="1097278" y="822960"/>
            <a:ext cx="9908770" cy="4619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AKTIVA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6720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607" y="222407"/>
            <a:ext cx="5964328" cy="216780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607" y="2947163"/>
            <a:ext cx="5295900" cy="25527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233" y="133004"/>
            <a:ext cx="5617281" cy="649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82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498" y="133003"/>
            <a:ext cx="6438900" cy="21431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4321" y="2377959"/>
            <a:ext cx="6477000" cy="437197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46" y="1459585"/>
            <a:ext cx="5495752" cy="364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280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kupina 17"/>
          <p:cNvGrpSpPr/>
          <p:nvPr/>
        </p:nvGrpSpPr>
        <p:grpSpPr>
          <a:xfrm>
            <a:off x="1388225" y="498763"/>
            <a:ext cx="8819803" cy="5985163"/>
            <a:chOff x="2627784" y="3127484"/>
            <a:chExt cx="4968552" cy="3613884"/>
          </a:xfrm>
        </p:grpSpPr>
        <p:sp>
          <p:nvSpPr>
            <p:cNvPr id="19" name="Obdélník 18"/>
            <p:cNvSpPr/>
            <p:nvPr/>
          </p:nvSpPr>
          <p:spPr>
            <a:xfrm>
              <a:off x="3062168" y="5267766"/>
              <a:ext cx="2128833" cy="571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Priorities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Projects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</a:rPr>
                <a:t>Programs</a:t>
              </a:r>
            </a:p>
          </p:txBody>
        </p:sp>
        <p:sp>
          <p:nvSpPr>
            <p:cNvPr id="20" name="Obdélník 19"/>
            <p:cNvSpPr/>
            <p:nvPr/>
          </p:nvSpPr>
          <p:spPr>
            <a:xfrm>
              <a:off x="2627784" y="6056459"/>
              <a:ext cx="2738240" cy="544017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Plan of capability building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(long term)</a:t>
              </a:r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2776074" y="3127484"/>
              <a:ext cx="2688485" cy="4664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Identified</a:t>
              </a:r>
              <a:r>
                <a:rPr lang="cs-CZ" sz="3600" b="1" dirty="0">
                  <a:solidFill>
                    <a:schemeClr val="tx1"/>
                  </a:solidFill>
                </a:rPr>
                <a:t> </a:t>
              </a:r>
              <a:r>
                <a:rPr lang="en-US" sz="3600" b="1" dirty="0">
                  <a:solidFill>
                    <a:schemeClr val="tx1"/>
                  </a:solidFill>
                </a:rPr>
                <a:t>CoA</a:t>
              </a:r>
              <a:r>
                <a:rPr lang="cs-CZ" sz="3600" b="1" dirty="0">
                  <a:solidFill>
                    <a:schemeClr val="tx1"/>
                  </a:solidFill>
                </a:rPr>
                <a:t>s</a:t>
              </a:r>
              <a:endParaRPr lang="en-US" sz="3200" dirty="0">
                <a:solidFill>
                  <a:schemeClr val="tx1"/>
                </a:solidFill>
              </a:endParaRPr>
            </a:p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2987824" y="3818683"/>
              <a:ext cx="2272849" cy="11976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Selection of </a:t>
              </a:r>
              <a:r>
                <a:rPr lang="en-US" sz="3200" b="1" dirty="0" smtClean="0">
                  <a:solidFill>
                    <a:schemeClr val="tx1"/>
                  </a:solidFill>
                </a:rPr>
                <a:t>CoA</a:t>
              </a:r>
              <a:endParaRPr lang="cs-CZ" sz="3200" b="1" dirty="0" smtClean="0">
                <a:solidFill>
                  <a:schemeClr val="tx1"/>
                </a:solidFill>
              </a:endParaRP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 smtClean="0">
                  <a:solidFill>
                    <a:srgbClr val="FF0000"/>
                  </a:solidFill>
                </a:rPr>
                <a:t>Material </a:t>
              </a:r>
              <a:r>
                <a:rPr lang="en-US" dirty="0">
                  <a:solidFill>
                    <a:srgbClr val="FF0000"/>
                  </a:solidFill>
                </a:rPr>
                <a:t>solution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FF0000"/>
                  </a:solidFill>
                </a:rPr>
                <a:t>Non-material solution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FF0000"/>
                  </a:solidFill>
                </a:rPr>
                <a:t>Qualitative solution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FF0000"/>
                  </a:solidFill>
                </a:rPr>
                <a:t>Quantitative</a:t>
              </a:r>
              <a:r>
                <a:rPr lang="cs-CZ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solution</a:t>
              </a:r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5567908" y="3468957"/>
              <a:ext cx="2028428" cy="1206713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Criteria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Adequacy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Time availability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„Security of supplies“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Utility (gain/price)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r>
                <a:rPr lang="cs-CZ" dirty="0">
                  <a:solidFill>
                    <a:schemeClr val="tx1"/>
                  </a:solidFill>
                </a:rPr>
                <a:t>M</a:t>
              </a:r>
              <a:r>
                <a:rPr lang="en-US" dirty="0" err="1">
                  <a:solidFill>
                    <a:schemeClr val="tx1"/>
                  </a:solidFill>
                </a:rPr>
                <a:t>ultipurpose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  <a:p>
              <a:pPr marL="240030" indent="-240030">
                <a:buFont typeface="Arial" panose="020B0604020202020204" pitchFamily="34" charset="0"/>
                <a:buChar char="•"/>
              </a:pPr>
              <a:endParaRPr lang="en-US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Přímá spojnice se šipkou 23"/>
            <p:cNvCxnSpPr>
              <a:stCxn id="21" idx="2"/>
              <a:endCxn id="22" idx="0"/>
            </p:cNvCxnSpPr>
            <p:nvPr/>
          </p:nvCxnSpPr>
          <p:spPr>
            <a:xfrm>
              <a:off x="4120317" y="3593920"/>
              <a:ext cx="3932" cy="224763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Šipka doprava 24"/>
            <p:cNvSpPr/>
            <p:nvPr/>
          </p:nvSpPr>
          <p:spPr>
            <a:xfrm rot="10800000">
              <a:off x="5320305" y="4008188"/>
              <a:ext cx="211988" cy="284900"/>
            </a:xfrm>
            <a:prstGeom prst="rightArrow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cs-CZ" sz="2800"/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5576532" y="4766522"/>
              <a:ext cx="2019804" cy="64265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Analytical tools and methods</a:t>
              </a:r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(modeling and simulation)</a:t>
              </a:r>
            </a:p>
          </p:txBody>
        </p:sp>
        <p:sp>
          <p:nvSpPr>
            <p:cNvPr id="27" name="Šipka doprava 26"/>
            <p:cNvSpPr/>
            <p:nvPr/>
          </p:nvSpPr>
          <p:spPr>
            <a:xfrm rot="10800000">
              <a:off x="5333438" y="4728268"/>
              <a:ext cx="209530" cy="19558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cs-CZ" sz="2800"/>
            </a:p>
          </p:txBody>
        </p:sp>
        <p:cxnSp>
          <p:nvCxnSpPr>
            <p:cNvPr id="28" name="Přímá spojnice se šipkou 27"/>
            <p:cNvCxnSpPr>
              <a:stCxn id="22" idx="2"/>
              <a:endCxn id="19" idx="0"/>
            </p:cNvCxnSpPr>
            <p:nvPr/>
          </p:nvCxnSpPr>
          <p:spPr>
            <a:xfrm>
              <a:off x="4124249" y="5016300"/>
              <a:ext cx="2336" cy="251466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nice se šipkou 28"/>
            <p:cNvCxnSpPr>
              <a:stCxn id="19" idx="2"/>
            </p:cNvCxnSpPr>
            <p:nvPr/>
          </p:nvCxnSpPr>
          <p:spPr>
            <a:xfrm>
              <a:off x="4126585" y="5838799"/>
              <a:ext cx="0" cy="21766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Skupina 29"/>
            <p:cNvGrpSpPr/>
            <p:nvPr/>
          </p:nvGrpSpPr>
          <p:grpSpPr>
            <a:xfrm>
              <a:off x="5894268" y="5570404"/>
              <a:ext cx="1328889" cy="1170964"/>
              <a:chOff x="11194310" y="8307032"/>
              <a:chExt cx="1328889" cy="1170964"/>
            </a:xfrm>
          </p:grpSpPr>
          <p:sp>
            <p:nvSpPr>
              <p:cNvPr id="36" name="Rectangle 26"/>
              <p:cNvSpPr>
                <a:spLocks/>
              </p:cNvSpPr>
              <p:nvPr/>
            </p:nvSpPr>
            <p:spPr bwMode="auto">
              <a:xfrm>
                <a:off x="11194310" y="8325376"/>
                <a:ext cx="1301114" cy="237501"/>
              </a:xfrm>
              <a:prstGeom prst="rect">
                <a:avLst/>
              </a:prstGeom>
              <a:noFill/>
              <a:ln w="93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 anchor="ctr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en-US" altLang="cs-CZ" sz="1600" dirty="0"/>
                  <a:t>creation</a:t>
                </a:r>
                <a:endParaRPr lang="en-US" altLang="cs-CZ" sz="1800" dirty="0"/>
              </a:p>
            </p:txBody>
          </p:sp>
          <p:sp>
            <p:nvSpPr>
              <p:cNvPr id="37" name="Rectangle 27"/>
              <p:cNvSpPr>
                <a:spLocks/>
              </p:cNvSpPr>
              <p:nvPr/>
            </p:nvSpPr>
            <p:spPr bwMode="auto">
              <a:xfrm>
                <a:off x="11194310" y="8564808"/>
                <a:ext cx="1301114" cy="215295"/>
              </a:xfrm>
              <a:prstGeom prst="rect">
                <a:avLst/>
              </a:prstGeom>
              <a:noFill/>
              <a:ln w="93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 anchor="ctr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en-US" altLang="cs-CZ" sz="1600" dirty="0"/>
                  <a:t>evolution</a:t>
                </a:r>
              </a:p>
            </p:txBody>
          </p:sp>
          <p:sp>
            <p:nvSpPr>
              <p:cNvPr id="38" name="Rectangle 28"/>
              <p:cNvSpPr>
                <a:spLocks/>
              </p:cNvSpPr>
              <p:nvPr/>
            </p:nvSpPr>
            <p:spPr bwMode="auto">
              <a:xfrm>
                <a:off x="11194310" y="8783965"/>
                <a:ext cx="1301114" cy="214330"/>
              </a:xfrm>
              <a:prstGeom prst="rect">
                <a:avLst/>
              </a:prstGeom>
              <a:noFill/>
              <a:ln w="93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 anchor="ctr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en-US" altLang="cs-CZ" sz="1600" dirty="0"/>
                  <a:t>sustain</a:t>
                </a:r>
              </a:p>
            </p:txBody>
          </p:sp>
          <p:sp>
            <p:nvSpPr>
              <p:cNvPr id="39" name="Rectangle 29"/>
              <p:cNvSpPr>
                <a:spLocks/>
              </p:cNvSpPr>
              <p:nvPr/>
            </p:nvSpPr>
            <p:spPr bwMode="auto">
              <a:xfrm>
                <a:off x="11194310" y="9001191"/>
                <a:ext cx="1301114" cy="215295"/>
              </a:xfrm>
              <a:prstGeom prst="rect">
                <a:avLst/>
              </a:prstGeom>
              <a:noFill/>
              <a:ln w="93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 anchor="ctr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en-US" altLang="cs-CZ" sz="1600" dirty="0"/>
                  <a:t>rundown</a:t>
                </a:r>
              </a:p>
            </p:txBody>
          </p:sp>
          <p:sp>
            <p:nvSpPr>
              <p:cNvPr id="40" name="Rectangle 30"/>
              <p:cNvSpPr>
                <a:spLocks/>
              </p:cNvSpPr>
              <p:nvPr/>
            </p:nvSpPr>
            <p:spPr bwMode="auto">
              <a:xfrm>
                <a:off x="11194310" y="9223117"/>
                <a:ext cx="1301114" cy="254879"/>
              </a:xfrm>
              <a:prstGeom prst="rect">
                <a:avLst/>
              </a:prstGeom>
              <a:noFill/>
              <a:ln w="93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 anchor="ctr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en-US" altLang="cs-CZ" sz="1600" dirty="0"/>
                  <a:t>eliminate</a:t>
                </a:r>
              </a:p>
            </p:txBody>
          </p:sp>
          <p:sp>
            <p:nvSpPr>
              <p:cNvPr id="41" name="Freeform 21"/>
              <p:cNvSpPr>
                <a:spLocks/>
              </p:cNvSpPr>
              <p:nvPr/>
            </p:nvSpPr>
            <p:spPr bwMode="auto">
              <a:xfrm>
                <a:off x="12064925" y="8374614"/>
                <a:ext cx="245695" cy="134198"/>
              </a:xfrm>
              <a:custGeom>
                <a:avLst/>
                <a:gdLst>
                  <a:gd name="T0" fmla="*/ 0 w 801"/>
                  <a:gd name="T1" fmla="*/ 18106849 h 601"/>
                  <a:gd name="T2" fmla="*/ 18737613 w 801"/>
                  <a:gd name="T3" fmla="*/ 18106849 h 601"/>
                  <a:gd name="T4" fmla="*/ 18737613 w 801"/>
                  <a:gd name="T5" fmla="*/ 0 h 601"/>
                  <a:gd name="T6" fmla="*/ 37475682 w 801"/>
                  <a:gd name="T7" fmla="*/ 0 h 601"/>
                  <a:gd name="T8" fmla="*/ 37475682 w 801"/>
                  <a:gd name="T9" fmla="*/ 0 h 60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01" h="601">
                    <a:moveTo>
                      <a:pt x="0" y="600"/>
                    </a:moveTo>
                    <a:lnTo>
                      <a:pt x="400" y="600"/>
                    </a:lnTo>
                    <a:lnTo>
                      <a:pt x="400" y="0"/>
                    </a:lnTo>
                    <a:lnTo>
                      <a:pt x="800" y="0"/>
                    </a:lnTo>
                  </a:path>
                </a:pathLst>
              </a:custGeom>
              <a:noFill/>
              <a:ln w="9360" cap="flat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2945" tIns="41473" rIns="82945" bIns="41473" anchor="ctr"/>
              <a:lstStyle/>
              <a:p>
                <a:endParaRPr lang="cs-CZ" sz="2000"/>
              </a:p>
            </p:txBody>
          </p:sp>
          <p:sp>
            <p:nvSpPr>
              <p:cNvPr id="42" name="Freeform 22"/>
              <p:cNvSpPr>
                <a:spLocks/>
              </p:cNvSpPr>
              <p:nvPr/>
            </p:nvSpPr>
            <p:spPr bwMode="auto">
              <a:xfrm>
                <a:off x="12064925" y="9280206"/>
                <a:ext cx="245695" cy="125509"/>
              </a:xfrm>
              <a:custGeom>
                <a:avLst/>
                <a:gdLst>
                  <a:gd name="T0" fmla="*/ 0 w 801"/>
                  <a:gd name="T1" fmla="*/ 0 h 601"/>
                  <a:gd name="T2" fmla="*/ 18737613 w 801"/>
                  <a:gd name="T3" fmla="*/ 0 h 601"/>
                  <a:gd name="T4" fmla="*/ 18737613 w 801"/>
                  <a:gd name="T5" fmla="*/ 15770347 h 601"/>
                  <a:gd name="T6" fmla="*/ 37475682 w 801"/>
                  <a:gd name="T7" fmla="*/ 15770347 h 6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01" h="601">
                    <a:moveTo>
                      <a:pt x="0" y="0"/>
                    </a:moveTo>
                    <a:lnTo>
                      <a:pt x="400" y="0"/>
                    </a:lnTo>
                    <a:lnTo>
                      <a:pt x="400" y="600"/>
                    </a:lnTo>
                    <a:lnTo>
                      <a:pt x="800" y="600"/>
                    </a:lnTo>
                  </a:path>
                </a:pathLst>
              </a:custGeom>
              <a:noFill/>
              <a:ln w="9360" cap="flat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2945" tIns="41473" rIns="82945" bIns="41473" anchor="ctr"/>
              <a:lstStyle/>
              <a:p>
                <a:endParaRPr lang="cs-CZ" sz="2000"/>
              </a:p>
            </p:txBody>
          </p:sp>
          <p:sp>
            <p:nvSpPr>
              <p:cNvPr id="43" name="Freeform 23"/>
              <p:cNvSpPr>
                <a:spLocks/>
              </p:cNvSpPr>
              <p:nvPr/>
            </p:nvSpPr>
            <p:spPr bwMode="auto">
              <a:xfrm>
                <a:off x="11927121" y="8641078"/>
                <a:ext cx="368542" cy="107165"/>
              </a:xfrm>
              <a:custGeom>
                <a:avLst/>
                <a:gdLst>
                  <a:gd name="T0" fmla="*/ 0 w 1201"/>
                  <a:gd name="T1" fmla="*/ 17142317 h 401"/>
                  <a:gd name="T2" fmla="*/ 18753184 w 1201"/>
                  <a:gd name="T3" fmla="*/ 17142317 h 401"/>
                  <a:gd name="T4" fmla="*/ 37506823 w 1201"/>
                  <a:gd name="T5" fmla="*/ 0 h 401"/>
                  <a:gd name="T6" fmla="*/ 56260007 w 1201"/>
                  <a:gd name="T7" fmla="*/ 0 h 4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201" h="401">
                    <a:moveTo>
                      <a:pt x="0" y="400"/>
                    </a:moveTo>
                    <a:lnTo>
                      <a:pt x="400" y="400"/>
                    </a:lnTo>
                    <a:lnTo>
                      <a:pt x="800" y="0"/>
                    </a:lnTo>
                    <a:lnTo>
                      <a:pt x="1200" y="0"/>
                    </a:lnTo>
                  </a:path>
                </a:pathLst>
              </a:custGeom>
              <a:noFill/>
              <a:ln w="9360" cap="flat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2945" tIns="41473" rIns="82945" bIns="41473" anchor="ctr"/>
              <a:lstStyle/>
              <a:p>
                <a:endParaRPr lang="cs-CZ" sz="2000"/>
              </a:p>
            </p:txBody>
          </p:sp>
          <p:sp>
            <p:nvSpPr>
              <p:cNvPr id="44" name="Freeform 24"/>
              <p:cNvSpPr>
                <a:spLocks/>
              </p:cNvSpPr>
              <p:nvPr/>
            </p:nvSpPr>
            <p:spPr bwMode="auto">
              <a:xfrm>
                <a:off x="11939940" y="9029189"/>
                <a:ext cx="369610" cy="130336"/>
              </a:xfrm>
              <a:custGeom>
                <a:avLst/>
                <a:gdLst>
                  <a:gd name="T0" fmla="*/ 0 w 1201"/>
                  <a:gd name="T1" fmla="*/ 0 h 601"/>
                  <a:gd name="T2" fmla="*/ 18807524 w 1201"/>
                  <a:gd name="T3" fmla="*/ 0 h 601"/>
                  <a:gd name="T4" fmla="*/ 47019038 w 1201"/>
                  <a:gd name="T5" fmla="*/ 17133629 h 601"/>
                  <a:gd name="T6" fmla="*/ 56423028 w 1201"/>
                  <a:gd name="T7" fmla="*/ 17133629 h 6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201" h="601">
                    <a:moveTo>
                      <a:pt x="0" y="0"/>
                    </a:moveTo>
                    <a:lnTo>
                      <a:pt x="400" y="0"/>
                    </a:lnTo>
                    <a:lnTo>
                      <a:pt x="1000" y="600"/>
                    </a:lnTo>
                    <a:lnTo>
                      <a:pt x="1200" y="600"/>
                    </a:lnTo>
                  </a:path>
                </a:pathLst>
              </a:custGeom>
              <a:noFill/>
              <a:ln w="9360" cap="flat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2945" tIns="41473" rIns="82945" bIns="41473" anchor="ctr"/>
              <a:lstStyle/>
              <a:p>
                <a:endParaRPr lang="cs-CZ" sz="2000"/>
              </a:p>
            </p:txBody>
          </p:sp>
          <p:sp>
            <p:nvSpPr>
              <p:cNvPr id="45" name="Freeform 25"/>
              <p:cNvSpPr>
                <a:spLocks/>
              </p:cNvSpPr>
              <p:nvPr/>
            </p:nvSpPr>
            <p:spPr bwMode="auto">
              <a:xfrm>
                <a:off x="12001898" y="8892095"/>
                <a:ext cx="307653" cy="0"/>
              </a:xfrm>
              <a:custGeom>
                <a:avLst/>
                <a:gdLst>
                  <a:gd name="T0" fmla="*/ 0 w 1001"/>
                  <a:gd name="T1" fmla="*/ 0 h 1"/>
                  <a:gd name="T2" fmla="*/ 37559368 w 1001"/>
                  <a:gd name="T3" fmla="*/ 0 h 1"/>
                  <a:gd name="T4" fmla="*/ 46949096 w 1001"/>
                  <a:gd name="T5" fmla="*/ 0 h 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01" h="1">
                    <a:moveTo>
                      <a:pt x="0" y="0"/>
                    </a:moveTo>
                    <a:lnTo>
                      <a:pt x="800" y="0"/>
                    </a:lnTo>
                    <a:lnTo>
                      <a:pt x="1000" y="0"/>
                    </a:lnTo>
                  </a:path>
                </a:pathLst>
              </a:custGeom>
              <a:noFill/>
              <a:ln w="9360" cap="flat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82945" tIns="41473" rIns="82945" bIns="41473" anchor="ctr"/>
              <a:lstStyle/>
              <a:p>
                <a:endParaRPr lang="cs-CZ" sz="2000"/>
              </a:p>
            </p:txBody>
          </p:sp>
          <p:sp>
            <p:nvSpPr>
              <p:cNvPr id="46" name="Text Box 31"/>
              <p:cNvSpPr txBox="1">
                <a:spLocks noChangeArrowheads="1"/>
              </p:cNvSpPr>
              <p:nvPr/>
            </p:nvSpPr>
            <p:spPr bwMode="auto">
              <a:xfrm>
                <a:off x="12271094" y="8444126"/>
                <a:ext cx="245695" cy="131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0</a:t>
                </a:r>
              </a:p>
            </p:txBody>
          </p:sp>
          <p:sp>
            <p:nvSpPr>
              <p:cNvPr id="47" name="Text Box 32"/>
              <p:cNvSpPr txBox="1">
                <a:spLocks noChangeArrowheads="1"/>
              </p:cNvSpPr>
              <p:nvPr/>
            </p:nvSpPr>
            <p:spPr bwMode="auto">
              <a:xfrm>
                <a:off x="12270027" y="8307032"/>
                <a:ext cx="245695" cy="142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H</a:t>
                </a:r>
              </a:p>
            </p:txBody>
          </p:sp>
          <p:sp>
            <p:nvSpPr>
              <p:cNvPr id="48" name="Text Box 33"/>
              <p:cNvSpPr txBox="1">
                <a:spLocks noChangeArrowheads="1"/>
              </p:cNvSpPr>
              <p:nvPr/>
            </p:nvSpPr>
            <p:spPr bwMode="auto">
              <a:xfrm>
                <a:off x="12250798" y="8677765"/>
                <a:ext cx="244627" cy="138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L</a:t>
                </a:r>
              </a:p>
            </p:txBody>
          </p:sp>
          <p:sp>
            <p:nvSpPr>
              <p:cNvPr id="49" name="Text Box 34"/>
              <p:cNvSpPr txBox="1">
                <a:spLocks noChangeArrowheads="1"/>
              </p:cNvSpPr>
              <p:nvPr/>
            </p:nvSpPr>
            <p:spPr bwMode="auto">
              <a:xfrm>
                <a:off x="12250798" y="8559016"/>
                <a:ext cx="244627" cy="1177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H</a:t>
                </a:r>
              </a:p>
            </p:txBody>
          </p:sp>
          <p:sp>
            <p:nvSpPr>
              <p:cNvPr id="50" name="Text Box 35"/>
              <p:cNvSpPr txBox="1">
                <a:spLocks noChangeArrowheads="1"/>
              </p:cNvSpPr>
              <p:nvPr/>
            </p:nvSpPr>
            <p:spPr bwMode="auto">
              <a:xfrm>
                <a:off x="12259343" y="8831272"/>
                <a:ext cx="183737" cy="121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H</a:t>
                </a:r>
              </a:p>
            </p:txBody>
          </p:sp>
          <p:sp>
            <p:nvSpPr>
              <p:cNvPr id="51" name="Text Box 36"/>
              <p:cNvSpPr txBox="1">
                <a:spLocks noChangeArrowheads="1"/>
              </p:cNvSpPr>
              <p:nvPr/>
            </p:nvSpPr>
            <p:spPr bwMode="auto">
              <a:xfrm>
                <a:off x="12263617" y="9106425"/>
                <a:ext cx="244627" cy="1264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L</a:t>
                </a:r>
              </a:p>
            </p:txBody>
          </p:sp>
          <p:sp>
            <p:nvSpPr>
              <p:cNvPr id="52" name="Text Box 37"/>
              <p:cNvSpPr txBox="1">
                <a:spLocks noChangeArrowheads="1"/>
              </p:cNvSpPr>
              <p:nvPr/>
            </p:nvSpPr>
            <p:spPr bwMode="auto">
              <a:xfrm>
                <a:off x="12250798" y="8977054"/>
                <a:ext cx="244627" cy="1737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H</a:t>
                </a:r>
              </a:p>
            </p:txBody>
          </p:sp>
          <p:sp>
            <p:nvSpPr>
              <p:cNvPr id="53" name="Text Box 38"/>
              <p:cNvSpPr txBox="1">
                <a:spLocks noChangeArrowheads="1"/>
              </p:cNvSpPr>
              <p:nvPr/>
            </p:nvSpPr>
            <p:spPr bwMode="auto">
              <a:xfrm>
                <a:off x="12278572" y="9340064"/>
                <a:ext cx="244627" cy="133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0</a:t>
                </a:r>
              </a:p>
            </p:txBody>
          </p:sp>
          <p:sp>
            <p:nvSpPr>
              <p:cNvPr id="54" name="Text Box 39"/>
              <p:cNvSpPr txBox="1">
                <a:spLocks noChangeArrowheads="1"/>
              </p:cNvSpPr>
              <p:nvPr/>
            </p:nvSpPr>
            <p:spPr bwMode="auto">
              <a:xfrm>
                <a:off x="12270027" y="9234830"/>
                <a:ext cx="244627" cy="123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81639" tIns="40820" rIns="81639" bIns="40820"/>
              <a:lstStyle>
                <a:lvl1pPr>
                  <a:lnSpc>
                    <a:spcPct val="94000"/>
                  </a:lnSpc>
                  <a:spcAft>
                    <a:spcPts val="142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600">
                    <a:solidFill>
                      <a:srgbClr val="000000"/>
                    </a:solidFill>
                    <a:latin typeface="Arial" charset="0"/>
                  </a:defRPr>
                </a:lvl1pPr>
                <a:lvl2pPr>
                  <a:lnSpc>
                    <a:spcPct val="94000"/>
                  </a:lnSpc>
                  <a:spcAft>
                    <a:spcPts val="113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800">
                    <a:solidFill>
                      <a:srgbClr val="000000"/>
                    </a:solidFill>
                    <a:latin typeface="Arial" charset="0"/>
                  </a:defRPr>
                </a:lvl2pPr>
                <a:lvl3pPr>
                  <a:lnSpc>
                    <a:spcPct val="94000"/>
                  </a:lnSpc>
                  <a:spcAft>
                    <a:spcPts val="850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400">
                    <a:solidFill>
                      <a:srgbClr val="000000"/>
                    </a:solidFill>
                    <a:latin typeface="Arial" charset="0"/>
                  </a:defRPr>
                </a:lvl3pPr>
                <a:lvl4pPr>
                  <a:lnSpc>
                    <a:spcPct val="94000"/>
                  </a:lnSpc>
                  <a:spcAft>
                    <a:spcPts val="575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4pPr>
                <a:lvl5pPr>
                  <a:lnSpc>
                    <a:spcPct val="94000"/>
                  </a:lnSpc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lnSpc>
                    <a:spcPct val="94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100000"/>
                  <a:buFont typeface="Times New Roman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 sz="2000">
                    <a:solidFill>
                      <a:srgbClr val="000000"/>
                    </a:solidFill>
                    <a:latin typeface="Arial" charset="0"/>
                  </a:defRPr>
                </a:lvl9pPr>
              </a:lstStyle>
              <a:p>
                <a:pPr eaLnBrk="1">
                  <a:spcAft>
                    <a:spcPct val="0"/>
                  </a:spcAft>
                  <a:buClrTx/>
                  <a:buFontTx/>
                  <a:buNone/>
                </a:pPr>
                <a:r>
                  <a:rPr lang="cs-CZ" altLang="cs-CZ" sz="1000"/>
                  <a:t>L</a:t>
                </a:r>
              </a:p>
            </p:txBody>
          </p:sp>
        </p:grpSp>
        <p:cxnSp>
          <p:nvCxnSpPr>
            <p:cNvPr id="31" name="Přímá spojnice se šipkou 30"/>
            <p:cNvCxnSpPr>
              <a:stCxn id="20" idx="3"/>
              <a:endCxn id="36" idx="1"/>
            </p:cNvCxnSpPr>
            <p:nvPr/>
          </p:nvCxnSpPr>
          <p:spPr>
            <a:xfrm flipV="1">
              <a:off x="5366024" y="5707499"/>
              <a:ext cx="528244" cy="62096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se šipkou 31"/>
            <p:cNvCxnSpPr>
              <a:stCxn id="20" idx="3"/>
              <a:endCxn id="37" idx="1"/>
            </p:cNvCxnSpPr>
            <p:nvPr/>
          </p:nvCxnSpPr>
          <p:spPr>
            <a:xfrm flipV="1">
              <a:off x="5366024" y="5935828"/>
              <a:ext cx="528244" cy="39264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se šipkou 32"/>
            <p:cNvCxnSpPr>
              <a:stCxn id="20" idx="3"/>
              <a:endCxn id="38" idx="1"/>
            </p:cNvCxnSpPr>
            <p:nvPr/>
          </p:nvCxnSpPr>
          <p:spPr>
            <a:xfrm flipV="1">
              <a:off x="5366024" y="6154502"/>
              <a:ext cx="528244" cy="173966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nice se šipkou 33"/>
            <p:cNvCxnSpPr>
              <a:stCxn id="20" idx="3"/>
              <a:endCxn id="39" idx="1"/>
            </p:cNvCxnSpPr>
            <p:nvPr/>
          </p:nvCxnSpPr>
          <p:spPr>
            <a:xfrm>
              <a:off x="5366024" y="6328468"/>
              <a:ext cx="528244" cy="43743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/>
            <p:cNvCxnSpPr>
              <a:stCxn id="20" idx="3"/>
              <a:endCxn id="40" idx="1"/>
            </p:cNvCxnSpPr>
            <p:nvPr/>
          </p:nvCxnSpPr>
          <p:spPr>
            <a:xfrm>
              <a:off x="5366024" y="6328468"/>
              <a:ext cx="528244" cy="285461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252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rázek 4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222" y="116378"/>
            <a:ext cx="9667702" cy="663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248</Words>
  <Application>Microsoft Office PowerPoint</Application>
  <PresentationFormat>Širokoúhlá obrazovka</PresentationFormat>
  <Paragraphs>116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        Balance scorecard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Mičánek František</dc:creator>
  <cp:lastModifiedBy>Mičánek František</cp:lastModifiedBy>
  <cp:revision>28</cp:revision>
  <dcterms:created xsi:type="dcterms:W3CDTF">2021-07-13T10:32:19Z</dcterms:created>
  <dcterms:modified xsi:type="dcterms:W3CDTF">2022-04-22T05:41:02Z</dcterms:modified>
</cp:coreProperties>
</file>