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1" r:id="rId3"/>
  </p:sldMasterIdLst>
  <p:notesMasterIdLst>
    <p:notesMasterId r:id="rId57"/>
  </p:notesMasterIdLst>
  <p:handoutMasterIdLst>
    <p:handoutMasterId r:id="rId58"/>
  </p:handoutMasterIdLst>
  <p:sldIdLst>
    <p:sldId id="257" r:id="rId4"/>
    <p:sldId id="456" r:id="rId5"/>
    <p:sldId id="457" r:id="rId6"/>
    <p:sldId id="458" r:id="rId7"/>
    <p:sldId id="380" r:id="rId8"/>
    <p:sldId id="381" r:id="rId9"/>
    <p:sldId id="382" r:id="rId10"/>
    <p:sldId id="454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455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4" r:id="rId32"/>
    <p:sldId id="403" r:id="rId33"/>
    <p:sldId id="405" r:id="rId34"/>
    <p:sldId id="406" r:id="rId35"/>
    <p:sldId id="407" r:id="rId36"/>
    <p:sldId id="408" r:id="rId37"/>
    <p:sldId id="409" r:id="rId38"/>
    <p:sldId id="410" r:id="rId39"/>
    <p:sldId id="412" r:id="rId40"/>
    <p:sldId id="413" r:id="rId41"/>
    <p:sldId id="414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6" r:id="rId52"/>
    <p:sldId id="448" r:id="rId53"/>
    <p:sldId id="450" r:id="rId54"/>
    <p:sldId id="459" r:id="rId55"/>
    <p:sldId id="452" r:id="rId56"/>
  </p:sldIdLst>
  <p:sldSz cx="9144000" cy="6858000" type="screen4x3"/>
  <p:notesSz cx="6648450" cy="96583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3300"/>
    <a:srgbClr val="66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34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913D47B7-096D-41C8-B997-14BA32833D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C3458546-1E23-4239-9468-426A67962A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813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48F468B5-3487-490E-814E-50F1E8B75C3B}" type="datetime1">
              <a:rPr lang="cs-CZ"/>
              <a:pPr>
                <a:defRPr/>
              </a:pPr>
              <a:t>01.10.2021</a:t>
            </a:fld>
            <a:endParaRPr lang="cs-CZ"/>
          </a:p>
        </p:txBody>
      </p:sp>
      <p:sp>
        <p:nvSpPr>
          <p:cNvPr id="222212" name="Rectangle 4">
            <a:extLst>
              <a:ext uri="{FF2B5EF4-FFF2-40B4-BE49-F238E27FC236}">
                <a16:creationId xmlns:a16="http://schemas.microsoft.com/office/drawing/2014/main" id="{0F4BBB0A-43E3-42FE-8E08-72D759E751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4163"/>
            <a:ext cx="28813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2213" name="Rectangle 5">
            <a:extLst>
              <a:ext uri="{FF2B5EF4-FFF2-40B4-BE49-F238E27FC236}">
                <a16:creationId xmlns:a16="http://schemas.microsoft.com/office/drawing/2014/main" id="{72C40DDE-D773-4EEC-A32B-CE2E6FD9DA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174163"/>
            <a:ext cx="28813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88B2E5A-8344-463E-9AD6-2A893A7885E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65668992-1387-4957-89CB-C9985EE8B4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6B1AA01C-B0FF-4FC7-BEB5-2F2F4D1F71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5F78CE7A-C6BA-4CC0-9053-A7BC570CBC29}" type="datetime1">
              <a:rPr lang="cs-CZ"/>
              <a:pPr>
                <a:defRPr/>
              </a:pPr>
              <a:t>01.10.2021</a:t>
            </a:fld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3EBAEEC-47D6-4350-AFF5-2042828A93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30763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803CF51E-E03D-4A94-9607-8992BADDA1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587875"/>
            <a:ext cx="531812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3EEF534A-2F6B-4DC2-8A9A-35901DF2D3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4163"/>
            <a:ext cx="28813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1559" name="Rectangle 7">
            <a:extLst>
              <a:ext uri="{FF2B5EF4-FFF2-40B4-BE49-F238E27FC236}">
                <a16:creationId xmlns:a16="http://schemas.microsoft.com/office/drawing/2014/main" id="{91A52EEC-D3B0-4AED-B594-32E002605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174163"/>
            <a:ext cx="28813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CB394C-272F-48F6-8FCF-9A94B5C6617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F615924-B5D0-4EA4-A194-CF082F238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CAC3A8-0115-4E3B-9DE0-12B23E320BA5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88689D3-44DC-4796-93DC-7B1FB62C1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EA123C0-E6EA-4AF4-B42E-57FB5B97B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BFFCE78-30D3-4AF6-B54D-FF681181D8B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22C7922-8EE7-45D6-8167-4A11B69B7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B444390A-7C5A-42B8-8655-C37E396023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EC8930B3-0531-408D-B0D5-867158A8E3F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F1D64802-A96E-49CD-89B2-88EABF2E7E31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5C431E83-FC06-47C9-BA73-121031546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9EBA6C18-8DAF-47A8-850A-664E8A9F3D6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EFDDB945-F581-4C84-8D83-DE84FE196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BAF96775-62F6-46F3-98C2-CEDEEFEC0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539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2539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714BF2A1-34D6-48CB-B1E7-5F7043568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25. červen 2008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8D1FC063-47E6-420E-BD17-93CBEC1DF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31199E47-5A78-4863-936E-C66D8BEB0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C323B-0BF8-4D7C-800C-BBB5D7E4B0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755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53BA8F3-433D-42A6-A02D-2C8FFCBF1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25. červen 2008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15526C6-8BD0-4723-A903-F31ABDC62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5596F92-6C98-4D4D-BB56-65B4DB905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F6C9C-71E5-4BB8-872F-D286D0B9D5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689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75CA8C7-3900-4B84-AB8E-C4D0B1E52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25. červen 2008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A2440F5-4D74-4724-A53C-33EC7B9C1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A1A8B30-BEF8-45A7-AE26-314CA9303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0F808-1CBB-46C9-A7A9-8EF7300438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761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B00A4CB-CD99-4B03-AE7D-6BBBFF00A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25. červen 2008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44D14BC-4A40-48F9-A2AC-DEC1F4F9F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7462E15-A1CB-4598-8142-47399A4D7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BEF75-E7A7-4609-BF08-592F4FF62D5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73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AF2551B-94EE-42B4-BF09-5F6FF731D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25. červen 2008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D3B993D-2323-4064-9F4F-0E73CC765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3A5B65A-8596-44FF-8F4E-8EB7BFB52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B6853-2533-47D6-B3CD-C9A5ACB1C4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623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33C82D9-2937-446B-BA24-E85BDD71F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25. červen 2008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35E92B0-2EBE-44C9-B424-1A1F2274A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A45107C-1857-4418-9AD8-212DCA3AD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A89F3-731C-49C8-B7CE-9B4EDF24B8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725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BF2AEB6-298B-4175-9A41-4CA6F776A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25. červen 2008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EF47665-009F-4AD3-A87E-8A0E99B53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18C0793-358F-42B7-9C99-E92BA86D8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9489-EB8C-434B-87E9-49C72A5A80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950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00DFE22-2909-4512-BC41-30306FAB6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25. červen 2008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8847AA2-3287-4E60-AB34-48DD5BC63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0371170-27D8-416B-83CB-4B6B38219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2A12A-EB29-4322-BD50-3DA36493E7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264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299F703-3292-4420-AFD6-62BA83489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25. červen 2008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0B0EC6D-13B0-4406-9950-87C452561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B5DB756-6A80-4664-AB96-8185DC399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7AB50-A8AE-4959-A8F7-9A5A5AE9ECF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751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E5A091A-09E2-40AD-9760-B1934BA85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25. červen 2008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EB95E0E-7BFA-464C-9128-8D0ED66868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68754FE-56EC-4BE8-A63C-BA4770505A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4423F-FE98-4CC5-86FE-DDCECC8DE1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220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2B3CF4E-BD46-49A5-9A6C-5FF10891D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25. červen 2008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E4EB016-9CB8-4455-BFDD-F26B463F5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3B1F6E3-6D59-416F-916B-219379D2E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8F661-1266-4B48-9471-ACFF0AA59D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006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8DC2159-6C9E-488C-9CE0-F5310617788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4A21B8D8-9316-41F4-9BEF-62C96844F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latin typeface="Times New Roman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3D660193-4F1A-4694-B34E-6E2087A51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297AFB69-6197-4735-8A05-F5A6380F1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" pitchFamily="2" charset="2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cs-CZ" altLang="cs-CZ" sz="2400">
                  <a:latin typeface="Times New Roman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51B72D8B-D905-46D8-BA9C-CB5C0B553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E15E302E-82B3-4E04-9631-FA9478923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6407A702-2F9B-42DD-AC5B-5E725BCFE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52937" name="Rectangle 9">
            <a:extLst>
              <a:ext uri="{FF2B5EF4-FFF2-40B4-BE49-F238E27FC236}">
                <a16:creationId xmlns:a16="http://schemas.microsoft.com/office/drawing/2014/main" id="{D0B3866F-6586-46D6-BC85-CF4EE26B3A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cs-CZ"/>
              <a:t>25. červen 2008</a:t>
            </a:r>
          </a:p>
        </p:txBody>
      </p:sp>
      <p:sp>
        <p:nvSpPr>
          <p:cNvPr id="252938" name="Rectangle 10">
            <a:extLst>
              <a:ext uri="{FF2B5EF4-FFF2-40B4-BE49-F238E27FC236}">
                <a16:creationId xmlns:a16="http://schemas.microsoft.com/office/drawing/2014/main" id="{3E5CD024-6326-408D-9892-0ED01A741D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2939" name="Rectangle 11">
            <a:extLst>
              <a:ext uri="{FF2B5EF4-FFF2-40B4-BE49-F238E27FC236}">
                <a16:creationId xmlns:a16="http://schemas.microsoft.com/office/drawing/2014/main" id="{ED8ED81E-7544-4CBF-9B6C-160F336EF1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21B2A42-3C2B-4C41-A113-46DF36B4B92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FAD56EA9-4070-4EEB-912E-9039D1C9C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>
            <a:extLst>
              <a:ext uri="{FF2B5EF4-FFF2-40B4-BE49-F238E27FC236}">
                <a16:creationId xmlns:a16="http://schemas.microsoft.com/office/drawing/2014/main" id="{B912C7A2-DB1C-43A7-A175-5331A8AC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0D0ECF-2942-4FEE-81EF-06833E8C3979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cs-CZ" altLang="cs-CZ" sz="10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447E098-74B9-4080-8F80-EECFD3502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cs-CZ" altLang="cs-CZ"/>
          </a:p>
          <a:p>
            <a:pPr algn="ctr" eaLnBrk="1" hangingPunct="1"/>
            <a:endParaRPr lang="cs-CZ" altLang="cs-CZ"/>
          </a:p>
          <a:p>
            <a:pPr algn="ctr" eaLnBrk="1" hangingPunct="1"/>
            <a:endParaRPr lang="cs-CZ" altLang="cs-CZ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3600" b="1">
                <a:solidFill>
                  <a:srgbClr val="FF3300"/>
                </a:solidFill>
              </a:rPr>
              <a:t>Politická komunikace v praxi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FF3300"/>
                </a:solidFill>
              </a:rPr>
              <a:t>Daniel Kunštát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rgbClr val="FF3300"/>
                </a:solidFill>
              </a:rPr>
              <a:t>CEVRO Institut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z="32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14CB28D3-5385-4CEF-9EF1-2DD034C9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  <a:latin typeface="+mn-lt"/>
              </a:rPr>
              <a:t>W. </a:t>
            </a:r>
            <a:r>
              <a:rPr lang="cs-CZ" altLang="cs-CZ" sz="2800" b="1" dirty="0" err="1">
                <a:solidFill>
                  <a:schemeClr val="tx1"/>
                </a:solidFill>
                <a:latin typeface="+mn-lt"/>
              </a:rPr>
              <a:t>Lippmann</a:t>
            </a:r>
            <a:r>
              <a:rPr lang="cs-CZ" altLang="cs-CZ" sz="2800" b="1" dirty="0">
                <a:solidFill>
                  <a:schemeClr val="tx1"/>
                </a:solidFill>
                <a:latin typeface="+mn-lt"/>
              </a:rPr>
              <a:t>: VM jako fantom publika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7DF1A088-6AEA-4CC7-89BA-51DB7DE19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Slavná kniha Public Opinion, 1922: L. </a:t>
            </a:r>
            <a:r>
              <a:rPr lang="cs-CZ" altLang="cs-CZ" sz="1800" b="1"/>
              <a:t>poukázal na rozpad politické veřejnosti</a:t>
            </a:r>
            <a:r>
              <a:rPr lang="cs-CZ" altLang="cs-CZ" sz="1800"/>
              <a:t> - sféry kontinuální účasti na rozumovém posuzování veřejné moci.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VM ztrácí charakter nezávislé, individulizované a racionální diskuse o faktech a vzájemné kritické konfrontace názorů.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Většina lidí se v politice </a:t>
            </a:r>
            <a:r>
              <a:rPr lang="cs-CZ" altLang="cs-CZ" sz="1800" b="1"/>
              <a:t>nerozhoduje na základě úvahy podložené zkušeností, ale pod nevědomým nebo polovědomým vlivem fixovaným zvyky.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Veřejné mínění: nepřítomný a mlčící „fantom publika“.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Upozornil na </a:t>
            </a:r>
            <a:r>
              <a:rPr lang="cs-CZ" altLang="cs-CZ" sz="1800" b="1"/>
              <a:t>vzrůstající vliv moderních médií, která zhušťují všechny informace do stručných hesel (</a:t>
            </a:r>
            <a:r>
              <a:rPr lang="cs-CZ" altLang="cs-CZ" sz="1800" b="1" i="1"/>
              <a:t>slogans</a:t>
            </a:r>
            <a:r>
              <a:rPr lang="cs-CZ" altLang="cs-CZ" sz="1800" b="1"/>
              <a:t>).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Slogans stavějí zeď stereotypů mezi spornými otázkami a občanem.</a:t>
            </a:r>
          </a:p>
          <a:p>
            <a:pPr eaLnBrk="1" hangingPunct="1"/>
            <a:endParaRPr lang="cs-CZ" altLang="cs-CZ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1AE87AEB-EB63-4FAC-B940-95B060E7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569E89-CEE6-4395-B2D9-52137FB274FC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cs-CZ" altLang="cs-CZ"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678D4FCD-D32B-46A8-855E-E9FB563E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chemeClr val="tx1"/>
                </a:solidFill>
                <a:latin typeface="Arial" panose="020B0604020202020204" pitchFamily="34" charset="0"/>
              </a:rPr>
              <a:t>„Slogans“ </a:t>
            </a:r>
            <a:endParaRPr lang="cs-CZ" altLang="cs-CZ" b="1">
              <a:solidFill>
                <a:schemeClr val="tx1"/>
              </a:solidFill>
            </a:endParaRP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5F8A2D3D-BB24-4B1A-BE00-8FD63A4D9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800" dirty="0"/>
              <a:t>Síla jednoduchého politického sloganu </a:t>
            </a:r>
            <a:r>
              <a:rPr lang="cs-CZ" altLang="cs-CZ" sz="1800" b="1" dirty="0"/>
              <a:t>je základem politického PR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800" dirty="0"/>
              <a:t>Slogan musí „trefit“ správné, „rezonující“ téma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800" dirty="0"/>
              <a:t>Poskytuje voličům i médiím příběh legitimizující pobyt strany/kandidáta ve veřejném prostoru (výrazným příběhem byl třeba „sarajevský atentát“).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800" dirty="0"/>
              <a:t>V Česku měl politický slogan dvojí podobu: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AutoNum type="arabicPeriod"/>
              <a:defRPr/>
            </a:pPr>
            <a:r>
              <a:rPr lang="cs-CZ" altLang="cs-CZ" sz="1800" dirty="0"/>
              <a:t>Entuziastická hesla typu „Zpátky do Evropy“ (OF v r. 1990), „Hlavu vzhůru“ či „Vstříc novému osudu“ (ODS v r. 1998 a 2002), „ANO, bude líp“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AutoNum type="arabicPeriod"/>
              <a:defRPr/>
            </a:pPr>
            <a:r>
              <a:rPr lang="cs-CZ" altLang="cs-CZ" sz="1800" dirty="0"/>
              <a:t>Personalizované slogany („Kdo si věří, volí Klause“, „Doleva nebo s Klausem“, „Národ volí Klause“).</a:t>
            </a:r>
          </a:p>
          <a:p>
            <a:pPr marL="0" indent="0">
              <a:buClr>
                <a:srgbClr val="C6886B"/>
              </a:buClr>
              <a:buSzPct val="120000"/>
              <a:buFont typeface="Wingdings" panose="05000000000000000000" pitchFamily="2" charset="2"/>
              <a:buNone/>
              <a:defRPr/>
            </a:pPr>
            <a:endParaRPr lang="cs-CZ" altLang="cs-CZ" sz="1800" b="1" dirty="0">
              <a:solidFill>
                <a:srgbClr val="13334D"/>
              </a:solidFill>
            </a:endParaRPr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A542DC77-ABF9-4B5D-9888-A9936014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8BD6E3-2483-40DC-BF87-88D75711FF25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cs-CZ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D062D219-0E48-49B6-9D13-4B4F13D8F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chemeClr val="tx1"/>
                </a:solidFill>
                <a:latin typeface="Arial" panose="020B0604020202020204" pitchFamily="34" charset="0"/>
              </a:rPr>
              <a:t>Politické (předvolební) kampaně</a:t>
            </a: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592F9B5-F991-409C-883A-02F03E9E2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Politická kampaň = svérázná směs politických poselství a v zásadě reklamních triků.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Politická propaganda navozuje </a:t>
            </a:r>
            <a:r>
              <a:rPr lang="cs-CZ" altLang="cs-CZ" sz="1800" b="1"/>
              <a:t>konfrontační atmosféru my-oni</a:t>
            </a:r>
            <a:r>
              <a:rPr lang="cs-CZ" altLang="cs-CZ" sz="1800"/>
              <a:t>.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Je vždy </a:t>
            </a:r>
            <a:r>
              <a:rPr lang="cs-CZ" altLang="cs-CZ" sz="1800" b="1"/>
              <a:t>kompromisem mezi politickým poselstvím strany/kandidáta a očekáváními veřejnosti (voličů)</a:t>
            </a:r>
            <a:r>
              <a:rPr lang="cs-CZ" altLang="cs-CZ" sz="1800"/>
              <a:t>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Moderní kampaně </a:t>
            </a:r>
            <a:r>
              <a:rPr lang="cs-CZ" altLang="cs-CZ" sz="1800" b="1"/>
              <a:t>používají běžných marketingových postupů</a:t>
            </a:r>
            <a:r>
              <a:rPr lang="cs-CZ" altLang="cs-CZ" sz="1800"/>
              <a:t>, které se formálně nijak neliší od reklamních kampaní na jakékoliv zboží.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Lze „změřit“ účinnost volební kampaně (na základě dosažených volebních výsledků)?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Jde o mýtus! Do volebního rozhodování vstupuje příliš mnoho faktorů (někdy i zcela nepředpokládané události) a hlavně: </a:t>
            </a:r>
            <a:r>
              <a:rPr lang="cs-CZ" altLang="cs-CZ" sz="1800" b="1"/>
              <a:t>drtivá většina voličů je rozhodnuta už dávno před kampaní.</a:t>
            </a:r>
          </a:p>
          <a:p>
            <a:pPr eaLnBrk="1" hangingPunct="1"/>
            <a:endParaRPr lang="cs-CZ" altLang="cs-CZ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2F24434E-79B7-42F2-82B9-D8B14CC0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036EFC-CAA9-4F27-A67F-4DA86B569C72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cs-CZ" altLang="cs-CZ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60189ACC-895F-4F8E-928F-22C52DC3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chemeClr val="tx1"/>
                </a:solidFill>
                <a:latin typeface="Arial" panose="020B0604020202020204" pitchFamily="34" charset="0"/>
              </a:rPr>
              <a:t>Jak přenést politické sdělení?</a:t>
            </a: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3930CB7A-BDE0-448D-B9CA-1588EF514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Kontaktní kampaně </a:t>
            </a:r>
            <a:r>
              <a:rPr lang="cs-CZ" altLang="cs-CZ" sz="1800"/>
              <a:t>(kampaně face-to-face)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Kampaň v médiích</a:t>
            </a:r>
            <a:r>
              <a:rPr lang="cs-CZ" altLang="cs-CZ" sz="1800"/>
              <a:t>: rozhlasové a televizní spoty, billboardy, inzerce v novinách, reklama na sociálních sítích atd.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Direct mail </a:t>
            </a:r>
            <a:r>
              <a:rPr lang="cs-CZ" altLang="cs-CZ" sz="1800"/>
              <a:t>(sdělení formou dopisu do domácností - u nás tuto formu volí prakticky všechny významné strany)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Direct call </a:t>
            </a:r>
            <a:r>
              <a:rPr lang="cs-CZ" altLang="cs-CZ" sz="1800"/>
              <a:t>(telefonáty do domácností se žádostí o volební podporu), u nás jí jako první použila ODS před parlamentními volbami v r. 2002</a:t>
            </a:r>
          </a:p>
        </p:txBody>
      </p:sp>
      <p:sp>
        <p:nvSpPr>
          <p:cNvPr id="18436" name="Zástupný symbol pro číslo snímku 3">
            <a:extLst>
              <a:ext uri="{FF2B5EF4-FFF2-40B4-BE49-F238E27FC236}">
                <a16:creationId xmlns:a16="http://schemas.microsoft.com/office/drawing/2014/main" id="{A12291A9-85D2-4438-864F-27135B66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927144-A097-42CC-A456-B7A30479934A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cs-CZ" altLang="cs-CZ"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D511DED1-3A4E-498A-92BE-FDEED3B8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chemeClr val="tx1"/>
                </a:solidFill>
                <a:latin typeface="Arial" panose="020B0604020202020204" pitchFamily="34" charset="0"/>
              </a:rPr>
              <a:t>Dominantní zdroje politických postojů </a:t>
            </a: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CF1770B4-737D-471C-9660-5658A41BC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Proces tvoření názorů primárně nevychází z „lidu“, ale prochází skrze něj; </a:t>
            </a:r>
            <a:r>
              <a:rPr lang="cs-CZ" altLang="cs-CZ" sz="1800" b="1"/>
              <a:t>průměrný volič málokdy koná, spíše reaguje</a:t>
            </a:r>
            <a:r>
              <a:rPr lang="cs-CZ" altLang="cs-CZ" sz="1800"/>
              <a:t>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Vzorce politických postojů a požadavků ve veřejném mínění mají </a:t>
            </a:r>
            <a:r>
              <a:rPr lang="cs-CZ" altLang="cs-CZ" sz="1800" b="1"/>
              <a:t>dva obzvláště důležité zdroje: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/>
              <a:t>     </a:t>
            </a:r>
            <a:r>
              <a:rPr lang="cs-CZ" altLang="cs-CZ" sz="1800" b="1"/>
              <a:t>1) obraz světa zprostředkovaný médii,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 b="1"/>
              <a:t>     2) přímá, bezprostřední zkušenost, vesměs v rámci primárních skupin a pod vlivem názorových vůdců.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Pro veřejnost jsou sdělovací prostředky stále významnější entitou „názorového vlivu“: svět politiky je prvotně mediální zprávou.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Média: téměř výhradní producent veřejného diskurzu, vytvářejí dominující názorové klima, ve vztahu k veřejnému mínění fungují jako forma sociální kontroly jednotlivců uvnitř společnosti [Noelle-Neumann 1984, Habermas 2000]. </a:t>
            </a:r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9732BCCB-2462-433A-97FD-5278A189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BC0A95-9C0A-4FDD-A1EE-6EAC5FF2B817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altLang="cs-CZ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E89FDBB8-2CD2-4AC1-A3FB-0AB019CD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>
                <a:solidFill>
                  <a:schemeClr val="tx1"/>
                </a:solidFill>
                <a:latin typeface="Arial" panose="020B0604020202020204" pitchFamily="34" charset="0"/>
              </a:rPr>
              <a:t>Role elit: K. W. Deutch</a:t>
            </a: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C129FE72-988A-4AEB-B5AE-19E004552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Evidentní význam elit při utváření a „distribuci“ postojů a hodnot.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Elitou ovlivněné formování názorů popisuje </a:t>
            </a:r>
            <a:r>
              <a:rPr lang="cs-CZ" altLang="cs-CZ" sz="1800" b="1" i="1"/>
              <a:t>kaskádový model</a:t>
            </a:r>
            <a:r>
              <a:rPr lang="cs-CZ" altLang="cs-CZ" sz="1800" b="1"/>
              <a:t> K. W. Deutche</a:t>
            </a:r>
            <a:r>
              <a:rPr lang="cs-CZ" altLang="cs-CZ" sz="1800"/>
              <a:t>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Názory pomocí komunikačních kanálů dolů postupně, přes vícero stupňů jako voda v kaskádě zadržovaná řetězcem stupňovitě rozmístěných jezírek. </a:t>
            </a:r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/>
              <a:t>	1) „vrchní jezírko“: ekonomické a sociální elity, </a:t>
            </a:r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/>
              <a:t>	2) následují „jezírka“ politických a vládních elit, masmédií, obhájců názorů</a:t>
            </a:r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/>
              <a:t>	3) „jezírko“ masové veřejnosti.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Explanační hodnota kaskádového modelu: objasnění utváření názorů, kdy dochází při sestupu k jejich přerušování a na každé úrovni zároveň k horizontálnímu obnovování a interakcím uvnitř jezírek. </a:t>
            </a:r>
          </a:p>
          <a:p>
            <a:pPr eaLnBrk="1" hangingPunct="1"/>
            <a:endParaRPr lang="cs-CZ" altLang="cs-CZ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D990DB98-1871-4239-99EA-A9D51BD6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90C637-0E80-4B1E-AF1D-B7227A402FEB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cs-CZ" altLang="cs-CZ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503C8A69-A6DA-4FB7-A1D2-E102777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chemeClr val="tx1"/>
                </a:solidFill>
                <a:latin typeface="Arial" panose="020B0604020202020204" pitchFamily="34" charset="0"/>
              </a:rPr>
              <a:t>Role elit: Katz, Lazarsfeld (Kolumbijská škola)</a:t>
            </a: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F05F4EAE-DBA1-4E38-8548-888F49525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Deutchův kaskádový model je teoretickým rozšířením a přeformulováním tzv. vícestupňového komunikačního toku („dvoustupňového plynutí“), který prokázaly starší výzkumy.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Teze o</a:t>
            </a:r>
            <a:r>
              <a:rPr lang="cs-CZ" altLang="cs-CZ" sz="1800" b="1" i="1"/>
              <a:t> dvoustupňovém komunikačním toku</a:t>
            </a:r>
            <a:r>
              <a:rPr lang="cs-CZ" altLang="cs-CZ" sz="1800" i="1"/>
              <a:t> </a:t>
            </a:r>
            <a:r>
              <a:rPr lang="cs-CZ" altLang="cs-CZ" sz="1800"/>
              <a:t>odhaluje význam meziosobní komunikace při tvorbě mínění/politických názorů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400" i="1"/>
              <a:t>Souhrnně formulována Katzem a Lazarsfeldem [Katz, E., Lazarsfeld, P. F., 1955. Personal Influence. Glancoe: Free Press, navazovali na starší práci Lazarsfeld, P. F., Berelson, B. and Gaudet, H. 1944. People´s Choice. New York: Duell, Sloan and Pearce).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1) Lidé mají tendenci zaujímat politické postoje pod vlivem svých známých, tj. v bezprostředním sociálním okolí v rámci přirozených referenčních skupin</a:t>
            </a:r>
            <a:endParaRPr lang="cs-CZ" altLang="cs-CZ" sz="1800"/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2) Rozhodování ve skupinách ovlivňují a zprostředkovávají místní „vůdci mínění“: politicky vnímavé, informované a aktivní vrstvy, tvořící jádro politického (a v užším smyslu volebního) publika.</a:t>
            </a:r>
          </a:p>
          <a:p>
            <a:pPr eaLnBrk="1" hangingPunct="1"/>
            <a:endParaRPr lang="cs-CZ" altLang="cs-CZ"/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E41C7E58-ACF2-4212-B295-A55BB46A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B05A9E-FBFD-452B-8D73-34346BF7EDA8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cs-CZ" altLang="cs-CZ"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274C218-9B5F-4596-B1F3-F0D66772F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>
                <a:solidFill>
                  <a:schemeClr val="tx1"/>
                </a:solidFill>
                <a:latin typeface="Arial" panose="020B0604020202020204" pitchFamily="34" charset="0"/>
              </a:rPr>
              <a:t>Dvoustupňový komunikační tok (</a:t>
            </a:r>
            <a:r>
              <a:rPr lang="cs-CZ" altLang="cs-CZ" sz="2400" b="1" i="1">
                <a:solidFill>
                  <a:schemeClr val="tx1"/>
                </a:solidFill>
                <a:latin typeface="Arial" panose="020B0604020202020204" pitchFamily="34" charset="0"/>
              </a:rPr>
              <a:t>Two-Cycle-Flow Model</a:t>
            </a:r>
            <a:r>
              <a:rPr lang="cs-CZ" altLang="cs-CZ" sz="2400" b="1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30F56FD3-93F4-4D3A-910D-243C1EAFE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Formování (politického) veřejné mínění (mj. ve smyslu volebních záměrů):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AutoNum type="arabicPeriod"/>
            </a:pPr>
            <a:r>
              <a:rPr lang="cs-CZ" altLang="cs-CZ" sz="1800"/>
              <a:t>stadium: </a:t>
            </a:r>
            <a:r>
              <a:rPr lang="cs-CZ" altLang="cs-CZ" sz="1800" b="1"/>
              <a:t>ideje a myšlenky jsou šířeny komunikačními prostředky k vůdcům veřejnému mínění (</a:t>
            </a:r>
            <a:r>
              <a:rPr lang="cs-CZ" altLang="cs-CZ" sz="1800" b="1" i="1"/>
              <a:t>opinion leaders</a:t>
            </a:r>
            <a:r>
              <a:rPr lang="cs-CZ" altLang="cs-CZ" sz="1800" b="1"/>
              <a:t>).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AutoNum type="arabicPeriod"/>
            </a:pPr>
            <a:r>
              <a:rPr lang="cs-CZ" altLang="cs-CZ" sz="1800"/>
              <a:t>stadium: </a:t>
            </a:r>
            <a:r>
              <a:rPr lang="cs-CZ" altLang="cs-CZ" sz="1800" b="1"/>
              <a:t>přenos informací na základě interpersonálního kontaktu v rámci primárních skupin od příslušníků informované a politicky zainteresované veřejnosti (OL) ke skupinám obyvatelstva, které jsou z hlediska přímé politické komunikace neaktivní (nebo aktivní méně) a tedy často závislí na zprostředkovaných informacích (</a:t>
            </a:r>
            <a:r>
              <a:rPr lang="cs-CZ" altLang="cs-CZ" sz="1800" b="1" i="1"/>
              <a:t>opinion followers</a:t>
            </a:r>
            <a:r>
              <a:rPr lang="cs-CZ" altLang="cs-CZ" sz="1800" b="1"/>
              <a:t>). </a:t>
            </a:r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C1CAE5D4-5D38-479C-A559-BE762B4D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ED8DC5-1F15-4241-8026-CDFF25B6BC48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cs-CZ"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F91F7F9C-6901-4B05-ACF3-A1A50D3A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chemeClr val="tx1"/>
                </a:solidFill>
                <a:latin typeface="Arial" panose="020B0604020202020204" pitchFamily="34" charset="0"/>
              </a:rPr>
              <a:t>Opinion leaders I.</a:t>
            </a: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3D1B3E3C-903A-493B-87AD-BB94A9426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Nejsou vždy soustředěni na vrcholcích společenských a politických pyramid, nýbrž jsou </a:t>
            </a:r>
            <a:r>
              <a:rPr lang="cs-CZ" altLang="cs-CZ" sz="1800" b="1"/>
              <a:t>roztroušeni v celé populaci</a:t>
            </a:r>
            <a:r>
              <a:rPr lang="cs-CZ" altLang="cs-CZ" sz="1800"/>
              <a:t>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Každá socioekonomická skupina má vlastní opinion leaders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Módy, životní styly a spotřebitelské zvyklosti vůbec se šíří horizontálně </a:t>
            </a:r>
            <a:r>
              <a:rPr lang="cs-CZ" altLang="cs-CZ" sz="1800"/>
              <a:t>(a v různých sociálních vrstvách rozdílné) x </a:t>
            </a:r>
            <a:r>
              <a:rPr lang="cs-CZ" altLang="cs-CZ" sz="1800" b="1"/>
              <a:t>proud politického mínění plyne spíše vertikálně </a:t>
            </a:r>
            <a:r>
              <a:rPr lang="cs-CZ" altLang="cs-CZ" sz="1800"/>
              <a:t>(od skupin s vyšším postavením ke skupinám s nižším postavením)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400" i="1"/>
              <a:t>U nás bylo poprvé vědomé a systematické ovlivňování „vůdců mínění“ uplatněno např. v rámci kampaně před parlamentními v r. 2006 (mítinky Topolánka s místními elitami)</a:t>
            </a:r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4AE9882B-5079-4F22-8BDA-35083E95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4C2201-8FE7-4428-BFAA-212D4D1EC577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cs-CZ"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5D8C9EAD-2B9C-41F8-A94D-D1407360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chemeClr val="tx1"/>
                </a:solidFill>
                <a:latin typeface="Arial" panose="020B0604020202020204" pitchFamily="34" charset="0"/>
              </a:rPr>
              <a:t>Opinion leaders II.</a:t>
            </a: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56C549C7-5F1D-4968-9B0F-CE5495C01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„Názoroví vůdci“: movitější a vzdělanější, disponují lepším společenským postavením, než skupiny, které ovlivňují (OF)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Lídrem veřejného mínění se nemohou stát všichni.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OL tvoří referenční skupinu pro společenství svých přátel a sousedů, pro publikum, ne nějž se obracejí (které ovlivňují).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Sartori uvádí, že se jedná o </a:t>
            </a:r>
            <a:r>
              <a:rPr lang="cs-CZ" altLang="cs-CZ" sz="1800" b="1"/>
              <a:t>5-10% populace</a:t>
            </a:r>
            <a:r>
              <a:rPr lang="cs-CZ" altLang="cs-CZ" sz="1800"/>
              <a:t>, sledující veřejné dění.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Názorové vůdcovství je v obecné rovině závislé na třech charakteristikách: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/>
              <a:t>     1) na osobnosti vůdce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/>
              <a:t>     2) na vlastnostech, zkušenostech a schopnostech jedinců ve skupině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/>
              <a:t>     3) na kontextu (jaký problém skupina řeší, o čem rozhoduje apod.)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endParaRPr lang="cs-CZ" altLang="cs-CZ" sz="1800" b="1">
              <a:solidFill>
                <a:srgbClr val="13334D"/>
              </a:solidFill>
            </a:endParaRPr>
          </a:p>
          <a:p>
            <a:pPr eaLnBrk="1" hangingPunct="1"/>
            <a:endParaRPr lang="cs-CZ" altLang="cs-CZ"/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E830282F-914E-488B-83F1-CFC757F2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EFF267-0760-4320-A004-A6DCBAF0AD72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altLang="cs-CZ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44BE4-FD9E-4F92-9613-5A60F50AA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dirty="0">
                <a:latin typeface="+mn-lt"/>
              </a:rPr>
              <a:t>Co je politická komunikace?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956132FB-EE35-41F5-ABCA-25483B1DF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Mnohovrstevnatý proces: obousměrný tok informací mezi aktéry – politickými a mediálními institucemi a občany (publikem).</a:t>
            </a:r>
          </a:p>
          <a:p>
            <a:r>
              <a:rPr lang="cs-CZ" altLang="cs-CZ" sz="2000"/>
              <a:t>Cíl PK: ovlivnit proces a výsledky vládnutí. </a:t>
            </a:r>
          </a:p>
          <a:p>
            <a:r>
              <a:rPr lang="cs-CZ" altLang="cs-CZ" sz="2000"/>
              <a:t>Političtí aktéři se pomocí různých technik snaží ovlivnit veřejnost a dosáhnout tak politické moci.</a:t>
            </a:r>
          </a:p>
          <a:p>
            <a:r>
              <a:rPr lang="cs-CZ" altLang="cs-CZ" sz="2000"/>
              <a:t>Dochází k interakcím s ostatními, aktéři na sebe navzájem působí a ovlivňují se. </a:t>
            </a:r>
          </a:p>
          <a:p>
            <a:r>
              <a:rPr lang="cs-CZ" altLang="cs-CZ" sz="2000"/>
              <a:t>Komunikace odehrává v určitém prostoru, kde působí další faktory určující podobu komunikace.</a:t>
            </a:r>
          </a:p>
          <a:p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3C3027A7-5DE0-4F2E-915C-538EA061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7A39FF-EB80-446B-BE86-FC65C7523920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cs-CZ" altLang="cs-CZ"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1C7A34F3-9E93-4553-A7B9-D0707B2E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chemeClr val="tx1"/>
                </a:solidFill>
                <a:latin typeface="Arial" panose="020B0604020202020204" pitchFamily="34" charset="0"/>
              </a:rPr>
              <a:t>Charakteristické znaky „lídra“</a:t>
            </a:r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76D1B211-1E9F-431E-98A1-4800FFF2A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aktivní vyhledávání informací („vysoký stupeň konzumace médií“)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intenzivní společenský život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otevřenost vůči okolí – světu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výrazná horizontální komunikace, tj. udržování a posilování vazeb na jedince stejné (např. profesní) skupiny.</a:t>
            </a:r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932205ED-2E4B-4BB0-86A3-7E113C2C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8994ED-9003-44CF-8E5C-529042D43474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altLang="cs-CZ"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5CCAE122-0B66-41DF-92C7-262B9D1BB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Přínos empirických výzkumů 40. a 50. let</a:t>
            </a:r>
            <a:endParaRPr lang="cs-CZ" altLang="cs-CZ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AE502854-0ADC-4647-9DEC-FEDE8E5F9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„Objevení“ role neformálních meziosobních vztahů v rámci tzv. primárních skupin.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Proces tvorby individuálního mínění</a:t>
            </a:r>
            <a:r>
              <a:rPr lang="cs-CZ" altLang="cs-CZ" sz="1800"/>
              <a:t>: jednotlivci přizpůsobují své sympatie a antipatie k sympatiím a antipatiím své skupiny a oddělují je od pozic/názorů mimo tuto primární (referenční) skupinu.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Primární (referenční) skupiny</a:t>
            </a:r>
            <a:r>
              <a:rPr lang="cs-CZ" altLang="cs-CZ" sz="1800"/>
              <a:t>: </a:t>
            </a:r>
          </a:p>
          <a:p>
            <a:pPr>
              <a:buClr>
                <a:srgbClr val="C6886B"/>
              </a:buClr>
              <a:buSzPct val="120000"/>
              <a:buFont typeface="Times New Roman" panose="02020603050405020304" pitchFamily="18" charset="0"/>
              <a:buAutoNum type="arabicPeriod"/>
            </a:pPr>
            <a:r>
              <a:rPr lang="cs-CZ" altLang="cs-CZ" sz="1800"/>
              <a:t>přímo ovlivňují nebo alespoň mohou ovlivňovat postoje jednotlivce, který se pohybuje v jejich rámci a jehož sociální status a hodnotová orientace jsou stejné nebo podobné jako u dané skupiny. </a:t>
            </a:r>
          </a:p>
          <a:p>
            <a:pPr>
              <a:buClr>
                <a:srgbClr val="C6886B"/>
              </a:buClr>
              <a:buSzPct val="120000"/>
              <a:buFont typeface="Times New Roman" panose="02020603050405020304" pitchFamily="18" charset="0"/>
              <a:buAutoNum type="arabicPeriod"/>
            </a:pPr>
            <a:r>
              <a:rPr lang="cs-CZ" altLang="cs-CZ" sz="1800"/>
              <a:t>Dochází zde k bezprostřednímu socializačnímu kontaktu z okolím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Tradiční primární skupiny: např. rodina, okruh blízkých přátel, spolupracovníci, církev, škola, sportovní klub atd. </a:t>
            </a:r>
          </a:p>
          <a:p>
            <a:pPr eaLnBrk="1" hangingPunct="1"/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C0F7BB7D-056E-406C-81D4-ACA01A9A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0C6BA8-8776-4E3E-85AF-7B802EE522C5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cs-CZ" altLang="cs-CZ"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026696F0-6AE2-475C-BE9D-80AC3C5D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Opinion leader: pasivní mediátor nebo „tvůrce“?</a:t>
            </a:r>
            <a:endParaRPr lang="cs-CZ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2D0A0D-EA37-4E66-9277-8B437F1E6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charset="0"/>
              <a:buChar char="■"/>
              <a:defRPr/>
            </a:pPr>
            <a:r>
              <a:rPr lang="cs-CZ" sz="1800" b="1" dirty="0"/>
              <a:t>Názorové autority nejsou postojově indiferentní</a:t>
            </a:r>
            <a:r>
              <a:rPr lang="cs-CZ" sz="1800" dirty="0"/>
              <a:t>, nejsou neutrálními „přenašeči“ informací. </a:t>
            </a:r>
          </a:p>
          <a:p>
            <a:pPr>
              <a:buClr>
                <a:srgbClr val="C6886B"/>
              </a:buClr>
              <a:buSzPct val="120000"/>
              <a:buFont typeface="Arial" charset="0"/>
              <a:buChar char="■"/>
              <a:defRPr/>
            </a:pPr>
            <a:r>
              <a:rPr lang="cs-CZ" sz="1800" dirty="0"/>
              <a:t>Politická či mediální sdělení filtrují, interpretují.... </a:t>
            </a:r>
          </a:p>
          <a:p>
            <a:pPr>
              <a:buClr>
                <a:srgbClr val="C6886B"/>
              </a:buClr>
              <a:buSzPct val="120000"/>
              <a:buFont typeface="Arial" charset="0"/>
              <a:buChar char="■"/>
              <a:defRPr/>
            </a:pPr>
            <a:r>
              <a:rPr lang="cs-CZ" sz="1800" b="1" dirty="0"/>
              <a:t>Názorům selektivně připisují důležitost </a:t>
            </a:r>
            <a:r>
              <a:rPr lang="cs-CZ" sz="1800" dirty="0"/>
              <a:t>a udělují důvěryhodnost = formují volební záměry těch, kteří od nich získávají informace. </a:t>
            </a:r>
          </a:p>
          <a:p>
            <a:pPr>
              <a:buClr>
                <a:srgbClr val="C6886B"/>
              </a:buClr>
              <a:buSzPct val="120000"/>
              <a:buFont typeface="Arial" charset="0"/>
              <a:buChar char="■"/>
              <a:defRPr/>
            </a:pPr>
            <a:r>
              <a:rPr lang="cs-CZ" sz="1800" dirty="0"/>
              <a:t>OL mají sklon k </a:t>
            </a:r>
            <a:r>
              <a:rPr lang="cs-CZ" sz="1800" b="1" dirty="0"/>
              <a:t>předkládání svých názorů k politické diskusi</a:t>
            </a:r>
            <a:r>
              <a:rPr lang="cs-CZ" sz="1800" dirty="0"/>
              <a:t>, která se omezuje na typická společenství zasvěcenců (rodinu, okruh přátel, spolupracovníků či sousedů). </a:t>
            </a:r>
          </a:p>
          <a:p>
            <a:pPr>
              <a:buClr>
                <a:srgbClr val="C6886B"/>
              </a:buClr>
              <a:buSzPct val="120000"/>
              <a:buFont typeface="Arial" charset="0"/>
              <a:buChar char="■"/>
              <a:defRPr/>
            </a:pPr>
            <a:r>
              <a:rPr lang="cs-CZ" sz="1800" dirty="0"/>
              <a:t>Vzniká tak </a:t>
            </a:r>
            <a:r>
              <a:rPr lang="cs-CZ" sz="1800" b="1" dirty="0"/>
              <a:t>homogenní názorové klima</a:t>
            </a:r>
            <a:r>
              <a:rPr lang="cs-CZ" sz="1800" dirty="0"/>
              <a:t>, v němž se jednou přijaté mínění zhusta upevňuje natolik, že se z něj stává rigidní zvyk.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D625965B-DCAE-4088-8D69-0A5BC0C1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D08700-348F-44F8-8533-D77D7DA7313B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cs-CZ" altLang="cs-CZ"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6624E07A-E03F-430D-A1AE-68B5B423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Fungují modely i v ČR?</a:t>
            </a:r>
            <a:endParaRPr lang="cs-CZ" altLang="cs-CZ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0123B28A-CA52-4581-82C2-52E35EE0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Sociologická šetření v ČR dokládají, že ve většině předvolebních kampaní </a:t>
            </a:r>
            <a:r>
              <a:rPr lang="cs-CZ" altLang="cs-CZ" sz="1800" b="1"/>
              <a:t>s nejmenší pravděpodobností změní své mínění lidé, kteří jsou nejlépe informovaní</a:t>
            </a:r>
            <a:r>
              <a:rPr lang="cs-CZ" altLang="cs-CZ" sz="1800"/>
              <a:t> (tj. opinion leaders).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Voliči si mnohem častěji tříbí politické názory </a:t>
            </a:r>
            <a:r>
              <a:rPr lang="cs-CZ" altLang="cs-CZ" sz="1800"/>
              <a:t>nikoli podle médií nebo stranických reprezentantů, ale </a:t>
            </a:r>
            <a:r>
              <a:rPr lang="cs-CZ" altLang="cs-CZ" sz="1800" b="1"/>
              <a:t>v debatách o politice</a:t>
            </a:r>
            <a:r>
              <a:rPr lang="cs-CZ" altLang="cs-CZ" sz="1800"/>
              <a:t>, jinými slovy v konfrontaci se svými blízkými (v rámci primárních skupin!).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Na postoje a mínění lidí mají větší vliv ti, se kterými se střetávají na každém kroku a nikoli „celebrity“ na politickém či společenském nebi.</a:t>
            </a:r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073FA6ED-844B-4303-9520-D9BED55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052D4F-0241-4375-8459-12D94FCA3728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cs-CZ" altLang="cs-CZ"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77C3A600-0E29-49DA-AEEC-84BCD126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Příklady: volby 1996 a 1998</a:t>
            </a:r>
            <a:endParaRPr lang="cs-CZ" altLang="cs-CZ"/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0262F58D-6B72-46B1-8899-12112EB4C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Volby v roce 1996: novinářská obec stála za ODS, za „tahounem transformace“. Nicméně: socdem dokázala překonat masivní mediální podpora soupeře.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Sociální demokracie tyto volby nevyhrála, její posílení (+ 20 %) bylo tak veliké, že začala být považována za skutečného vítěze.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Důležité: </a:t>
            </a:r>
            <a:r>
              <a:rPr lang="cs-CZ" altLang="cs-CZ" sz="1600" b="1"/>
              <a:t>interpretace voleb je pro klima ve veřejném mínění neméně důležitá než vlastní volební výsledek.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V opačném gardu volby 1998: ODS poražena, ale těsně před volbami se nacházela ve fázi úpadku (mj. nepřízeň médií) a začala být záhy považována za „druhého vítěze“ voleb.  </a:t>
            </a:r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0E923F76-2C66-441E-A637-68C4B4C6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598A59-7819-43FF-A3F0-AF3F10B47AF1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cs-CZ" altLang="cs-CZ"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DEA891F4-1106-41AF-AACE-5EC68AEA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>
                <a:solidFill>
                  <a:srgbClr val="C6886B"/>
                </a:solidFill>
                <a:latin typeface="Arial" panose="020B0604020202020204" pitchFamily="34" charset="0"/>
              </a:rPr>
              <a:t>VM jako projev konformity</a:t>
            </a:r>
            <a:endParaRPr lang="cs-CZ" altLang="cs-CZ"/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B930A505-C61B-42ED-A495-0EC9535E9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2000"/>
              <a:t>E. Noelle-Neumann: Spirála mlčení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2000"/>
              <a:t>„Mluvení“ x „mlčení“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2000"/>
              <a:t>Strach z izolace jako formativní prvek VM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endParaRPr lang="cs-CZ" altLang="cs-CZ" sz="2000"/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2000"/>
              <a:t>1947 založila Institut für Demoskopie Allensbach (Ústav veřejného mínění)</a:t>
            </a:r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2000"/>
              <a:t>Die Schweigespirale: Öffentliche Meinung  – unsere soziale Haut (1980)</a:t>
            </a:r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2000"/>
              <a:t>The spiral of silence: Public opinion – our social skin (1984)</a:t>
            </a:r>
          </a:p>
          <a:p>
            <a:pPr eaLnBrk="1" hangingPunct="1"/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F7D90901-3314-4F25-A182-E71A5954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26DD97-E02E-4215-9D85-F0B5FA863CEA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cs-CZ" altLang="cs-CZ"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39B5AB7E-9701-4FEB-8535-75E872AD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E. Noelle- Neumann (1917-2010)</a:t>
            </a:r>
            <a:endParaRPr lang="cs-CZ" altLang="cs-CZ"/>
          </a:p>
        </p:txBody>
      </p:sp>
      <p:sp>
        <p:nvSpPr>
          <p:cNvPr id="31747" name="Zástupný symbol pro číslo snímku 3">
            <a:extLst>
              <a:ext uri="{FF2B5EF4-FFF2-40B4-BE49-F238E27FC236}">
                <a16:creationId xmlns:a16="http://schemas.microsoft.com/office/drawing/2014/main" id="{E8EBCF72-6D7E-4DDE-BFBB-C5D9FD09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044B15-EC32-4AB8-812A-752DF36BD64F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cs-CZ" altLang="cs-CZ" sz="1000"/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8756582E-5F0E-4ECE-A047-F77624E6E1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5550" y="1600200"/>
            <a:ext cx="7150100" cy="45307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717C460A-BD32-4E09-B225-A273721E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C6886B"/>
                </a:solidFill>
                <a:latin typeface="Arial" panose="020B0604020202020204" pitchFamily="34" charset="0"/>
              </a:rPr>
              <a:t>VM jako projev konformity</a:t>
            </a:r>
            <a:endParaRPr lang="cs-CZ" altLang="cs-CZ"/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1D2E6BFC-4916-47EA-94D7-3A3B9DBBF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Volební (politická) aktivita řady občanů je také projevem konformity. Přizpůsobivý volič nepřikládá volbám velkou důležitost, nespojuje s rozhodováním ve volbách žádný individuální ani skupinový zájem.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Elisabeth Noelle – Neumann [1984]: </a:t>
            </a:r>
            <a:r>
              <a:rPr lang="cs-CZ" altLang="cs-CZ" sz="1600" b="1"/>
              <a:t>celkové názorové klima ve veřejnosti výrazně ovlivňuje různá míra připravenosti lidí či nejrůznějších skupin veřejně projevit svůj názor.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 b="1"/>
              <a:t>„Mluvící“ na veřejnosti dominují, zatímco ostatní („mlčící“) se z veřejného obrazu ztrácejí.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Jedinci připravenější navenek vyjádřit své názory působí v rámci veřejného mínění silněji a ovlivňují tím i ostatní, zejména pak ty, kteří jsou ve svých názorech a postojích nerozhodní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„mluvení“: např. aktivní participace na předvolební kampani, přesvědčování okolí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Naopak ti, kteří „mlčí“ - zpravidla v důsledku strachu z izolace - se z veřejnosti, ze sumy veřejně artikulovaných názorů, vytrácejí.</a:t>
            </a:r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3DD6C11C-059B-46C5-9F59-71039798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372A48-3835-441F-BED5-C37C9E8068C3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cs-CZ" altLang="cs-CZ"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7C5DB120-BC7F-43C3-9478-1A3EAD75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Spirála mlčení I.</a:t>
            </a:r>
            <a:endParaRPr lang="cs-CZ" altLang="cs-CZ"/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9371E0C8-DECE-437B-80D2-622D9DB7F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Osoby s alternativním postojem oproti převažujícímu veřejnému mínění svým mlčením vytvářejí prostor pro posilování většinového „konformního“ názoru.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Postupně sílí váha vyjadřovaného dominantního mínění a alternativní, odlišné názory, které jsou s ním v nesouladu, ustupují do pozadí</a:t>
            </a:r>
            <a:r>
              <a:rPr lang="cs-CZ" altLang="cs-CZ" sz="1800"/>
              <a:t>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Lidé zastávající politický postoj, který není veřejně vyslovován, nekonvenuje s převažujícím názorem veřejnosti a není jí nijak oceňován, mají tendenci své názory nevyjadřovat, tedy „mlčet“.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Menšinový názor se tak dál oslabuje, mlčení se šíří a ona spirála se „roztáčí“. Tento jev má přirozeně i druhou stránku: Reálně roste síla názorů, které jsou vyslovovány veřejně, jsou „slyšitelné“.</a:t>
            </a:r>
          </a:p>
          <a:p>
            <a:pPr eaLnBrk="1" hangingPunct="1"/>
            <a:endParaRPr lang="cs-CZ" altLang="cs-CZ"/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C6C8CC47-9669-4A24-8544-79FCB4C3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C43420-5414-4B60-A4A2-B0646E9E8418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cs-CZ" altLang="cs-CZ"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94EF91F4-18DD-48C9-AB54-9014BDF4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Spirála mlčení II.</a:t>
            </a:r>
            <a:endParaRPr lang="cs-CZ" altLang="cs-CZ"/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FCFE8293-4E9E-4A5D-A5AE-C4AEA9B37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Koncept založen na předpokladu skupinového tlaku a přirozené lidské potřeby omezovat „kognitivní disonance“.</a:t>
            </a:r>
            <a:r>
              <a:rPr lang="cs-CZ" altLang="cs-CZ" sz="1800"/>
              <a:t>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Hlavní důvod „mlčení některých“: </a:t>
            </a:r>
            <a:r>
              <a:rPr lang="cs-CZ" altLang="cs-CZ" sz="1800" b="1"/>
              <a:t>veřejné mínění představuje vůči individuu izolační hrozbu.</a:t>
            </a:r>
            <a:r>
              <a:rPr lang="cs-CZ" altLang="cs-CZ" sz="1800"/>
              <a:t>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Hybnou silou spirály mlčení je strach z vyloučení ze sociálního okolí. Lidé vnímají dominující názorové klima, velice dobře vědí, jaké názory se ve společnosti „nenosí“ a raději se přidávají k převládajícímu názoru, aniž by ho (často) sdíleli.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Latentní inklinace k většině nutně nemusí vyplývat z prostého konformního nátlaku, ale i z neméně přirozené touhy „jít s duchem doby“ či kvůli očekávání výhod, které s sebou přizpůsobivost přináší.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Konformita je změna chování nebo názoru, která je výsledkem reálného nebo vnímaného tlaku skupiny. Ve skupině má člověk často tendenci myslet </a:t>
            </a:r>
            <a:r>
              <a:rPr lang="pt-BR" altLang="cs-CZ" sz="1800"/>
              <a:t>si a chovat se stejným zp</a:t>
            </a:r>
            <a:r>
              <a:rPr lang="cs-CZ" altLang="cs-CZ" sz="1800"/>
              <a:t>ů</a:t>
            </a:r>
            <a:r>
              <a:rPr lang="pt-BR" altLang="cs-CZ" sz="1800"/>
              <a:t>sobem jako</a:t>
            </a:r>
            <a:r>
              <a:rPr lang="cs-CZ" altLang="cs-CZ" sz="1800"/>
              <a:t> většina nebo jako vůdčí autorita ve skupině.</a:t>
            </a:r>
          </a:p>
          <a:p>
            <a:pPr eaLnBrk="1" hangingPunct="1"/>
            <a:endParaRPr lang="cs-CZ" altLang="cs-CZ"/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3458B64D-7D3F-4CBF-B9FA-A444BC04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DFE4F2-E472-43AF-814A-A4061B7D3B7F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cs-CZ" altLang="cs-CZ"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9EBBC-20BE-4881-9C54-26FE4645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b="1" dirty="0">
                <a:latin typeface="+mn-lt"/>
              </a:rPr>
              <a:t>Základní aktéři PK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054D33-C538-41CD-8ADD-E7CDBFBDE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b="1" dirty="0"/>
              <a:t>Politické organizace</a:t>
            </a:r>
            <a:r>
              <a:rPr lang="cs-CZ" sz="2400" dirty="0"/>
              <a:t> (politické strany, veřejné organizace, vlády, nátlakové a aktivistické skupiny, teroristické organizace) - </a:t>
            </a:r>
            <a:r>
              <a:rPr lang="cs-CZ" sz="2400" b="1" dirty="0"/>
              <a:t>nejdůležitějším aktérem jsou politické strany</a:t>
            </a:r>
            <a:r>
              <a:rPr lang="cs-CZ" sz="2400" dirty="0"/>
              <a:t>, které se periodicky snaží získat přízeň voličů.</a:t>
            </a:r>
          </a:p>
          <a:p>
            <a:pPr>
              <a:defRPr/>
            </a:pPr>
            <a:r>
              <a:rPr lang="cs-CZ" sz="2400" b="1" dirty="0"/>
              <a:t>Média</a:t>
            </a:r>
            <a:r>
              <a:rPr lang="cs-CZ" sz="2400" dirty="0"/>
              <a:t> – dominantní komunikační prostředek směrem k veřejnosti</a:t>
            </a:r>
          </a:p>
          <a:p>
            <a:pPr>
              <a:defRPr/>
            </a:pPr>
            <a:r>
              <a:rPr lang="cs-CZ" sz="2400" b="1" dirty="0"/>
              <a:t>Občané/veřejné mínění</a:t>
            </a:r>
            <a:endParaRPr lang="cs-CZ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CA1D9DED-B787-49CD-BF09-815814C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1C6BA-F7D2-47C1-841F-EC737E059056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cs-CZ" altLang="cs-CZ"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909F5C26-7674-4855-9286-42C893A1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Dvě tendence spirály mlčení</a:t>
            </a:r>
            <a:endParaRPr lang="cs-CZ" altLang="cs-CZ"/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F7BB1A1C-517F-4280-A722-1B5B2C925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/>
              <a:t>Potlačující tendence</a:t>
            </a:r>
            <a:r>
              <a:rPr lang="cs-CZ" altLang="cs-CZ" sz="1800" b="1"/>
              <a:t>:</a:t>
            </a:r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AutoNum type="arabicPeriod"/>
            </a:pPr>
            <a:r>
              <a:rPr lang="cs-CZ" altLang="cs-CZ" sz="1800" b="1"/>
              <a:t>Lidé nevyslovují veřejně názory,  u nichž očekávají zápornou reakci ostatních</a:t>
            </a:r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AutoNum type="arabicPeriod"/>
            </a:pPr>
            <a:r>
              <a:rPr lang="cs-CZ" altLang="cs-CZ" sz="1800" b="1"/>
              <a:t>Mlčení se šíří, názor ve veřejnosti slábne</a:t>
            </a:r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endParaRPr lang="cs-CZ" altLang="cs-CZ" sz="1800" b="1"/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/>
              <a:t>Posilující tendence</a:t>
            </a:r>
            <a:r>
              <a:rPr lang="cs-CZ" altLang="cs-CZ" sz="1800" b="1"/>
              <a:t>:</a:t>
            </a:r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AutoNum type="arabicPeriod"/>
            </a:pPr>
            <a:r>
              <a:rPr lang="cs-CZ" altLang="cs-CZ" sz="1800" b="1"/>
              <a:t>Lidé vyslovují názory, u nichž předpokládají kladné přijetí</a:t>
            </a:r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AutoNum type="arabicPeriod"/>
            </a:pPr>
            <a:r>
              <a:rPr lang="cs-CZ" altLang="cs-CZ" sz="1800" b="1"/>
              <a:t>Roste síla takových názorů ve veřejnosti</a:t>
            </a:r>
          </a:p>
          <a:p>
            <a:pPr eaLnBrk="1" hangingPunct="1"/>
            <a:endParaRPr lang="cs-CZ" altLang="cs-CZ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F9477B80-5AD7-4955-A6CE-85665DE1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25D0AD-DA63-40B2-8914-FF7BBAB9BF72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cs-CZ" altLang="cs-CZ"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0DE799B6-B0FA-4FCB-B7A3-053F120C2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500" b="1" dirty="0">
                <a:solidFill>
                  <a:srgbClr val="C6886B"/>
                </a:solidFill>
                <a:latin typeface="Arial" panose="020B0604020202020204" pitchFamily="34" charset="0"/>
              </a:rPr>
              <a:t>Teorie kognitivní disonance </a:t>
            </a:r>
            <a:r>
              <a:rPr lang="cs-CZ" altLang="cs-CZ" sz="2400" b="1" dirty="0">
                <a:solidFill>
                  <a:srgbClr val="13334D"/>
                </a:solidFill>
                <a:latin typeface="+mn-lt"/>
              </a:rPr>
              <a:t>(Leon </a:t>
            </a:r>
            <a:r>
              <a:rPr lang="cs-CZ" altLang="cs-CZ" sz="2400" b="1" dirty="0" err="1">
                <a:solidFill>
                  <a:srgbClr val="13334D"/>
                </a:solidFill>
                <a:latin typeface="+mn-lt"/>
              </a:rPr>
              <a:t>Festinger</a:t>
            </a:r>
            <a:r>
              <a:rPr lang="cs-CZ" altLang="cs-CZ" sz="2400" b="1" dirty="0">
                <a:solidFill>
                  <a:srgbClr val="13334D"/>
                </a:solidFill>
                <a:latin typeface="+mn-lt"/>
              </a:rPr>
              <a:t>, 1957) </a:t>
            </a:r>
            <a:endParaRPr lang="cs-CZ" altLang="cs-CZ" sz="2400" dirty="0">
              <a:latin typeface="+mn-lt"/>
            </a:endParaRP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9A83B359-42B4-4AD8-8E70-E570E1AF5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Teorie </a:t>
            </a:r>
            <a:r>
              <a:rPr lang="cs-CZ" altLang="cs-CZ" sz="1600" i="1"/>
              <a:t>kognitivní disonance</a:t>
            </a:r>
            <a:r>
              <a:rPr lang="cs-CZ" altLang="cs-CZ" sz="1600" b="1"/>
              <a:t>: chování, myšlení a emoce mají tendenci být v souladu – zachování integrity osobnosti a její sebeúcty.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V případě, že má člověk o nějakém předmětu nebo jevu protikladné poznatky nebo tyto poznatky kolidují s názory okolí, vznikají u něho zážitky nespokojenosti, které ho motivují ke snaze o snížení „poznávacího nesouladu“ pomocí změn postojů a chování.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K. D.: Nevědomá reakce mysli na rozpory mezi postoji (znalostmi, vírou, chováním) a skutečným stavem věci. Jedinec reaguje na napětí vyvolané dvěma vzájemně nekonzistentními postoji snahou o přidání, odstranění nebo změnu jeho kognitivních struktur.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Tyto změny jsou obousměrné, tedy např. na základě svých postojů můžeme změnit své chování a na základě svého chování můžeme změnit své postoje.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 b="1"/>
              <a:t>Tzv. Aschův test: až třetina lidí rozhoduje raději ve shodě s většinou než s vlastním názorem.</a:t>
            </a:r>
          </a:p>
          <a:p>
            <a:pPr eaLnBrk="1" hangingPunct="1"/>
            <a:endParaRPr lang="cs-CZ" altLang="cs-CZ"/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D07373F7-7464-4163-8DB4-DCA061A3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A967C5-2212-43AC-AAFB-AB6427B0AB3A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cs-CZ" altLang="cs-CZ"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4D00B094-CF98-449B-BAD3-520F1380B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Aschův test </a:t>
            </a:r>
            <a:endParaRPr lang="cs-CZ" altLang="cs-CZ"/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2960C366-4A6C-4C00-8E1C-5E3A5B8E3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400"/>
              <a:t>Test konformity - Solomon Asch, 1951.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400"/>
              <a:t>Studenti porovnávali velikosti čar na sérii kartiček. Znánlivě test zraku, ve skutečnosti test posuzující konformitu.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400"/>
              <a:t>Účastníci experimentu měli před sebou vždy jednu čáru jako „etalon“ a porovnával ji s vedlejšími třemi co do výšky (X je větší/menší/stejná). Svůj úsudek poté postupně vyslovili nahlas před ostatními.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400"/>
              <a:t>Pokusné osoby byly ve skupině asistentů experimentátora (”přihrávačů”), kteří úmyslně dávali nesprávné odpovědi. Členové skupiny odpovídali jeden po druhém, na skutečnou pokusnou osobu přišla řada až ke konci.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400"/>
              <a:t>Studenti- „přihrávači“ byli předem instruováni, aby v některých případech odpovídali jednotně špatně. Poslední odpovídal student, který o ničem nevěděl. Ostatní neměli vyjadřovat žádné zvláštní reakce na odpovědi druhých. Pouze poslední byl evidentně nesvůj, potil se a nadměrně gestikuloval.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400"/>
              <a:t>Zatímco v pokusné skupině, která odpovídala sama za sebe neudělalo 35 ze 37 účastníků žádnou chybu (95% lidí odpovědělo vždy správně), vlivem skupinového tlaku neudělalo chybu pouze 25% účastníků, </a:t>
            </a:r>
            <a:r>
              <a:rPr lang="cs-CZ" altLang="cs-CZ" sz="1400" b="1"/>
              <a:t>75 procent pokusných osob přizpůsobilo svůj odhad odhadům ostatních alespoň jednou a 32 procent jej přizpůsobilo téměř pokaždé</a:t>
            </a:r>
            <a:r>
              <a:rPr lang="cs-CZ" altLang="cs-CZ" sz="1400"/>
              <a:t>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400"/>
              <a:t>43% udělalo alespoň jednu chybu, tj. 1-7 chyb (z 12 možných) a 32% 8 a více chyb (z 12 – tj. přiklonili se ke špatné odpovědi téměř vždy).</a:t>
            </a:r>
          </a:p>
          <a:p>
            <a:pPr eaLnBrk="1" hangingPunct="1"/>
            <a:endParaRPr lang="cs-CZ" altLang="cs-CZ"/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95F64363-2A38-4E5D-965A-4A43A204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21CC6B-1DE8-43BB-818D-B77A44244072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cs-CZ" altLang="cs-CZ"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3B6DFC8A-09C7-4FF7-8C07-1833D166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 b="1">
                <a:solidFill>
                  <a:srgbClr val="C6886B"/>
                </a:solidFill>
                <a:latin typeface="Arial" panose="020B0604020202020204" pitchFamily="34" charset="0"/>
              </a:rPr>
              <a:t>Aschův test: </a:t>
            </a:r>
            <a:r>
              <a:rPr lang="cs-CZ" altLang="cs-CZ" sz="2000" b="1" i="1">
                <a:solidFill>
                  <a:srgbClr val="C6886B"/>
                </a:solidFill>
                <a:latin typeface="Arial" panose="020B0604020202020204" pitchFamily="34" charset="0"/>
              </a:rPr>
              <a:t>Která z čar na pravém obrázku má stejnou délku jako vzorová na levém?</a:t>
            </a:r>
            <a:endParaRPr lang="cs-CZ" altLang="cs-CZ"/>
          </a:p>
        </p:txBody>
      </p:sp>
      <p:sp>
        <p:nvSpPr>
          <p:cNvPr id="38915" name="Zástupný symbol pro číslo snímku 3">
            <a:extLst>
              <a:ext uri="{FF2B5EF4-FFF2-40B4-BE49-F238E27FC236}">
                <a16:creationId xmlns:a16="http://schemas.microsoft.com/office/drawing/2014/main" id="{4B2A29C9-0F67-410D-AD6B-DC7FF11C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252C92-F190-4BC7-A012-5AB3AE1C9283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cs-CZ" altLang="cs-CZ" sz="1000"/>
          </a:p>
        </p:txBody>
      </p:sp>
      <p:pic>
        <p:nvPicPr>
          <p:cNvPr id="38916" name="Picture 4" descr="Fig14 Asch - lines">
            <a:extLst>
              <a:ext uri="{FF2B5EF4-FFF2-40B4-BE49-F238E27FC236}">
                <a16:creationId xmlns:a16="http://schemas.microsoft.com/office/drawing/2014/main" id="{25FCA944-AC1D-46DF-A817-B6A5F1F96F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8963" y="2359025"/>
            <a:ext cx="3343275" cy="3013075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70429EEA-27A3-46E9-BCD1-76219609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000" b="1">
                <a:solidFill>
                  <a:srgbClr val="C6886B"/>
                </a:solidFill>
                <a:latin typeface="Arial" panose="020B0604020202020204" pitchFamily="34" charset="0"/>
              </a:rPr>
              <a:t>Aschův test</a:t>
            </a:r>
            <a:endParaRPr lang="cs-CZ" altLang="cs-CZ"/>
          </a:p>
        </p:txBody>
      </p:sp>
      <p:sp>
        <p:nvSpPr>
          <p:cNvPr id="39939" name="Zástupný symbol pro číslo snímku 3">
            <a:extLst>
              <a:ext uri="{FF2B5EF4-FFF2-40B4-BE49-F238E27FC236}">
                <a16:creationId xmlns:a16="http://schemas.microsoft.com/office/drawing/2014/main" id="{2BD954AA-C816-4641-AC6A-9553B996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24C054-6301-4917-96F1-F70265A3EFC8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cs-CZ" altLang="cs-CZ" sz="1000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69C17915-D18A-49F9-A121-4B332692FB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1763" y="1600200"/>
            <a:ext cx="6797675" cy="4530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72BE148A-F882-434A-84FD-AF6C7245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>
                <a:solidFill>
                  <a:srgbClr val="C6886B"/>
                </a:solidFill>
                <a:latin typeface="Arial" panose="020B0604020202020204" pitchFamily="34" charset="0"/>
              </a:rPr>
              <a:t>Pokusná osoba (č. 6) uprostřed asistentů experimentátora</a:t>
            </a:r>
            <a:endParaRPr lang="cs-CZ" altLang="cs-CZ"/>
          </a:p>
        </p:txBody>
      </p:sp>
      <p:sp>
        <p:nvSpPr>
          <p:cNvPr id="40963" name="Zástupný symbol pro číslo snímku 3">
            <a:extLst>
              <a:ext uri="{FF2B5EF4-FFF2-40B4-BE49-F238E27FC236}">
                <a16:creationId xmlns:a16="http://schemas.microsoft.com/office/drawing/2014/main" id="{B91F30C1-A02E-4F41-BF23-79CFF2CC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CE076C-1BAF-427B-B878-795CE85FE30B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cs-CZ" altLang="cs-CZ" sz="1000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EB265F3C-C667-476E-AD62-300CC38266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22463"/>
            <a:ext cx="7772400" cy="38862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7C0654B2-3F4B-4CFE-B0E5-D583609C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Aschův test: závěry</a:t>
            </a:r>
            <a:endParaRPr lang="cs-CZ" altLang="cs-CZ"/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D14E7371-B32E-44A2-96B8-70131D906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600" dirty="0"/>
              <a:t>Velký vliv konformity x účastníci se takto chovali jen v případě, že ostatní odpovídali jednotně.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600" dirty="0"/>
              <a:t>Když měli „přihrávači“ povoleno odpovídat dobře, procento konformovaných rapidně kleslo. Stejně jako v případě, že osamocený účastník mohl na výroky ostatních reagovat a nebo místo verbální odpovědi svůj úsudek psal na papír.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600" dirty="0"/>
              <a:t>Testovaní: nevěřili odpovědím spolupracovníků, ale odpověděli špatně proto, že nechtěli být považováni za „divné“. Pouze několik řeklo, že spíše věřili skupině.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sz="1600" dirty="0"/>
              <a:t>I když existuje evidentně správná odpověď, respondenti, kteří jsou součástí skupiny, často odpovídají vědomě nesprávně, aby jejich odpověď souhlasila s názorem většiny.</a:t>
            </a:r>
          </a:p>
          <a:p>
            <a:pPr marL="0" indent="0" eaLnBrk="1" hangingPunct="1">
              <a:buClrTx/>
              <a:buSzTx/>
              <a:buFont typeface="Arial" charset="0"/>
              <a:buChar char="■"/>
              <a:defRPr/>
            </a:pPr>
            <a:r>
              <a:rPr lang="cs-CZ" sz="1600" dirty="0"/>
              <a:t> Výsledky: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  <a:defRPr/>
            </a:pPr>
            <a:r>
              <a:rPr lang="cs-CZ" sz="1600" dirty="0"/>
              <a:t>Celkově</a:t>
            </a:r>
            <a:r>
              <a:rPr lang="en-US" sz="1600" dirty="0">
                <a:cs typeface="Arial" charset="0"/>
              </a:rPr>
              <a:t> 7</a:t>
            </a:r>
            <a:r>
              <a:rPr lang="cs-CZ" sz="1600" dirty="0">
                <a:cs typeface="Arial" charset="0"/>
              </a:rPr>
              <a:t>5</a:t>
            </a:r>
            <a:r>
              <a:rPr lang="en-US" sz="1600" dirty="0">
                <a:cs typeface="Arial" charset="0"/>
              </a:rPr>
              <a:t>% </a:t>
            </a:r>
            <a:r>
              <a:rPr lang="cs-CZ" sz="1600" dirty="0"/>
              <a:t>pokusných osob bylo konformních nejméně jedenkrát a</a:t>
            </a:r>
            <a:r>
              <a:rPr lang="en-US" sz="1600" dirty="0">
                <a:cs typeface="Arial" charset="0"/>
              </a:rPr>
              <a:t> 32 % </a:t>
            </a:r>
            <a:r>
              <a:rPr lang="cs-CZ" sz="1600" dirty="0" err="1"/>
              <a:t>p.o</a:t>
            </a:r>
            <a:r>
              <a:rPr lang="cs-CZ" sz="1600" dirty="0"/>
              <a:t>. bylo konformních ve všech případech.</a:t>
            </a:r>
            <a:r>
              <a:rPr lang="en-US" sz="1600" dirty="0">
                <a:cs typeface="Arial" charset="0"/>
              </a:rPr>
              <a:t> </a:t>
            </a:r>
            <a:endParaRPr lang="cs-CZ" sz="1600" dirty="0"/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  <a:defRPr/>
            </a:pPr>
            <a:r>
              <a:rPr lang="cs-CZ" sz="1600" dirty="0"/>
              <a:t>Pouze 25% </a:t>
            </a:r>
            <a:r>
              <a:rPr lang="cs-CZ" sz="1600" dirty="0" err="1"/>
              <a:t>p.o</a:t>
            </a:r>
            <a:r>
              <a:rPr lang="cs-CZ" sz="1600" dirty="0"/>
              <a:t>. se ani jednou nepřizpůsobilo.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  <a:defRPr/>
            </a:pPr>
            <a:r>
              <a:rPr lang="cs-CZ" sz="1600" dirty="0"/>
              <a:t>Když byl proveden kontrolní test o samotě, </a:t>
            </a:r>
            <a:r>
              <a:rPr lang="cs-CZ" sz="1600" dirty="0" err="1"/>
              <a:t>p.o</a:t>
            </a:r>
            <a:r>
              <a:rPr lang="cs-CZ" sz="1600" dirty="0"/>
              <a:t>. chybovaly jen zřídka (5 % chyb).</a:t>
            </a:r>
          </a:p>
          <a:p>
            <a:pPr marL="0" indent="0">
              <a:buClr>
                <a:srgbClr val="C6886B"/>
              </a:buClr>
              <a:buSzPct val="120000"/>
              <a:buFont typeface="Arial" charset="0"/>
              <a:buChar char="■"/>
              <a:defRPr/>
            </a:pPr>
            <a:endParaRPr lang="cs-CZ" sz="1800" b="1" dirty="0">
              <a:solidFill>
                <a:srgbClr val="13334D"/>
              </a:solidFill>
            </a:endParaRP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endParaRPr lang="cs-CZ" altLang="cs-CZ" sz="1800" dirty="0"/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72099A41-CA6C-4374-AD04-9155F1E0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61D439-4CAA-4D4A-8F5B-047E35A9CA74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cs-CZ" altLang="cs-CZ"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BA98FF22-D60A-43E0-AC71-97CF3E47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Proč odpovídaly pokusné osoby špatně?</a:t>
            </a:r>
            <a:endParaRPr lang="cs-CZ" altLang="cs-CZ"/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3896120E-7C40-4AFB-94B0-A99BE8AAA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Snaha předejít konfliktu </a:t>
            </a:r>
            <a:r>
              <a:rPr lang="cs-CZ" altLang="cs-CZ" sz="1800"/>
              <a:t>byla pro pokusné osoby velmi důležitá.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P.o. věřily, že </a:t>
            </a:r>
            <a:r>
              <a:rPr lang="cs-CZ" altLang="cs-CZ" sz="1800" b="1"/>
              <a:t>je důležité zachovat ve skupině harmonii</a:t>
            </a:r>
            <a:r>
              <a:rPr lang="cs-CZ" altLang="cs-CZ" sz="1800"/>
              <a:t>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P.o. věřily, že </a:t>
            </a:r>
            <a:r>
              <a:rPr lang="cs-CZ" altLang="cs-CZ" sz="1800" b="1"/>
              <a:t>je důležitější potěšit ostatní než uvést správnou odpověď</a:t>
            </a:r>
            <a:r>
              <a:rPr lang="cs-CZ" altLang="cs-CZ" sz="1800"/>
              <a:t>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P.o. prožívaly velkou úzkost při vědomě nesprávných odpovědích.</a:t>
            </a:r>
          </a:p>
          <a:p>
            <a:pPr eaLnBrk="1" hangingPunct="1"/>
            <a:endParaRPr lang="cs-CZ" altLang="cs-CZ"/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65A38435-7881-4FD5-AD06-42835D84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4E51E1-5464-4E15-BB29-183A559DD4D2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cs-CZ" altLang="cs-CZ"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C26F8DFE-5235-4778-8427-CB8E0745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Po 30 se nemění názory?</a:t>
            </a:r>
            <a:endParaRPr lang="cs-CZ" altLang="cs-CZ"/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1BBE3507-35F3-4D0C-890F-D546CCF86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Teorie kognitivní disonance: </a:t>
            </a:r>
            <a:r>
              <a:rPr lang="cs-CZ" altLang="cs-CZ" sz="1800" b="1" i="1"/>
              <a:t>Vlivem svého okolí a výchovy si každý člověk během dospívání vytvoří určitý systém představ a přesvědčení, který už později nedokáže změnit.</a:t>
            </a:r>
            <a:r>
              <a:rPr lang="cs-CZ" altLang="cs-CZ" sz="1800" b="1"/>
              <a:t>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Jako přibližná věková hranice pro ukončení tohoto formujícího procesu bývá uváděno zhruba třicet let.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Jestliže jedinec „po třicítce“ narazí na informace nebo fakta, která nezapadají do tohoto ustáleného myšlenkového systému, vznikne rušivá kognitivní disonance (nesouzvuk).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Místo přizpůsobení svých představ novým poznatkům se je snaží ignorovat ponechá si svůj systém představ: zachování vnitřní harmonie a stability. </a:t>
            </a:r>
          </a:p>
        </p:txBody>
      </p:sp>
      <p:sp>
        <p:nvSpPr>
          <p:cNvPr id="44036" name="Zástupný symbol pro číslo snímku 3">
            <a:extLst>
              <a:ext uri="{FF2B5EF4-FFF2-40B4-BE49-F238E27FC236}">
                <a16:creationId xmlns:a16="http://schemas.microsoft.com/office/drawing/2014/main" id="{116385DF-A91A-4E78-9202-CC7D7B8C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73578A-C46B-4011-95BA-4DBA5E3FEA27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cs-CZ" altLang="cs-CZ"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4E4A0A8F-4AEE-498D-A7E5-596BF30C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Bandwagon effect: Lazarsfeld x Noelle-Neumann</a:t>
            </a:r>
            <a:endParaRPr lang="cs-CZ" altLang="cs-CZ"/>
          </a:p>
        </p:txBody>
      </p:sp>
      <p:sp>
        <p:nvSpPr>
          <p:cNvPr id="45059" name="Zástupný symbol pro obsah 2">
            <a:extLst>
              <a:ext uri="{FF2B5EF4-FFF2-40B4-BE49-F238E27FC236}">
                <a16:creationId xmlns:a16="http://schemas.microsoft.com/office/drawing/2014/main" id="{86CE3B35-5602-4BAC-8A93-A6DB2B1C2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 i="1">
                <a:solidFill>
                  <a:srgbClr val="13334D"/>
                </a:solidFill>
              </a:rPr>
              <a:t>last-minute swing: </a:t>
            </a:r>
            <a:r>
              <a:rPr lang="cs-CZ" altLang="cs-CZ" sz="1800" b="1">
                <a:solidFill>
                  <a:srgbClr val="13334D"/>
                </a:solidFill>
              </a:rPr>
              <a:t>změna volby (sympatií) na poslední chvíli v rozporu s původním záměrem. </a:t>
            </a: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Vysvětlení Lazazarsfelda: </a:t>
            </a:r>
            <a:r>
              <a:rPr lang="cs-CZ" altLang="cs-CZ" sz="1800" b="1">
                <a:solidFill>
                  <a:srgbClr val="13334D"/>
                </a:solidFill>
              </a:rPr>
              <a:t>tzv. </a:t>
            </a:r>
            <a:r>
              <a:rPr lang="cs-CZ" altLang="cs-CZ" sz="1800" b="1" i="1">
                <a:solidFill>
                  <a:srgbClr val="13334D"/>
                </a:solidFill>
              </a:rPr>
              <a:t>bandwagon effect</a:t>
            </a:r>
            <a:r>
              <a:rPr lang="cs-CZ" altLang="cs-CZ" sz="1800" b="1">
                <a:solidFill>
                  <a:srgbClr val="13334D"/>
                </a:solidFill>
              </a:rPr>
              <a:t> </a:t>
            </a:r>
            <a:r>
              <a:rPr lang="cs-CZ" altLang="cs-CZ" sz="1800">
                <a:solidFill>
                  <a:srgbClr val="13334D"/>
                </a:solidFill>
              </a:rPr>
              <a:t>– „každý chce být na straně vítězů“.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Polemika NN: Nejde o to, být mezi vítězi, ale o to, neizolovat se svým politickým názorem od ostatních, nebýt sám.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Nehraje podstatnou roli fakt, která strana/kandidát má většinu (či největší podporu) v celé společnosti, ale to, jaké jsou volební záměry té společenské (primární) skupiny, ke které člověk náleží.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Jde tedy spíš o to, neizolovat se ve vlastní prostředí.</a:t>
            </a: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endParaRPr lang="cs-CZ" altLang="cs-CZ" sz="1800" b="1">
              <a:solidFill>
                <a:srgbClr val="13334D"/>
              </a:solidFill>
            </a:endParaRPr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0E2993DC-BAAA-4BED-80E1-B5551485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574A3D-5827-46E9-889F-99D5C05B30E3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cs-CZ" altLang="cs-CZ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CD15F-DB30-4E65-855C-17DAB5EB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b="1">
                <a:latin typeface="+mn-lt"/>
              </a:rPr>
              <a:t>Proměny PK</a:t>
            </a:r>
            <a:endParaRPr lang="cs-CZ" sz="3600" b="1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578CEB-8A4B-47D8-AC12-CE8E8F885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600" dirty="0"/>
              <a:t>Média: nástroj PK. Komunikace a hromadné sdělovací prostředky se zejména kvůli technologickému pokroku neustále vyvíjí.</a:t>
            </a:r>
          </a:p>
          <a:p>
            <a:pPr>
              <a:defRPr/>
            </a:pPr>
            <a:r>
              <a:rPr lang="cs-CZ" sz="1600" dirty="0"/>
              <a:t>Technologický pokrok = změny v prvcích PK. Aktéři jsou nuceni se adaptovat na změnu technik a technologií, zároveň se snaží využít této změny ve svůj vlastní prospěch.</a:t>
            </a:r>
          </a:p>
          <a:p>
            <a:pPr>
              <a:defRPr/>
            </a:pPr>
            <a:r>
              <a:rPr lang="cs-CZ" sz="1600" dirty="0"/>
              <a:t>Politici již nekomunikují pouze skrze stranické materiály, ale využívají k tomu i webu 2.0, virálního marketingu, sociálních sítí, direct emailů, televize atd.</a:t>
            </a:r>
          </a:p>
          <a:p>
            <a:pPr>
              <a:defRPr/>
            </a:pPr>
            <a:r>
              <a:rPr lang="cs-CZ" sz="1600" dirty="0"/>
              <a:t>Od počátku 21. století hlavní úlohu v politické komunikaci nemají tištěné noviny, tiskové konference a stranické materiály, nýbrž internetová média, sociální sítě a televize. </a:t>
            </a:r>
          </a:p>
          <a:p>
            <a:pPr>
              <a:defRPr/>
            </a:pPr>
            <a:r>
              <a:rPr lang="cs-CZ" sz="1600" b="1" dirty="0"/>
              <a:t>Politické organizace komunikují s veřejností přímo skrze sociální sítě.</a:t>
            </a:r>
            <a:r>
              <a:rPr lang="cs-CZ" sz="1600" dirty="0"/>
              <a:t> Sociální sítě umožňují dnešním politickým aktérům komunikovat s </a:t>
            </a:r>
            <a:r>
              <a:rPr lang="cs-CZ" sz="1600" b="1" dirty="0"/>
              <a:t>veřejností bez přítomnosti přímého prostředníka</a:t>
            </a:r>
            <a:r>
              <a:rPr lang="cs-CZ" sz="1600" dirty="0"/>
              <a:t> - masových médií. </a:t>
            </a:r>
          </a:p>
          <a:p>
            <a:pPr>
              <a:defRPr/>
            </a:pPr>
            <a:r>
              <a:rPr lang="cs-CZ" sz="1600" dirty="0"/>
              <a:t>Šíření tzv. </a:t>
            </a:r>
            <a:r>
              <a:rPr lang="cs-CZ" sz="1600" dirty="0" err="1"/>
              <a:t>hoaxů</a:t>
            </a:r>
            <a:r>
              <a:rPr lang="cs-CZ" sz="1600" dirty="0"/>
              <a:t> a populistických zpráv za účelem volebního zisku.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600" dirty="0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87EF3426-BCD1-4B16-B017-65228E13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25B9C6-5B9C-4888-83D7-BBC0EF8045D7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cs-CZ" altLang="cs-CZ"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8C003699-95ED-489A-87BE-C165B73C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Jak výzkumy ovlivňují volební rozhodování?</a:t>
            </a:r>
            <a:endParaRPr lang="cs-CZ" altLang="cs-CZ"/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2FAA4490-1371-4ECF-98BB-ADD64785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Dlouhá a nepřerušovaná historie předvolebních výzkumů v západních demokraciích: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Dlouholeté sledování vztahu politických preferencí a skutečných výsledků voleb x u nás tradice pouhých 30 let.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Spekulace o vlivu předvolebních výzkum na chování voličů: „Průzkumy veřejného mínění mají kouzelnou moc. Rozhodují o bytí a nebytí stran,…“ atp.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Logika mediálního prostředí vytváří z průzkumů politikum par excellence.</a:t>
            </a:r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027784AF-DA97-4202-BA37-795B1216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7D32C4-FDB0-47FA-8A93-42EC43D3A4F8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cs-CZ" altLang="cs-CZ" sz="1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7DDA2079-E2F7-4B87-86A5-4A67730B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Mluvení vs. mlčení: české reálie</a:t>
            </a:r>
            <a:endParaRPr lang="cs-CZ" altLang="cs-CZ"/>
          </a:p>
        </p:txBody>
      </p:sp>
      <p:sp>
        <p:nvSpPr>
          <p:cNvPr id="47107" name="Zástupný symbol pro obsah 2">
            <a:extLst>
              <a:ext uri="{FF2B5EF4-FFF2-40B4-BE49-F238E27FC236}">
                <a16:creationId xmlns:a16="http://schemas.microsoft.com/office/drawing/2014/main" id="{53348443-1632-4148-B305-6F649631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Teorie spirály mlčení představuje nejběžnější typ mediálního a laického uvažování o vlivu výzkumů na volební výsledky. </a:t>
            </a: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>
                <a:solidFill>
                  <a:srgbClr val="13334D"/>
                </a:solidFill>
              </a:rPr>
              <a:t>Ve společnosti získávají na důležitosti a důvěryhodnosti ti, kteří mluví a o kterých je mluveno, ti, kteří mlčí a je o nich mlčeno naopak ztrácejí. </a:t>
            </a: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Překročením pětiprocentní hranice se strana dostává do sféry „mluvení“, pod touto hranicí je sféra „mlčení“. </a:t>
            </a: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Případ pro: Strana zelených - „preferenční“ vzestup před volbami 2006. </a:t>
            </a: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Případ proti: KDU-ČSL. Podle modelu by strana měla při pádu pod pětiprocentní hranici (ve výzkumech) přejít do sféry mlčení. To se však nestalo a o KDU-ČSL se začalo „mluvit“ více. </a:t>
            </a: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004D58B2-D79A-4BD8-88BA-00144912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67EFEF-4CC7-4CA3-836B-955742AA8B11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cs-CZ" altLang="cs-CZ" sz="1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3FAB5EE2-9498-4AA0-B4CF-8C109E0E3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Pětiprocentní klauzule: Případ SZ a STAN</a:t>
            </a:r>
            <a:endParaRPr lang="cs-CZ" altLang="cs-CZ"/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8EB64463-C5E9-453A-8FD2-3C5950E73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„Preferenční“ překonání pětiprocentní hranice vyvolává „mluvení“ jak směrem vzhůru, tak i dolů. </a:t>
            </a:r>
          </a:p>
          <a:p>
            <a:pPr eaLnBrk="1" hangingPunct="1">
              <a:lnSpc>
                <a:spcPct val="8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Platí i pro posuny v procentních podílech politických subjektů obecně: nezáleží na směru posunu, pro mediální odezvu a zájem veřejnosti je důležitý posun sám. </a:t>
            </a:r>
          </a:p>
          <a:p>
            <a:pPr eaLnBrk="1" hangingPunct="1">
              <a:lnSpc>
                <a:spcPct val="8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SZ v roce 2006 a STAN v roce 2017 Kritici, vyčítají předvolebním výzkumům to, že je svým „mluvením“ dotáhly k volebnímu úspěchu.</a:t>
            </a:r>
          </a:p>
          <a:p>
            <a:pPr eaLnBrk="1" hangingPunct="1">
              <a:lnSpc>
                <a:spcPct val="8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Ale: tyto strany se nejprve samy se musely nad magickou hranici nějak vyšplhat, musely se dostat ze sféry „mlčení“ – tj. získat potenciální voliče. </a:t>
            </a:r>
          </a:p>
          <a:p>
            <a:pPr eaLnBrk="1" hangingPunct="1">
              <a:lnSpc>
                <a:spcPct val="8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Fakt zveřejnění informace o překročení reflektované procentuální výše několika institucemi prakticky ve stejný okamžik dokládá, že na vytažení do vedoucího pelotonu se nepodílelo „mluvení“ předvolebních výzkumů, že bylo způsobeno jinými příčinami. </a:t>
            </a:r>
          </a:p>
          <a:p>
            <a:pPr eaLnBrk="1" hangingPunct="1">
              <a:lnSpc>
                <a:spcPct val="8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Principy spirály mlčení v mínění veřejnosti přesto fungují! Je velice pravděpodobné, že následný nárůst preferencí (i volební úspěch) SZ a STAN  právě těmito procesy podpořeno byl. </a:t>
            </a:r>
            <a:endParaRPr lang="cs-CZ" altLang="cs-CZ"/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A52A1DC8-0C14-489D-9D9B-698E8BCE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4D2E91-48FA-4D61-89EB-0EE9EE468C0F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cs-CZ" altLang="cs-CZ" sz="1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6E3A8F4A-8365-4D56-9748-9FE66A4E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Průzkumy jako hybatel „spirály mluvení/mlčení“</a:t>
            </a:r>
            <a:endParaRPr lang="cs-CZ" altLang="cs-CZ"/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92625978-B5CD-4720-84F0-B9C7AE2DF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Průzkumy veřejného mínění mohou do procesů spirály mluvení/mlčení zasáhnout, a to jak excitačně, tak inhibičně.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Samy však nemohou mohou „spirálu“ roztočit: reflektují obsahy a intenzitu, které již veřejné mínění tak jako tak obsahuje.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Průzkumy (resp. informace o nich) zpětně ovlivňují veřejné  mínění (volební záměry), nikoli však v míře zásadní; samotné výsledky průzkumů o osudu politických stran nerozhodují. </a:t>
            </a:r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C04C3616-EF52-45CA-8417-A275FF99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B57D3F-E0BB-424D-BE0A-BA8ABA83671E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cs-CZ" altLang="cs-CZ" sz="1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DA296750-016F-4087-B57E-9E807ABE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Bandwagon effect</a:t>
            </a:r>
            <a:endParaRPr lang="cs-CZ" altLang="cs-CZ"/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7D2EBAA2-B479-414F-978F-59303E353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>
                <a:solidFill>
                  <a:srgbClr val="13334D"/>
                </a:solidFill>
              </a:rPr>
              <a:t>Voliči přidávají ke kandidátům, kteří jsou zrovna ve vedení či ke straně, od níž očekávají vítězství (nebo alespoň ne-prohru), neboť sami „chtějí vyhrát“ a „jet na voze s kapelou“.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Tento model se u nás opět hojně aplikuje především pětiprocentní hranici: má se za to, že voliči se spíše přikloní ke straně, která má podle všeho šanci se dostat do parlamentu, než aby volili subjekt předem odsouzený k prohře.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Údajně tím vzrůstá podpora stran, o nichž předvolební průzkumy referují jako o žhavých kandidátech na poslanecká křesla, zatímco pravděpodobnost podpory stran s mizivou nadějí se ještě snižuje.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Není pochyb o tom, že pro určitou část voličů je tento model rozhodování relevantní, opět jej ovšem nelze přeceňovat. </a:t>
            </a:r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F3E92E33-D2C2-43BE-A9FA-D0A8DC3C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5C3252-1F51-40B9-A526-52DE0ED52485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cs-CZ" altLang="cs-CZ" sz="1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E84C253E-FEBF-4B63-A5BC-6E3A88848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Underdog effect</a:t>
            </a:r>
            <a:endParaRPr lang="cs-CZ" altLang="cs-CZ"/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066E8147-B202-430D-884C-800E55387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Opak bandwagon effectu: pro některé voliče přestane být strana překročením prahu volitelnosti „zajímavá“</a:t>
            </a:r>
          </a:p>
          <a:p>
            <a:pPr eaLnBrk="1" hangingPunct="1">
              <a:lnSpc>
                <a:spcPct val="8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Raději svůj hlas dají jiné malé straně, která v průzkumech propadá, nebo některé z velkých stran. </a:t>
            </a:r>
          </a:p>
          <a:p>
            <a:pPr eaLnBrk="1" hangingPunct="1">
              <a:lnSpc>
                <a:spcPct val="8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Preference strany, která ve výzkumu mírně překročila pětiprocentní hranici se tak nakonec mohou (reálně ve volbách) snížit (</a:t>
            </a:r>
            <a:r>
              <a:rPr lang="cs-CZ" altLang="cs-CZ" sz="1800" i="1">
                <a:solidFill>
                  <a:srgbClr val="13334D"/>
                </a:solidFill>
              </a:rPr>
              <a:t>underdog effect</a:t>
            </a:r>
            <a:r>
              <a:rPr lang="cs-CZ" altLang="cs-CZ" sz="1800">
                <a:solidFill>
                  <a:srgbClr val="13334D"/>
                </a:solidFill>
              </a:rPr>
              <a:t>).</a:t>
            </a:r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63F993E6-701B-4198-BBBC-FFE008C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980D4D-CD9D-40B7-B21E-4B02459FC450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cs-CZ" altLang="cs-CZ" sz="1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2BA0423F-3DC9-422A-93DE-7E3D41F2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Bandwagon effect vs. underdog effect (ODA, DŽJ)</a:t>
            </a:r>
            <a:endParaRPr lang="cs-CZ" altLang="cs-CZ"/>
          </a:p>
        </p:txBody>
      </p:sp>
      <p:sp>
        <p:nvSpPr>
          <p:cNvPr id="52227" name="Zástupný symbol pro obsah 2">
            <a:extLst>
              <a:ext uri="{FF2B5EF4-FFF2-40B4-BE49-F238E27FC236}">
                <a16:creationId xmlns:a16="http://schemas.microsoft.com/office/drawing/2014/main" id="{ECD09A29-27EF-411F-8612-13A8EE2B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>
                <a:solidFill>
                  <a:srgbClr val="13334D"/>
                </a:solidFill>
              </a:rPr>
              <a:t>Oba efekty jdou proti sobě: vyhoupnutí nad pětiprocentní hranici straně dále pomůže ve volebním zisku, podle druhého jí naopak uškodí.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Rozhodnout, který z nich převáží, je v každé konkrétní situaci obtížné.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Pro teorii bandwagon effectu údajně hovoří volební neúspěch ODA v roce 1992, kdy došlo k omylu v prezentaci stranických preferencí a veřejnost nabyla dojmu, že se tato strana nedostane do parlamentu.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Proti této koncepci může naopak svědčit neúspěch strany Důchodci za životní jistoty ve volbách v roce 1998, kdy ani vysoké předvolební odhady „nepomohly“ ke vstupu strany do parlamentu. </a:t>
            </a:r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:a16="http://schemas.microsoft.com/office/drawing/2014/main" id="{03FAA1D2-2A32-463E-AB33-0ACF3C6E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DB41AB-1FD5-468C-8FCD-7A74DC32475A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cs-CZ" altLang="cs-CZ" sz="1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CB9BAA41-C581-4E12-9B07-B391EA37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Další efekty VVM na volební rozhodování</a:t>
            </a:r>
            <a:endParaRPr lang="cs-CZ" altLang="cs-CZ"/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2FAE57E7-CD22-4CA8-A753-0F1C2AEBE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13334D"/>
                </a:solidFill>
              </a:rPr>
              <a:t>Absenční x mobilizační</a:t>
            </a: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13334D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"</a:t>
            </a:r>
            <a:r>
              <a:rPr lang="cs-CZ" altLang="cs-CZ" sz="1800" i="1">
                <a:solidFill>
                  <a:srgbClr val="13334D"/>
                </a:solidFill>
              </a:rPr>
              <a:t>absenční efekt</a:t>
            </a:r>
            <a:r>
              <a:rPr lang="cs-CZ" altLang="cs-CZ" sz="1800">
                <a:solidFill>
                  <a:srgbClr val="13334D"/>
                </a:solidFill>
              </a:rPr>
              <a:t>„: voliči zůstávají doma a nevolí, protože jsou si jisti tím, že jejich kandidát má vítězství jisté. </a:t>
            </a: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"</a:t>
            </a:r>
            <a:r>
              <a:rPr lang="cs-CZ" altLang="cs-CZ" sz="1800" i="1">
                <a:solidFill>
                  <a:srgbClr val="13334D"/>
                </a:solidFill>
              </a:rPr>
              <a:t>mobilizační efekt</a:t>
            </a:r>
            <a:r>
              <a:rPr lang="cs-CZ" altLang="cs-CZ" sz="1800">
                <a:solidFill>
                  <a:srgbClr val="13334D"/>
                </a:solidFill>
              </a:rPr>
              <a:t>„: intenzivní volební kampaně a frekvence průzkumů nabudí voliče k tomu, aby se vydal do volební místnosti. </a:t>
            </a: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endParaRPr lang="cs-CZ" altLang="cs-CZ" sz="1800">
              <a:solidFill>
                <a:srgbClr val="13334D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13334D"/>
                </a:solidFill>
              </a:rPr>
              <a:t>Strategic x free-will</a:t>
            </a: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endParaRPr lang="cs-CZ" altLang="cs-CZ" sz="1800" b="1">
              <a:solidFill>
                <a:srgbClr val="13334D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"</a:t>
            </a:r>
            <a:r>
              <a:rPr lang="cs-CZ" altLang="cs-CZ" sz="1800" i="1">
                <a:solidFill>
                  <a:srgbClr val="13334D"/>
                </a:solidFill>
              </a:rPr>
              <a:t>strategic effect</a:t>
            </a:r>
            <a:r>
              <a:rPr lang="cs-CZ" altLang="cs-CZ" sz="1800">
                <a:solidFill>
                  <a:srgbClr val="13334D"/>
                </a:solidFill>
              </a:rPr>
              <a:t>„: volič rozhoduje hlavně na základě popularity stran a pečlivě vybírá, komu dá svůj hlas, aby se dosáhl "správného" poměru hlasů.</a:t>
            </a:r>
          </a:p>
          <a:p>
            <a:pPr eaLnBrk="1" hangingPunct="1"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 "</a:t>
            </a:r>
            <a:r>
              <a:rPr lang="cs-CZ" altLang="cs-CZ" sz="1800" i="1">
                <a:solidFill>
                  <a:srgbClr val="13334D"/>
                </a:solidFill>
              </a:rPr>
              <a:t>free-will effect</a:t>
            </a:r>
            <a:r>
              <a:rPr lang="cs-CZ" altLang="cs-CZ" sz="1800">
                <a:solidFill>
                  <a:srgbClr val="13334D"/>
                </a:solidFill>
              </a:rPr>
              <a:t>„: volič svůj hlas do urny navzdory průzkumům. </a:t>
            </a:r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7CEDAA2F-DE98-40F1-B564-D2920A9F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A1903D-19B6-4333-8D11-ED583A1DD499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cs-CZ" altLang="cs-CZ" sz="1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CAB33049-5846-449B-BD4B-9770B29C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Shrnutí: vliv výzkumů preferencí </a:t>
            </a:r>
            <a:endParaRPr lang="cs-CZ" altLang="cs-CZ"/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835D42F1-8C63-45CF-9AB8-3D79C8EE2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Všechny modely v různých kontextech „nějak“ fungují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Ale: </a:t>
            </a:r>
            <a:r>
              <a:rPr lang="cs-CZ" altLang="cs-CZ" sz="1800" b="1">
                <a:solidFill>
                  <a:srgbClr val="13334D"/>
                </a:solidFill>
              </a:rPr>
              <a:t>Rozhodování voličů ovlivněno mnoha jinými a silnějšími faktory.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Předvolební výzkumy rozhodně nejsou klíčové. 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Určitý vliv mít mohou, ten však není nijak zásadní a především, je stěží identifikovatelný. Uplatňuje se jen ve zcela specifických případech (např. pětiprocentní klauzule).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Voliči za mnohem důležitější považují politické přesvědčení, dlouhodobý příklon k politické straně, programatiku stran, osobnosti, vliv médií atd.</a:t>
            </a:r>
          </a:p>
          <a:p>
            <a:pPr eaLnBrk="1" hangingPunct="1"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Argument pro legitimitu výzkumů: pomáhají lidem kvalifikovaně se rozhodnout, dávají jim možnost orientace ve světě politiky.</a:t>
            </a:r>
          </a:p>
        </p:txBody>
      </p:sp>
      <p:sp>
        <p:nvSpPr>
          <p:cNvPr id="54276" name="Zástupný symbol pro číslo snímku 3">
            <a:extLst>
              <a:ext uri="{FF2B5EF4-FFF2-40B4-BE49-F238E27FC236}">
                <a16:creationId xmlns:a16="http://schemas.microsoft.com/office/drawing/2014/main" id="{0D748692-760E-421C-B638-E8159A93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E4E7A9-53BB-4A82-ACDD-E7EE8C4FD151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cs-CZ" altLang="cs-CZ" sz="1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C1BD85AD-C2D1-451C-8847-B15C9EB1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400" b="1">
                <a:solidFill>
                  <a:srgbClr val="C6886B"/>
                </a:solidFill>
                <a:latin typeface="Arial" panose="020B0604020202020204" pitchFamily="34" charset="0"/>
              </a:rPr>
              <a:t>Informační deficit: Je volič primitiv?</a:t>
            </a:r>
            <a:endParaRPr lang="cs-CZ" altLang="cs-CZ" sz="2400" b="1"/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473C73E7-2252-4B16-8AB2-BF6507A25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>
                <a:solidFill>
                  <a:srgbClr val="13334D"/>
                </a:solidFill>
              </a:rPr>
              <a:t>Informační báze a „politická gramotnost“ většiny občanů: </a:t>
            </a:r>
            <a:r>
              <a:rPr lang="cs-CZ" altLang="cs-CZ" sz="1600" b="1">
                <a:solidFill>
                  <a:srgbClr val="13334D"/>
                </a:solidFill>
              </a:rPr>
              <a:t>Reálné volební rozhodování charakterizuje nezájem, apatie, lhostejnost, iracionalita, minimální informovanost a zkreslené vnímání.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200">
                <a:solidFill>
                  <a:srgbClr val="13334D"/>
                </a:solidFill>
              </a:rPr>
              <a:t>Např. Nie, Verba, Petrocik, </a:t>
            </a:r>
            <a:r>
              <a:rPr lang="cs-CZ" altLang="cs-CZ" sz="1200" i="1">
                <a:solidFill>
                  <a:srgbClr val="13334D"/>
                </a:solidFill>
              </a:rPr>
              <a:t>The Changing American Voter</a:t>
            </a:r>
            <a:r>
              <a:rPr lang="cs-CZ" altLang="cs-CZ" sz="1200">
                <a:solidFill>
                  <a:srgbClr val="13334D"/>
                </a:solidFill>
              </a:rPr>
              <a:t> (1976) nebo Campbell, Converse, Miller, Stokes, </a:t>
            </a:r>
            <a:r>
              <a:rPr lang="cs-CZ" altLang="cs-CZ" sz="1200" i="1">
                <a:solidFill>
                  <a:srgbClr val="13334D"/>
                </a:solidFill>
              </a:rPr>
              <a:t>American Voter</a:t>
            </a:r>
            <a:r>
              <a:rPr lang="cs-CZ" altLang="cs-CZ" sz="1200">
                <a:solidFill>
                  <a:srgbClr val="13334D"/>
                </a:solidFill>
              </a:rPr>
              <a:t> (1960)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>
                <a:solidFill>
                  <a:srgbClr val="13334D"/>
                </a:solidFill>
              </a:rPr>
              <a:t>Klasická teorie demokracie předpokládá angažovaného, informovaného a veřejné záležitosti promýšlejícího voliče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>
                <a:solidFill>
                  <a:srgbClr val="13334D"/>
                </a:solidFill>
              </a:rPr>
              <a:t>Joseph Schumpeter (1942: </a:t>
            </a:r>
            <a:r>
              <a:rPr lang="cs-CZ" altLang="cs-CZ" sz="1600" i="1">
                <a:solidFill>
                  <a:srgbClr val="13334D"/>
                </a:solidFill>
              </a:rPr>
              <a:t>Capitalism, Socialism and Democracy</a:t>
            </a:r>
            <a:r>
              <a:rPr lang="cs-CZ" altLang="cs-CZ" sz="1600">
                <a:solidFill>
                  <a:srgbClr val="13334D"/>
                </a:solidFill>
              </a:rPr>
              <a:t>): </a:t>
            </a:r>
            <a:r>
              <a:rPr lang="cs-CZ" altLang="cs-CZ" sz="1600" i="1">
                <a:solidFill>
                  <a:srgbClr val="13334D"/>
                </a:solidFill>
              </a:rPr>
              <a:t>„Když typický občan vstupuje do oblasti politiky, klesá na nižší úroveň duchovního projevu. Argumentuje a analyzuje způsobem, který by v oblasti svých skutečných zájmů ochotně uznal za infantilní. Stává se nanovo primitivem. Jeho myšlení se mění na asociační a emoční…“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>
                <a:solidFill>
                  <a:srgbClr val="13334D"/>
                </a:solidFill>
              </a:rPr>
              <a:t>Paul Lazarsfeld (1944, </a:t>
            </a:r>
            <a:r>
              <a:rPr lang="cs-CZ" altLang="cs-CZ" sz="1600" i="1">
                <a:solidFill>
                  <a:srgbClr val="13334D"/>
                </a:solidFill>
              </a:rPr>
              <a:t>People´s Choice</a:t>
            </a:r>
            <a:r>
              <a:rPr lang="cs-CZ" altLang="cs-CZ" sz="1600">
                <a:solidFill>
                  <a:srgbClr val="13334D"/>
                </a:solidFill>
              </a:rPr>
              <a:t>). Uvědomělý, racionální, otevřený a vášní zbavený volič „</a:t>
            </a:r>
            <a:r>
              <a:rPr lang="cs-CZ" altLang="cs-CZ" sz="1600" i="1">
                <a:solidFill>
                  <a:srgbClr val="13334D"/>
                </a:solidFill>
              </a:rPr>
              <a:t>existuje jen v materiálech předvolebních kampaní, v příručkách občanské výchovy, v kině a v mozku několika idealistů“ </a:t>
            </a:r>
            <a:br>
              <a:rPr lang="cs-CZ" altLang="cs-CZ" sz="1600" b="1">
                <a:solidFill>
                  <a:srgbClr val="13334D"/>
                </a:solidFill>
              </a:rPr>
            </a:br>
            <a:endParaRPr lang="cs-CZ" altLang="cs-CZ" sz="1600" b="1">
              <a:solidFill>
                <a:srgbClr val="13334D"/>
              </a:solidFill>
            </a:endParaRP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endParaRPr lang="cs-CZ" altLang="cs-CZ" sz="1400"/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1DCD0430-1EB9-4381-AB2D-26BDC2F5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151452-56A7-418C-AB4D-E541C2EBA0F0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cs-CZ" altLang="cs-CZ"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C97C9DC7-25D2-4F2E-A398-3936F7FA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latin typeface="+mn-lt"/>
              </a:rPr>
              <a:t>Kdy vládne lid?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DF176F74-AD00-4FE6-837A-A240F3FCC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800" dirty="0">
                <a:solidFill>
                  <a:srgbClr val="13334D"/>
                </a:solidFill>
              </a:rPr>
              <a:t>Každý občan může volit. Volba = akt, který je výrazem preference mezi předloženými alternativami.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800" dirty="0">
                <a:solidFill>
                  <a:srgbClr val="13334D"/>
                </a:solidFill>
              </a:rPr>
              <a:t>„Vládnoucí lid“, </a:t>
            </a:r>
            <a:r>
              <a:rPr lang="cs-CZ" altLang="cs-CZ" sz="1800" b="1" i="1" dirty="0">
                <a:solidFill>
                  <a:srgbClr val="13334D"/>
                </a:solidFill>
              </a:rPr>
              <a:t>démos</a:t>
            </a:r>
            <a:r>
              <a:rPr lang="cs-CZ" altLang="cs-CZ" sz="1800" b="1" dirty="0">
                <a:solidFill>
                  <a:srgbClr val="13334D"/>
                </a:solidFill>
              </a:rPr>
              <a:t>, reálně vidíme při výkonu své moci právě a jen při volbách.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800" dirty="0">
                <a:solidFill>
                  <a:srgbClr val="13334D"/>
                </a:solidFill>
              </a:rPr>
              <a:t>Všichni dospělí jsou považováni za dostatečně kvalifikované k účasti na demokratickém procesu vládnutí.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800" dirty="0">
                <a:solidFill>
                  <a:srgbClr val="13334D"/>
                </a:solidFill>
              </a:rPr>
              <a:t>Média, politické instituce a veřejné mínění: základní schéma volebního rozhodování, potažmo politické komunikace.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400" b="1" dirty="0">
                <a:solidFill>
                  <a:srgbClr val="13334D"/>
                </a:solidFill>
              </a:rPr>
              <a:t>Žádná z těchto však entit neexistuje izolovaně, „sama o sobě“.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800" b="1" dirty="0">
                <a:solidFill>
                  <a:srgbClr val="13334D"/>
                </a:solidFill>
              </a:rPr>
              <a:t>Volby, resp. ovlivňování volebních úmyslů veřejnosti, jsou vlastním smyslem PK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E4DF5E1A-FFB8-414D-AE60-CB0B9A67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304F6C-7B9E-42C1-9009-8161420EDB36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cs-CZ" altLang="cs-CZ" sz="1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1CC1C164-2407-4BB5-81A9-7A1E77F3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Klasifikace voličů</a:t>
            </a:r>
            <a:endParaRPr lang="cs-CZ" altLang="cs-CZ"/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B3BA6602-EA8A-4982-9CFF-D6F48D22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Voličské základy stran:</a:t>
            </a:r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/>
              <a:t>      1) </a:t>
            </a:r>
            <a:r>
              <a:rPr lang="cs-CZ" altLang="cs-CZ" sz="1800" b="1"/>
              <a:t>„aktivní“ menšina</a:t>
            </a:r>
            <a:r>
              <a:rPr lang="cs-CZ" altLang="cs-CZ" sz="1800"/>
              <a:t>: členové strany plus neorganizovaní, ale silně zainteresovaní voliči (opinion leaders). </a:t>
            </a:r>
          </a:p>
          <a:p>
            <a:pPr>
              <a:buClr>
                <a:srgbClr val="C6886B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1800"/>
              <a:t>      2) </a:t>
            </a:r>
            <a:r>
              <a:rPr lang="cs-CZ" altLang="cs-CZ" sz="1800" b="1"/>
              <a:t>„pasivní“ většina</a:t>
            </a:r>
            <a:r>
              <a:rPr lang="cs-CZ" altLang="cs-CZ" sz="1800"/>
              <a:t>: stejně rozhodní přívrženci, ale minimální „konzumace médií“ . Základem jejich stranické identifikace je jednak vnímání skupinových zájmů, jednak historické pozadí volebních vzorců. (vrstva kulturních a hodnotových automatismů, hluboce zakořeněných postojů a předsudků). </a:t>
            </a:r>
          </a:p>
          <a:p>
            <a:pPr>
              <a:buClr>
                <a:srgbClr val="C6886B"/>
              </a:buClr>
              <a:buSzPct val="120000"/>
            </a:pPr>
            <a:r>
              <a:rPr lang="cs-CZ" altLang="cs-CZ" sz="1800"/>
              <a:t>Mezi těmi to dvěma skupinami dvě významné nezávislé skupiny: důslední nevoliči a nestálí voliči</a:t>
            </a:r>
          </a:p>
        </p:txBody>
      </p:sp>
      <p:sp>
        <p:nvSpPr>
          <p:cNvPr id="56324" name="Zástupný symbol pro číslo snímku 3">
            <a:extLst>
              <a:ext uri="{FF2B5EF4-FFF2-40B4-BE49-F238E27FC236}">
                <a16:creationId xmlns:a16="http://schemas.microsoft.com/office/drawing/2014/main" id="{7263B545-3CE8-4E8D-BAF7-076DB9E5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0DEE5D-C45D-4F89-845F-FC53B6B3F7AF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cs-CZ" altLang="cs-CZ" sz="1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C886904F-7B90-4ED0-80F4-6918BC56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Nestálí voliči a volební kampaně</a:t>
            </a:r>
            <a:endParaRPr lang="cs-CZ" altLang="cs-CZ"/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1FEB346E-D8DE-4011-8F78-58FCAD0CA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Tzv. marginální (nestálí) voliči: neutrální, ambivalentní a apatická vrstva populace, která má tendenci přiklánět se střídavě k té či oné straně. Spojení mezi volební účastí a orientací na programové cíle je zde mnohem slabší než třeba spojení mezi volbou a symbolickým (mediálním) obrazem kandidátů, který byl ve volební kampani předložen.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Habermas (2000): čtvrtina až polovina voličů.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Nerozhodný volič je ústřední cílovou skupinou volebních manažerů. </a:t>
            </a:r>
            <a:r>
              <a:rPr lang="cs-CZ" altLang="cs-CZ" sz="1800"/>
              <a:t>Snadno podléhá proměnám politických sympatií a velmi často se rozhoduje až na poslední chvíli. Má nejmenší volební motivaci a zájem o politické reálie.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V rozhodování není veden pevnějším hodnotovým (ideologickým) zdůvodněním. Snáze se poddává stranické propagandě a nahodilým informacím, dojmům a (mediálních) iluzí.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Často se uchýlí buď k volební neúčasti, nebo odevzdá hlas nikoli té straně, která skutečně odpovídá jeho zájmům, ale upřednostní ověřenou a známou „značku“.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endParaRPr lang="cs-CZ" altLang="cs-CZ" sz="1800"/>
          </a:p>
        </p:txBody>
      </p:sp>
      <p:sp>
        <p:nvSpPr>
          <p:cNvPr id="57348" name="Zástupný symbol pro číslo snímku 3">
            <a:extLst>
              <a:ext uri="{FF2B5EF4-FFF2-40B4-BE49-F238E27FC236}">
                <a16:creationId xmlns:a16="http://schemas.microsoft.com/office/drawing/2014/main" id="{BF6BB10C-F029-4185-9BFF-D216D49D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E9DE67-EAD4-4364-B605-47F39EE6949D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cs-CZ" altLang="cs-CZ" sz="10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2784B507-4817-474D-9C1C-A5EBE02D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J. Habermas: </a:t>
            </a:r>
            <a:r>
              <a:rPr lang="cs-CZ" altLang="cs-CZ" sz="2500" b="1" i="1">
                <a:solidFill>
                  <a:srgbClr val="C6886B"/>
                </a:solidFill>
                <a:latin typeface="Arial" panose="020B0604020202020204" pitchFamily="34" charset="0"/>
              </a:rPr>
              <a:t>Strukturální přeměna veřejnosti</a:t>
            </a:r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 (2000) </a:t>
            </a:r>
            <a:endParaRPr lang="cs-CZ" altLang="cs-CZ"/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D2B3CE04-B2E7-44CF-8360-37B648C3D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Habermas: </a:t>
            </a:r>
            <a:r>
              <a:rPr lang="cs-CZ" altLang="cs-CZ" sz="1800" b="1"/>
              <a:t>Masové sdělovací prostředky spolu se stranickou propagandou dokáží zejména v době voleb vytvořit fiktivní sociální prostředí.</a:t>
            </a:r>
            <a:r>
              <a:rPr lang="cs-CZ" altLang="cs-CZ" sz="1800"/>
              <a:t>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V kontextu této „demonstrativně nebo manipulativně vytvořené veřejnosti“ lze snadno ovládat nerozhodnutého voliče, který se zpravidla přizpůsobuje apolitickým spotřebitelským postojům.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Paradox demokratického provozu: klíčem k výsledkům voleb bývá „politický konzument“ – politicky nezainteresovaný a větší náchylností podléhat průmyslu politického marketingu, emotivním zprávám a pocitům, posledním informacím, skandálům i výsledkům výzkumů. </a:t>
            </a:r>
          </a:p>
        </p:txBody>
      </p:sp>
      <p:sp>
        <p:nvSpPr>
          <p:cNvPr id="58372" name="Zástupný symbol pro číslo snímku 3">
            <a:extLst>
              <a:ext uri="{FF2B5EF4-FFF2-40B4-BE49-F238E27FC236}">
                <a16:creationId xmlns:a16="http://schemas.microsoft.com/office/drawing/2014/main" id="{84621A95-5569-4B47-97E7-FA5BDDA6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340ED1-8AB2-4715-BC76-EC3FC136B2AA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cs-CZ" altLang="cs-CZ" sz="10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AB6193A9-10C4-4220-8496-3F190855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500" b="1">
                <a:solidFill>
                  <a:srgbClr val="C6886B"/>
                </a:solidFill>
                <a:latin typeface="Arial" panose="020B0604020202020204" pitchFamily="34" charset="0"/>
              </a:rPr>
              <a:t>České kampaně a nerozhodní voliči</a:t>
            </a:r>
            <a:endParaRPr lang="cs-CZ" altLang="cs-CZ"/>
          </a:p>
        </p:txBody>
      </p:sp>
      <p:sp>
        <p:nvSpPr>
          <p:cNvPr id="59395" name="Zástupný symbol pro obsah 2">
            <a:extLst>
              <a:ext uri="{FF2B5EF4-FFF2-40B4-BE49-F238E27FC236}">
                <a16:creationId xmlns:a16="http://schemas.microsoft.com/office/drawing/2014/main" id="{F859E844-2F5E-4BE9-AEC7-691298408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Zhruba od poloviny 90. let: nerozhodnutý volič  často jazýčkem na vahách – nutnost orientovat na něj politické kampaně.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Na tento typ voliče byly v minulosti směřovány nejrůznější předvolební akce typu „megaparties“ a angažování hvězd popkultury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600"/>
              <a:t>Tzv. atomová bomba: aféra Bartončík, protisocialistická „mobilisace“ ODS (1998), tzv. Kubiceho zprávu (2006) atd.</a:t>
            </a:r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A01A0301-6861-4F8B-8DE4-2FC55270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A2D084-A27E-4ACD-9C75-756B0A70F35A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cs-CZ" altLang="cs-CZ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7F8F420A-487C-46FE-B57E-237CFC2D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3375"/>
            <a:ext cx="7991475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latin typeface="+mn-lt"/>
              </a:rPr>
              <a:t>Na základě čeho lid volí?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417DDB47-46B0-42A9-AB61-B3D5E3ADB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Volební událost nelze izolovat od celého řetězce, ve kterém probíhá proces formování názorů.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Volby registrují rozhodnutí voličů, sčítají preference, a na tomto základě rozhodují o výběru vládního personálu.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Jak svrchovaný lid k těmto rozhodnutím dospívá?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Názory týkající se </a:t>
            </a:r>
            <a:r>
              <a:rPr lang="cs-CZ" altLang="cs-CZ" sz="1800" i="1">
                <a:solidFill>
                  <a:srgbClr val="13334D"/>
                </a:solidFill>
              </a:rPr>
              <a:t>politeiá</a:t>
            </a:r>
            <a:r>
              <a:rPr lang="cs-CZ" altLang="cs-CZ" sz="1800">
                <a:solidFill>
                  <a:srgbClr val="13334D"/>
                </a:solidFill>
              </a:rPr>
              <a:t> ale nejsou vrozené, nevznikají „z ničeho“.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>
                <a:solidFill>
                  <a:srgbClr val="13334D"/>
                </a:solidFill>
              </a:rPr>
              <a:t>Odkud tedy pocházejí? Kde se berou? Jakou genezi mají vůle a mínění, které volby jen zaznamenávají? </a:t>
            </a:r>
          </a:p>
          <a:p>
            <a:pPr eaLnBrk="1" hangingPunct="1"/>
            <a:endParaRPr lang="cs-CZ" altLang="cs-CZ"/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44F73DB4-E56D-4503-A177-390DE016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C30DB7-9A4E-49B3-9723-2091E20179C4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cs-CZ" altLang="cs-CZ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46B3F79-3866-4778-8810-892EEDCD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latin typeface="+mn-lt"/>
              </a:rPr>
              <a:t>Co je veřejné mínění?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B061D289-A1C9-45FD-8A0A-AC41CCE70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800" dirty="0">
                <a:solidFill>
                  <a:srgbClr val="13334D"/>
                </a:solidFill>
              </a:rPr>
              <a:t>Veřejné mínění: rozptýlené stavy vědomí (mínění) veřejnosti nebo velkého počtu obyvatelstva, které se integrují s toky informací a týkají se věcí veřejných. </a:t>
            </a:r>
          </a:p>
          <a:p>
            <a:pPr marL="0" indent="0">
              <a:lnSpc>
                <a:spcPct val="90000"/>
              </a:lnSpc>
              <a:buClr>
                <a:srgbClr val="C6886B"/>
              </a:buClr>
              <a:buSzPct val="120000"/>
              <a:buFont typeface="Wingdings" panose="05000000000000000000" pitchFamily="2" charset="2"/>
              <a:buNone/>
              <a:defRPr/>
            </a:pPr>
            <a:endParaRPr lang="cs-CZ" altLang="cs-CZ" sz="1800" dirty="0">
              <a:solidFill>
                <a:srgbClr val="13334D"/>
              </a:solidFill>
            </a:endParaRP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  <a:defRPr/>
            </a:pPr>
            <a:r>
              <a:rPr lang="cs-CZ" altLang="cs-CZ" sz="1800" b="1" dirty="0"/>
              <a:t>Tři dominantní procesy VM: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AutoNum type="alphaLcParenBoth"/>
              <a:defRPr/>
            </a:pPr>
            <a:r>
              <a:rPr lang="cs-CZ" altLang="cs-CZ" sz="1800" dirty="0">
                <a:solidFill>
                  <a:srgbClr val="13334D"/>
                </a:solidFill>
              </a:rPr>
              <a:t>přeskakování názorů z elitních vrstev,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AutoNum type="alphaLcParenBoth"/>
              <a:defRPr/>
            </a:pPr>
            <a:r>
              <a:rPr lang="cs-CZ" altLang="cs-CZ" sz="1800" dirty="0">
                <a:solidFill>
                  <a:srgbClr val="13334D"/>
                </a:solidFill>
              </a:rPr>
              <a:t>vyvěrání názorů zdola,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AutoNum type="alphaLcParenBoth"/>
              <a:defRPr/>
            </a:pPr>
            <a:r>
              <a:rPr lang="cs-CZ" altLang="cs-CZ" sz="1800" dirty="0">
                <a:solidFill>
                  <a:srgbClr val="13334D"/>
                </a:solidFill>
              </a:rPr>
              <a:t>ztotožnění se s referenčními skupinami. </a:t>
            </a:r>
          </a:p>
          <a:p>
            <a:pPr marL="0" indent="0">
              <a:lnSpc>
                <a:spcPct val="90000"/>
              </a:lnSpc>
              <a:buClr>
                <a:srgbClr val="C6886B"/>
              </a:buClr>
              <a:buSzPct val="120000"/>
              <a:buFont typeface="Wingdings" panose="05000000000000000000" pitchFamily="2" charset="2"/>
              <a:buNone/>
              <a:defRPr/>
            </a:pPr>
            <a:endParaRPr lang="cs-CZ" altLang="cs-CZ" sz="1800" dirty="0">
              <a:solidFill>
                <a:srgbClr val="13334D"/>
              </a:solidFill>
            </a:endParaRPr>
          </a:p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2F3680E5-0F03-48D3-BA0E-AD87608C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15472A-CECF-400C-8BC2-FC3A13F46879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cs-CZ" altLang="cs-CZ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B0515-D130-4636-8A20-CCED85FE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200" b="1" dirty="0">
                <a:latin typeface="+mn-lt"/>
              </a:rPr>
              <a:t>Co je veřejné mínění?</a:t>
            </a:r>
            <a:endParaRPr lang="cs-CZ" sz="3200" b="1" dirty="0">
              <a:latin typeface="+mn-lt"/>
            </a:endParaRP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B251D32F-1CD0-4933-B71D-1408CC925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VM se týká výhradně názorů na strany a politiku obecně, vylučuje názory o „soukromých věcech“.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endParaRPr lang="cs-CZ" altLang="cs-CZ" sz="1800"/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Jde o veřejné mínění, které je aktivní ve veřejné sféře. Výraz „veřejné“ neoznačuje jen subjekt (mínění), ale i povahu a oblast názorů, o něž se jedná.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endParaRPr lang="cs-CZ" altLang="cs-CZ" sz="1800"/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Mínění je „veřejné“ nejen proto, že je rozptýlené ve veřejnosti, ale i proto, že se týká veřejných věcí, res publica. </a:t>
            </a:r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endParaRPr lang="cs-CZ" altLang="cs-CZ" sz="1800"/>
          </a:p>
          <a:p>
            <a:pPr>
              <a:lnSpc>
                <a:spcPct val="90000"/>
              </a:lnSpc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 b="1"/>
              <a:t>Veřejné mínění je tedy dominantně politický pojem! </a:t>
            </a:r>
          </a:p>
          <a:p>
            <a:endParaRPr lang="cs-CZ" altLang="cs-CZ"/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9F68E899-44FB-469B-8DAC-BBC5D764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18042E-A105-4BAF-B3E1-03A77A0AC06D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cs-CZ" altLang="cs-CZ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EA568648-65B8-44C4-8EA4-56A3CAC7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latin typeface="+mn-lt"/>
              </a:rPr>
              <a:t>R. </a:t>
            </a:r>
            <a:r>
              <a:rPr lang="cs-CZ" altLang="cs-CZ" sz="2800" b="1" dirty="0" err="1">
                <a:latin typeface="+mn-lt"/>
              </a:rPr>
              <a:t>Dahl</a:t>
            </a:r>
            <a:r>
              <a:rPr lang="cs-CZ" altLang="cs-CZ" sz="2800" b="1" dirty="0">
                <a:latin typeface="+mn-lt"/>
              </a:rPr>
              <a:t>: demokratický proces vs. kompetence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08E30892-1F79-445C-8811-CD3C904F7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Dahl:  jedním z kritérií demokratického procesu „poučené porozumění“, „osvícené chápání“ či „efektivní (skutečná) účast“.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endParaRPr lang="cs-CZ" altLang="cs-CZ" sz="1800"/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Klíčové dilema demokracie: </a:t>
            </a:r>
            <a:r>
              <a:rPr lang="cs-CZ" altLang="cs-CZ" sz="1800" i="1"/>
              <a:t>„Dostatečné důkazy z několika zemí, spojené s obecným pozorováním značně podporují soud, že politické přesvědčení většiny lidí kdekoli na světě bude pravděpodobně trochu primitivní“ </a:t>
            </a:r>
            <a:r>
              <a:rPr lang="cs-CZ" altLang="cs-CZ" sz="1800"/>
              <a:t>[Dahl 1995: 203-204, 237, Demokracie a její kritici]. </a:t>
            </a:r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endParaRPr lang="cs-CZ" altLang="cs-CZ" sz="1800"/>
          </a:p>
          <a:p>
            <a:pPr>
              <a:buClr>
                <a:srgbClr val="C6886B"/>
              </a:buClr>
              <a:buSzPct val="120000"/>
              <a:buFont typeface="Arial" panose="020B0604020202020204" pitchFamily="34" charset="0"/>
              <a:buChar char="■"/>
            </a:pPr>
            <a:r>
              <a:rPr lang="cs-CZ" altLang="cs-CZ" sz="1800"/>
              <a:t>Prostý volič často postrádá aktivitu. Jeho přístup k sociální realitě/politice není podložen poznáním: </a:t>
            </a:r>
            <a:r>
              <a:rPr lang="cs-CZ" altLang="cs-CZ" sz="1800" i="1"/>
              <a:t>„Při stanovení toho, co pro něj je a co není dobré, se často mýlí a v napětí mezi objektivní potřebou a subjektivním uvědoměním této potřeby mnohdy dokonce ani nepostřehne, co je v jeho nejvlastnějším zájmu“ </a:t>
            </a:r>
            <a:r>
              <a:rPr lang="cs-CZ" altLang="cs-CZ" sz="1800"/>
              <a:t>[Dahl 2001: 87-93, O demokracii]. </a:t>
            </a:r>
          </a:p>
          <a:p>
            <a:pPr eaLnBrk="1" hangingPunct="1"/>
            <a:endParaRPr lang="cs-CZ" altLang="cs-CZ" sz="2000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500C022E-9158-4902-B773-30065D27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713436-B89E-4B62-B96E-E910FD2AAC94}" type="slidenum">
              <a:rPr lang="cs-CZ" altLang="cs-CZ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cs-CZ" altLang="cs-CZ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90000"/>
          <a:buFont typeface="Wingdings" pitchFamily="2" charset="2"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90000"/>
          <a:buFont typeface="Wingdings" pitchFamily="2" charset="2"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22174DF8D16D418B1720931A959868" ma:contentTypeVersion="2" ma:contentTypeDescription="Vytvoří nový dokument" ma:contentTypeScope="" ma:versionID="c90f791c201832d161c41be6b04049b2">
  <xsd:schema xmlns:xsd="http://www.w3.org/2001/XMLSchema" xmlns:xs="http://www.w3.org/2001/XMLSchema" xmlns:p="http://schemas.microsoft.com/office/2006/metadata/properties" xmlns:ns2="d2757f66-3c8b-443f-87ac-9994ca144d2e" targetNamespace="http://schemas.microsoft.com/office/2006/metadata/properties" ma:root="true" ma:fieldsID="d3b6b6de5bb24cdfa0a3481655be1d31" ns2:_="">
    <xsd:import namespace="d2757f66-3c8b-443f-87ac-9994ca144d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57f66-3c8b-443f-87ac-9994ca144d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2B26E0-0E89-4517-A45E-D17F409B28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57f66-3c8b-443f-87ac-9994ca144d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AFBA4A-DE8B-455C-9176-87B3C77A59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2902</TotalTime>
  <Words>2588</Words>
  <Application>Microsoft Office PowerPoint</Application>
  <PresentationFormat>Předvádění na obrazovce (4:3)</PresentationFormat>
  <Paragraphs>358</Paragraphs>
  <Slides>53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Vrstvy</vt:lpstr>
      <vt:lpstr>Prezentace aplikace PowerPoint</vt:lpstr>
      <vt:lpstr>Co je politická komunikace?</vt:lpstr>
      <vt:lpstr>Základní aktéři PK</vt:lpstr>
      <vt:lpstr>Proměny PK</vt:lpstr>
      <vt:lpstr>Kdy vládne lid?</vt:lpstr>
      <vt:lpstr>Na základě čeho lid volí?</vt:lpstr>
      <vt:lpstr>Co je veřejné mínění?</vt:lpstr>
      <vt:lpstr>Co je veřejné mínění?</vt:lpstr>
      <vt:lpstr>R. Dahl: demokratický proces vs. kompetence</vt:lpstr>
      <vt:lpstr>W. Lippmann: VM jako fantom publika</vt:lpstr>
      <vt:lpstr>„Slogans“ </vt:lpstr>
      <vt:lpstr>Politické (předvolební) kampaně</vt:lpstr>
      <vt:lpstr>Jak přenést politické sdělení?</vt:lpstr>
      <vt:lpstr>Dominantní zdroje politických postojů </vt:lpstr>
      <vt:lpstr>Role elit: K. W. Deutch</vt:lpstr>
      <vt:lpstr>Role elit: Katz, Lazarsfeld (Kolumbijská škola)</vt:lpstr>
      <vt:lpstr>Dvoustupňový komunikační tok (Two-Cycle-Flow Model)</vt:lpstr>
      <vt:lpstr>Opinion leaders I.</vt:lpstr>
      <vt:lpstr>Opinion leaders II.</vt:lpstr>
      <vt:lpstr>Charakteristické znaky „lídra“</vt:lpstr>
      <vt:lpstr>Přínos empirických výzkumů 40. a 50. let</vt:lpstr>
      <vt:lpstr>Opinion leader: pasivní mediátor nebo „tvůrce“?</vt:lpstr>
      <vt:lpstr>Fungují modely i v ČR?</vt:lpstr>
      <vt:lpstr>Příklady: volby 1996 a 1998</vt:lpstr>
      <vt:lpstr>VM jako projev konformity</vt:lpstr>
      <vt:lpstr>E. Noelle- Neumann (1917-2010)</vt:lpstr>
      <vt:lpstr>VM jako projev konformity</vt:lpstr>
      <vt:lpstr>Spirála mlčení I.</vt:lpstr>
      <vt:lpstr>Spirála mlčení II.</vt:lpstr>
      <vt:lpstr>Dvě tendence spirály mlčení</vt:lpstr>
      <vt:lpstr>Teorie kognitivní disonance (Leon Festinger, 1957) </vt:lpstr>
      <vt:lpstr>Aschův test </vt:lpstr>
      <vt:lpstr>Aschův test: Která z čar na pravém obrázku má stejnou délku jako vzorová na levém?</vt:lpstr>
      <vt:lpstr>Aschův test</vt:lpstr>
      <vt:lpstr>Pokusná osoba (č. 6) uprostřed asistentů experimentátora</vt:lpstr>
      <vt:lpstr>Aschův test: závěry</vt:lpstr>
      <vt:lpstr>Proč odpovídaly pokusné osoby špatně?</vt:lpstr>
      <vt:lpstr>Po 30 se nemění názory?</vt:lpstr>
      <vt:lpstr>Bandwagon effect: Lazarsfeld x Noelle-Neumann</vt:lpstr>
      <vt:lpstr>Jak výzkumy ovlivňují volební rozhodování?</vt:lpstr>
      <vt:lpstr>Mluvení vs. mlčení: české reálie</vt:lpstr>
      <vt:lpstr>Pětiprocentní klauzule: Případ SZ a STAN</vt:lpstr>
      <vt:lpstr>Průzkumy jako hybatel „spirály mluvení/mlčení“</vt:lpstr>
      <vt:lpstr>Bandwagon effect</vt:lpstr>
      <vt:lpstr>Underdog effect</vt:lpstr>
      <vt:lpstr>Bandwagon effect vs. underdog effect (ODA, DŽJ)</vt:lpstr>
      <vt:lpstr>Další efekty VVM na volební rozhodování</vt:lpstr>
      <vt:lpstr>Shrnutí: vliv výzkumů preferencí </vt:lpstr>
      <vt:lpstr>Informační deficit: Je volič primitiv?</vt:lpstr>
      <vt:lpstr>Klasifikace voličů</vt:lpstr>
      <vt:lpstr>Nestálí voliči a volební kampaně</vt:lpstr>
      <vt:lpstr>J. Habermas: Strukturální přeměna veřejnosti (2000) </vt:lpstr>
      <vt:lpstr>České kampaně a nerozhodní voliči</vt:lpstr>
    </vt:vector>
  </TitlesOfParts>
  <Company>Sociologicky ustav AV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Marie Cermakova</dc:creator>
  <cp:lastModifiedBy>Numero Uno</cp:lastModifiedBy>
  <cp:revision>248</cp:revision>
  <dcterms:created xsi:type="dcterms:W3CDTF">2004-04-25T12:29:29Z</dcterms:created>
  <dcterms:modified xsi:type="dcterms:W3CDTF">2021-10-01T13:04:27Z</dcterms:modified>
</cp:coreProperties>
</file>