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83" r:id="rId3"/>
    <p:sldId id="466" r:id="rId4"/>
    <p:sldId id="467" r:id="rId5"/>
    <p:sldId id="468" r:id="rId6"/>
  </p:sldIdLst>
  <p:sldSz cx="9144000" cy="6858000" type="screen4x3"/>
  <p:notesSz cx="7099300" cy="10234613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0D91D2C-75C7-4CB1-975E-AA089E2C79C2}">
          <p14:sldIdLst>
            <p14:sldId id="256"/>
            <p14:sldId id="383"/>
            <p14:sldId id="466"/>
            <p14:sldId id="467"/>
            <p14:sldId id="4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0" autoAdjust="0"/>
  </p:normalViewPr>
  <p:slideViewPr>
    <p:cSldViewPr snapToGrid="0" showGuides="1">
      <p:cViewPr varScale="1">
        <p:scale>
          <a:sx n="82" d="100"/>
          <a:sy n="82" d="100"/>
        </p:scale>
        <p:origin x="893" y="58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843B205-5F2E-431B-94EC-215C205723AE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80B2CEF8-4FD8-4A45-8902-8764F2597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00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979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2EA291-8051-4A67-8B93-158A6AD6296B}" type="datetimeFigureOut">
              <a:rPr lang="cs-CZ" smtClean="0"/>
              <a:t>28.10.2021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761" y="4862015"/>
            <a:ext cx="5679778" cy="4605085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979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83E0DFE-E2AE-45E2-AE1C-0C02FFD680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28.10.2021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04965" y="2142700"/>
            <a:ext cx="8284191" cy="2402004"/>
          </a:xfrm>
          <a:prstGeom prst="rect">
            <a:avLst/>
          </a:prstGeom>
          <a:noFill/>
        </p:spPr>
        <p:txBody>
          <a:bodyPr wrap="none" lIns="252000" tIns="0" rIns="252000" bIns="36000" rtlCol="0" anchor="ctr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politické režimy </a:t>
            </a:r>
          </a:p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v demokracii</a:t>
            </a:r>
            <a:endParaRPr lang="pl-PL" sz="5400" b="1" cap="all" dirty="0">
              <a:solidFill>
                <a:srgbClr val="002D5A"/>
              </a:solidFill>
              <a:latin typeface="+mj-lt"/>
            </a:endParaRPr>
          </a:p>
          <a:p>
            <a:pPr algn="ctr"/>
            <a:r>
              <a:rPr lang="pl-PL" sz="5400" b="1" cap="all" dirty="0">
                <a:solidFill>
                  <a:srgbClr val="002D5A"/>
                </a:solidFill>
                <a:latin typeface="+mj-lt"/>
              </a:rPr>
              <a:t>Kontrolní otázky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574674"/>
            <a:ext cx="4462818" cy="109035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endParaRPr lang="cs-CZ" sz="2800" b="1" dirty="0">
              <a:solidFill>
                <a:srgbClr val="002D5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Kontrolní otázky I.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Vysvětlete horizontální a vertikální dělbu moci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Ke které z nich řadíme dělení režimů na parlamentní, prezidentské a </a:t>
            </a:r>
            <a:r>
              <a:rPr lang="cs-CZ" altLang="cs-CZ" sz="2400" dirty="0" err="1">
                <a:solidFill>
                  <a:srgbClr val="002D5A"/>
                </a:solidFill>
              </a:rPr>
              <a:t>poloprezidentské</a:t>
            </a:r>
            <a:r>
              <a:rPr lang="cs-CZ" altLang="cs-CZ" sz="2400" dirty="0">
                <a:solidFill>
                  <a:srgbClr val="002D5A"/>
                </a:solidFill>
              </a:rPr>
              <a:t>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Doplňte</a:t>
            </a:r>
            <a:r>
              <a:rPr lang="cs-CZ" altLang="cs-CZ" sz="2400" dirty="0">
                <a:solidFill>
                  <a:srgbClr val="002D5A"/>
                </a:solidFill>
              </a:rPr>
              <a:t>: striktní dělba = …..?; pružná dělba = …..?; střední cesta = …..?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Které všechny faktory a proměnné je třeba brát v úvahu při klasifikaci a typologii politického režimu?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3606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Kontrolní otázky II.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3958"/>
            <a:ext cx="8229600" cy="49950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Jmenujte základní principy parlamentarismu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Jak </a:t>
            </a:r>
            <a:r>
              <a:rPr lang="cs-CZ" altLang="cs-CZ" sz="2400" b="0" dirty="0" err="1">
                <a:solidFill>
                  <a:srgbClr val="002D5A"/>
                </a:solidFill>
              </a:rPr>
              <a:t>typologizuje</a:t>
            </a:r>
            <a:r>
              <a:rPr lang="cs-CZ" altLang="cs-CZ" sz="2400" b="0" dirty="0">
                <a:solidFill>
                  <a:srgbClr val="002D5A"/>
                </a:solidFill>
              </a:rPr>
              <a:t> parlamentarismus Vladimír Klokočka? Uveďte proměnné, dle kterých je člení. A příklady.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A jak Giovanni </a:t>
            </a:r>
            <a:r>
              <a:rPr lang="cs-CZ" altLang="cs-CZ" sz="2400" dirty="0" err="1">
                <a:solidFill>
                  <a:srgbClr val="002D5A"/>
                </a:solidFill>
              </a:rPr>
              <a:t>Sartori</a:t>
            </a:r>
            <a:r>
              <a:rPr lang="cs-CZ" altLang="cs-CZ" sz="2400" dirty="0">
                <a:solidFill>
                  <a:srgbClr val="002D5A"/>
                </a:solidFill>
              </a:rPr>
              <a:t>? Uveďte proměnné, dle kterých je člení. A příklady.</a:t>
            </a: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Vysvětlete následující pojmy: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Premiérský parlamentarismus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Racionalizovaný parlamentarismus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Negativní parlamentarismus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cs-CZ" altLang="cs-CZ" sz="2000" dirty="0">
                <a:solidFill>
                  <a:srgbClr val="002D5A"/>
                </a:solidFill>
              </a:rPr>
              <a:t>Pozitivní parlamentarismus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1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3606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Kontrolní otázky III.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3958"/>
            <a:ext cx="8229600" cy="49950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Jmenujte základní principy </a:t>
            </a:r>
            <a:r>
              <a:rPr lang="cs-CZ" altLang="cs-CZ" sz="2400" b="0" dirty="0" err="1">
                <a:solidFill>
                  <a:srgbClr val="002D5A"/>
                </a:solidFill>
              </a:rPr>
              <a:t>prezidencialismu</a:t>
            </a:r>
            <a:r>
              <a:rPr lang="cs-CZ" altLang="cs-CZ" sz="2400" b="0" dirty="0">
                <a:solidFill>
                  <a:srgbClr val="002D5A"/>
                </a:solidFill>
              </a:rPr>
              <a:t>.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V čem se zásadně odlišuje od parlamentarismu?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Popište základní prvky a principy amerického prezidentského režimu. </a:t>
            </a: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Zamyslete se nad příčinami úspěchu </a:t>
            </a:r>
            <a:r>
              <a:rPr lang="cs-CZ" altLang="cs-CZ" sz="2400" dirty="0" err="1">
                <a:solidFill>
                  <a:srgbClr val="002D5A"/>
                </a:solidFill>
              </a:rPr>
              <a:t>prezidencialismu</a:t>
            </a:r>
            <a:r>
              <a:rPr lang="cs-CZ" altLang="cs-CZ" sz="2400" dirty="0">
                <a:solidFill>
                  <a:srgbClr val="002D5A"/>
                </a:solidFill>
              </a:rPr>
              <a:t> v USA.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 Vysvětlete následující pojmy:</a:t>
            </a: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n-US" altLang="cs-CZ" sz="2000" dirty="0" err="1">
                <a:solidFill>
                  <a:srgbClr val="002D5A"/>
                </a:solidFill>
              </a:rPr>
              <a:t>Systém</a:t>
            </a:r>
            <a:r>
              <a:rPr lang="en-US" altLang="cs-CZ" sz="2000" dirty="0">
                <a:solidFill>
                  <a:srgbClr val="002D5A"/>
                </a:solidFill>
              </a:rPr>
              <a:t> </a:t>
            </a:r>
            <a:r>
              <a:rPr lang="en-US" altLang="cs-CZ" sz="2000" dirty="0" err="1">
                <a:solidFill>
                  <a:srgbClr val="002D5A"/>
                </a:solidFill>
              </a:rPr>
              <a:t>brzd</a:t>
            </a:r>
            <a:r>
              <a:rPr lang="en-US" altLang="cs-CZ" sz="2000" dirty="0">
                <a:solidFill>
                  <a:srgbClr val="002D5A"/>
                </a:solidFill>
              </a:rPr>
              <a:t> a </a:t>
            </a:r>
            <a:r>
              <a:rPr lang="en-US" altLang="cs-CZ" sz="2000" dirty="0" err="1">
                <a:solidFill>
                  <a:srgbClr val="002D5A"/>
                </a:solidFill>
              </a:rPr>
              <a:t>protivah</a:t>
            </a:r>
            <a:endParaRPr lang="en-US" altLang="cs-CZ" sz="2000" dirty="0">
              <a:solidFill>
                <a:srgbClr val="002D5A"/>
              </a:solidFill>
            </a:endParaRP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en-US" altLang="cs-CZ" sz="2000" dirty="0">
                <a:solidFill>
                  <a:srgbClr val="002D5A"/>
                </a:solidFill>
              </a:rPr>
              <a:t>Impeachment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9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3606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400" dirty="0"/>
              <a:t>Kontrolní otázky IV.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3958"/>
            <a:ext cx="8229600" cy="499508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b="0" dirty="0">
                <a:solidFill>
                  <a:srgbClr val="002D5A"/>
                </a:solidFill>
              </a:rPr>
              <a:t>Jmenujte základní principy </a:t>
            </a:r>
            <a:r>
              <a:rPr lang="cs-CZ" altLang="cs-CZ" sz="2400" b="0" dirty="0" err="1">
                <a:solidFill>
                  <a:srgbClr val="002D5A"/>
                </a:solidFill>
              </a:rPr>
              <a:t>poloprezidencialismu</a:t>
            </a:r>
            <a:r>
              <a:rPr lang="cs-CZ" altLang="cs-CZ" sz="2400" b="0" dirty="0">
                <a:solidFill>
                  <a:srgbClr val="002D5A"/>
                </a:solidFill>
              </a:rPr>
              <a:t>.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V čem se zásadně odlišuje od parlamentarismu a </a:t>
            </a:r>
            <a:r>
              <a:rPr lang="cs-CZ" altLang="cs-CZ" sz="2400" dirty="0" err="1">
                <a:solidFill>
                  <a:srgbClr val="002D5A"/>
                </a:solidFill>
              </a:rPr>
              <a:t>prezidencialismu</a:t>
            </a:r>
            <a:r>
              <a:rPr lang="cs-CZ" altLang="cs-CZ" sz="2400" dirty="0">
                <a:solidFill>
                  <a:srgbClr val="002D5A"/>
                </a:solidFill>
              </a:rPr>
              <a:t>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Popište francouzský </a:t>
            </a:r>
            <a:r>
              <a:rPr lang="cs-CZ" altLang="cs-CZ" sz="2400" dirty="0" err="1">
                <a:solidFill>
                  <a:srgbClr val="002D5A"/>
                </a:solidFill>
              </a:rPr>
              <a:t>poloprezidentský</a:t>
            </a:r>
            <a:r>
              <a:rPr lang="cs-CZ" altLang="cs-CZ" sz="2400" dirty="0">
                <a:solidFill>
                  <a:srgbClr val="002D5A"/>
                </a:solidFill>
              </a:rPr>
              <a:t> režim v jeho proměnách.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Kde ještě najdeme </a:t>
            </a:r>
            <a:r>
              <a:rPr lang="cs-CZ" altLang="cs-CZ" sz="2400" dirty="0" err="1">
                <a:solidFill>
                  <a:srgbClr val="002D5A"/>
                </a:solidFill>
              </a:rPr>
              <a:t>poloprezidentské</a:t>
            </a:r>
            <a:r>
              <a:rPr lang="cs-CZ" altLang="cs-CZ" sz="2400" dirty="0">
                <a:solidFill>
                  <a:srgbClr val="002D5A"/>
                </a:solidFill>
              </a:rPr>
              <a:t> režimy? 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cs-CZ" altLang="cs-CZ" sz="2400" dirty="0">
                <a:solidFill>
                  <a:srgbClr val="002D5A"/>
                </a:solidFill>
              </a:rPr>
              <a:t>Proč většina významných politologů varovala země v </a:t>
            </a:r>
            <a:r>
              <a:rPr lang="cs-CZ" altLang="cs-CZ" sz="2400" dirty="0" err="1">
                <a:solidFill>
                  <a:srgbClr val="002D5A"/>
                </a:solidFill>
              </a:rPr>
              <a:t>tranzici</a:t>
            </a:r>
            <a:r>
              <a:rPr lang="cs-CZ" altLang="cs-CZ" sz="2400" dirty="0">
                <a:solidFill>
                  <a:srgbClr val="002D5A"/>
                </a:solidFill>
              </a:rPr>
              <a:t> před </a:t>
            </a:r>
            <a:r>
              <a:rPr lang="cs-CZ" altLang="cs-CZ" sz="2400" dirty="0" err="1">
                <a:solidFill>
                  <a:srgbClr val="002D5A"/>
                </a:solidFill>
              </a:rPr>
              <a:t>prezidencialismem</a:t>
            </a:r>
            <a:r>
              <a:rPr lang="cs-CZ" altLang="cs-CZ" sz="2400" dirty="0">
                <a:solidFill>
                  <a:srgbClr val="002D5A"/>
                </a:solidFill>
              </a:rPr>
              <a:t> a </a:t>
            </a:r>
            <a:r>
              <a:rPr lang="cs-CZ" altLang="cs-CZ" sz="2400" dirty="0" err="1">
                <a:solidFill>
                  <a:srgbClr val="002D5A"/>
                </a:solidFill>
              </a:rPr>
              <a:t>poloprezidencialismem</a:t>
            </a:r>
            <a:r>
              <a:rPr lang="cs-CZ" altLang="cs-CZ" sz="2400" dirty="0">
                <a:solidFill>
                  <a:srgbClr val="002D5A"/>
                </a:solidFill>
              </a:rPr>
              <a:t>? </a:t>
            </a:r>
            <a:r>
              <a:rPr lang="cs-CZ" altLang="cs-CZ" sz="2400">
                <a:solidFill>
                  <a:srgbClr val="002D5A"/>
                </a:solidFill>
              </a:rPr>
              <a:t>Jak se k tomu postavily země CEE? </a:t>
            </a:r>
            <a:endParaRPr lang="en-US" altLang="cs-CZ" sz="200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cs-CZ" altLang="cs-CZ" sz="2400" b="0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76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213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sady Office</vt:lpstr>
      <vt:lpstr>Prezentace aplikace PowerPoint</vt:lpstr>
      <vt:lpstr>Kontrolní otázky I. </vt:lpstr>
      <vt:lpstr>Kontrolní otázky II. </vt:lpstr>
      <vt:lpstr>Kontrolní otázky III. </vt:lpstr>
      <vt:lpstr>Kontrolní otázky IV.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jmeno prijmeni</cp:lastModifiedBy>
  <cp:revision>190</cp:revision>
  <cp:lastPrinted>2015-09-30T07:58:45Z</cp:lastPrinted>
  <dcterms:created xsi:type="dcterms:W3CDTF">2015-06-02T07:24:49Z</dcterms:created>
  <dcterms:modified xsi:type="dcterms:W3CDTF">2021-10-28T08:18:26Z</dcterms:modified>
</cp:coreProperties>
</file>