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383" r:id="rId3"/>
    <p:sldId id="466" r:id="rId4"/>
    <p:sldId id="467" r:id="rId5"/>
    <p:sldId id="468" r:id="rId6"/>
  </p:sldIdLst>
  <p:sldSz cx="9144000" cy="6858000" type="screen4x3"/>
  <p:notesSz cx="7099300" cy="10234613"/>
  <p:defaultTextStyle>
    <a:defPPr>
      <a:defRPr lang="cs-CZ"/>
    </a:defPPr>
    <a:lvl1pPr marL="0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03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06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09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11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14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617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20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823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C0D91D2C-75C7-4CB1-975E-AA089E2C79C2}">
          <p14:sldIdLst>
            <p14:sldId id="256"/>
            <p14:sldId id="383"/>
            <p14:sldId id="466"/>
            <p14:sldId id="467"/>
            <p14:sldId id="46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944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orient="horz" pos="3974">
          <p15:clr>
            <a:srgbClr val="A4A3A4"/>
          </p15:clr>
        </p15:guide>
        <p15:guide id="4" orient="horz" pos="362">
          <p15:clr>
            <a:srgbClr val="A4A3A4"/>
          </p15:clr>
        </p15:guide>
        <p15:guide id="5" orient="horz" pos="2812">
          <p15:clr>
            <a:srgbClr val="A4A3A4"/>
          </p15:clr>
        </p15:guide>
        <p15:guide id="6" orient="horz" pos="713">
          <p15:clr>
            <a:srgbClr val="A4A3A4"/>
          </p15:clr>
        </p15:guide>
        <p15:guide id="7" pos="2880">
          <p15:clr>
            <a:srgbClr val="A4A3A4"/>
          </p15:clr>
        </p15:guide>
        <p15:guide id="8" pos="36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D5A"/>
    <a:srgbClr val="CA8A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700" autoAdjust="0"/>
  </p:normalViewPr>
  <p:slideViewPr>
    <p:cSldViewPr snapToGrid="0" showGuides="1">
      <p:cViewPr varScale="1">
        <p:scale>
          <a:sx n="82" d="100"/>
          <a:sy n="82" d="100"/>
        </p:scale>
        <p:origin x="893" y="58"/>
      </p:cViewPr>
      <p:guideLst>
        <p:guide orient="horz" pos="944"/>
        <p:guide orient="horz" pos="2160"/>
        <p:guide orient="horz" pos="3974"/>
        <p:guide orient="horz" pos="362"/>
        <p:guide orient="horz" pos="2812"/>
        <p:guide orient="horz" pos="713"/>
        <p:guide pos="2880"/>
        <p:guide pos="360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6363" cy="511730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021294" y="1"/>
            <a:ext cx="3076363" cy="511730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C843B205-5F2E-431B-94EC-215C205723AE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1730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1730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80B2CEF8-4FD8-4A45-8902-8764F2597A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80007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5631" cy="512222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021979" y="0"/>
            <a:ext cx="3075631" cy="512222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5B2EA291-8051-4A67-8B93-158A6AD6296B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1" tIns="47745" rIns="95491" bIns="4774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9761" y="4862015"/>
            <a:ext cx="5679778" cy="4605085"/>
          </a:xfrm>
          <a:prstGeom prst="rect">
            <a:avLst/>
          </a:prstGeom>
        </p:spPr>
        <p:txBody>
          <a:bodyPr vert="horz" lIns="95491" tIns="47745" rIns="95491" bIns="4774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720755"/>
            <a:ext cx="3075631" cy="512222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021979" y="9720755"/>
            <a:ext cx="3075631" cy="512222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083E0DFE-E2AE-45E2-AE1C-0C02FFD680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89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/>
          <p:nvPr userDrawn="1"/>
        </p:nvSpPr>
        <p:spPr>
          <a:xfrm>
            <a:off x="5395596" y="-1"/>
            <a:ext cx="3749252" cy="1131889"/>
          </a:xfrm>
          <a:custGeom>
            <a:avLst/>
            <a:gdLst>
              <a:gd name="connsiteX0" fmla="*/ 0 w 1908175"/>
              <a:gd name="connsiteY0" fmla="*/ 574675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4675 h 581025"/>
              <a:gd name="connsiteX0" fmla="*/ 0 w 1908175"/>
              <a:gd name="connsiteY0" fmla="*/ 577850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7850 h 581025"/>
              <a:gd name="connsiteX0" fmla="*/ 0 w 1908175"/>
              <a:gd name="connsiteY0" fmla="*/ 628650 h 631825"/>
              <a:gd name="connsiteX1" fmla="*/ 149225 w 1908175"/>
              <a:gd name="connsiteY1" fmla="*/ 0 h 631825"/>
              <a:gd name="connsiteX2" fmla="*/ 1892300 w 1908175"/>
              <a:gd name="connsiteY2" fmla="*/ 50800 h 631825"/>
              <a:gd name="connsiteX3" fmla="*/ 1908175 w 1908175"/>
              <a:gd name="connsiteY3" fmla="*/ 631825 h 631825"/>
              <a:gd name="connsiteX4" fmla="*/ 0 w 1908175"/>
              <a:gd name="connsiteY4" fmla="*/ 628650 h 631825"/>
              <a:gd name="connsiteX0" fmla="*/ 0 w 1933575"/>
              <a:gd name="connsiteY0" fmla="*/ 628650 h 631825"/>
              <a:gd name="connsiteX1" fmla="*/ 149225 w 1933575"/>
              <a:gd name="connsiteY1" fmla="*/ 0 h 631825"/>
              <a:gd name="connsiteX2" fmla="*/ 1933575 w 1933575"/>
              <a:gd name="connsiteY2" fmla="*/ 0 h 631825"/>
              <a:gd name="connsiteX3" fmla="*/ 1908175 w 1933575"/>
              <a:gd name="connsiteY3" fmla="*/ 631825 h 631825"/>
              <a:gd name="connsiteX4" fmla="*/ 0 w 1933575"/>
              <a:gd name="connsiteY4" fmla="*/ 628650 h 631825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33575 w 1968500"/>
              <a:gd name="connsiteY2" fmla="*/ 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94535"/>
              <a:gd name="connsiteY0" fmla="*/ 628650 h 628650"/>
              <a:gd name="connsiteX1" fmla="*/ 149225 w 1994535"/>
              <a:gd name="connsiteY1" fmla="*/ 0 h 628650"/>
              <a:gd name="connsiteX2" fmla="*/ 1994535 w 1994535"/>
              <a:gd name="connsiteY2" fmla="*/ 53975 h 628650"/>
              <a:gd name="connsiteX3" fmla="*/ 1968500 w 1994535"/>
              <a:gd name="connsiteY3" fmla="*/ 628650 h 628650"/>
              <a:gd name="connsiteX4" fmla="*/ 0 w 1994535"/>
              <a:gd name="connsiteY4" fmla="*/ 628650 h 628650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65960 w 1968500"/>
              <a:gd name="connsiteY2" fmla="*/ 635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68500"/>
              <a:gd name="connsiteY0" fmla="*/ 622300 h 622300"/>
              <a:gd name="connsiteX1" fmla="*/ 134937 w 1968500"/>
              <a:gd name="connsiteY1" fmla="*/ 47625 h 622300"/>
              <a:gd name="connsiteX2" fmla="*/ 1965960 w 1968500"/>
              <a:gd name="connsiteY2" fmla="*/ 0 h 622300"/>
              <a:gd name="connsiteX3" fmla="*/ 1968500 w 1968500"/>
              <a:gd name="connsiteY3" fmla="*/ 622300 h 622300"/>
              <a:gd name="connsiteX4" fmla="*/ 0 w 1968500"/>
              <a:gd name="connsiteY4" fmla="*/ 622300 h 622300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33338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0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883621"/>
              <a:gd name="connsiteY0" fmla="*/ 574675 h 574675"/>
              <a:gd name="connsiteX1" fmla="*/ 134937 w 1883621"/>
              <a:gd name="connsiteY1" fmla="*/ 0 h 574675"/>
              <a:gd name="connsiteX2" fmla="*/ 1882774 w 1883621"/>
              <a:gd name="connsiteY2" fmla="*/ 0 h 574675"/>
              <a:gd name="connsiteX3" fmla="*/ 1882774 w 1883621"/>
              <a:gd name="connsiteY3" fmla="*/ 574675 h 574675"/>
              <a:gd name="connsiteX4" fmla="*/ 0 w 1883621"/>
              <a:gd name="connsiteY4" fmla="*/ 574675 h 574675"/>
              <a:gd name="connsiteX0" fmla="*/ 0 w 3758141"/>
              <a:gd name="connsiteY0" fmla="*/ 1135380 h 1135380"/>
              <a:gd name="connsiteX1" fmla="*/ 2009457 w 3758141"/>
              <a:gd name="connsiteY1" fmla="*/ 0 h 1135380"/>
              <a:gd name="connsiteX2" fmla="*/ 3757294 w 3758141"/>
              <a:gd name="connsiteY2" fmla="*/ 0 h 1135380"/>
              <a:gd name="connsiteX3" fmla="*/ 3757294 w 3758141"/>
              <a:gd name="connsiteY3" fmla="*/ 574675 h 1135380"/>
              <a:gd name="connsiteX4" fmla="*/ 0 w 3758141"/>
              <a:gd name="connsiteY4" fmla="*/ 1135380 h 1135380"/>
              <a:gd name="connsiteX0" fmla="*/ 0 w 3758141"/>
              <a:gd name="connsiteY0" fmla="*/ 1135381 h 1135381"/>
              <a:gd name="connsiteX1" fmla="*/ 336233 w 3758141"/>
              <a:gd name="connsiteY1" fmla="*/ 0 h 1135381"/>
              <a:gd name="connsiteX2" fmla="*/ 3757294 w 3758141"/>
              <a:gd name="connsiteY2" fmla="*/ 1 h 1135381"/>
              <a:gd name="connsiteX3" fmla="*/ 3757294 w 3758141"/>
              <a:gd name="connsiteY3" fmla="*/ 574676 h 1135381"/>
              <a:gd name="connsiteX4" fmla="*/ 0 w 3758141"/>
              <a:gd name="connsiteY4" fmla="*/ 1135381 h 1135381"/>
              <a:gd name="connsiteX0" fmla="*/ 0 w 3575261"/>
              <a:gd name="connsiteY0" fmla="*/ 1131889 h 1131889"/>
              <a:gd name="connsiteX1" fmla="*/ 153353 w 3575261"/>
              <a:gd name="connsiteY1" fmla="*/ 0 h 1131889"/>
              <a:gd name="connsiteX2" fmla="*/ 3574414 w 3575261"/>
              <a:gd name="connsiteY2" fmla="*/ 1 h 1131889"/>
              <a:gd name="connsiteX3" fmla="*/ 3574414 w 3575261"/>
              <a:gd name="connsiteY3" fmla="*/ 574676 h 1131889"/>
              <a:gd name="connsiteX4" fmla="*/ 0 w 3575261"/>
              <a:gd name="connsiteY4" fmla="*/ 1131889 h 1131889"/>
              <a:gd name="connsiteX0" fmla="*/ 0 w 3695911"/>
              <a:gd name="connsiteY0" fmla="*/ 1131889 h 1131889"/>
              <a:gd name="connsiteX1" fmla="*/ 274003 w 3695911"/>
              <a:gd name="connsiteY1" fmla="*/ 0 h 1131889"/>
              <a:gd name="connsiteX2" fmla="*/ 3695064 w 3695911"/>
              <a:gd name="connsiteY2" fmla="*/ 1 h 1131889"/>
              <a:gd name="connsiteX3" fmla="*/ 3695064 w 3695911"/>
              <a:gd name="connsiteY3" fmla="*/ 574676 h 1131889"/>
              <a:gd name="connsiteX4" fmla="*/ 0 w 3695911"/>
              <a:gd name="connsiteY4" fmla="*/ 1131889 h 1131889"/>
              <a:gd name="connsiteX0" fmla="*/ 0 w 3748405"/>
              <a:gd name="connsiteY0" fmla="*/ 1131889 h 1131889"/>
              <a:gd name="connsiteX1" fmla="*/ 274003 w 3748405"/>
              <a:gd name="connsiteY1" fmla="*/ 0 h 1131889"/>
              <a:gd name="connsiteX2" fmla="*/ 3695064 w 3748405"/>
              <a:gd name="connsiteY2" fmla="*/ 1 h 1131889"/>
              <a:gd name="connsiteX3" fmla="*/ 3748405 w 3748405"/>
              <a:gd name="connsiteY3" fmla="*/ 1131889 h 1131889"/>
              <a:gd name="connsiteX4" fmla="*/ 0 w 3748405"/>
              <a:gd name="connsiteY4" fmla="*/ 1131889 h 1131889"/>
              <a:gd name="connsiteX0" fmla="*/ 0 w 3749252"/>
              <a:gd name="connsiteY0" fmla="*/ 1131889 h 1131889"/>
              <a:gd name="connsiteX1" fmla="*/ 274003 w 3749252"/>
              <a:gd name="connsiteY1" fmla="*/ 0 h 1131889"/>
              <a:gd name="connsiteX2" fmla="*/ 3748405 w 3749252"/>
              <a:gd name="connsiteY2" fmla="*/ 1 h 1131889"/>
              <a:gd name="connsiteX3" fmla="*/ 3748405 w 3749252"/>
              <a:gd name="connsiteY3" fmla="*/ 1131889 h 1131889"/>
              <a:gd name="connsiteX4" fmla="*/ 0 w 3749252"/>
              <a:gd name="connsiteY4" fmla="*/ 1131889 h 1131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9252" h="1131889">
                <a:moveTo>
                  <a:pt x="0" y="1131889"/>
                </a:moveTo>
                <a:lnTo>
                  <a:pt x="274003" y="0"/>
                </a:lnTo>
                <a:lnTo>
                  <a:pt x="3748405" y="1"/>
                </a:lnTo>
                <a:cubicBezTo>
                  <a:pt x="3749252" y="207434"/>
                  <a:pt x="3747558" y="924456"/>
                  <a:pt x="3748405" y="1131889"/>
                </a:cubicBezTo>
                <a:lnTo>
                  <a:pt x="0" y="1131889"/>
                </a:lnTo>
                <a:close/>
              </a:path>
            </a:pathLst>
          </a:custGeom>
          <a:solidFill>
            <a:srgbClr val="002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Obrázek 9" descr="Cevro institut_doplnkove_rgb_neg_cz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935244" y="290218"/>
            <a:ext cx="2976981" cy="60513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574674"/>
            <a:ext cx="9144000" cy="923926"/>
          </a:xfrm>
        </p:spPr>
        <p:txBody>
          <a:bodyPr lIns="252000" rIns="252000">
            <a:normAutofit/>
          </a:bodyPr>
          <a:lstStyle>
            <a:lvl1pPr algn="l">
              <a:defRPr sz="6600">
                <a:solidFill>
                  <a:srgbClr val="CA8A64"/>
                </a:solidFill>
                <a:latin typeface="+mn-lt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Volný tvar 6"/>
          <p:cNvSpPr/>
          <p:nvPr userDrawn="1"/>
        </p:nvSpPr>
        <p:spPr>
          <a:xfrm>
            <a:off x="7261225" y="0"/>
            <a:ext cx="1883621" cy="574675"/>
          </a:xfrm>
          <a:custGeom>
            <a:avLst/>
            <a:gdLst>
              <a:gd name="connsiteX0" fmla="*/ 0 w 1908175"/>
              <a:gd name="connsiteY0" fmla="*/ 574675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4675 h 581025"/>
              <a:gd name="connsiteX0" fmla="*/ 0 w 1908175"/>
              <a:gd name="connsiteY0" fmla="*/ 577850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7850 h 581025"/>
              <a:gd name="connsiteX0" fmla="*/ 0 w 1908175"/>
              <a:gd name="connsiteY0" fmla="*/ 628650 h 631825"/>
              <a:gd name="connsiteX1" fmla="*/ 149225 w 1908175"/>
              <a:gd name="connsiteY1" fmla="*/ 0 h 631825"/>
              <a:gd name="connsiteX2" fmla="*/ 1892300 w 1908175"/>
              <a:gd name="connsiteY2" fmla="*/ 50800 h 631825"/>
              <a:gd name="connsiteX3" fmla="*/ 1908175 w 1908175"/>
              <a:gd name="connsiteY3" fmla="*/ 631825 h 631825"/>
              <a:gd name="connsiteX4" fmla="*/ 0 w 1908175"/>
              <a:gd name="connsiteY4" fmla="*/ 628650 h 631825"/>
              <a:gd name="connsiteX0" fmla="*/ 0 w 1933575"/>
              <a:gd name="connsiteY0" fmla="*/ 628650 h 631825"/>
              <a:gd name="connsiteX1" fmla="*/ 149225 w 1933575"/>
              <a:gd name="connsiteY1" fmla="*/ 0 h 631825"/>
              <a:gd name="connsiteX2" fmla="*/ 1933575 w 1933575"/>
              <a:gd name="connsiteY2" fmla="*/ 0 h 631825"/>
              <a:gd name="connsiteX3" fmla="*/ 1908175 w 1933575"/>
              <a:gd name="connsiteY3" fmla="*/ 631825 h 631825"/>
              <a:gd name="connsiteX4" fmla="*/ 0 w 1933575"/>
              <a:gd name="connsiteY4" fmla="*/ 628650 h 631825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33575 w 1968500"/>
              <a:gd name="connsiteY2" fmla="*/ 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94535"/>
              <a:gd name="connsiteY0" fmla="*/ 628650 h 628650"/>
              <a:gd name="connsiteX1" fmla="*/ 149225 w 1994535"/>
              <a:gd name="connsiteY1" fmla="*/ 0 h 628650"/>
              <a:gd name="connsiteX2" fmla="*/ 1994535 w 1994535"/>
              <a:gd name="connsiteY2" fmla="*/ 53975 h 628650"/>
              <a:gd name="connsiteX3" fmla="*/ 1968500 w 1994535"/>
              <a:gd name="connsiteY3" fmla="*/ 628650 h 628650"/>
              <a:gd name="connsiteX4" fmla="*/ 0 w 1994535"/>
              <a:gd name="connsiteY4" fmla="*/ 628650 h 628650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65960 w 1968500"/>
              <a:gd name="connsiteY2" fmla="*/ 635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68500"/>
              <a:gd name="connsiteY0" fmla="*/ 622300 h 622300"/>
              <a:gd name="connsiteX1" fmla="*/ 134937 w 1968500"/>
              <a:gd name="connsiteY1" fmla="*/ 47625 h 622300"/>
              <a:gd name="connsiteX2" fmla="*/ 1965960 w 1968500"/>
              <a:gd name="connsiteY2" fmla="*/ 0 h 622300"/>
              <a:gd name="connsiteX3" fmla="*/ 1968500 w 1968500"/>
              <a:gd name="connsiteY3" fmla="*/ 622300 h 622300"/>
              <a:gd name="connsiteX4" fmla="*/ 0 w 1968500"/>
              <a:gd name="connsiteY4" fmla="*/ 622300 h 622300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33338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0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883621"/>
              <a:gd name="connsiteY0" fmla="*/ 574675 h 574675"/>
              <a:gd name="connsiteX1" fmla="*/ 134937 w 1883621"/>
              <a:gd name="connsiteY1" fmla="*/ 0 h 574675"/>
              <a:gd name="connsiteX2" fmla="*/ 1882774 w 1883621"/>
              <a:gd name="connsiteY2" fmla="*/ 0 h 574675"/>
              <a:gd name="connsiteX3" fmla="*/ 1882774 w 1883621"/>
              <a:gd name="connsiteY3" fmla="*/ 574675 h 574675"/>
              <a:gd name="connsiteX4" fmla="*/ 0 w 1883621"/>
              <a:gd name="connsiteY4" fmla="*/ 574675 h 57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3621" h="574675">
                <a:moveTo>
                  <a:pt x="0" y="574675"/>
                </a:moveTo>
                <a:lnTo>
                  <a:pt x="134937" y="0"/>
                </a:lnTo>
                <a:lnTo>
                  <a:pt x="1882774" y="0"/>
                </a:lnTo>
                <a:cubicBezTo>
                  <a:pt x="1883621" y="207433"/>
                  <a:pt x="1881927" y="367242"/>
                  <a:pt x="1882774" y="574675"/>
                </a:cubicBezTo>
                <a:lnTo>
                  <a:pt x="0" y="574675"/>
                </a:lnTo>
                <a:close/>
              </a:path>
            </a:pathLst>
          </a:custGeom>
          <a:solidFill>
            <a:srgbClr val="002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 userDrawn="1"/>
        </p:nvSpPr>
        <p:spPr>
          <a:xfrm>
            <a:off x="7114540" y="6308726"/>
            <a:ext cx="2030307" cy="549274"/>
          </a:xfrm>
          <a:custGeom>
            <a:avLst/>
            <a:gdLst>
              <a:gd name="connsiteX0" fmla="*/ 0 w 1908175"/>
              <a:gd name="connsiteY0" fmla="*/ 574675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4675 h 581025"/>
              <a:gd name="connsiteX0" fmla="*/ 0 w 1908175"/>
              <a:gd name="connsiteY0" fmla="*/ 577850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7850 h 581025"/>
              <a:gd name="connsiteX0" fmla="*/ 0 w 1908175"/>
              <a:gd name="connsiteY0" fmla="*/ 628650 h 631825"/>
              <a:gd name="connsiteX1" fmla="*/ 149225 w 1908175"/>
              <a:gd name="connsiteY1" fmla="*/ 0 h 631825"/>
              <a:gd name="connsiteX2" fmla="*/ 1892300 w 1908175"/>
              <a:gd name="connsiteY2" fmla="*/ 50800 h 631825"/>
              <a:gd name="connsiteX3" fmla="*/ 1908175 w 1908175"/>
              <a:gd name="connsiteY3" fmla="*/ 631825 h 631825"/>
              <a:gd name="connsiteX4" fmla="*/ 0 w 1908175"/>
              <a:gd name="connsiteY4" fmla="*/ 628650 h 631825"/>
              <a:gd name="connsiteX0" fmla="*/ 0 w 1933575"/>
              <a:gd name="connsiteY0" fmla="*/ 628650 h 631825"/>
              <a:gd name="connsiteX1" fmla="*/ 149225 w 1933575"/>
              <a:gd name="connsiteY1" fmla="*/ 0 h 631825"/>
              <a:gd name="connsiteX2" fmla="*/ 1933575 w 1933575"/>
              <a:gd name="connsiteY2" fmla="*/ 0 h 631825"/>
              <a:gd name="connsiteX3" fmla="*/ 1908175 w 1933575"/>
              <a:gd name="connsiteY3" fmla="*/ 631825 h 631825"/>
              <a:gd name="connsiteX4" fmla="*/ 0 w 1933575"/>
              <a:gd name="connsiteY4" fmla="*/ 628650 h 631825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33575 w 1968500"/>
              <a:gd name="connsiteY2" fmla="*/ 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94535"/>
              <a:gd name="connsiteY0" fmla="*/ 628650 h 628650"/>
              <a:gd name="connsiteX1" fmla="*/ 149225 w 1994535"/>
              <a:gd name="connsiteY1" fmla="*/ 0 h 628650"/>
              <a:gd name="connsiteX2" fmla="*/ 1994535 w 1994535"/>
              <a:gd name="connsiteY2" fmla="*/ 53975 h 628650"/>
              <a:gd name="connsiteX3" fmla="*/ 1968500 w 1994535"/>
              <a:gd name="connsiteY3" fmla="*/ 628650 h 628650"/>
              <a:gd name="connsiteX4" fmla="*/ 0 w 1994535"/>
              <a:gd name="connsiteY4" fmla="*/ 628650 h 628650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65960 w 1968500"/>
              <a:gd name="connsiteY2" fmla="*/ 635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2030307"/>
              <a:gd name="connsiteY0" fmla="*/ 705485 h 705485"/>
              <a:gd name="connsiteX1" fmla="*/ 149225 w 2030307"/>
              <a:gd name="connsiteY1" fmla="*/ 76835 h 705485"/>
              <a:gd name="connsiteX2" fmla="*/ 2029460 w 2030307"/>
              <a:gd name="connsiteY2" fmla="*/ 0 h 705485"/>
              <a:gd name="connsiteX3" fmla="*/ 1968500 w 2030307"/>
              <a:gd name="connsiteY3" fmla="*/ 705485 h 705485"/>
              <a:gd name="connsiteX4" fmla="*/ 0 w 2030307"/>
              <a:gd name="connsiteY4" fmla="*/ 705485 h 705485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6 h 628650"/>
              <a:gd name="connsiteX3" fmla="*/ 196850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5 h 628650"/>
              <a:gd name="connsiteX3" fmla="*/ 196850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5 h 628650"/>
              <a:gd name="connsiteX3" fmla="*/ 202946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5 h 628650"/>
              <a:gd name="connsiteX3" fmla="*/ 202946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31031 h 631031"/>
              <a:gd name="connsiteX1" fmla="*/ 149225 w 2030307"/>
              <a:gd name="connsiteY1" fmla="*/ 2381 h 631031"/>
              <a:gd name="connsiteX2" fmla="*/ 2029460 w 2030307"/>
              <a:gd name="connsiteY2" fmla="*/ 0 h 631031"/>
              <a:gd name="connsiteX3" fmla="*/ 2029460 w 2030307"/>
              <a:gd name="connsiteY3" fmla="*/ 631031 h 631031"/>
              <a:gd name="connsiteX4" fmla="*/ 0 w 2030307"/>
              <a:gd name="connsiteY4" fmla="*/ 631031 h 631031"/>
              <a:gd name="connsiteX0" fmla="*/ 0 w 2030307"/>
              <a:gd name="connsiteY0" fmla="*/ 631031 h 631031"/>
              <a:gd name="connsiteX1" fmla="*/ 132556 w 2030307"/>
              <a:gd name="connsiteY1" fmla="*/ 81757 h 631031"/>
              <a:gd name="connsiteX2" fmla="*/ 2029460 w 2030307"/>
              <a:gd name="connsiteY2" fmla="*/ 0 h 631031"/>
              <a:gd name="connsiteX3" fmla="*/ 2029460 w 2030307"/>
              <a:gd name="connsiteY3" fmla="*/ 631031 h 631031"/>
              <a:gd name="connsiteX4" fmla="*/ 0 w 2030307"/>
              <a:gd name="connsiteY4" fmla="*/ 631031 h 631031"/>
              <a:gd name="connsiteX0" fmla="*/ 0 w 2030307"/>
              <a:gd name="connsiteY0" fmla="*/ 549274 h 549274"/>
              <a:gd name="connsiteX1" fmla="*/ 132556 w 2030307"/>
              <a:gd name="connsiteY1" fmla="*/ 0 h 549274"/>
              <a:gd name="connsiteX2" fmla="*/ 2029460 w 2030307"/>
              <a:gd name="connsiteY2" fmla="*/ 0 h 549274"/>
              <a:gd name="connsiteX3" fmla="*/ 2029460 w 2030307"/>
              <a:gd name="connsiteY3" fmla="*/ 549274 h 549274"/>
              <a:gd name="connsiteX4" fmla="*/ 0 w 2030307"/>
              <a:gd name="connsiteY4" fmla="*/ 549274 h 549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0307" h="549274">
                <a:moveTo>
                  <a:pt x="0" y="549274"/>
                </a:moveTo>
                <a:lnTo>
                  <a:pt x="132556" y="0"/>
                </a:lnTo>
                <a:lnTo>
                  <a:pt x="2029460" y="0"/>
                </a:lnTo>
                <a:cubicBezTo>
                  <a:pt x="2030307" y="207433"/>
                  <a:pt x="2028613" y="341841"/>
                  <a:pt x="2029460" y="549274"/>
                </a:cubicBezTo>
                <a:lnTo>
                  <a:pt x="0" y="549274"/>
                </a:lnTo>
                <a:close/>
              </a:path>
            </a:pathLst>
          </a:custGeom>
          <a:solidFill>
            <a:srgbClr val="CA8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Obrázek 8" descr="Cevro institut_doplnkove_rgb_neg_cz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545789" y="150518"/>
            <a:ext cx="1474386" cy="299699"/>
          </a:xfrm>
          <a:prstGeom prst="rect">
            <a:avLst/>
          </a:prstGeom>
        </p:spPr>
      </p:pic>
      <p:pic>
        <p:nvPicPr>
          <p:cNvPr id="10" name="Obrázek 9" descr="CEVRO_we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402865" y="6519270"/>
            <a:ext cx="1617310" cy="16251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0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7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8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3" indent="0">
              <a:buNone/>
              <a:defRPr sz="2000" b="1"/>
            </a:lvl2pPr>
            <a:lvl3pPr marL="914206" indent="0">
              <a:buNone/>
              <a:defRPr sz="1800" b="1"/>
            </a:lvl3pPr>
            <a:lvl4pPr marL="1371309" indent="0">
              <a:buNone/>
              <a:defRPr sz="1600" b="1"/>
            </a:lvl4pPr>
            <a:lvl5pPr marL="1828411" indent="0">
              <a:buNone/>
              <a:defRPr sz="1600" b="1"/>
            </a:lvl5pPr>
            <a:lvl6pPr marL="2285514" indent="0">
              <a:buNone/>
              <a:defRPr sz="1600" b="1"/>
            </a:lvl6pPr>
            <a:lvl7pPr marL="2742617" indent="0">
              <a:buNone/>
              <a:defRPr sz="1600" b="1"/>
            </a:lvl7pPr>
            <a:lvl8pPr marL="3199720" indent="0">
              <a:buNone/>
              <a:defRPr sz="1600" b="1"/>
            </a:lvl8pPr>
            <a:lvl9pPr marL="3656823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3" indent="0">
              <a:buNone/>
              <a:defRPr sz="2000" b="1"/>
            </a:lvl2pPr>
            <a:lvl3pPr marL="914206" indent="0">
              <a:buNone/>
              <a:defRPr sz="1800" b="1"/>
            </a:lvl3pPr>
            <a:lvl4pPr marL="1371309" indent="0">
              <a:buNone/>
              <a:defRPr sz="1600" b="1"/>
            </a:lvl4pPr>
            <a:lvl5pPr marL="1828411" indent="0">
              <a:buNone/>
              <a:defRPr sz="1600" b="1"/>
            </a:lvl5pPr>
            <a:lvl6pPr marL="2285514" indent="0">
              <a:buNone/>
              <a:defRPr sz="1600" b="1"/>
            </a:lvl6pPr>
            <a:lvl7pPr marL="2742617" indent="0">
              <a:buNone/>
              <a:defRPr sz="1600" b="1"/>
            </a:lvl7pPr>
            <a:lvl8pPr marL="3199720" indent="0">
              <a:buNone/>
              <a:defRPr sz="1600" b="1"/>
            </a:lvl8pPr>
            <a:lvl9pPr marL="3656823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03" indent="0">
              <a:buNone/>
              <a:defRPr sz="1200"/>
            </a:lvl2pPr>
            <a:lvl3pPr marL="914206" indent="0">
              <a:buNone/>
              <a:defRPr sz="1000"/>
            </a:lvl3pPr>
            <a:lvl4pPr marL="1371309" indent="0">
              <a:buNone/>
              <a:defRPr sz="900"/>
            </a:lvl4pPr>
            <a:lvl5pPr marL="1828411" indent="0">
              <a:buNone/>
              <a:defRPr sz="900"/>
            </a:lvl5pPr>
            <a:lvl6pPr marL="2285514" indent="0">
              <a:buNone/>
              <a:defRPr sz="900"/>
            </a:lvl6pPr>
            <a:lvl7pPr marL="2742617" indent="0">
              <a:buNone/>
              <a:defRPr sz="900"/>
            </a:lvl7pPr>
            <a:lvl8pPr marL="3199720" indent="0">
              <a:buNone/>
              <a:defRPr sz="900"/>
            </a:lvl8pPr>
            <a:lvl9pPr marL="3656823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03" indent="0">
              <a:buNone/>
              <a:defRPr sz="2800"/>
            </a:lvl2pPr>
            <a:lvl3pPr marL="914206" indent="0">
              <a:buNone/>
              <a:defRPr sz="2400"/>
            </a:lvl3pPr>
            <a:lvl4pPr marL="1371309" indent="0">
              <a:buNone/>
              <a:defRPr sz="2000"/>
            </a:lvl4pPr>
            <a:lvl5pPr marL="1828411" indent="0">
              <a:buNone/>
              <a:defRPr sz="2000"/>
            </a:lvl5pPr>
            <a:lvl6pPr marL="2285514" indent="0">
              <a:buNone/>
              <a:defRPr sz="2000"/>
            </a:lvl6pPr>
            <a:lvl7pPr marL="2742617" indent="0">
              <a:buNone/>
              <a:defRPr sz="2000"/>
            </a:lvl7pPr>
            <a:lvl8pPr marL="3199720" indent="0">
              <a:buNone/>
              <a:defRPr sz="2000"/>
            </a:lvl8pPr>
            <a:lvl9pPr marL="365682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03" indent="0">
              <a:buNone/>
              <a:defRPr sz="1200"/>
            </a:lvl2pPr>
            <a:lvl3pPr marL="914206" indent="0">
              <a:buNone/>
              <a:defRPr sz="1000"/>
            </a:lvl3pPr>
            <a:lvl4pPr marL="1371309" indent="0">
              <a:buNone/>
              <a:defRPr sz="900"/>
            </a:lvl4pPr>
            <a:lvl5pPr marL="1828411" indent="0">
              <a:buNone/>
              <a:defRPr sz="900"/>
            </a:lvl5pPr>
            <a:lvl6pPr marL="2285514" indent="0">
              <a:buNone/>
              <a:defRPr sz="900"/>
            </a:lvl6pPr>
            <a:lvl7pPr marL="2742617" indent="0">
              <a:buNone/>
              <a:defRPr sz="900"/>
            </a:lvl7pPr>
            <a:lvl8pPr marL="3199720" indent="0">
              <a:buNone/>
              <a:defRPr sz="900"/>
            </a:lvl8pPr>
            <a:lvl9pPr marL="3656823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20" tIns="45710" rIns="91420" bIns="4571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20" tIns="45710" rIns="91420" bIns="4571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4174D-E7E7-45B3-A872-4B12C218382D}" type="datetimeFigureOut">
              <a:rPr lang="cs-CZ" smtClean="0"/>
              <a:pPr/>
              <a:t>28.10.2021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  <p:txStyles>
    <p:titleStyle>
      <a:lvl1pPr algn="ctr" defTabSz="91420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7" indent="-342827" algn="l" defTabSz="91420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92" indent="-285689" algn="l" defTabSz="91420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57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60" indent="-228552" algn="l" defTabSz="91420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63" indent="-228552" algn="l" defTabSz="91420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66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8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72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74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3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06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09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11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14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17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20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23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504965" y="2142700"/>
            <a:ext cx="8284191" cy="2402004"/>
          </a:xfrm>
          <a:prstGeom prst="rect">
            <a:avLst/>
          </a:prstGeom>
          <a:noFill/>
        </p:spPr>
        <p:txBody>
          <a:bodyPr wrap="none" lIns="252000" tIns="0" rIns="252000" bIns="36000" rtlCol="0" anchor="ctr" anchorCtr="0">
            <a:noAutofit/>
          </a:bodyPr>
          <a:lstStyle/>
          <a:p>
            <a:pPr algn="ctr"/>
            <a:r>
              <a:rPr lang="pl-PL" sz="5400" b="1" cap="all" dirty="0">
                <a:solidFill>
                  <a:srgbClr val="CA8A64"/>
                </a:solidFill>
                <a:latin typeface="+mj-lt"/>
              </a:rPr>
              <a:t>politické režimy </a:t>
            </a:r>
          </a:p>
          <a:p>
            <a:pPr algn="ctr"/>
            <a:r>
              <a:rPr lang="pl-PL" sz="5400" b="1" cap="all" dirty="0">
                <a:solidFill>
                  <a:srgbClr val="CA8A64"/>
                </a:solidFill>
                <a:latin typeface="+mj-lt"/>
              </a:rPr>
              <a:t>v demokracii</a:t>
            </a:r>
            <a:endParaRPr lang="pl-PL" sz="5400" b="1" cap="all" dirty="0">
              <a:solidFill>
                <a:srgbClr val="002D5A"/>
              </a:solidFill>
              <a:latin typeface="+mj-lt"/>
            </a:endParaRPr>
          </a:p>
          <a:p>
            <a:pPr algn="ctr"/>
            <a:r>
              <a:rPr lang="pl-PL" sz="5400" b="1" cap="all" dirty="0">
                <a:solidFill>
                  <a:srgbClr val="002D5A"/>
                </a:solidFill>
                <a:latin typeface="+mj-lt"/>
              </a:rPr>
              <a:t>Kontrolní otázky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0" y="574674"/>
            <a:ext cx="4462818" cy="1090353"/>
          </a:xfrm>
          <a:prstGeom prst="rect">
            <a:avLst/>
          </a:prstGeom>
          <a:noFill/>
        </p:spPr>
        <p:txBody>
          <a:bodyPr wrap="none" lIns="252000" tIns="0" rIns="252000" bIns="36000" rtlCol="0" anchor="t" anchorCtr="0">
            <a:noAutofit/>
          </a:bodyPr>
          <a:lstStyle/>
          <a:p>
            <a:endParaRPr lang="cs-CZ" sz="2800" b="1" dirty="0">
              <a:solidFill>
                <a:srgbClr val="002D5A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4400" dirty="0"/>
              <a:t>Kontrolní otázky I.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Vysvětlete horizontální a vertikální dělbu moci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cs-CZ" altLang="cs-CZ" sz="2400" dirty="0">
                <a:solidFill>
                  <a:srgbClr val="002D5A"/>
                </a:solidFill>
              </a:rPr>
              <a:t>Ke které z nich řadíme dělení režimů na parlamentní, prezidentské a </a:t>
            </a:r>
            <a:r>
              <a:rPr lang="cs-CZ" altLang="cs-CZ" sz="2400" dirty="0" err="1">
                <a:solidFill>
                  <a:srgbClr val="002D5A"/>
                </a:solidFill>
              </a:rPr>
              <a:t>poloprezidentské</a:t>
            </a:r>
            <a:r>
              <a:rPr lang="cs-CZ" altLang="cs-CZ" sz="2400" dirty="0">
                <a:solidFill>
                  <a:srgbClr val="002D5A"/>
                </a:solidFill>
              </a:rPr>
              <a:t>? 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Doplňte</a:t>
            </a:r>
            <a:r>
              <a:rPr lang="cs-CZ" altLang="cs-CZ" sz="2400" dirty="0">
                <a:solidFill>
                  <a:srgbClr val="002D5A"/>
                </a:solidFill>
              </a:rPr>
              <a:t>: striktní dělba = …..?; pružná dělba = …..?; střední cesta = …..? 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cs-CZ" altLang="cs-CZ" sz="2400" dirty="0">
                <a:solidFill>
                  <a:srgbClr val="002D5A"/>
                </a:solidFill>
              </a:rPr>
              <a:t>Které všechny faktory a proměnné je třeba brát v úvahu při klasifikaci a typologii politického režimu?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endParaRPr lang="cs-CZ" altLang="cs-CZ" sz="2400" dirty="0">
              <a:solidFill>
                <a:srgbClr val="002D5A"/>
              </a:solidFill>
            </a:endParaRPr>
          </a:p>
          <a:p>
            <a:pPr>
              <a:lnSpc>
                <a:spcPct val="110000"/>
              </a:lnSpc>
              <a:spcBef>
                <a:spcPts val="1800"/>
              </a:spcBef>
            </a:pPr>
            <a:endParaRPr lang="cs-CZ" altLang="cs-CZ" sz="2400" b="0" dirty="0">
              <a:solidFill>
                <a:srgbClr val="002D5A"/>
              </a:solidFill>
            </a:endParaRPr>
          </a:p>
          <a:p>
            <a:pPr>
              <a:lnSpc>
                <a:spcPct val="110000"/>
              </a:lnSpc>
              <a:spcBef>
                <a:spcPts val="1800"/>
              </a:spcBef>
            </a:pPr>
            <a:endParaRPr lang="cs-CZ" altLang="cs-CZ" sz="2400" b="0" dirty="0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4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3606"/>
            <a:ext cx="9144000" cy="923926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4400" dirty="0"/>
              <a:t>Kontrolní otázky II.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73958"/>
            <a:ext cx="8229600" cy="499508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Jmenujte základní principy parlamentarismu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Jak </a:t>
            </a:r>
            <a:r>
              <a:rPr lang="cs-CZ" altLang="cs-CZ" sz="2400" b="0" dirty="0" err="1">
                <a:solidFill>
                  <a:srgbClr val="002D5A"/>
                </a:solidFill>
              </a:rPr>
              <a:t>typologizuje</a:t>
            </a:r>
            <a:r>
              <a:rPr lang="cs-CZ" altLang="cs-CZ" sz="2400" b="0" dirty="0">
                <a:solidFill>
                  <a:srgbClr val="002D5A"/>
                </a:solidFill>
              </a:rPr>
              <a:t> parlamentarismus Vladimír Klokočka? Uveďte proměnné, dle kterých je člení. A příklady.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cs-CZ" altLang="cs-CZ" sz="2400" dirty="0">
                <a:solidFill>
                  <a:srgbClr val="002D5A"/>
                </a:solidFill>
              </a:rPr>
              <a:t>A jak Giovanni </a:t>
            </a:r>
            <a:r>
              <a:rPr lang="cs-CZ" altLang="cs-CZ" sz="2400" dirty="0" err="1">
                <a:solidFill>
                  <a:srgbClr val="002D5A"/>
                </a:solidFill>
              </a:rPr>
              <a:t>Sartori</a:t>
            </a:r>
            <a:r>
              <a:rPr lang="cs-CZ" altLang="cs-CZ" sz="2400" dirty="0">
                <a:solidFill>
                  <a:srgbClr val="002D5A"/>
                </a:solidFill>
              </a:rPr>
              <a:t>? Uveďte proměnné, dle kterých je člení. A příklady.</a:t>
            </a:r>
            <a:endParaRPr lang="cs-CZ" altLang="cs-CZ" sz="2400" b="0" dirty="0">
              <a:solidFill>
                <a:srgbClr val="002D5A"/>
              </a:solidFill>
            </a:endParaRP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cs-CZ" altLang="cs-CZ" sz="2400" dirty="0">
                <a:solidFill>
                  <a:srgbClr val="002D5A"/>
                </a:solidFill>
              </a:rPr>
              <a:t>Vysvětlete následující pojmy:</a:t>
            </a:r>
          </a:p>
          <a:p>
            <a:pPr lvl="1">
              <a:lnSpc>
                <a:spcPct val="110000"/>
              </a:lnSpc>
              <a:spcBef>
                <a:spcPts val="1800"/>
              </a:spcBef>
            </a:pPr>
            <a:r>
              <a:rPr lang="cs-CZ" altLang="cs-CZ" sz="2000" dirty="0">
                <a:solidFill>
                  <a:srgbClr val="002D5A"/>
                </a:solidFill>
              </a:rPr>
              <a:t>Premiérský parlamentarismus</a:t>
            </a:r>
          </a:p>
          <a:p>
            <a:pPr lvl="1">
              <a:lnSpc>
                <a:spcPct val="110000"/>
              </a:lnSpc>
              <a:spcBef>
                <a:spcPts val="1800"/>
              </a:spcBef>
            </a:pPr>
            <a:r>
              <a:rPr lang="cs-CZ" altLang="cs-CZ" sz="2000" dirty="0">
                <a:solidFill>
                  <a:srgbClr val="002D5A"/>
                </a:solidFill>
              </a:rPr>
              <a:t>Racionalizovaný parlamentarismus</a:t>
            </a:r>
          </a:p>
          <a:p>
            <a:pPr lvl="1">
              <a:lnSpc>
                <a:spcPct val="110000"/>
              </a:lnSpc>
              <a:spcBef>
                <a:spcPts val="1800"/>
              </a:spcBef>
            </a:pPr>
            <a:r>
              <a:rPr lang="cs-CZ" altLang="cs-CZ" sz="2000" dirty="0">
                <a:solidFill>
                  <a:srgbClr val="002D5A"/>
                </a:solidFill>
              </a:rPr>
              <a:t>Negativní parlamentarismus</a:t>
            </a:r>
          </a:p>
          <a:p>
            <a:pPr lvl="1">
              <a:lnSpc>
                <a:spcPct val="110000"/>
              </a:lnSpc>
              <a:spcBef>
                <a:spcPts val="1800"/>
              </a:spcBef>
            </a:pPr>
            <a:r>
              <a:rPr lang="cs-CZ" altLang="cs-CZ" sz="2000" dirty="0">
                <a:solidFill>
                  <a:srgbClr val="002D5A"/>
                </a:solidFill>
              </a:rPr>
              <a:t>Pozitivní parlamentarismus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endParaRPr lang="cs-CZ" altLang="cs-CZ" sz="2400" b="0" dirty="0">
              <a:solidFill>
                <a:srgbClr val="002D5A"/>
              </a:solidFill>
            </a:endParaRPr>
          </a:p>
          <a:p>
            <a:pPr>
              <a:lnSpc>
                <a:spcPct val="110000"/>
              </a:lnSpc>
              <a:spcBef>
                <a:spcPts val="1800"/>
              </a:spcBef>
            </a:pPr>
            <a:endParaRPr lang="cs-CZ" altLang="cs-CZ" sz="2400" b="0" dirty="0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914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3606"/>
            <a:ext cx="9144000" cy="923926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4400" dirty="0"/>
              <a:t>Kontrolní otázky III.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73958"/>
            <a:ext cx="8229600" cy="499508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Jmenujte základní principy </a:t>
            </a:r>
            <a:r>
              <a:rPr lang="cs-CZ" altLang="cs-CZ" sz="2400" b="0" dirty="0" err="1">
                <a:solidFill>
                  <a:srgbClr val="002D5A"/>
                </a:solidFill>
              </a:rPr>
              <a:t>prezidencialismu</a:t>
            </a:r>
            <a:r>
              <a:rPr lang="cs-CZ" altLang="cs-CZ" sz="2400" b="0" dirty="0">
                <a:solidFill>
                  <a:srgbClr val="002D5A"/>
                </a:solidFill>
              </a:rPr>
              <a:t>. 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cs-CZ" altLang="cs-CZ" sz="2400" dirty="0">
                <a:solidFill>
                  <a:srgbClr val="002D5A"/>
                </a:solidFill>
              </a:rPr>
              <a:t>V čem se zásadně odlišuje od parlamentarismu? 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cs-CZ" altLang="cs-CZ" sz="2400" dirty="0">
                <a:solidFill>
                  <a:srgbClr val="002D5A"/>
                </a:solidFill>
              </a:rPr>
              <a:t>Popište základní prvky a principy amerického prezidentského režimu. </a:t>
            </a:r>
            <a:endParaRPr lang="cs-CZ" altLang="cs-CZ" sz="2400" b="0" dirty="0">
              <a:solidFill>
                <a:srgbClr val="002D5A"/>
              </a:solidFill>
            </a:endParaRP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cs-CZ" altLang="cs-CZ" sz="2400" dirty="0">
                <a:solidFill>
                  <a:srgbClr val="002D5A"/>
                </a:solidFill>
              </a:rPr>
              <a:t>Zamyslete se nad příčinami úspěchu </a:t>
            </a:r>
            <a:r>
              <a:rPr lang="cs-CZ" altLang="cs-CZ" sz="2400" dirty="0" err="1">
                <a:solidFill>
                  <a:srgbClr val="002D5A"/>
                </a:solidFill>
              </a:rPr>
              <a:t>prezidencialismu</a:t>
            </a:r>
            <a:r>
              <a:rPr lang="cs-CZ" altLang="cs-CZ" sz="2400" dirty="0">
                <a:solidFill>
                  <a:srgbClr val="002D5A"/>
                </a:solidFill>
              </a:rPr>
              <a:t> v USA.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cs-CZ" altLang="cs-CZ" sz="2400" dirty="0">
                <a:solidFill>
                  <a:srgbClr val="002D5A"/>
                </a:solidFill>
              </a:rPr>
              <a:t> Vysvětlete následující pojmy:</a:t>
            </a:r>
          </a:p>
          <a:p>
            <a:pPr lvl="1">
              <a:lnSpc>
                <a:spcPct val="110000"/>
              </a:lnSpc>
              <a:spcBef>
                <a:spcPts val="1800"/>
              </a:spcBef>
            </a:pPr>
            <a:r>
              <a:rPr lang="en-US" altLang="cs-CZ" sz="2000" dirty="0" err="1">
                <a:solidFill>
                  <a:srgbClr val="002D5A"/>
                </a:solidFill>
              </a:rPr>
              <a:t>Systém</a:t>
            </a:r>
            <a:r>
              <a:rPr lang="en-US" altLang="cs-CZ" sz="2000" dirty="0">
                <a:solidFill>
                  <a:srgbClr val="002D5A"/>
                </a:solidFill>
              </a:rPr>
              <a:t> </a:t>
            </a:r>
            <a:r>
              <a:rPr lang="en-US" altLang="cs-CZ" sz="2000" dirty="0" err="1">
                <a:solidFill>
                  <a:srgbClr val="002D5A"/>
                </a:solidFill>
              </a:rPr>
              <a:t>brzd</a:t>
            </a:r>
            <a:r>
              <a:rPr lang="en-US" altLang="cs-CZ" sz="2000" dirty="0">
                <a:solidFill>
                  <a:srgbClr val="002D5A"/>
                </a:solidFill>
              </a:rPr>
              <a:t> a </a:t>
            </a:r>
            <a:r>
              <a:rPr lang="en-US" altLang="cs-CZ" sz="2000" dirty="0" err="1">
                <a:solidFill>
                  <a:srgbClr val="002D5A"/>
                </a:solidFill>
              </a:rPr>
              <a:t>protivah</a:t>
            </a:r>
            <a:endParaRPr lang="en-US" altLang="cs-CZ" sz="2000" dirty="0">
              <a:solidFill>
                <a:srgbClr val="002D5A"/>
              </a:solidFill>
            </a:endParaRPr>
          </a:p>
          <a:p>
            <a:pPr lvl="1">
              <a:lnSpc>
                <a:spcPct val="110000"/>
              </a:lnSpc>
              <a:spcBef>
                <a:spcPts val="1800"/>
              </a:spcBef>
            </a:pPr>
            <a:r>
              <a:rPr lang="en-US" altLang="cs-CZ" sz="2000" dirty="0">
                <a:solidFill>
                  <a:srgbClr val="002D5A"/>
                </a:solidFill>
              </a:rPr>
              <a:t>Impeachment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endParaRPr lang="cs-CZ" altLang="cs-CZ" sz="2400" b="0" dirty="0">
              <a:solidFill>
                <a:srgbClr val="002D5A"/>
              </a:solidFill>
            </a:endParaRPr>
          </a:p>
          <a:p>
            <a:pPr>
              <a:lnSpc>
                <a:spcPct val="110000"/>
              </a:lnSpc>
              <a:spcBef>
                <a:spcPts val="1800"/>
              </a:spcBef>
            </a:pPr>
            <a:endParaRPr lang="cs-CZ" altLang="cs-CZ" sz="2400" b="0" dirty="0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498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3606"/>
            <a:ext cx="9144000" cy="923926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4400" dirty="0"/>
              <a:t>Kontrolní otázky IV.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73958"/>
            <a:ext cx="8229600" cy="499508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Jmenujte základní principy </a:t>
            </a:r>
            <a:r>
              <a:rPr lang="cs-CZ" altLang="cs-CZ" sz="2400" b="0" dirty="0" err="1">
                <a:solidFill>
                  <a:srgbClr val="002D5A"/>
                </a:solidFill>
              </a:rPr>
              <a:t>poloprezidencialismu</a:t>
            </a:r>
            <a:r>
              <a:rPr lang="cs-CZ" altLang="cs-CZ" sz="2400" b="0" dirty="0">
                <a:solidFill>
                  <a:srgbClr val="002D5A"/>
                </a:solidFill>
              </a:rPr>
              <a:t>. 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cs-CZ" altLang="cs-CZ" sz="2400" dirty="0">
                <a:solidFill>
                  <a:srgbClr val="002D5A"/>
                </a:solidFill>
              </a:rPr>
              <a:t>V čem se zásadně odlišuje od parlamentarismu a </a:t>
            </a:r>
            <a:r>
              <a:rPr lang="cs-CZ" altLang="cs-CZ" sz="2400" dirty="0" err="1">
                <a:solidFill>
                  <a:srgbClr val="002D5A"/>
                </a:solidFill>
              </a:rPr>
              <a:t>prezidencialismu</a:t>
            </a:r>
            <a:r>
              <a:rPr lang="cs-CZ" altLang="cs-CZ" sz="2400" dirty="0">
                <a:solidFill>
                  <a:srgbClr val="002D5A"/>
                </a:solidFill>
              </a:rPr>
              <a:t>? 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cs-CZ" altLang="cs-CZ" sz="2400" dirty="0">
                <a:solidFill>
                  <a:srgbClr val="002D5A"/>
                </a:solidFill>
              </a:rPr>
              <a:t>Popište francouzský </a:t>
            </a:r>
            <a:r>
              <a:rPr lang="cs-CZ" altLang="cs-CZ" sz="2400" dirty="0" err="1">
                <a:solidFill>
                  <a:srgbClr val="002D5A"/>
                </a:solidFill>
              </a:rPr>
              <a:t>poloprezidentský</a:t>
            </a:r>
            <a:r>
              <a:rPr lang="cs-CZ" altLang="cs-CZ" sz="2400" dirty="0">
                <a:solidFill>
                  <a:srgbClr val="002D5A"/>
                </a:solidFill>
              </a:rPr>
              <a:t> režim v jeho proměnách.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cs-CZ" altLang="cs-CZ" sz="2400" dirty="0">
                <a:solidFill>
                  <a:srgbClr val="002D5A"/>
                </a:solidFill>
              </a:rPr>
              <a:t>Kde ještě najdeme </a:t>
            </a:r>
            <a:r>
              <a:rPr lang="cs-CZ" altLang="cs-CZ" sz="2400" dirty="0" err="1">
                <a:solidFill>
                  <a:srgbClr val="002D5A"/>
                </a:solidFill>
              </a:rPr>
              <a:t>poloprezidentské</a:t>
            </a:r>
            <a:r>
              <a:rPr lang="cs-CZ" altLang="cs-CZ" sz="2400" dirty="0">
                <a:solidFill>
                  <a:srgbClr val="002D5A"/>
                </a:solidFill>
              </a:rPr>
              <a:t> režimy? 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cs-CZ" altLang="cs-CZ" sz="2400" dirty="0">
                <a:solidFill>
                  <a:srgbClr val="002D5A"/>
                </a:solidFill>
              </a:rPr>
              <a:t>Proč většina významných politologů varovala země v </a:t>
            </a:r>
            <a:r>
              <a:rPr lang="cs-CZ" altLang="cs-CZ" sz="2400" dirty="0" err="1">
                <a:solidFill>
                  <a:srgbClr val="002D5A"/>
                </a:solidFill>
              </a:rPr>
              <a:t>tranzici</a:t>
            </a:r>
            <a:r>
              <a:rPr lang="cs-CZ" altLang="cs-CZ" sz="2400" dirty="0">
                <a:solidFill>
                  <a:srgbClr val="002D5A"/>
                </a:solidFill>
              </a:rPr>
              <a:t> před </a:t>
            </a:r>
            <a:r>
              <a:rPr lang="cs-CZ" altLang="cs-CZ" sz="2400" dirty="0" err="1">
                <a:solidFill>
                  <a:srgbClr val="002D5A"/>
                </a:solidFill>
              </a:rPr>
              <a:t>prezidencialismem</a:t>
            </a:r>
            <a:r>
              <a:rPr lang="cs-CZ" altLang="cs-CZ" sz="2400" dirty="0">
                <a:solidFill>
                  <a:srgbClr val="002D5A"/>
                </a:solidFill>
              </a:rPr>
              <a:t> a </a:t>
            </a:r>
            <a:r>
              <a:rPr lang="cs-CZ" altLang="cs-CZ" sz="2400" dirty="0" err="1">
                <a:solidFill>
                  <a:srgbClr val="002D5A"/>
                </a:solidFill>
              </a:rPr>
              <a:t>poloprezidencialismem</a:t>
            </a:r>
            <a:r>
              <a:rPr lang="cs-CZ" altLang="cs-CZ" sz="2400" dirty="0">
                <a:solidFill>
                  <a:srgbClr val="002D5A"/>
                </a:solidFill>
              </a:rPr>
              <a:t>? </a:t>
            </a:r>
            <a:r>
              <a:rPr lang="cs-CZ" altLang="cs-CZ" sz="2400">
                <a:solidFill>
                  <a:srgbClr val="002D5A"/>
                </a:solidFill>
              </a:rPr>
              <a:t>Jak se k tomu postavily země CEE? </a:t>
            </a:r>
            <a:endParaRPr lang="en-US" altLang="cs-CZ" sz="2000" dirty="0">
              <a:solidFill>
                <a:srgbClr val="002D5A"/>
              </a:solidFill>
            </a:endParaRPr>
          </a:p>
          <a:p>
            <a:pPr>
              <a:lnSpc>
                <a:spcPct val="110000"/>
              </a:lnSpc>
              <a:spcBef>
                <a:spcPts val="1800"/>
              </a:spcBef>
            </a:pPr>
            <a:endParaRPr lang="cs-CZ" altLang="cs-CZ" sz="2400" b="0" dirty="0">
              <a:solidFill>
                <a:srgbClr val="002D5A"/>
              </a:solidFill>
            </a:endParaRPr>
          </a:p>
          <a:p>
            <a:pPr>
              <a:lnSpc>
                <a:spcPct val="110000"/>
              </a:lnSpc>
              <a:spcBef>
                <a:spcPts val="1800"/>
              </a:spcBef>
            </a:pPr>
            <a:endParaRPr lang="cs-CZ" altLang="cs-CZ" sz="2400" b="0" dirty="0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769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2191</TotalTime>
  <Words>213</Words>
  <Application>Microsoft Office PowerPoint</Application>
  <PresentationFormat>Předvádění na obrazovce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8" baseType="lpstr">
      <vt:lpstr>Arial</vt:lpstr>
      <vt:lpstr>Calibri</vt:lpstr>
      <vt:lpstr>Motiv sady Office</vt:lpstr>
      <vt:lpstr>Prezentace aplikace PowerPoint</vt:lpstr>
      <vt:lpstr>Kontrolní otázky I. </vt:lpstr>
      <vt:lpstr>Kontrolní otázky II. </vt:lpstr>
      <vt:lpstr>Kontrolní otázky III. </vt:lpstr>
      <vt:lpstr>Kontrolní otázky IV.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xmas</dc:creator>
  <cp:lastModifiedBy>jmeno prijmeni</cp:lastModifiedBy>
  <cp:revision>190</cp:revision>
  <cp:lastPrinted>2015-09-30T07:58:45Z</cp:lastPrinted>
  <dcterms:created xsi:type="dcterms:W3CDTF">2015-06-02T07:24:49Z</dcterms:created>
  <dcterms:modified xsi:type="dcterms:W3CDTF">2021-10-28T08:18:26Z</dcterms:modified>
</cp:coreProperties>
</file>