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384" r:id="rId3"/>
    <p:sldId id="385" r:id="rId4"/>
    <p:sldId id="487" r:id="rId5"/>
    <p:sldId id="417" r:id="rId6"/>
    <p:sldId id="430" r:id="rId7"/>
    <p:sldId id="431" r:id="rId8"/>
    <p:sldId id="452" r:id="rId9"/>
    <p:sldId id="491" r:id="rId10"/>
    <p:sldId id="492" r:id="rId11"/>
    <p:sldId id="493" r:id="rId12"/>
    <p:sldId id="433" r:id="rId13"/>
    <p:sldId id="465" r:id="rId14"/>
    <p:sldId id="434" r:id="rId15"/>
    <p:sldId id="435" r:id="rId16"/>
    <p:sldId id="436" r:id="rId17"/>
    <p:sldId id="437" r:id="rId18"/>
    <p:sldId id="438" r:id="rId19"/>
    <p:sldId id="439" r:id="rId20"/>
    <p:sldId id="440" r:id="rId21"/>
    <p:sldId id="441" r:id="rId22"/>
    <p:sldId id="461" r:id="rId23"/>
    <p:sldId id="453" r:id="rId24"/>
    <p:sldId id="442" r:id="rId25"/>
    <p:sldId id="443" r:id="rId26"/>
    <p:sldId id="495" r:id="rId27"/>
    <p:sldId id="444" r:id="rId28"/>
    <p:sldId id="445" r:id="rId29"/>
    <p:sldId id="446" r:id="rId30"/>
    <p:sldId id="454" r:id="rId31"/>
    <p:sldId id="447" r:id="rId32"/>
    <p:sldId id="448" r:id="rId33"/>
    <p:sldId id="449" r:id="rId34"/>
    <p:sldId id="450" r:id="rId35"/>
    <p:sldId id="451" r:id="rId36"/>
    <p:sldId id="501" r:id="rId37"/>
    <p:sldId id="466" r:id="rId38"/>
    <p:sldId id="500" r:id="rId39"/>
    <p:sldId id="499" r:id="rId40"/>
    <p:sldId id="502" r:id="rId41"/>
    <p:sldId id="498" r:id="rId42"/>
  </p:sldIdLst>
  <p:sldSz cx="9144000" cy="6858000" type="screen4x3"/>
  <p:notesSz cx="7099300" cy="10234613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00" autoAdjust="0"/>
  </p:normalViewPr>
  <p:slideViewPr>
    <p:cSldViewPr snapToGrid="0" showGuides="1">
      <p:cViewPr varScale="1">
        <p:scale>
          <a:sx n="82" d="100"/>
          <a:sy n="82" d="100"/>
        </p:scale>
        <p:origin x="893" y="58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EBAB1-9C37-4226-8B9B-98A25314A4D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272C8E0-2F28-47CD-BC28-E0F37E0369D9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cs-CZ" sz="1400" dirty="0"/>
            <a:t>Politický systém</a:t>
          </a:r>
        </a:p>
      </dgm:t>
    </dgm:pt>
    <dgm:pt modelId="{C707B390-9F14-4B9C-8C45-BF88ACD69469}" type="parTrans" cxnId="{8ADB105F-781D-4FAC-94EF-56AF53CA8412}">
      <dgm:prSet/>
      <dgm:spPr/>
      <dgm:t>
        <a:bodyPr/>
        <a:lstStyle/>
        <a:p>
          <a:endParaRPr lang="cs-CZ"/>
        </a:p>
      </dgm:t>
    </dgm:pt>
    <dgm:pt modelId="{6C47F542-A532-432C-8A3D-D3F30C073425}" type="sibTrans" cxnId="{8ADB105F-781D-4FAC-94EF-56AF53CA8412}">
      <dgm:prSet/>
      <dgm:spPr/>
      <dgm:t>
        <a:bodyPr/>
        <a:lstStyle/>
        <a:p>
          <a:endParaRPr lang="cs-CZ"/>
        </a:p>
      </dgm:t>
    </dgm:pt>
    <dgm:pt modelId="{A2FB6DE7-2CE2-4F71-BF36-B2AC68B9D9A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sz="1400" dirty="0"/>
            <a:t>Sdílení moci</a:t>
          </a:r>
        </a:p>
      </dgm:t>
    </dgm:pt>
    <dgm:pt modelId="{5335AA79-DD6B-4822-B967-63B48A324418}" type="parTrans" cxnId="{30B2BCEB-00DC-4568-B14D-CE658814AE3E}">
      <dgm:prSet/>
      <dgm:spPr/>
      <dgm:t>
        <a:bodyPr/>
        <a:lstStyle/>
        <a:p>
          <a:endParaRPr lang="cs-CZ"/>
        </a:p>
      </dgm:t>
    </dgm:pt>
    <dgm:pt modelId="{5994FE24-FCD9-4761-9FA5-18EE4EBBDD9D}" type="sibTrans" cxnId="{30B2BCEB-00DC-4568-B14D-CE658814AE3E}">
      <dgm:prSet/>
      <dgm:spPr/>
      <dgm:t>
        <a:bodyPr/>
        <a:lstStyle/>
        <a:p>
          <a:endParaRPr lang="cs-CZ"/>
        </a:p>
      </dgm:t>
    </dgm:pt>
    <dgm:pt modelId="{9A9303CB-AAA6-452D-8244-FDF1788D916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sz="1400" dirty="0">
              <a:solidFill>
                <a:srgbClr val="002D5A"/>
              </a:solidFill>
            </a:rPr>
            <a:t>Společná legitimita</a:t>
          </a:r>
        </a:p>
      </dgm:t>
    </dgm:pt>
    <dgm:pt modelId="{9735CD41-8EC0-4A1E-B59F-500A00E3918D}" type="parTrans" cxnId="{8BB8B221-F347-47BB-9DDB-DCA7AD2582A4}">
      <dgm:prSet/>
      <dgm:spPr/>
      <dgm:t>
        <a:bodyPr/>
        <a:lstStyle/>
        <a:p>
          <a:endParaRPr lang="cs-CZ"/>
        </a:p>
      </dgm:t>
    </dgm:pt>
    <dgm:pt modelId="{9771AAB1-88B1-4ADB-87E5-E367D56017B2}" type="sibTrans" cxnId="{8BB8B221-F347-47BB-9DDB-DCA7AD2582A4}">
      <dgm:prSet/>
      <dgm:spPr/>
      <dgm:t>
        <a:bodyPr/>
        <a:lstStyle/>
        <a:p>
          <a:endParaRPr lang="cs-CZ"/>
        </a:p>
      </dgm:t>
    </dgm:pt>
    <dgm:pt modelId="{FDFF82B6-4F8A-4E1E-B79A-20A1E0592AB7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sz="1400" dirty="0">
              <a:solidFill>
                <a:srgbClr val="002D5A"/>
              </a:solidFill>
            </a:rPr>
            <a:t>Oddělená legitimita</a:t>
          </a:r>
        </a:p>
      </dgm:t>
    </dgm:pt>
    <dgm:pt modelId="{A9B86E1E-D635-4C03-88A3-8A175E89779E}" type="parTrans" cxnId="{C89E0659-5265-4EAA-B94E-FA77B245BEB7}">
      <dgm:prSet/>
      <dgm:spPr/>
      <dgm:t>
        <a:bodyPr/>
        <a:lstStyle/>
        <a:p>
          <a:endParaRPr lang="cs-CZ"/>
        </a:p>
      </dgm:t>
    </dgm:pt>
    <dgm:pt modelId="{FA27DEBE-7ADB-4A1D-BEE0-CA80349F0E0B}" type="sibTrans" cxnId="{C89E0659-5265-4EAA-B94E-FA77B245BEB7}">
      <dgm:prSet/>
      <dgm:spPr/>
      <dgm:t>
        <a:bodyPr/>
        <a:lstStyle/>
        <a:p>
          <a:endParaRPr lang="cs-CZ"/>
        </a:p>
      </dgm:t>
    </dgm:pt>
    <dgm:pt modelId="{55D467DF-D601-4541-A496-A9C9C0525F74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sz="1400" dirty="0"/>
            <a:t>Oddělení moci</a:t>
          </a:r>
        </a:p>
      </dgm:t>
    </dgm:pt>
    <dgm:pt modelId="{FCF4F7E1-DBD6-499E-8011-BC31317A4645}" type="parTrans" cxnId="{C8DCC56D-3B4F-40B5-883F-3D1C6D878E2E}">
      <dgm:prSet/>
      <dgm:spPr/>
      <dgm:t>
        <a:bodyPr/>
        <a:lstStyle/>
        <a:p>
          <a:endParaRPr lang="cs-CZ"/>
        </a:p>
      </dgm:t>
    </dgm:pt>
    <dgm:pt modelId="{38A7C74F-254F-4AEB-BB28-F4952698A1B1}" type="sibTrans" cxnId="{C8DCC56D-3B4F-40B5-883F-3D1C6D878E2E}">
      <dgm:prSet/>
      <dgm:spPr/>
      <dgm:t>
        <a:bodyPr/>
        <a:lstStyle/>
        <a:p>
          <a:endParaRPr lang="cs-CZ"/>
        </a:p>
      </dgm:t>
    </dgm:pt>
    <dgm:pt modelId="{9086F6FB-5D3F-455C-80C7-E538ACD934AE}">
      <dgm:prSet phldrT="[Text]" custT="1"/>
      <dgm:spPr>
        <a:solidFill>
          <a:srgbClr val="CA8A64"/>
        </a:solidFill>
      </dgm:spPr>
      <dgm:t>
        <a:bodyPr/>
        <a:lstStyle/>
        <a:p>
          <a:r>
            <a:rPr lang="cs-CZ" sz="1600" b="1" dirty="0">
              <a:solidFill>
                <a:srgbClr val="002D5A"/>
              </a:solidFill>
            </a:rPr>
            <a:t>Prezidentský režim</a:t>
          </a:r>
        </a:p>
      </dgm:t>
    </dgm:pt>
    <dgm:pt modelId="{7BE36133-6549-4875-BE0C-BED5314D6B69}" type="parTrans" cxnId="{2E0AA4B6-E1B1-45F6-9536-A7FE576C0967}">
      <dgm:prSet/>
      <dgm:spPr/>
      <dgm:t>
        <a:bodyPr/>
        <a:lstStyle/>
        <a:p>
          <a:endParaRPr lang="cs-CZ"/>
        </a:p>
      </dgm:t>
    </dgm:pt>
    <dgm:pt modelId="{71E2F4B6-DA77-4ACB-A259-43EE4FE8E7B8}" type="sibTrans" cxnId="{2E0AA4B6-E1B1-45F6-9536-A7FE576C0967}">
      <dgm:prSet/>
      <dgm:spPr/>
      <dgm:t>
        <a:bodyPr/>
        <a:lstStyle/>
        <a:p>
          <a:endParaRPr lang="cs-CZ"/>
        </a:p>
      </dgm:t>
    </dgm:pt>
    <dgm:pt modelId="{D64FEA58-3A55-40DF-9467-A7625FF816C3}">
      <dgm:prSet custT="1"/>
      <dgm:spPr>
        <a:solidFill>
          <a:srgbClr val="CA8A64"/>
        </a:solidFill>
      </dgm:spPr>
      <dgm:t>
        <a:bodyPr/>
        <a:lstStyle/>
        <a:p>
          <a:r>
            <a:rPr lang="cs-CZ" sz="1600" b="1" dirty="0">
              <a:solidFill>
                <a:srgbClr val="002D5A"/>
              </a:solidFill>
            </a:rPr>
            <a:t>Parlamentní režim</a:t>
          </a:r>
        </a:p>
      </dgm:t>
    </dgm:pt>
    <dgm:pt modelId="{DEEC32A1-AB82-45C8-88FE-B6E7569E20C1}" type="parTrans" cxnId="{518BD809-AC22-4E16-A972-04203B085CF6}">
      <dgm:prSet/>
      <dgm:spPr/>
      <dgm:t>
        <a:bodyPr/>
        <a:lstStyle/>
        <a:p>
          <a:endParaRPr lang="cs-CZ"/>
        </a:p>
      </dgm:t>
    </dgm:pt>
    <dgm:pt modelId="{61000BEC-836D-41FB-B6A3-1C0FECFF69EA}" type="sibTrans" cxnId="{518BD809-AC22-4E16-A972-04203B085CF6}">
      <dgm:prSet/>
      <dgm:spPr/>
      <dgm:t>
        <a:bodyPr/>
        <a:lstStyle/>
        <a:p>
          <a:endParaRPr lang="cs-CZ"/>
        </a:p>
      </dgm:t>
    </dgm:pt>
    <dgm:pt modelId="{C8105527-62BF-4B97-A281-71B489F6C520}">
      <dgm:prSet custT="1"/>
      <dgm:spPr/>
      <dgm:t>
        <a:bodyPr/>
        <a:lstStyle/>
        <a:p>
          <a:r>
            <a:rPr lang="cs-CZ" sz="1400" dirty="0"/>
            <a:t>Prezident člen vlády (opozice) nebo mimo linii vláda - opozice</a:t>
          </a:r>
        </a:p>
      </dgm:t>
    </dgm:pt>
    <dgm:pt modelId="{DBAF5654-C2FC-4004-818D-9BE470006809}" type="parTrans" cxnId="{3460FDF7-675C-4526-B3AD-A1143CCCC6BF}">
      <dgm:prSet/>
      <dgm:spPr/>
      <dgm:t>
        <a:bodyPr/>
        <a:lstStyle/>
        <a:p>
          <a:endParaRPr lang="cs-CZ"/>
        </a:p>
      </dgm:t>
    </dgm:pt>
    <dgm:pt modelId="{C16A2EA9-7688-4EA3-B844-FD9CAC44BF07}" type="sibTrans" cxnId="{3460FDF7-675C-4526-B3AD-A1143CCCC6BF}">
      <dgm:prSet/>
      <dgm:spPr/>
      <dgm:t>
        <a:bodyPr/>
        <a:lstStyle/>
        <a:p>
          <a:endParaRPr lang="cs-CZ"/>
        </a:p>
      </dgm:t>
    </dgm:pt>
    <dgm:pt modelId="{3BCED3E4-B9A6-403D-9FD4-D73BE180C8A0}">
      <dgm:prSet custT="1"/>
      <dgm:spPr/>
      <dgm:t>
        <a:bodyPr/>
        <a:lstStyle/>
        <a:p>
          <a:r>
            <a:rPr lang="cs-CZ" sz="1400" dirty="0"/>
            <a:t>Prezident vůdce (jedním z vůdců) vládního/opozičního bloku</a:t>
          </a:r>
        </a:p>
      </dgm:t>
    </dgm:pt>
    <dgm:pt modelId="{09CF2FFC-EC2F-40F0-AE53-501DD2D9DD6F}" type="parTrans" cxnId="{9C42D882-95CD-4608-8DAB-0FC5847120E5}">
      <dgm:prSet/>
      <dgm:spPr/>
      <dgm:t>
        <a:bodyPr/>
        <a:lstStyle/>
        <a:p>
          <a:endParaRPr lang="cs-CZ"/>
        </a:p>
      </dgm:t>
    </dgm:pt>
    <dgm:pt modelId="{0C41FDF4-5C6C-45D3-AE45-EB54853F1ADB}" type="sibTrans" cxnId="{9C42D882-95CD-4608-8DAB-0FC5847120E5}">
      <dgm:prSet/>
      <dgm:spPr/>
      <dgm:t>
        <a:bodyPr/>
        <a:lstStyle/>
        <a:p>
          <a:endParaRPr lang="cs-CZ"/>
        </a:p>
      </dgm:t>
    </dgm:pt>
    <dgm:pt modelId="{748BCCD5-74AA-4BBA-A388-D83CA95EE62F}">
      <dgm:prSet custT="1"/>
      <dgm:spPr>
        <a:solidFill>
          <a:srgbClr val="CA8A64"/>
        </a:solidFill>
      </dgm:spPr>
      <dgm:t>
        <a:bodyPr/>
        <a:lstStyle/>
        <a:p>
          <a:r>
            <a:rPr lang="cs-CZ" sz="1600" b="1" dirty="0">
              <a:solidFill>
                <a:srgbClr val="002D5A"/>
              </a:solidFill>
            </a:rPr>
            <a:t>Poloprezidentský režim</a:t>
          </a:r>
        </a:p>
      </dgm:t>
    </dgm:pt>
    <dgm:pt modelId="{A17C13CE-08AE-46A3-B834-8C545029345F}" type="parTrans" cxnId="{8D9BE0BA-8DAE-4AA9-B8FD-769F05EAD9F7}">
      <dgm:prSet/>
      <dgm:spPr/>
      <dgm:t>
        <a:bodyPr/>
        <a:lstStyle/>
        <a:p>
          <a:endParaRPr lang="cs-CZ"/>
        </a:p>
      </dgm:t>
    </dgm:pt>
    <dgm:pt modelId="{83C4CD34-CA47-46F2-AC56-0E25922F6397}" type="sibTrans" cxnId="{8D9BE0BA-8DAE-4AA9-B8FD-769F05EAD9F7}">
      <dgm:prSet/>
      <dgm:spPr/>
      <dgm:t>
        <a:bodyPr/>
        <a:lstStyle/>
        <a:p>
          <a:endParaRPr lang="cs-CZ"/>
        </a:p>
      </dgm:t>
    </dgm:pt>
    <dgm:pt modelId="{386C20BF-7900-4CDC-B909-162B8984F38D}" type="pres">
      <dgm:prSet presAssocID="{5BEEBAB1-9C37-4226-8B9B-98A25314A4D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BB6E20-6A92-44E9-AD2B-F094BDCF7008}" type="pres">
      <dgm:prSet presAssocID="{C272C8E0-2F28-47CD-BC28-E0F37E0369D9}" presName="root1" presStyleCnt="0"/>
      <dgm:spPr/>
    </dgm:pt>
    <dgm:pt modelId="{EB02CA7A-D049-4F2B-B196-ADEB013046F5}" type="pres">
      <dgm:prSet presAssocID="{C272C8E0-2F28-47CD-BC28-E0F37E0369D9}" presName="LevelOneTextNode" presStyleLbl="node0" presStyleIdx="0" presStyleCnt="1">
        <dgm:presLayoutVars>
          <dgm:chPref val="3"/>
        </dgm:presLayoutVars>
      </dgm:prSet>
      <dgm:spPr/>
    </dgm:pt>
    <dgm:pt modelId="{3AC4D75B-42FF-49DB-9390-AE8D6A50C9FE}" type="pres">
      <dgm:prSet presAssocID="{C272C8E0-2F28-47CD-BC28-E0F37E0369D9}" presName="level2hierChild" presStyleCnt="0"/>
      <dgm:spPr/>
    </dgm:pt>
    <dgm:pt modelId="{39015AC2-680A-410D-979B-79CF83CBE6B5}" type="pres">
      <dgm:prSet presAssocID="{5335AA79-DD6B-4822-B967-63B48A324418}" presName="conn2-1" presStyleLbl="parChTrans1D2" presStyleIdx="0" presStyleCnt="2"/>
      <dgm:spPr/>
    </dgm:pt>
    <dgm:pt modelId="{D42B5625-C942-4A44-889E-535E29B953E0}" type="pres">
      <dgm:prSet presAssocID="{5335AA79-DD6B-4822-B967-63B48A324418}" presName="connTx" presStyleLbl="parChTrans1D2" presStyleIdx="0" presStyleCnt="2"/>
      <dgm:spPr/>
    </dgm:pt>
    <dgm:pt modelId="{F568DFEC-677B-473F-94CB-80208E68206F}" type="pres">
      <dgm:prSet presAssocID="{A2FB6DE7-2CE2-4F71-BF36-B2AC68B9D9AE}" presName="root2" presStyleCnt="0"/>
      <dgm:spPr/>
    </dgm:pt>
    <dgm:pt modelId="{B36948E3-7A07-441C-9429-D22B5834FD20}" type="pres">
      <dgm:prSet presAssocID="{A2FB6DE7-2CE2-4F71-BF36-B2AC68B9D9AE}" presName="LevelTwoTextNode" presStyleLbl="node2" presStyleIdx="0" presStyleCnt="2">
        <dgm:presLayoutVars>
          <dgm:chPref val="3"/>
        </dgm:presLayoutVars>
      </dgm:prSet>
      <dgm:spPr/>
    </dgm:pt>
    <dgm:pt modelId="{D69DE6D4-75EA-4479-9D57-4AC1C653A400}" type="pres">
      <dgm:prSet presAssocID="{A2FB6DE7-2CE2-4F71-BF36-B2AC68B9D9AE}" presName="level3hierChild" presStyleCnt="0"/>
      <dgm:spPr/>
    </dgm:pt>
    <dgm:pt modelId="{E22A4558-E472-4E94-86ED-4826ECD6DD6C}" type="pres">
      <dgm:prSet presAssocID="{9735CD41-8EC0-4A1E-B59F-500A00E3918D}" presName="conn2-1" presStyleLbl="parChTrans1D3" presStyleIdx="0" presStyleCnt="3"/>
      <dgm:spPr/>
    </dgm:pt>
    <dgm:pt modelId="{ABF59A7C-3C89-4153-B712-FBB47FC4B93F}" type="pres">
      <dgm:prSet presAssocID="{9735CD41-8EC0-4A1E-B59F-500A00E3918D}" presName="connTx" presStyleLbl="parChTrans1D3" presStyleIdx="0" presStyleCnt="3"/>
      <dgm:spPr/>
    </dgm:pt>
    <dgm:pt modelId="{B9D169CE-8C33-4442-B503-8212F2535B2D}" type="pres">
      <dgm:prSet presAssocID="{9A9303CB-AAA6-452D-8244-FDF1788D9161}" presName="root2" presStyleCnt="0"/>
      <dgm:spPr/>
    </dgm:pt>
    <dgm:pt modelId="{B30EA9C0-2387-45B6-B512-A908FE85DD7C}" type="pres">
      <dgm:prSet presAssocID="{9A9303CB-AAA6-452D-8244-FDF1788D9161}" presName="LevelTwoTextNode" presStyleLbl="node3" presStyleIdx="0" presStyleCnt="3">
        <dgm:presLayoutVars>
          <dgm:chPref val="3"/>
        </dgm:presLayoutVars>
      </dgm:prSet>
      <dgm:spPr/>
    </dgm:pt>
    <dgm:pt modelId="{364AAD25-A517-496C-8A1C-811FF897C4D1}" type="pres">
      <dgm:prSet presAssocID="{9A9303CB-AAA6-452D-8244-FDF1788D9161}" presName="level3hierChild" presStyleCnt="0"/>
      <dgm:spPr/>
    </dgm:pt>
    <dgm:pt modelId="{080EA6B5-9DFF-4741-B070-CA070C8BF971}" type="pres">
      <dgm:prSet presAssocID="{DEEC32A1-AB82-45C8-88FE-B6E7569E20C1}" presName="conn2-1" presStyleLbl="parChTrans1D4" presStyleIdx="0" presStyleCnt="4"/>
      <dgm:spPr/>
    </dgm:pt>
    <dgm:pt modelId="{CB88B144-D5AD-41D7-8271-0C6DCDA62DD9}" type="pres">
      <dgm:prSet presAssocID="{DEEC32A1-AB82-45C8-88FE-B6E7569E20C1}" presName="connTx" presStyleLbl="parChTrans1D4" presStyleIdx="0" presStyleCnt="4"/>
      <dgm:spPr/>
    </dgm:pt>
    <dgm:pt modelId="{DCD0669E-85A6-4A77-9098-ADB80BC467FB}" type="pres">
      <dgm:prSet presAssocID="{D64FEA58-3A55-40DF-9467-A7625FF816C3}" presName="root2" presStyleCnt="0"/>
      <dgm:spPr/>
    </dgm:pt>
    <dgm:pt modelId="{1F6D5207-7DBF-4670-AC9D-0D2FEE335F2A}" type="pres">
      <dgm:prSet presAssocID="{D64FEA58-3A55-40DF-9467-A7625FF816C3}" presName="LevelTwoTextNode" presStyleLbl="node4" presStyleIdx="0" presStyleCnt="4" custLinFactY="-24267" custLinFactNeighborX="-4334" custLinFactNeighborY="-100000">
        <dgm:presLayoutVars>
          <dgm:chPref val="3"/>
        </dgm:presLayoutVars>
      </dgm:prSet>
      <dgm:spPr/>
    </dgm:pt>
    <dgm:pt modelId="{8C2A2CD9-F780-497D-959D-E35492D4F069}" type="pres">
      <dgm:prSet presAssocID="{D64FEA58-3A55-40DF-9467-A7625FF816C3}" presName="level3hierChild" presStyleCnt="0"/>
      <dgm:spPr/>
    </dgm:pt>
    <dgm:pt modelId="{52F841F0-3AB4-4236-BC17-39679FAF4649}" type="pres">
      <dgm:prSet presAssocID="{A9B86E1E-D635-4C03-88A3-8A175E89779E}" presName="conn2-1" presStyleLbl="parChTrans1D3" presStyleIdx="1" presStyleCnt="3"/>
      <dgm:spPr/>
    </dgm:pt>
    <dgm:pt modelId="{50746C0C-0619-4ED7-BF7D-373EF3EA38DE}" type="pres">
      <dgm:prSet presAssocID="{A9B86E1E-D635-4C03-88A3-8A175E89779E}" presName="connTx" presStyleLbl="parChTrans1D3" presStyleIdx="1" presStyleCnt="3"/>
      <dgm:spPr/>
    </dgm:pt>
    <dgm:pt modelId="{D243BFDE-4A65-4FD0-A60E-F0199B1B6D82}" type="pres">
      <dgm:prSet presAssocID="{FDFF82B6-4F8A-4E1E-B79A-20A1E0592AB7}" presName="root2" presStyleCnt="0"/>
      <dgm:spPr/>
    </dgm:pt>
    <dgm:pt modelId="{188F134C-EF53-47C4-8060-8619F1E0B136}" type="pres">
      <dgm:prSet presAssocID="{FDFF82B6-4F8A-4E1E-B79A-20A1E0592AB7}" presName="LevelTwoTextNode" presStyleLbl="node3" presStyleIdx="1" presStyleCnt="3">
        <dgm:presLayoutVars>
          <dgm:chPref val="3"/>
        </dgm:presLayoutVars>
      </dgm:prSet>
      <dgm:spPr/>
    </dgm:pt>
    <dgm:pt modelId="{29CEA204-67E9-481F-9AD8-F2D632BCE6E7}" type="pres">
      <dgm:prSet presAssocID="{FDFF82B6-4F8A-4E1E-B79A-20A1E0592AB7}" presName="level3hierChild" presStyleCnt="0"/>
      <dgm:spPr/>
    </dgm:pt>
    <dgm:pt modelId="{2C7CF422-284A-4507-8D3E-5E14262C370F}" type="pres">
      <dgm:prSet presAssocID="{DBAF5654-C2FC-4004-818D-9BE470006809}" presName="conn2-1" presStyleLbl="parChTrans1D4" presStyleIdx="1" presStyleCnt="4"/>
      <dgm:spPr/>
    </dgm:pt>
    <dgm:pt modelId="{3D527103-B81E-4F8E-A5E2-359BFF07957E}" type="pres">
      <dgm:prSet presAssocID="{DBAF5654-C2FC-4004-818D-9BE470006809}" presName="connTx" presStyleLbl="parChTrans1D4" presStyleIdx="1" presStyleCnt="4"/>
      <dgm:spPr/>
    </dgm:pt>
    <dgm:pt modelId="{849BF8F1-5616-4E16-94B8-7859F8A6E8B0}" type="pres">
      <dgm:prSet presAssocID="{C8105527-62BF-4B97-A281-71B489F6C520}" presName="root2" presStyleCnt="0"/>
      <dgm:spPr/>
    </dgm:pt>
    <dgm:pt modelId="{D85F4743-1D6F-4F7C-B507-0ECC8DAA7ECD}" type="pres">
      <dgm:prSet presAssocID="{C8105527-62BF-4B97-A281-71B489F6C520}" presName="LevelTwoTextNode" presStyleLbl="node4" presStyleIdx="1" presStyleCnt="4" custScaleY="182323" custLinFactNeighborX="1021" custLinFactNeighborY="19620">
        <dgm:presLayoutVars>
          <dgm:chPref val="3"/>
        </dgm:presLayoutVars>
      </dgm:prSet>
      <dgm:spPr/>
    </dgm:pt>
    <dgm:pt modelId="{B2AB4065-468B-4664-853A-0744096F7E5C}" type="pres">
      <dgm:prSet presAssocID="{C8105527-62BF-4B97-A281-71B489F6C520}" presName="level3hierChild" presStyleCnt="0"/>
      <dgm:spPr/>
    </dgm:pt>
    <dgm:pt modelId="{61E27C0D-B9D4-4FBC-97CF-301295ACAFC8}" type="pres">
      <dgm:prSet presAssocID="{09CF2FFC-EC2F-40F0-AE53-501DD2D9DD6F}" presName="conn2-1" presStyleLbl="parChTrans1D4" presStyleIdx="2" presStyleCnt="4"/>
      <dgm:spPr/>
    </dgm:pt>
    <dgm:pt modelId="{DB995CDF-0346-4C70-9320-EA986BCD792C}" type="pres">
      <dgm:prSet presAssocID="{09CF2FFC-EC2F-40F0-AE53-501DD2D9DD6F}" presName="connTx" presStyleLbl="parChTrans1D4" presStyleIdx="2" presStyleCnt="4"/>
      <dgm:spPr/>
    </dgm:pt>
    <dgm:pt modelId="{4CC9468C-669D-4F7F-BE37-C112A02AA9CE}" type="pres">
      <dgm:prSet presAssocID="{3BCED3E4-B9A6-403D-9FD4-D73BE180C8A0}" presName="root2" presStyleCnt="0"/>
      <dgm:spPr/>
    </dgm:pt>
    <dgm:pt modelId="{DA71B3CA-04D3-449A-A91F-623315396905}" type="pres">
      <dgm:prSet presAssocID="{3BCED3E4-B9A6-403D-9FD4-D73BE180C8A0}" presName="LevelTwoTextNode" presStyleLbl="node4" presStyleIdx="2" presStyleCnt="4" custScaleY="180642" custLinFactNeighborX="2167" custLinFactNeighborY="30344">
        <dgm:presLayoutVars>
          <dgm:chPref val="3"/>
        </dgm:presLayoutVars>
      </dgm:prSet>
      <dgm:spPr/>
    </dgm:pt>
    <dgm:pt modelId="{369C4FC3-7761-407E-B8DF-E56FC8698509}" type="pres">
      <dgm:prSet presAssocID="{3BCED3E4-B9A6-403D-9FD4-D73BE180C8A0}" presName="level3hierChild" presStyleCnt="0"/>
      <dgm:spPr/>
    </dgm:pt>
    <dgm:pt modelId="{15945197-D6EE-4907-9211-83CC7A831A7D}" type="pres">
      <dgm:prSet presAssocID="{A17C13CE-08AE-46A3-B834-8C545029345F}" presName="conn2-1" presStyleLbl="parChTrans1D4" presStyleIdx="3" presStyleCnt="4"/>
      <dgm:spPr/>
    </dgm:pt>
    <dgm:pt modelId="{CE1B2FEF-889B-45B0-8C06-803C7F86C299}" type="pres">
      <dgm:prSet presAssocID="{A17C13CE-08AE-46A3-B834-8C545029345F}" presName="connTx" presStyleLbl="parChTrans1D4" presStyleIdx="3" presStyleCnt="4"/>
      <dgm:spPr/>
    </dgm:pt>
    <dgm:pt modelId="{0EAF0032-ECBD-4D2A-A81F-A625F07304D1}" type="pres">
      <dgm:prSet presAssocID="{748BCCD5-74AA-4BBA-A388-D83CA95EE62F}" presName="root2" presStyleCnt="0"/>
      <dgm:spPr/>
    </dgm:pt>
    <dgm:pt modelId="{061B2185-5D1E-4A42-BF5E-8CBAF6B7D4B7}" type="pres">
      <dgm:prSet presAssocID="{748BCCD5-74AA-4BBA-A388-D83CA95EE62F}" presName="LevelTwoTextNode" presStyleLbl="node4" presStyleIdx="3" presStyleCnt="4" custScaleX="136301" custScaleY="138148" custLinFactY="28602" custLinFactNeighborX="-10115" custLinFactNeighborY="100000">
        <dgm:presLayoutVars>
          <dgm:chPref val="3"/>
        </dgm:presLayoutVars>
      </dgm:prSet>
      <dgm:spPr/>
    </dgm:pt>
    <dgm:pt modelId="{C67BAC04-38AA-4827-B6EB-71E50AEB6CA2}" type="pres">
      <dgm:prSet presAssocID="{748BCCD5-74AA-4BBA-A388-D83CA95EE62F}" presName="level3hierChild" presStyleCnt="0"/>
      <dgm:spPr/>
    </dgm:pt>
    <dgm:pt modelId="{DE9C8EDE-A4B6-4B6F-B89F-CE3B25695E37}" type="pres">
      <dgm:prSet presAssocID="{FCF4F7E1-DBD6-499E-8011-BC31317A4645}" presName="conn2-1" presStyleLbl="parChTrans1D2" presStyleIdx="1" presStyleCnt="2"/>
      <dgm:spPr/>
    </dgm:pt>
    <dgm:pt modelId="{C3D63E22-7FC8-43F5-B9F1-D9A9F3D0BFAB}" type="pres">
      <dgm:prSet presAssocID="{FCF4F7E1-DBD6-499E-8011-BC31317A4645}" presName="connTx" presStyleLbl="parChTrans1D2" presStyleIdx="1" presStyleCnt="2"/>
      <dgm:spPr/>
    </dgm:pt>
    <dgm:pt modelId="{8A3CD371-B790-48A6-B820-765DA52A284D}" type="pres">
      <dgm:prSet presAssocID="{55D467DF-D601-4541-A496-A9C9C0525F74}" presName="root2" presStyleCnt="0"/>
      <dgm:spPr/>
    </dgm:pt>
    <dgm:pt modelId="{1724E37F-7CE3-45D1-B330-96F61FDB00DF}" type="pres">
      <dgm:prSet presAssocID="{55D467DF-D601-4541-A496-A9C9C0525F74}" presName="LevelTwoTextNode" presStyleLbl="node2" presStyleIdx="1" presStyleCnt="2">
        <dgm:presLayoutVars>
          <dgm:chPref val="3"/>
        </dgm:presLayoutVars>
      </dgm:prSet>
      <dgm:spPr/>
    </dgm:pt>
    <dgm:pt modelId="{54B1B799-269B-49F9-955C-63777A67C9F0}" type="pres">
      <dgm:prSet presAssocID="{55D467DF-D601-4541-A496-A9C9C0525F74}" presName="level3hierChild" presStyleCnt="0"/>
      <dgm:spPr/>
    </dgm:pt>
    <dgm:pt modelId="{06B527B7-9721-4DA2-9CAC-FD9469EF8E8D}" type="pres">
      <dgm:prSet presAssocID="{7BE36133-6549-4875-BE0C-BED5314D6B69}" presName="conn2-1" presStyleLbl="parChTrans1D3" presStyleIdx="2" presStyleCnt="3"/>
      <dgm:spPr/>
    </dgm:pt>
    <dgm:pt modelId="{0311B899-B46E-40CF-B4D3-DEB5B4DDE26F}" type="pres">
      <dgm:prSet presAssocID="{7BE36133-6549-4875-BE0C-BED5314D6B69}" presName="connTx" presStyleLbl="parChTrans1D3" presStyleIdx="2" presStyleCnt="3"/>
      <dgm:spPr/>
    </dgm:pt>
    <dgm:pt modelId="{35CEF48D-8CDE-4548-B211-A1868D2566E9}" type="pres">
      <dgm:prSet presAssocID="{9086F6FB-5D3F-455C-80C7-E538ACD934AE}" presName="root2" presStyleCnt="0"/>
      <dgm:spPr/>
    </dgm:pt>
    <dgm:pt modelId="{C9ECF483-D672-4739-BAAC-61DBD3623640}" type="pres">
      <dgm:prSet presAssocID="{9086F6FB-5D3F-455C-80C7-E538ACD934AE}" presName="LevelTwoTextNode" presStyleLbl="node3" presStyleIdx="2" presStyleCnt="3" custLinFactY="36098" custLinFactNeighborX="18991" custLinFactNeighborY="100000">
        <dgm:presLayoutVars>
          <dgm:chPref val="3"/>
        </dgm:presLayoutVars>
      </dgm:prSet>
      <dgm:spPr/>
    </dgm:pt>
    <dgm:pt modelId="{8AF50FAD-E522-4549-B96F-0C87E790CC9A}" type="pres">
      <dgm:prSet presAssocID="{9086F6FB-5D3F-455C-80C7-E538ACD934AE}" presName="level3hierChild" presStyleCnt="0"/>
      <dgm:spPr/>
    </dgm:pt>
  </dgm:ptLst>
  <dgm:cxnLst>
    <dgm:cxn modelId="{BF6FA100-6440-4148-AA38-4D0E568E23DA}" type="presOf" srcId="{C272C8E0-2F28-47CD-BC28-E0F37E0369D9}" destId="{EB02CA7A-D049-4F2B-B196-ADEB013046F5}" srcOrd="0" destOrd="0" presId="urn:microsoft.com/office/officeart/2005/8/layout/hierarchy2"/>
    <dgm:cxn modelId="{E1CA3705-5C93-4B46-9E62-1FDCB932DA46}" type="presOf" srcId="{3BCED3E4-B9A6-403D-9FD4-D73BE180C8A0}" destId="{DA71B3CA-04D3-449A-A91F-623315396905}" srcOrd="0" destOrd="0" presId="urn:microsoft.com/office/officeart/2005/8/layout/hierarchy2"/>
    <dgm:cxn modelId="{D6903B07-A616-4207-B044-BB74CC304F6B}" type="presOf" srcId="{9A9303CB-AAA6-452D-8244-FDF1788D9161}" destId="{B30EA9C0-2387-45B6-B512-A908FE85DD7C}" srcOrd="0" destOrd="0" presId="urn:microsoft.com/office/officeart/2005/8/layout/hierarchy2"/>
    <dgm:cxn modelId="{518BD809-AC22-4E16-A972-04203B085CF6}" srcId="{9A9303CB-AAA6-452D-8244-FDF1788D9161}" destId="{D64FEA58-3A55-40DF-9467-A7625FF816C3}" srcOrd="0" destOrd="0" parTransId="{DEEC32A1-AB82-45C8-88FE-B6E7569E20C1}" sibTransId="{61000BEC-836D-41FB-B6A3-1C0FECFF69EA}"/>
    <dgm:cxn modelId="{E1AADE17-E993-4AB5-BC37-3E69CDEE990A}" type="presOf" srcId="{5335AA79-DD6B-4822-B967-63B48A324418}" destId="{39015AC2-680A-410D-979B-79CF83CBE6B5}" srcOrd="0" destOrd="0" presId="urn:microsoft.com/office/officeart/2005/8/layout/hierarchy2"/>
    <dgm:cxn modelId="{99044F18-E67A-47C8-BC41-81A78C8675D5}" type="presOf" srcId="{DBAF5654-C2FC-4004-818D-9BE470006809}" destId="{3D527103-B81E-4F8E-A5E2-359BFF07957E}" srcOrd="1" destOrd="0" presId="urn:microsoft.com/office/officeart/2005/8/layout/hierarchy2"/>
    <dgm:cxn modelId="{7AF1D31B-C36E-4C48-BC5E-EFC330D1124B}" type="presOf" srcId="{7BE36133-6549-4875-BE0C-BED5314D6B69}" destId="{06B527B7-9721-4DA2-9CAC-FD9469EF8E8D}" srcOrd="0" destOrd="0" presId="urn:microsoft.com/office/officeart/2005/8/layout/hierarchy2"/>
    <dgm:cxn modelId="{8BB8B221-F347-47BB-9DDB-DCA7AD2582A4}" srcId="{A2FB6DE7-2CE2-4F71-BF36-B2AC68B9D9AE}" destId="{9A9303CB-AAA6-452D-8244-FDF1788D9161}" srcOrd="0" destOrd="0" parTransId="{9735CD41-8EC0-4A1E-B59F-500A00E3918D}" sibTransId="{9771AAB1-88B1-4ADB-87E5-E367D56017B2}"/>
    <dgm:cxn modelId="{3A981F22-8290-4B88-ABF4-F4B101769276}" type="presOf" srcId="{9735CD41-8EC0-4A1E-B59F-500A00E3918D}" destId="{ABF59A7C-3C89-4153-B712-FBB47FC4B93F}" srcOrd="1" destOrd="0" presId="urn:microsoft.com/office/officeart/2005/8/layout/hierarchy2"/>
    <dgm:cxn modelId="{9861AC2C-4553-46D4-8ABD-0B64B38B5205}" type="presOf" srcId="{09CF2FFC-EC2F-40F0-AE53-501DD2D9DD6F}" destId="{DB995CDF-0346-4C70-9320-EA986BCD792C}" srcOrd="1" destOrd="0" presId="urn:microsoft.com/office/officeart/2005/8/layout/hierarchy2"/>
    <dgm:cxn modelId="{8ADB105F-781D-4FAC-94EF-56AF53CA8412}" srcId="{5BEEBAB1-9C37-4226-8B9B-98A25314A4D2}" destId="{C272C8E0-2F28-47CD-BC28-E0F37E0369D9}" srcOrd="0" destOrd="0" parTransId="{C707B390-9F14-4B9C-8C45-BF88ACD69469}" sibTransId="{6C47F542-A532-432C-8A3D-D3F30C073425}"/>
    <dgm:cxn modelId="{B8E33661-BD37-4514-9790-9711B222AC73}" type="presOf" srcId="{DEEC32A1-AB82-45C8-88FE-B6E7569E20C1}" destId="{CB88B144-D5AD-41D7-8271-0C6DCDA62DD9}" srcOrd="1" destOrd="0" presId="urn:microsoft.com/office/officeart/2005/8/layout/hierarchy2"/>
    <dgm:cxn modelId="{F2144242-CD59-4DA8-854F-84374642E478}" type="presOf" srcId="{DEEC32A1-AB82-45C8-88FE-B6E7569E20C1}" destId="{080EA6B5-9DFF-4741-B070-CA070C8BF971}" srcOrd="0" destOrd="0" presId="urn:microsoft.com/office/officeart/2005/8/layout/hierarchy2"/>
    <dgm:cxn modelId="{894A4567-FAB4-4D44-A9E4-91ECDDFF6FF7}" type="presOf" srcId="{DBAF5654-C2FC-4004-818D-9BE470006809}" destId="{2C7CF422-284A-4507-8D3E-5E14262C370F}" srcOrd="0" destOrd="0" presId="urn:microsoft.com/office/officeart/2005/8/layout/hierarchy2"/>
    <dgm:cxn modelId="{B05ED04B-B170-41F1-B533-EC5D0BFD176C}" type="presOf" srcId="{A2FB6DE7-2CE2-4F71-BF36-B2AC68B9D9AE}" destId="{B36948E3-7A07-441C-9429-D22B5834FD20}" srcOrd="0" destOrd="0" presId="urn:microsoft.com/office/officeart/2005/8/layout/hierarchy2"/>
    <dgm:cxn modelId="{BA0E334C-A82B-4166-86AF-1F6D5FC82B4B}" type="presOf" srcId="{D64FEA58-3A55-40DF-9467-A7625FF816C3}" destId="{1F6D5207-7DBF-4670-AC9D-0D2FEE335F2A}" srcOrd="0" destOrd="0" presId="urn:microsoft.com/office/officeart/2005/8/layout/hierarchy2"/>
    <dgm:cxn modelId="{C8DCC56D-3B4F-40B5-883F-3D1C6D878E2E}" srcId="{C272C8E0-2F28-47CD-BC28-E0F37E0369D9}" destId="{55D467DF-D601-4541-A496-A9C9C0525F74}" srcOrd="1" destOrd="0" parTransId="{FCF4F7E1-DBD6-499E-8011-BC31317A4645}" sibTransId="{38A7C74F-254F-4AEB-BB28-F4952698A1B1}"/>
    <dgm:cxn modelId="{46B53C58-2A11-401E-8F93-4BB06D76BACB}" type="presOf" srcId="{09CF2FFC-EC2F-40F0-AE53-501DD2D9DD6F}" destId="{61E27C0D-B9D4-4FBC-97CF-301295ACAFC8}" srcOrd="0" destOrd="0" presId="urn:microsoft.com/office/officeart/2005/8/layout/hierarchy2"/>
    <dgm:cxn modelId="{C89E0659-5265-4EAA-B94E-FA77B245BEB7}" srcId="{A2FB6DE7-2CE2-4F71-BF36-B2AC68B9D9AE}" destId="{FDFF82B6-4F8A-4E1E-B79A-20A1E0592AB7}" srcOrd="1" destOrd="0" parTransId="{A9B86E1E-D635-4C03-88A3-8A175E89779E}" sibTransId="{FA27DEBE-7ADB-4A1D-BEE0-CA80349F0E0B}"/>
    <dgm:cxn modelId="{9C42D882-95CD-4608-8DAB-0FC5847120E5}" srcId="{FDFF82B6-4F8A-4E1E-B79A-20A1E0592AB7}" destId="{3BCED3E4-B9A6-403D-9FD4-D73BE180C8A0}" srcOrd="1" destOrd="0" parTransId="{09CF2FFC-EC2F-40F0-AE53-501DD2D9DD6F}" sibTransId="{0C41FDF4-5C6C-45D3-AE45-EB54853F1ADB}"/>
    <dgm:cxn modelId="{BFF98989-E8D0-474F-89B2-53DE41AB2733}" type="presOf" srcId="{748BCCD5-74AA-4BBA-A388-D83CA95EE62F}" destId="{061B2185-5D1E-4A42-BF5E-8CBAF6B7D4B7}" srcOrd="0" destOrd="0" presId="urn:microsoft.com/office/officeart/2005/8/layout/hierarchy2"/>
    <dgm:cxn modelId="{E74E268D-07A2-41DF-AB93-FB3BA32DD29F}" type="presOf" srcId="{7BE36133-6549-4875-BE0C-BED5314D6B69}" destId="{0311B899-B46E-40CF-B4D3-DEB5B4DDE26F}" srcOrd="1" destOrd="0" presId="urn:microsoft.com/office/officeart/2005/8/layout/hierarchy2"/>
    <dgm:cxn modelId="{A2E03E9B-ABCE-446B-B8BE-1951E8799D62}" type="presOf" srcId="{9086F6FB-5D3F-455C-80C7-E538ACD934AE}" destId="{C9ECF483-D672-4739-BAAC-61DBD3623640}" srcOrd="0" destOrd="0" presId="urn:microsoft.com/office/officeart/2005/8/layout/hierarchy2"/>
    <dgm:cxn modelId="{0BA7509F-3AFB-42CC-9BBA-6C3049ECD7DB}" type="presOf" srcId="{A17C13CE-08AE-46A3-B834-8C545029345F}" destId="{15945197-D6EE-4907-9211-83CC7A831A7D}" srcOrd="0" destOrd="0" presId="urn:microsoft.com/office/officeart/2005/8/layout/hierarchy2"/>
    <dgm:cxn modelId="{A5756BA5-41B1-4260-AF0C-B88D135E52D3}" type="presOf" srcId="{A9B86E1E-D635-4C03-88A3-8A175E89779E}" destId="{52F841F0-3AB4-4236-BC17-39679FAF4649}" srcOrd="0" destOrd="0" presId="urn:microsoft.com/office/officeart/2005/8/layout/hierarchy2"/>
    <dgm:cxn modelId="{D277F7A6-9BDA-4E8A-9160-737B7A937C00}" type="presOf" srcId="{5BEEBAB1-9C37-4226-8B9B-98A25314A4D2}" destId="{386C20BF-7900-4CDC-B909-162B8984F38D}" srcOrd="0" destOrd="0" presId="urn:microsoft.com/office/officeart/2005/8/layout/hierarchy2"/>
    <dgm:cxn modelId="{8A1113AD-8E75-4D6E-835F-9E4EE1F9A0B1}" type="presOf" srcId="{A17C13CE-08AE-46A3-B834-8C545029345F}" destId="{CE1B2FEF-889B-45B0-8C06-803C7F86C299}" srcOrd="1" destOrd="0" presId="urn:microsoft.com/office/officeart/2005/8/layout/hierarchy2"/>
    <dgm:cxn modelId="{2E0AA4B6-E1B1-45F6-9536-A7FE576C0967}" srcId="{55D467DF-D601-4541-A496-A9C9C0525F74}" destId="{9086F6FB-5D3F-455C-80C7-E538ACD934AE}" srcOrd="0" destOrd="0" parTransId="{7BE36133-6549-4875-BE0C-BED5314D6B69}" sibTransId="{71E2F4B6-DA77-4ACB-A259-43EE4FE8E7B8}"/>
    <dgm:cxn modelId="{8D9BE0BA-8DAE-4AA9-B8FD-769F05EAD9F7}" srcId="{3BCED3E4-B9A6-403D-9FD4-D73BE180C8A0}" destId="{748BCCD5-74AA-4BBA-A388-D83CA95EE62F}" srcOrd="0" destOrd="0" parTransId="{A17C13CE-08AE-46A3-B834-8C545029345F}" sibTransId="{83C4CD34-CA47-46F2-AC56-0E25922F6397}"/>
    <dgm:cxn modelId="{77BE11BF-50EF-4ABF-ABFE-13939276CE70}" type="presOf" srcId="{5335AA79-DD6B-4822-B967-63B48A324418}" destId="{D42B5625-C942-4A44-889E-535E29B953E0}" srcOrd="1" destOrd="0" presId="urn:microsoft.com/office/officeart/2005/8/layout/hierarchy2"/>
    <dgm:cxn modelId="{95FB39BF-11A6-4748-AB50-D40911B62951}" type="presOf" srcId="{FCF4F7E1-DBD6-499E-8011-BC31317A4645}" destId="{DE9C8EDE-A4B6-4B6F-B89F-CE3B25695E37}" srcOrd="0" destOrd="0" presId="urn:microsoft.com/office/officeart/2005/8/layout/hierarchy2"/>
    <dgm:cxn modelId="{293802C0-F35E-4ECB-ACC8-0A8B91B011AF}" type="presOf" srcId="{FDFF82B6-4F8A-4E1E-B79A-20A1E0592AB7}" destId="{188F134C-EF53-47C4-8060-8619F1E0B136}" srcOrd="0" destOrd="0" presId="urn:microsoft.com/office/officeart/2005/8/layout/hierarchy2"/>
    <dgm:cxn modelId="{20731DC8-09E5-4774-87D5-A13724B43470}" type="presOf" srcId="{9735CD41-8EC0-4A1E-B59F-500A00E3918D}" destId="{E22A4558-E472-4E94-86ED-4826ECD6DD6C}" srcOrd="0" destOrd="0" presId="urn:microsoft.com/office/officeart/2005/8/layout/hierarchy2"/>
    <dgm:cxn modelId="{7EAF10CB-D2F2-45B0-AB20-E48F28AF52E9}" type="presOf" srcId="{FCF4F7E1-DBD6-499E-8011-BC31317A4645}" destId="{C3D63E22-7FC8-43F5-B9F1-D9A9F3D0BFAB}" srcOrd="1" destOrd="0" presId="urn:microsoft.com/office/officeart/2005/8/layout/hierarchy2"/>
    <dgm:cxn modelId="{F7EE85E1-78E5-4696-9AA9-9A8771B0E034}" type="presOf" srcId="{A9B86E1E-D635-4C03-88A3-8A175E89779E}" destId="{50746C0C-0619-4ED7-BF7D-373EF3EA38DE}" srcOrd="1" destOrd="0" presId="urn:microsoft.com/office/officeart/2005/8/layout/hierarchy2"/>
    <dgm:cxn modelId="{3E28BCE1-895F-481B-B308-2B56DC039128}" type="presOf" srcId="{C8105527-62BF-4B97-A281-71B489F6C520}" destId="{D85F4743-1D6F-4F7C-B507-0ECC8DAA7ECD}" srcOrd="0" destOrd="0" presId="urn:microsoft.com/office/officeart/2005/8/layout/hierarchy2"/>
    <dgm:cxn modelId="{30B2BCEB-00DC-4568-B14D-CE658814AE3E}" srcId="{C272C8E0-2F28-47CD-BC28-E0F37E0369D9}" destId="{A2FB6DE7-2CE2-4F71-BF36-B2AC68B9D9AE}" srcOrd="0" destOrd="0" parTransId="{5335AA79-DD6B-4822-B967-63B48A324418}" sibTransId="{5994FE24-FCD9-4761-9FA5-18EE4EBBDD9D}"/>
    <dgm:cxn modelId="{3460FDF7-675C-4526-B3AD-A1143CCCC6BF}" srcId="{FDFF82B6-4F8A-4E1E-B79A-20A1E0592AB7}" destId="{C8105527-62BF-4B97-A281-71B489F6C520}" srcOrd="0" destOrd="0" parTransId="{DBAF5654-C2FC-4004-818D-9BE470006809}" sibTransId="{C16A2EA9-7688-4EA3-B844-FD9CAC44BF07}"/>
    <dgm:cxn modelId="{CEFDF2FB-320F-4833-AB31-75D28235F114}" type="presOf" srcId="{55D467DF-D601-4541-A496-A9C9C0525F74}" destId="{1724E37F-7CE3-45D1-B330-96F61FDB00DF}" srcOrd="0" destOrd="0" presId="urn:microsoft.com/office/officeart/2005/8/layout/hierarchy2"/>
    <dgm:cxn modelId="{76DDFC49-AA92-442D-AE55-8740F5A77690}" type="presParOf" srcId="{386C20BF-7900-4CDC-B909-162B8984F38D}" destId="{41BB6E20-6A92-44E9-AD2B-F094BDCF7008}" srcOrd="0" destOrd="0" presId="urn:microsoft.com/office/officeart/2005/8/layout/hierarchy2"/>
    <dgm:cxn modelId="{4EF5DEAF-45D3-41FE-B1C3-B74AEC0FAA71}" type="presParOf" srcId="{41BB6E20-6A92-44E9-AD2B-F094BDCF7008}" destId="{EB02CA7A-D049-4F2B-B196-ADEB013046F5}" srcOrd="0" destOrd="0" presId="urn:microsoft.com/office/officeart/2005/8/layout/hierarchy2"/>
    <dgm:cxn modelId="{445CE086-9088-49DE-B5F3-7DF12FF6B3EA}" type="presParOf" srcId="{41BB6E20-6A92-44E9-AD2B-F094BDCF7008}" destId="{3AC4D75B-42FF-49DB-9390-AE8D6A50C9FE}" srcOrd="1" destOrd="0" presId="urn:microsoft.com/office/officeart/2005/8/layout/hierarchy2"/>
    <dgm:cxn modelId="{87411DF8-9662-4C48-9C42-F4B302E51458}" type="presParOf" srcId="{3AC4D75B-42FF-49DB-9390-AE8D6A50C9FE}" destId="{39015AC2-680A-410D-979B-79CF83CBE6B5}" srcOrd="0" destOrd="0" presId="urn:microsoft.com/office/officeart/2005/8/layout/hierarchy2"/>
    <dgm:cxn modelId="{E047B62B-D0E0-4D13-8B58-C8CFE0CB0F67}" type="presParOf" srcId="{39015AC2-680A-410D-979B-79CF83CBE6B5}" destId="{D42B5625-C942-4A44-889E-535E29B953E0}" srcOrd="0" destOrd="0" presId="urn:microsoft.com/office/officeart/2005/8/layout/hierarchy2"/>
    <dgm:cxn modelId="{54F9B467-B73C-4590-B60E-AEF0F3C75ABE}" type="presParOf" srcId="{3AC4D75B-42FF-49DB-9390-AE8D6A50C9FE}" destId="{F568DFEC-677B-473F-94CB-80208E68206F}" srcOrd="1" destOrd="0" presId="urn:microsoft.com/office/officeart/2005/8/layout/hierarchy2"/>
    <dgm:cxn modelId="{18F65BC5-3B3F-468B-A6DA-8E6B094EBB32}" type="presParOf" srcId="{F568DFEC-677B-473F-94CB-80208E68206F}" destId="{B36948E3-7A07-441C-9429-D22B5834FD20}" srcOrd="0" destOrd="0" presId="urn:microsoft.com/office/officeart/2005/8/layout/hierarchy2"/>
    <dgm:cxn modelId="{A60CFF27-83E2-43EC-8CAF-CAD30A64B92C}" type="presParOf" srcId="{F568DFEC-677B-473F-94CB-80208E68206F}" destId="{D69DE6D4-75EA-4479-9D57-4AC1C653A400}" srcOrd="1" destOrd="0" presId="urn:microsoft.com/office/officeart/2005/8/layout/hierarchy2"/>
    <dgm:cxn modelId="{6597C93F-023D-4BC1-9C82-D649B5857F7C}" type="presParOf" srcId="{D69DE6D4-75EA-4479-9D57-4AC1C653A400}" destId="{E22A4558-E472-4E94-86ED-4826ECD6DD6C}" srcOrd="0" destOrd="0" presId="urn:microsoft.com/office/officeart/2005/8/layout/hierarchy2"/>
    <dgm:cxn modelId="{FF3DF4F3-431F-44FA-B958-B6413E8EFCAC}" type="presParOf" srcId="{E22A4558-E472-4E94-86ED-4826ECD6DD6C}" destId="{ABF59A7C-3C89-4153-B712-FBB47FC4B93F}" srcOrd="0" destOrd="0" presId="urn:microsoft.com/office/officeart/2005/8/layout/hierarchy2"/>
    <dgm:cxn modelId="{0DD0F6DD-E8A9-4938-A4D5-D6FDBA3EFA8E}" type="presParOf" srcId="{D69DE6D4-75EA-4479-9D57-4AC1C653A400}" destId="{B9D169CE-8C33-4442-B503-8212F2535B2D}" srcOrd="1" destOrd="0" presId="urn:microsoft.com/office/officeart/2005/8/layout/hierarchy2"/>
    <dgm:cxn modelId="{30BF8BA5-DD10-4336-9B5C-030A9D19B4AF}" type="presParOf" srcId="{B9D169CE-8C33-4442-B503-8212F2535B2D}" destId="{B30EA9C0-2387-45B6-B512-A908FE85DD7C}" srcOrd="0" destOrd="0" presId="urn:microsoft.com/office/officeart/2005/8/layout/hierarchy2"/>
    <dgm:cxn modelId="{B638F163-97CC-483F-AA83-633EA3DB3D4C}" type="presParOf" srcId="{B9D169CE-8C33-4442-B503-8212F2535B2D}" destId="{364AAD25-A517-496C-8A1C-811FF897C4D1}" srcOrd="1" destOrd="0" presId="urn:microsoft.com/office/officeart/2005/8/layout/hierarchy2"/>
    <dgm:cxn modelId="{260746D1-2B5F-4806-82A0-196DC1B4A033}" type="presParOf" srcId="{364AAD25-A517-496C-8A1C-811FF897C4D1}" destId="{080EA6B5-9DFF-4741-B070-CA070C8BF971}" srcOrd="0" destOrd="0" presId="urn:microsoft.com/office/officeart/2005/8/layout/hierarchy2"/>
    <dgm:cxn modelId="{7EA26715-895D-44E4-9C50-68F862072869}" type="presParOf" srcId="{080EA6B5-9DFF-4741-B070-CA070C8BF971}" destId="{CB88B144-D5AD-41D7-8271-0C6DCDA62DD9}" srcOrd="0" destOrd="0" presId="urn:microsoft.com/office/officeart/2005/8/layout/hierarchy2"/>
    <dgm:cxn modelId="{FA198767-7DDE-49C3-A83C-2B04A823D5FB}" type="presParOf" srcId="{364AAD25-A517-496C-8A1C-811FF897C4D1}" destId="{DCD0669E-85A6-4A77-9098-ADB80BC467FB}" srcOrd="1" destOrd="0" presId="urn:microsoft.com/office/officeart/2005/8/layout/hierarchy2"/>
    <dgm:cxn modelId="{C960D3F0-2B25-4A8E-BE51-49DD57F9448E}" type="presParOf" srcId="{DCD0669E-85A6-4A77-9098-ADB80BC467FB}" destId="{1F6D5207-7DBF-4670-AC9D-0D2FEE335F2A}" srcOrd="0" destOrd="0" presId="urn:microsoft.com/office/officeart/2005/8/layout/hierarchy2"/>
    <dgm:cxn modelId="{0350D641-A2A6-4C1C-AEDA-45F7ED335E46}" type="presParOf" srcId="{DCD0669E-85A6-4A77-9098-ADB80BC467FB}" destId="{8C2A2CD9-F780-497D-959D-E35492D4F069}" srcOrd="1" destOrd="0" presId="urn:microsoft.com/office/officeart/2005/8/layout/hierarchy2"/>
    <dgm:cxn modelId="{26032EDB-5563-424A-9DB7-660B64FC27D9}" type="presParOf" srcId="{D69DE6D4-75EA-4479-9D57-4AC1C653A400}" destId="{52F841F0-3AB4-4236-BC17-39679FAF4649}" srcOrd="2" destOrd="0" presId="urn:microsoft.com/office/officeart/2005/8/layout/hierarchy2"/>
    <dgm:cxn modelId="{C46B406A-3408-4C9F-A181-3914BD670960}" type="presParOf" srcId="{52F841F0-3AB4-4236-BC17-39679FAF4649}" destId="{50746C0C-0619-4ED7-BF7D-373EF3EA38DE}" srcOrd="0" destOrd="0" presId="urn:microsoft.com/office/officeart/2005/8/layout/hierarchy2"/>
    <dgm:cxn modelId="{B5E447BE-9EBF-4937-BE13-8125D4FE4A33}" type="presParOf" srcId="{D69DE6D4-75EA-4479-9D57-4AC1C653A400}" destId="{D243BFDE-4A65-4FD0-A60E-F0199B1B6D82}" srcOrd="3" destOrd="0" presId="urn:microsoft.com/office/officeart/2005/8/layout/hierarchy2"/>
    <dgm:cxn modelId="{2AE370F0-45C2-4F00-B789-24511B9519CD}" type="presParOf" srcId="{D243BFDE-4A65-4FD0-A60E-F0199B1B6D82}" destId="{188F134C-EF53-47C4-8060-8619F1E0B136}" srcOrd="0" destOrd="0" presId="urn:microsoft.com/office/officeart/2005/8/layout/hierarchy2"/>
    <dgm:cxn modelId="{CA12C1ED-7B60-4B5F-AF38-C1755CEFBBA2}" type="presParOf" srcId="{D243BFDE-4A65-4FD0-A60E-F0199B1B6D82}" destId="{29CEA204-67E9-481F-9AD8-F2D632BCE6E7}" srcOrd="1" destOrd="0" presId="urn:microsoft.com/office/officeart/2005/8/layout/hierarchy2"/>
    <dgm:cxn modelId="{16A66EDA-988C-49DD-B67D-CFDAF082B14B}" type="presParOf" srcId="{29CEA204-67E9-481F-9AD8-F2D632BCE6E7}" destId="{2C7CF422-284A-4507-8D3E-5E14262C370F}" srcOrd="0" destOrd="0" presId="urn:microsoft.com/office/officeart/2005/8/layout/hierarchy2"/>
    <dgm:cxn modelId="{B71E551D-119C-4672-8F72-CBB266DC270B}" type="presParOf" srcId="{2C7CF422-284A-4507-8D3E-5E14262C370F}" destId="{3D527103-B81E-4F8E-A5E2-359BFF07957E}" srcOrd="0" destOrd="0" presId="urn:microsoft.com/office/officeart/2005/8/layout/hierarchy2"/>
    <dgm:cxn modelId="{15E9ACD6-2AC3-4D01-8CB7-6D20073F5195}" type="presParOf" srcId="{29CEA204-67E9-481F-9AD8-F2D632BCE6E7}" destId="{849BF8F1-5616-4E16-94B8-7859F8A6E8B0}" srcOrd="1" destOrd="0" presId="urn:microsoft.com/office/officeart/2005/8/layout/hierarchy2"/>
    <dgm:cxn modelId="{FA48DC14-A00A-4A73-B0BE-9FAFF2F62C1C}" type="presParOf" srcId="{849BF8F1-5616-4E16-94B8-7859F8A6E8B0}" destId="{D85F4743-1D6F-4F7C-B507-0ECC8DAA7ECD}" srcOrd="0" destOrd="0" presId="urn:microsoft.com/office/officeart/2005/8/layout/hierarchy2"/>
    <dgm:cxn modelId="{D95739F5-C6B5-41EC-8693-39A5F634F26E}" type="presParOf" srcId="{849BF8F1-5616-4E16-94B8-7859F8A6E8B0}" destId="{B2AB4065-468B-4664-853A-0744096F7E5C}" srcOrd="1" destOrd="0" presId="urn:microsoft.com/office/officeart/2005/8/layout/hierarchy2"/>
    <dgm:cxn modelId="{EB0100A0-C765-4C1F-A6E1-36EEB1CBE72B}" type="presParOf" srcId="{29CEA204-67E9-481F-9AD8-F2D632BCE6E7}" destId="{61E27C0D-B9D4-4FBC-97CF-301295ACAFC8}" srcOrd="2" destOrd="0" presId="urn:microsoft.com/office/officeart/2005/8/layout/hierarchy2"/>
    <dgm:cxn modelId="{F3FFA7E9-BA9F-4B81-9BFE-04FACD8C03AF}" type="presParOf" srcId="{61E27C0D-B9D4-4FBC-97CF-301295ACAFC8}" destId="{DB995CDF-0346-4C70-9320-EA986BCD792C}" srcOrd="0" destOrd="0" presId="urn:microsoft.com/office/officeart/2005/8/layout/hierarchy2"/>
    <dgm:cxn modelId="{73043E64-EFAF-4A9C-A1B1-6F69AE082315}" type="presParOf" srcId="{29CEA204-67E9-481F-9AD8-F2D632BCE6E7}" destId="{4CC9468C-669D-4F7F-BE37-C112A02AA9CE}" srcOrd="3" destOrd="0" presId="urn:microsoft.com/office/officeart/2005/8/layout/hierarchy2"/>
    <dgm:cxn modelId="{D7F52C00-BA59-4170-B63D-A2D439FFC65E}" type="presParOf" srcId="{4CC9468C-669D-4F7F-BE37-C112A02AA9CE}" destId="{DA71B3CA-04D3-449A-A91F-623315396905}" srcOrd="0" destOrd="0" presId="urn:microsoft.com/office/officeart/2005/8/layout/hierarchy2"/>
    <dgm:cxn modelId="{E7863BBE-35AA-4697-BB03-5168BE27648F}" type="presParOf" srcId="{4CC9468C-669D-4F7F-BE37-C112A02AA9CE}" destId="{369C4FC3-7761-407E-B8DF-E56FC8698509}" srcOrd="1" destOrd="0" presId="urn:microsoft.com/office/officeart/2005/8/layout/hierarchy2"/>
    <dgm:cxn modelId="{59DCFEBF-6482-4C8B-8312-0714C9E9039D}" type="presParOf" srcId="{369C4FC3-7761-407E-B8DF-E56FC8698509}" destId="{15945197-D6EE-4907-9211-83CC7A831A7D}" srcOrd="0" destOrd="0" presId="urn:microsoft.com/office/officeart/2005/8/layout/hierarchy2"/>
    <dgm:cxn modelId="{A27DE732-C74B-4CCD-9565-51560ADF03BA}" type="presParOf" srcId="{15945197-D6EE-4907-9211-83CC7A831A7D}" destId="{CE1B2FEF-889B-45B0-8C06-803C7F86C299}" srcOrd="0" destOrd="0" presId="urn:microsoft.com/office/officeart/2005/8/layout/hierarchy2"/>
    <dgm:cxn modelId="{28F02669-9564-401E-A441-29C8F7C4C140}" type="presParOf" srcId="{369C4FC3-7761-407E-B8DF-E56FC8698509}" destId="{0EAF0032-ECBD-4D2A-A81F-A625F07304D1}" srcOrd="1" destOrd="0" presId="urn:microsoft.com/office/officeart/2005/8/layout/hierarchy2"/>
    <dgm:cxn modelId="{63AFD6DF-FC64-4C05-83C9-0CB954F26DD6}" type="presParOf" srcId="{0EAF0032-ECBD-4D2A-A81F-A625F07304D1}" destId="{061B2185-5D1E-4A42-BF5E-8CBAF6B7D4B7}" srcOrd="0" destOrd="0" presId="urn:microsoft.com/office/officeart/2005/8/layout/hierarchy2"/>
    <dgm:cxn modelId="{6A50FEA9-1BF9-41DB-B117-D83CC326A1A3}" type="presParOf" srcId="{0EAF0032-ECBD-4D2A-A81F-A625F07304D1}" destId="{C67BAC04-38AA-4827-B6EB-71E50AEB6CA2}" srcOrd="1" destOrd="0" presId="urn:microsoft.com/office/officeart/2005/8/layout/hierarchy2"/>
    <dgm:cxn modelId="{9DD3F528-6B41-4918-BF88-120440A1BA4C}" type="presParOf" srcId="{3AC4D75B-42FF-49DB-9390-AE8D6A50C9FE}" destId="{DE9C8EDE-A4B6-4B6F-B89F-CE3B25695E37}" srcOrd="2" destOrd="0" presId="urn:microsoft.com/office/officeart/2005/8/layout/hierarchy2"/>
    <dgm:cxn modelId="{53B33666-5B6E-4B37-B97C-76C6371235B0}" type="presParOf" srcId="{DE9C8EDE-A4B6-4B6F-B89F-CE3B25695E37}" destId="{C3D63E22-7FC8-43F5-B9F1-D9A9F3D0BFAB}" srcOrd="0" destOrd="0" presId="urn:microsoft.com/office/officeart/2005/8/layout/hierarchy2"/>
    <dgm:cxn modelId="{7CC6D225-378B-43F0-B5AD-0B674BBDF094}" type="presParOf" srcId="{3AC4D75B-42FF-49DB-9390-AE8D6A50C9FE}" destId="{8A3CD371-B790-48A6-B820-765DA52A284D}" srcOrd="3" destOrd="0" presId="urn:microsoft.com/office/officeart/2005/8/layout/hierarchy2"/>
    <dgm:cxn modelId="{6F9B23B4-A287-4091-A250-185061776DDF}" type="presParOf" srcId="{8A3CD371-B790-48A6-B820-765DA52A284D}" destId="{1724E37F-7CE3-45D1-B330-96F61FDB00DF}" srcOrd="0" destOrd="0" presId="urn:microsoft.com/office/officeart/2005/8/layout/hierarchy2"/>
    <dgm:cxn modelId="{6EC494DB-B1D1-4AC6-817F-0160CD4335D7}" type="presParOf" srcId="{8A3CD371-B790-48A6-B820-765DA52A284D}" destId="{54B1B799-269B-49F9-955C-63777A67C9F0}" srcOrd="1" destOrd="0" presId="urn:microsoft.com/office/officeart/2005/8/layout/hierarchy2"/>
    <dgm:cxn modelId="{A4E58DA5-B859-473B-B7EE-04C6F5CD4400}" type="presParOf" srcId="{54B1B799-269B-49F9-955C-63777A67C9F0}" destId="{06B527B7-9721-4DA2-9CAC-FD9469EF8E8D}" srcOrd="0" destOrd="0" presId="urn:microsoft.com/office/officeart/2005/8/layout/hierarchy2"/>
    <dgm:cxn modelId="{A8B8E116-1213-4498-9351-3BB0A8260807}" type="presParOf" srcId="{06B527B7-9721-4DA2-9CAC-FD9469EF8E8D}" destId="{0311B899-B46E-40CF-B4D3-DEB5B4DDE26F}" srcOrd="0" destOrd="0" presId="urn:microsoft.com/office/officeart/2005/8/layout/hierarchy2"/>
    <dgm:cxn modelId="{ABD5250F-D5E8-46CD-B964-9DC396E1976E}" type="presParOf" srcId="{54B1B799-269B-49F9-955C-63777A67C9F0}" destId="{35CEF48D-8CDE-4548-B211-A1868D2566E9}" srcOrd="1" destOrd="0" presId="urn:microsoft.com/office/officeart/2005/8/layout/hierarchy2"/>
    <dgm:cxn modelId="{E80C9244-7475-458B-9A9B-9DCE25C5609B}" type="presParOf" srcId="{35CEF48D-8CDE-4548-B211-A1868D2566E9}" destId="{C9ECF483-D672-4739-BAAC-61DBD3623640}" srcOrd="0" destOrd="0" presId="urn:microsoft.com/office/officeart/2005/8/layout/hierarchy2"/>
    <dgm:cxn modelId="{985987C8-BFA8-4938-81AD-6D05083090B8}" type="presParOf" srcId="{35CEF48D-8CDE-4548-B211-A1868D2566E9}" destId="{8AF50FAD-E522-4549-B96F-0C87E790CC9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2CA7A-D049-4F2B-B196-ADEB013046F5}">
      <dsp:nvSpPr>
        <dsp:cNvPr id="0" name=""/>
        <dsp:cNvSpPr/>
      </dsp:nvSpPr>
      <dsp:spPr>
        <a:xfrm>
          <a:off x="7577" y="2560841"/>
          <a:ext cx="1245863" cy="622931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Politický systém</a:t>
          </a:r>
        </a:p>
      </dsp:txBody>
      <dsp:txXfrm>
        <a:off x="25822" y="2579086"/>
        <a:ext cx="1209373" cy="586441"/>
      </dsp:txXfrm>
    </dsp:sp>
    <dsp:sp modelId="{39015AC2-680A-410D-979B-79CF83CBE6B5}">
      <dsp:nvSpPr>
        <dsp:cNvPr id="0" name=""/>
        <dsp:cNvSpPr/>
      </dsp:nvSpPr>
      <dsp:spPr>
        <a:xfrm rot="18208315">
          <a:off x="1050827" y="2484460"/>
          <a:ext cx="903571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903571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480023" y="2472858"/>
        <a:ext cx="45178" cy="45178"/>
      </dsp:txXfrm>
    </dsp:sp>
    <dsp:sp modelId="{B36948E3-7A07-441C-9429-D22B5834FD20}">
      <dsp:nvSpPr>
        <dsp:cNvPr id="0" name=""/>
        <dsp:cNvSpPr/>
      </dsp:nvSpPr>
      <dsp:spPr>
        <a:xfrm>
          <a:off x="1751785" y="1807121"/>
          <a:ext cx="1245863" cy="622931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Sdílení moci</a:t>
          </a:r>
        </a:p>
      </dsp:txBody>
      <dsp:txXfrm>
        <a:off x="1770030" y="1825366"/>
        <a:ext cx="1209373" cy="586441"/>
      </dsp:txXfrm>
    </dsp:sp>
    <dsp:sp modelId="{E22A4558-E472-4E94-86ED-4826ECD6DD6C}">
      <dsp:nvSpPr>
        <dsp:cNvPr id="0" name=""/>
        <dsp:cNvSpPr/>
      </dsp:nvSpPr>
      <dsp:spPr>
        <a:xfrm rot="18132569">
          <a:off x="2779344" y="1712066"/>
          <a:ext cx="934953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934953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223447" y="1699679"/>
        <a:ext cx="46747" cy="46747"/>
      </dsp:txXfrm>
    </dsp:sp>
    <dsp:sp modelId="{B30EA9C0-2387-45B6-B512-A908FE85DD7C}">
      <dsp:nvSpPr>
        <dsp:cNvPr id="0" name=""/>
        <dsp:cNvSpPr/>
      </dsp:nvSpPr>
      <dsp:spPr>
        <a:xfrm>
          <a:off x="3495994" y="1016053"/>
          <a:ext cx="1245863" cy="622931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rgbClr val="002D5A"/>
              </a:solidFill>
            </a:rPr>
            <a:t>Společná legitimita</a:t>
          </a:r>
        </a:p>
      </dsp:txBody>
      <dsp:txXfrm>
        <a:off x="3514239" y="1034298"/>
        <a:ext cx="1209373" cy="586441"/>
      </dsp:txXfrm>
    </dsp:sp>
    <dsp:sp modelId="{080EA6B5-9DFF-4741-B070-CA070C8BF971}">
      <dsp:nvSpPr>
        <dsp:cNvPr id="0" name=""/>
        <dsp:cNvSpPr/>
      </dsp:nvSpPr>
      <dsp:spPr>
        <a:xfrm rot="17991406">
          <a:off x="4517748" y="929483"/>
          <a:ext cx="892566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892566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941717" y="918155"/>
        <a:ext cx="44628" cy="44628"/>
      </dsp:txXfrm>
    </dsp:sp>
    <dsp:sp modelId="{1F6D5207-7DBF-4670-AC9D-0D2FEE335F2A}">
      <dsp:nvSpPr>
        <dsp:cNvPr id="0" name=""/>
        <dsp:cNvSpPr/>
      </dsp:nvSpPr>
      <dsp:spPr>
        <a:xfrm>
          <a:off x="5186206" y="241954"/>
          <a:ext cx="1245863" cy="622931"/>
        </a:xfrm>
        <a:prstGeom prst="roundRect">
          <a:avLst>
            <a:gd name="adj" fmla="val 10000"/>
          </a:avLst>
        </a:prstGeom>
        <a:solidFill>
          <a:srgbClr val="CA8A6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solidFill>
                <a:srgbClr val="002D5A"/>
              </a:solidFill>
            </a:rPr>
            <a:t>Parlamentní režim</a:t>
          </a:r>
        </a:p>
      </dsp:txBody>
      <dsp:txXfrm>
        <a:off x="5204451" y="260199"/>
        <a:ext cx="1209373" cy="586441"/>
      </dsp:txXfrm>
    </dsp:sp>
    <dsp:sp modelId="{52F841F0-3AB4-4236-BC17-39679FAF4649}">
      <dsp:nvSpPr>
        <dsp:cNvPr id="0" name=""/>
        <dsp:cNvSpPr/>
      </dsp:nvSpPr>
      <dsp:spPr>
        <a:xfrm rot="3467431">
          <a:off x="2779344" y="2503135"/>
          <a:ext cx="934953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934953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223447" y="2490748"/>
        <a:ext cx="46747" cy="46747"/>
      </dsp:txXfrm>
    </dsp:sp>
    <dsp:sp modelId="{188F134C-EF53-47C4-8060-8619F1E0B136}">
      <dsp:nvSpPr>
        <dsp:cNvPr id="0" name=""/>
        <dsp:cNvSpPr/>
      </dsp:nvSpPr>
      <dsp:spPr>
        <a:xfrm>
          <a:off x="3495994" y="2598190"/>
          <a:ext cx="1245863" cy="622931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rgbClr val="002D5A"/>
              </a:solidFill>
            </a:rPr>
            <a:t>Oddělená legitimita</a:t>
          </a:r>
        </a:p>
      </dsp:txBody>
      <dsp:txXfrm>
        <a:off x="3514239" y="2616435"/>
        <a:ext cx="1209373" cy="586441"/>
      </dsp:txXfrm>
    </dsp:sp>
    <dsp:sp modelId="{2C7CF422-284A-4507-8D3E-5E14262C370F}">
      <dsp:nvSpPr>
        <dsp:cNvPr id="0" name=""/>
        <dsp:cNvSpPr/>
      </dsp:nvSpPr>
      <dsp:spPr>
        <a:xfrm rot="18982386">
          <a:off x="4644370" y="2655100"/>
          <a:ext cx="706039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06039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979738" y="2648435"/>
        <a:ext cx="35301" cy="35301"/>
      </dsp:txXfrm>
    </dsp:sp>
    <dsp:sp modelId="{D85F4743-1D6F-4F7C-B507-0ECC8DAA7ECD}">
      <dsp:nvSpPr>
        <dsp:cNvPr id="0" name=""/>
        <dsp:cNvSpPr/>
      </dsp:nvSpPr>
      <dsp:spPr>
        <a:xfrm>
          <a:off x="5252922" y="1854643"/>
          <a:ext cx="1245863" cy="1135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Prezident člen vlády (opozice) nebo mimo linii vláda - opozice</a:t>
          </a:r>
        </a:p>
      </dsp:txBody>
      <dsp:txXfrm>
        <a:off x="5286187" y="1887908"/>
        <a:ext cx="1179333" cy="1069217"/>
      </dsp:txXfrm>
    </dsp:sp>
    <dsp:sp modelId="{61E27C0D-B9D4-4FBC-97CF-301295ACAFC8}">
      <dsp:nvSpPr>
        <dsp:cNvPr id="0" name=""/>
        <dsp:cNvSpPr/>
      </dsp:nvSpPr>
      <dsp:spPr>
        <a:xfrm rot="3409583">
          <a:off x="4524480" y="3300477"/>
          <a:ext cx="960095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960095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980526" y="3287461"/>
        <a:ext cx="48004" cy="48004"/>
      </dsp:txXfrm>
    </dsp:sp>
    <dsp:sp modelId="{DA71B3CA-04D3-449A-A91F-623315396905}">
      <dsp:nvSpPr>
        <dsp:cNvPr id="0" name=""/>
        <dsp:cNvSpPr/>
      </dsp:nvSpPr>
      <dsp:spPr>
        <a:xfrm>
          <a:off x="5267200" y="3150634"/>
          <a:ext cx="1245863" cy="1125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Prezident vůdce (jedním z vůdců) vládního/opozičního bloku</a:t>
          </a:r>
        </a:p>
      </dsp:txBody>
      <dsp:txXfrm>
        <a:off x="5300158" y="3183592"/>
        <a:ext cx="1179947" cy="1059360"/>
      </dsp:txXfrm>
    </dsp:sp>
    <dsp:sp modelId="{15945197-D6EE-4907-9211-83CC7A831A7D}">
      <dsp:nvSpPr>
        <dsp:cNvPr id="0" name=""/>
        <dsp:cNvSpPr/>
      </dsp:nvSpPr>
      <dsp:spPr>
        <a:xfrm rot="3634129">
          <a:off x="6334339" y="4008325"/>
          <a:ext cx="702775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02775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6668158" y="4001742"/>
        <a:ext cx="35138" cy="35138"/>
      </dsp:txXfrm>
    </dsp:sp>
    <dsp:sp modelId="{061B2185-5D1E-4A42-BF5E-8CBAF6B7D4B7}">
      <dsp:nvSpPr>
        <dsp:cNvPr id="0" name=""/>
        <dsp:cNvSpPr/>
      </dsp:nvSpPr>
      <dsp:spPr>
        <a:xfrm>
          <a:off x="6858391" y="3895068"/>
          <a:ext cx="1698123" cy="860567"/>
        </a:xfrm>
        <a:prstGeom prst="roundRect">
          <a:avLst>
            <a:gd name="adj" fmla="val 10000"/>
          </a:avLst>
        </a:prstGeom>
        <a:solidFill>
          <a:srgbClr val="CA8A6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solidFill>
                <a:srgbClr val="002D5A"/>
              </a:solidFill>
            </a:rPr>
            <a:t>Poloprezidentský režim</a:t>
          </a:r>
        </a:p>
      </dsp:txBody>
      <dsp:txXfrm>
        <a:off x="6883596" y="3920273"/>
        <a:ext cx="1647713" cy="810157"/>
      </dsp:txXfrm>
    </dsp:sp>
    <dsp:sp modelId="{DE9C8EDE-A4B6-4B6F-B89F-CE3B25695E37}">
      <dsp:nvSpPr>
        <dsp:cNvPr id="0" name=""/>
        <dsp:cNvSpPr/>
      </dsp:nvSpPr>
      <dsp:spPr>
        <a:xfrm rot="3391685">
          <a:off x="1050827" y="3238180"/>
          <a:ext cx="903571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903571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480023" y="3226578"/>
        <a:ext cx="45178" cy="45178"/>
      </dsp:txXfrm>
    </dsp:sp>
    <dsp:sp modelId="{1724E37F-7CE3-45D1-B330-96F61FDB00DF}">
      <dsp:nvSpPr>
        <dsp:cNvPr id="0" name=""/>
        <dsp:cNvSpPr/>
      </dsp:nvSpPr>
      <dsp:spPr>
        <a:xfrm>
          <a:off x="1751785" y="3314561"/>
          <a:ext cx="1245863" cy="622931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Oddělení moci</a:t>
          </a:r>
        </a:p>
      </dsp:txBody>
      <dsp:txXfrm>
        <a:off x="1770030" y="3332806"/>
        <a:ext cx="1209373" cy="586441"/>
      </dsp:txXfrm>
    </dsp:sp>
    <dsp:sp modelId="{06B527B7-9721-4DA2-9CAC-FD9469EF8E8D}">
      <dsp:nvSpPr>
        <dsp:cNvPr id="0" name=""/>
        <dsp:cNvSpPr/>
      </dsp:nvSpPr>
      <dsp:spPr>
        <a:xfrm rot="2944699">
          <a:off x="2804117" y="4038939"/>
          <a:ext cx="1122010" cy="21973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1122010" y="10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337072" y="4021875"/>
        <a:ext cx="56100" cy="56100"/>
      </dsp:txXfrm>
    </dsp:sp>
    <dsp:sp modelId="{C9ECF483-D672-4739-BAAC-61DBD3623640}">
      <dsp:nvSpPr>
        <dsp:cNvPr id="0" name=""/>
        <dsp:cNvSpPr/>
      </dsp:nvSpPr>
      <dsp:spPr>
        <a:xfrm>
          <a:off x="3732595" y="4162359"/>
          <a:ext cx="1245863" cy="622931"/>
        </a:xfrm>
        <a:prstGeom prst="roundRect">
          <a:avLst>
            <a:gd name="adj" fmla="val 10000"/>
          </a:avLst>
        </a:prstGeom>
        <a:solidFill>
          <a:srgbClr val="CA8A6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solidFill>
                <a:srgbClr val="002D5A"/>
              </a:solidFill>
            </a:rPr>
            <a:t>Prezidentský režim</a:t>
          </a:r>
        </a:p>
      </dsp:txBody>
      <dsp:txXfrm>
        <a:off x="3750840" y="4180604"/>
        <a:ext cx="1209373" cy="586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843B205-5F2E-431B-94EC-215C205723AE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80B2CEF8-4FD8-4A45-8902-8764F2597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00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979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2EA291-8051-4A67-8B93-158A6AD6296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761" y="4862015"/>
            <a:ext cx="5679778" cy="4605085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979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83E0DFE-E2AE-45E2-AE1C-0C02FFD68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75863" indent="-298409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193635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71089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48543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25997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03451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580905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058359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1D1B154-CBA0-4AB1-BFC4-5ABFF9BECBD1}" type="slidenum">
              <a:rPr lang="cs-CZ" altLang="cs-CZ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cs-CZ" altLang="cs-CZ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75863" indent="-298409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193635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71089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48543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25997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03451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580905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058359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1D1B154-CBA0-4AB1-BFC4-5ABFF9BECBD1}" type="slidenum">
              <a:rPr lang="cs-CZ" altLang="cs-CZ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cs-CZ" altLang="cs-CZ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75863" indent="-298409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193635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71089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48543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25997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03451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580905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058359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A156B2-F67F-48EE-B835-ABCDCDC929A8}" type="slidenum">
              <a:rPr lang="cs-CZ" altLang="cs-CZ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cs-CZ" altLang="cs-CZ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75863" indent="-298409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193635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71089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48543" indent="-238727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25997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03451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580905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058359" indent="-23872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25D1DE-250E-4AA2-85A7-84533D33027C}" type="slidenum">
              <a:rPr lang="cs-CZ" altLang="cs-CZ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24</a:t>
            </a:fld>
            <a:endParaRPr lang="cs-CZ" altLang="cs-CZ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9400" y="942975"/>
            <a:ext cx="8447088" cy="40163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79400" y="1619250"/>
            <a:ext cx="4146550" cy="47974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8350" y="1619250"/>
            <a:ext cx="4148138" cy="47974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2866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5152680"/>
            <a:ext cx="7772400" cy="1020535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002D5A"/>
                </a:solidFill>
              </a:rPr>
              <a:t>Diferenční předmět Politologie</a:t>
            </a:r>
            <a:br>
              <a:rPr lang="cs-CZ" sz="2800" b="1" dirty="0">
                <a:solidFill>
                  <a:srgbClr val="002D5A"/>
                </a:solidFill>
              </a:rPr>
            </a:br>
            <a:endParaRPr lang="cs-CZ" sz="2800" b="1" dirty="0">
              <a:solidFill>
                <a:srgbClr val="002D5A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04965" y="2142700"/>
            <a:ext cx="8284191" cy="2402004"/>
          </a:xfrm>
          <a:prstGeom prst="rect">
            <a:avLst/>
          </a:prstGeom>
          <a:noFill/>
        </p:spPr>
        <p:txBody>
          <a:bodyPr wrap="none" lIns="252000" tIns="0" rIns="252000" bIns="36000" rtlCol="0" anchor="ctr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politické režimy </a:t>
            </a:r>
          </a:p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v demokracii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574674"/>
            <a:ext cx="4462818" cy="109035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endParaRPr lang="cs-CZ" sz="2800" b="1" dirty="0">
              <a:solidFill>
                <a:srgbClr val="002D5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31640"/>
          </a:xfrm>
        </p:spPr>
        <p:txBody>
          <a:bodyPr>
            <a:normAutofit/>
          </a:bodyPr>
          <a:lstStyle/>
          <a:p>
            <a:r>
              <a:rPr lang="cs-CZ" sz="3600" dirty="0"/>
              <a:t>Parlamentarismus – další rysy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1640"/>
            <a:ext cx="8266922" cy="519715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dualismus výkonné moci </a:t>
            </a:r>
          </a:p>
          <a:p>
            <a:pPr lvl="1"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prezident/panovník vs. vláda a premiér)</a:t>
            </a:r>
          </a:p>
          <a:p>
            <a:pPr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zákonodárná iniciativa </a:t>
            </a:r>
            <a:r>
              <a:rPr lang="cs-CZ" sz="2400" dirty="0">
                <a:solidFill>
                  <a:srgbClr val="002D5A"/>
                </a:solidFill>
              </a:rPr>
              <a:t>– nejvíce v rukou vlády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může fungovat v podmínkách</a:t>
            </a:r>
          </a:p>
          <a:p>
            <a:pPr lvl="1"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monarchie </a:t>
            </a:r>
            <a:r>
              <a:rPr lang="cs-CZ" sz="2400" dirty="0">
                <a:solidFill>
                  <a:srgbClr val="002D5A"/>
                </a:solidFill>
              </a:rPr>
              <a:t>(prototypem Velká Británie)</a:t>
            </a:r>
          </a:p>
          <a:p>
            <a:pPr lvl="1"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republiky</a:t>
            </a:r>
            <a:r>
              <a:rPr lang="cs-CZ" sz="2400" dirty="0">
                <a:solidFill>
                  <a:srgbClr val="002D5A"/>
                </a:solidFill>
              </a:rPr>
              <a:t> (prototypem Francouzská </a:t>
            </a:r>
            <a:r>
              <a:rPr lang="cs-CZ" sz="2400" dirty="0" err="1">
                <a:solidFill>
                  <a:srgbClr val="002D5A"/>
                </a:solidFill>
              </a:rPr>
              <a:t>III.republika</a:t>
            </a:r>
            <a:r>
              <a:rPr lang="cs-CZ" sz="2400" dirty="0">
                <a:solidFill>
                  <a:srgbClr val="002D5A"/>
                </a:solidFill>
              </a:rPr>
              <a:t>)</a:t>
            </a:r>
          </a:p>
          <a:p>
            <a:pPr lvl="2">
              <a:spcBef>
                <a:spcPts val="1200"/>
              </a:spcBef>
            </a:pPr>
            <a:r>
              <a:rPr lang="cs-CZ" dirty="0">
                <a:solidFill>
                  <a:srgbClr val="002D5A"/>
                </a:solidFill>
              </a:rPr>
              <a:t>přímo volený prezident</a:t>
            </a:r>
          </a:p>
          <a:p>
            <a:pPr lvl="2">
              <a:spcBef>
                <a:spcPts val="1200"/>
              </a:spcBef>
            </a:pPr>
            <a:r>
              <a:rPr lang="cs-CZ" dirty="0">
                <a:solidFill>
                  <a:srgbClr val="002D5A"/>
                </a:solidFill>
              </a:rPr>
              <a:t>nepřímo volený prezident</a:t>
            </a:r>
          </a:p>
        </p:txBody>
      </p:sp>
    </p:spTree>
    <p:extLst>
      <p:ext uri="{BB962C8B-B14F-4D97-AF65-F5344CB8AC3E}">
        <p14:creationId xmlns:p14="http://schemas.microsoft.com/office/powerpoint/2010/main" val="137007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31640"/>
          </a:xfrm>
        </p:spPr>
        <p:txBody>
          <a:bodyPr>
            <a:normAutofit/>
          </a:bodyPr>
          <a:lstStyle/>
          <a:p>
            <a:r>
              <a:rPr lang="cs-CZ" sz="3600" dirty="0"/>
              <a:t>Pružná dělba 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1640"/>
            <a:ext cx="8266922" cy="519715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Prolínání zákonodárné a výkonné moci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Nejvíce v britském typu parlamentarismu 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bipartismus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většinový volební systém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parlamentní volby jsou současně volbami premiéra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šéf vlády de facto ovládá i dolní sněmovnu (šéf vlády = předseda strany, která má v dolní sněmovně absolutní většinu křesel)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člen vlády musí být (až na výjimky) členem dolní sněmovny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Walter </a:t>
            </a:r>
            <a:r>
              <a:rPr lang="cs-CZ" sz="2000" dirty="0" err="1">
                <a:solidFill>
                  <a:srgbClr val="002D5A"/>
                </a:solidFill>
              </a:rPr>
              <a:t>Bagehot</a:t>
            </a:r>
            <a:r>
              <a:rPr lang="cs-CZ" sz="2000" dirty="0">
                <a:solidFill>
                  <a:srgbClr val="002D5A"/>
                </a:solidFill>
              </a:rPr>
              <a:t> – tajemství akceschopnosti britského parlamentarismu spočívá právě v tomto prolínání či spojení mocí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ČR – ústava umožňuje slučitelnost vládní a parlamentní funkce</a:t>
            </a:r>
            <a:endParaRPr lang="cs-CZ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9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682388"/>
            <a:ext cx="8447088" cy="66222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>
                <a:solidFill>
                  <a:srgbClr val="CA8A64"/>
                </a:solidFill>
              </a:rPr>
              <a:t>Parlamentní režim </a:t>
            </a:r>
            <a:br>
              <a:rPr lang="cs-CZ" altLang="cs-CZ" sz="4000" dirty="0">
                <a:solidFill>
                  <a:srgbClr val="CA8A64"/>
                </a:solidFill>
              </a:rPr>
            </a:br>
            <a:r>
              <a:rPr lang="cs-CZ" altLang="cs-CZ" sz="4000" dirty="0">
                <a:solidFill>
                  <a:srgbClr val="CA8A64"/>
                </a:solidFill>
              </a:rPr>
              <a:t>(konstituční monarchie)</a:t>
            </a:r>
            <a:endParaRPr lang="en-US" altLang="cs-CZ" sz="4000" dirty="0">
              <a:solidFill>
                <a:srgbClr val="CA8A64"/>
              </a:solidFill>
            </a:endParaRP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1433513" y="2838450"/>
            <a:ext cx="0" cy="1928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926013" y="3563938"/>
            <a:ext cx="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90575" y="50244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>
              <a:latin typeface="Times New Roman" pitchFamily="18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1219200" y="5037138"/>
            <a:ext cx="14288" cy="444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1219200" y="2838450"/>
            <a:ext cx="0" cy="1928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1130300" y="2838450"/>
            <a:ext cx="88900" cy="2185988"/>
          </a:xfrm>
          <a:prstGeom prst="downArrow">
            <a:avLst>
              <a:gd name="adj1" fmla="val 50000"/>
              <a:gd name="adj2" fmla="val 61473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790575" y="3055938"/>
            <a:ext cx="642938" cy="2425700"/>
          </a:xfrm>
          <a:prstGeom prst="upArrow">
            <a:avLst>
              <a:gd name="adj1" fmla="val 0"/>
              <a:gd name="adj2" fmla="val 10988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447925" y="2520950"/>
            <a:ext cx="2709863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1433513" y="1921539"/>
            <a:ext cx="16573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Voliči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172747" y="3271837"/>
            <a:ext cx="2243137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parlament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987802" y="4767263"/>
            <a:ext cx="2613025" cy="119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Vláda – dominantní složka exekutivy</a:t>
            </a:r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2246076" y="2392362"/>
            <a:ext cx="0" cy="892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 flipH="1">
            <a:off x="2692400" y="2927350"/>
            <a:ext cx="727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 dirty="0"/>
              <a:t>volí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724150" y="5037138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2724150" y="4116388"/>
            <a:ext cx="1073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 dirty="0"/>
              <a:t>určuje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6059606" y="3101182"/>
            <a:ext cx="2243138" cy="9255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/>
              <a:t>Monarcha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/>
              <a:t>(obvykle dědičná linie)</a:t>
            </a:r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2294315" y="3757695"/>
            <a:ext cx="0" cy="102218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2396331" y="5964238"/>
            <a:ext cx="191611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Závislá na vůli parlamentu</a:t>
            </a:r>
          </a:p>
        </p:txBody>
      </p:sp>
    </p:spTree>
    <p:extLst>
      <p:ext uri="{BB962C8B-B14F-4D97-AF65-F5344CB8AC3E}">
        <p14:creationId xmlns:p14="http://schemas.microsoft.com/office/powerpoint/2010/main" val="381507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60438"/>
            <a:ext cx="8447088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>
                <a:solidFill>
                  <a:srgbClr val="CA8A64"/>
                </a:solidFill>
              </a:rPr>
              <a:t>Parlamentní režim </a:t>
            </a:r>
            <a:br>
              <a:rPr lang="cs-CZ" altLang="cs-CZ" sz="4000" dirty="0">
                <a:solidFill>
                  <a:srgbClr val="CA8A64"/>
                </a:solidFill>
              </a:rPr>
            </a:br>
            <a:r>
              <a:rPr lang="cs-CZ" altLang="cs-CZ" sz="4000" dirty="0">
                <a:solidFill>
                  <a:srgbClr val="CA8A64"/>
                </a:solidFill>
              </a:rPr>
              <a:t>(nepřímo volený prezident)</a:t>
            </a:r>
            <a:endParaRPr lang="en-US" altLang="cs-CZ" sz="4000" dirty="0">
              <a:solidFill>
                <a:srgbClr val="CA8A64"/>
              </a:solidFill>
            </a:endParaRP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1433513" y="2838450"/>
            <a:ext cx="0" cy="1928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926013" y="3563938"/>
            <a:ext cx="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90575" y="50244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>
              <a:latin typeface="Times New Roman" pitchFamily="18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1219200" y="5037138"/>
            <a:ext cx="14288" cy="444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1219200" y="2838450"/>
            <a:ext cx="0" cy="1928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1130300" y="2838450"/>
            <a:ext cx="88900" cy="2185988"/>
          </a:xfrm>
          <a:prstGeom prst="downArrow">
            <a:avLst>
              <a:gd name="adj1" fmla="val 50000"/>
              <a:gd name="adj2" fmla="val 61473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790575" y="3055938"/>
            <a:ext cx="642938" cy="2425700"/>
          </a:xfrm>
          <a:prstGeom prst="upArrow">
            <a:avLst>
              <a:gd name="adj1" fmla="val 0"/>
              <a:gd name="adj2" fmla="val 10988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447925" y="2520950"/>
            <a:ext cx="2709863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2570163" y="2403475"/>
            <a:ext cx="16573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Voliči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297113" y="3819525"/>
            <a:ext cx="2243137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parlament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5991225" y="3454400"/>
            <a:ext cx="2613025" cy="119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Vláda – dominantní složka exekutivy</a:t>
            </a:r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3419475" y="2927350"/>
            <a:ext cx="0" cy="892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 flipH="1">
            <a:off x="2692400" y="2927350"/>
            <a:ext cx="727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1762125" y="4286250"/>
            <a:ext cx="1493838" cy="1195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724150" y="5037138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4540250" y="3667125"/>
            <a:ext cx="1073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určuje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6999288" y="2838450"/>
            <a:ext cx="191611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Závislá na vůli parlamentu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711200" y="5481638"/>
            <a:ext cx="2243138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prezident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3082925" y="4462463"/>
            <a:ext cx="101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4540250" y="4040188"/>
            <a:ext cx="1450975" cy="1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30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60438"/>
            <a:ext cx="8447088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dirty="0">
                <a:solidFill>
                  <a:srgbClr val="CA8A64"/>
                </a:solidFill>
              </a:rPr>
              <a:t>Parlamentní režim </a:t>
            </a:r>
            <a:br>
              <a:rPr lang="cs-CZ" altLang="cs-CZ" dirty="0">
                <a:solidFill>
                  <a:srgbClr val="CA8A64"/>
                </a:solidFill>
              </a:rPr>
            </a:br>
            <a:r>
              <a:rPr lang="cs-CZ" altLang="cs-CZ" dirty="0">
                <a:solidFill>
                  <a:srgbClr val="CA8A64"/>
                </a:solidFill>
              </a:rPr>
              <a:t>(přímo volený prezident)</a:t>
            </a:r>
            <a:endParaRPr lang="en-US" altLang="cs-CZ" dirty="0">
              <a:solidFill>
                <a:srgbClr val="CA8A64"/>
              </a:solidFill>
            </a:endParaRP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1814513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5307013" y="3797300"/>
            <a:ext cx="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171575" y="5257800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1600200" y="5270500"/>
            <a:ext cx="14288" cy="444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1600200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1511300" y="3071813"/>
            <a:ext cx="88900" cy="2185987"/>
          </a:xfrm>
          <a:prstGeom prst="downArrow">
            <a:avLst>
              <a:gd name="adj1" fmla="val 50000"/>
              <a:gd name="adj2" fmla="val 61473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1171575" y="3289300"/>
            <a:ext cx="642938" cy="2425700"/>
          </a:xfrm>
          <a:prstGeom prst="upArrow">
            <a:avLst>
              <a:gd name="adj1" fmla="val 0"/>
              <a:gd name="adj2" fmla="val 10988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828925" y="2754313"/>
            <a:ext cx="2709863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2879725" y="2636838"/>
            <a:ext cx="16573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/>
              <a:t>Voliči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678113" y="4052888"/>
            <a:ext cx="2243137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/>
              <a:t>parlament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6372225" y="3687763"/>
            <a:ext cx="2622550" cy="119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Vláda – dominantní složka exekutivy</a:t>
            </a:r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3779838" y="3105150"/>
            <a:ext cx="20637" cy="947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3800475" y="3289300"/>
            <a:ext cx="101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 flipH="1">
            <a:off x="852488" y="2857500"/>
            <a:ext cx="1976437" cy="1195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3105150" y="5270500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921250" y="3900488"/>
            <a:ext cx="1073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určuje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6810375" y="3170238"/>
            <a:ext cx="19161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Závislá na vůli parlamentu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279400" y="4052888"/>
            <a:ext cx="2243138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>
                <a:latin typeface="Times New Roman" pitchFamily="18" charset="0"/>
              </a:rPr>
              <a:t>prezident</a:t>
            </a:r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921250" y="4273550"/>
            <a:ext cx="1450975" cy="11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2014538" y="2767013"/>
            <a:ext cx="10144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</p:spTree>
    <p:extLst>
      <p:ext uri="{BB962C8B-B14F-4D97-AF65-F5344CB8AC3E}">
        <p14:creationId xmlns:p14="http://schemas.microsoft.com/office/powerpoint/2010/main" val="64073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s-CZ" altLang="cs-CZ" sz="3600" dirty="0"/>
              <a:t>Typologie parlamentarismu</a:t>
            </a:r>
            <a:br>
              <a:rPr lang="cs-CZ" altLang="cs-CZ" sz="3600" dirty="0"/>
            </a:br>
            <a:r>
              <a:rPr lang="cs-CZ" altLang="cs-CZ" sz="3200" i="1" dirty="0"/>
              <a:t>(konstitucionalistický přístup - V. Klokočka)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047165"/>
            <a:ext cx="8447088" cy="436951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Model britského parlamentarismu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Parlamentarismus v ostatních konstitučních monarchiích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„Klasický“ republikánský parlamentarismus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Racionalizovaný parlamentarismus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Prezidiální parlamentarismus</a:t>
            </a:r>
            <a:r>
              <a:rPr lang="cs-CZ" altLang="cs-CZ" sz="2400" b="0" dirty="0">
                <a:solidFill>
                  <a:srgbClr val="002D5A"/>
                </a:solidFill>
              </a:rPr>
              <a:t> (odpovídá víceméně kategorii </a:t>
            </a:r>
            <a:r>
              <a:rPr lang="cs-CZ" altLang="cs-CZ" sz="2400" b="0" dirty="0" err="1">
                <a:solidFill>
                  <a:srgbClr val="002D5A"/>
                </a:solidFill>
              </a:rPr>
              <a:t>poloprezidentského</a:t>
            </a:r>
            <a:r>
              <a:rPr lang="cs-CZ" altLang="cs-CZ" sz="2400" b="0" dirty="0">
                <a:solidFill>
                  <a:srgbClr val="002D5A"/>
                </a:solidFill>
              </a:rPr>
              <a:t> režimu)</a:t>
            </a:r>
          </a:p>
          <a:p>
            <a:pPr eaLnBrk="1" hangingPunct="1"/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21775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s-CZ" altLang="cs-CZ" sz="3600" dirty="0"/>
              <a:t>Typologie parlamentarismu </a:t>
            </a:r>
            <a:br>
              <a:rPr lang="cs-CZ" altLang="cs-CZ" sz="3600" dirty="0"/>
            </a:br>
            <a:r>
              <a:rPr lang="cs-CZ" altLang="cs-CZ" sz="3200" i="1" dirty="0"/>
              <a:t>(politologický přístup - G. </a:t>
            </a:r>
            <a:r>
              <a:rPr lang="cs-CZ" altLang="cs-CZ" sz="3200" i="1" dirty="0" err="1"/>
              <a:t>Sartori</a:t>
            </a:r>
            <a:r>
              <a:rPr lang="cs-CZ" altLang="cs-CZ" sz="3200" i="1" dirty="0"/>
              <a:t>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142699"/>
            <a:ext cx="8447088" cy="4273976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Premiérské (kabinetní, kancléřské) režimy</a:t>
            </a:r>
            <a:r>
              <a:rPr lang="cs-CZ" altLang="cs-CZ" sz="2400" b="0" dirty="0">
                <a:solidFill>
                  <a:srgbClr val="002D5A"/>
                </a:solidFill>
              </a:rPr>
              <a:t> – Velká Británie, Německo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Parlamentarismus s převahou parlamentu</a:t>
            </a:r>
            <a:r>
              <a:rPr lang="cs-CZ" altLang="cs-CZ" sz="2400" b="0" dirty="0">
                <a:solidFill>
                  <a:srgbClr val="002D5A"/>
                </a:solidFill>
              </a:rPr>
              <a:t> – Nizozemsko, Česko</a:t>
            </a:r>
          </a:p>
          <a:p>
            <a:pPr eaLnBrk="1" hangingPunct="1"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Parlamentarismus s rozhodujícím vlivem politických stran</a:t>
            </a:r>
            <a:r>
              <a:rPr lang="cs-CZ" altLang="cs-CZ" sz="2400" b="0" dirty="0">
                <a:solidFill>
                  <a:srgbClr val="002D5A"/>
                </a:solidFill>
              </a:rPr>
              <a:t> – </a:t>
            </a:r>
            <a:r>
              <a:rPr lang="cs-CZ" altLang="cs-CZ" sz="2400" b="0" dirty="0" err="1">
                <a:solidFill>
                  <a:srgbClr val="002D5A"/>
                </a:solidFill>
              </a:rPr>
              <a:t>partitokracie</a:t>
            </a:r>
            <a:r>
              <a:rPr lang="cs-CZ" altLang="cs-CZ" sz="2400" b="0" dirty="0">
                <a:solidFill>
                  <a:srgbClr val="002D5A"/>
                </a:solidFill>
              </a:rPr>
              <a:t> (italská 1. </a:t>
            </a:r>
            <a:r>
              <a:rPr lang="cs-CZ" altLang="cs-CZ" sz="2400" b="0" dirty="0" err="1">
                <a:solidFill>
                  <a:srgbClr val="002D5A"/>
                </a:solidFill>
              </a:rPr>
              <a:t>rep</a:t>
            </a:r>
            <a:r>
              <a:rPr lang="cs-CZ" altLang="cs-CZ" sz="2400" b="0" dirty="0">
                <a:solidFill>
                  <a:srgbClr val="002D5A"/>
                </a:solidFill>
              </a:rPr>
              <a:t>.) nebo predominance jedné strany (Švédsko, Norsko, Japonsko…)</a:t>
            </a:r>
          </a:p>
          <a:p>
            <a:pPr eaLnBrk="1" hangingPunct="1">
              <a:buFont typeface="Arial" charset="0"/>
              <a:buNone/>
            </a:pPr>
            <a:endParaRPr lang="cs-CZ" alt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316720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-6289" y="301719"/>
            <a:ext cx="9144000" cy="923926"/>
          </a:xfrm>
        </p:spPr>
        <p:txBody>
          <a:bodyPr>
            <a:normAutofit/>
          </a:bodyPr>
          <a:lstStyle/>
          <a:p>
            <a:r>
              <a:rPr lang="cs-CZ" sz="4400" dirty="0"/>
              <a:t>Premiérské (kancléřské) režimy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405718"/>
            <a:ext cx="6789761" cy="5104263"/>
          </a:xfrm>
        </p:spPr>
        <p:txBody>
          <a:bodyPr>
            <a:normAutofit/>
          </a:bodyPr>
          <a:lstStyle/>
          <a:p>
            <a:r>
              <a:rPr lang="cs-CZ" sz="1900" dirty="0">
                <a:solidFill>
                  <a:srgbClr val="002D5A"/>
                </a:solidFill>
              </a:rPr>
              <a:t>Vláda strany, která vyhrála volby – její lídr se automaticky stává premiérem</a:t>
            </a:r>
          </a:p>
          <a:p>
            <a:r>
              <a:rPr lang="cs-CZ" sz="1900" dirty="0">
                <a:solidFill>
                  <a:srgbClr val="002D5A"/>
                </a:solidFill>
              </a:rPr>
              <a:t>Faktory moci premiéra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ústavní zvyklosti – </a:t>
            </a:r>
            <a:r>
              <a:rPr lang="cs-CZ" sz="1900" dirty="0" err="1">
                <a:solidFill>
                  <a:srgbClr val="002D5A"/>
                </a:solidFill>
              </a:rPr>
              <a:t>zj</a:t>
            </a:r>
            <a:r>
              <a:rPr lang="cs-CZ" sz="1900" dirty="0">
                <a:solidFill>
                  <a:srgbClr val="002D5A"/>
                </a:solidFill>
              </a:rPr>
              <a:t>. síla k rozpuštění dolní </a:t>
            </a:r>
            <a:r>
              <a:rPr lang="cs-CZ" sz="1900" dirty="0" err="1">
                <a:solidFill>
                  <a:srgbClr val="002D5A"/>
                </a:solidFill>
              </a:rPr>
              <a:t>parl</a:t>
            </a:r>
            <a:r>
              <a:rPr lang="cs-CZ" sz="1900" dirty="0">
                <a:solidFill>
                  <a:srgbClr val="002D5A"/>
                </a:solidFill>
              </a:rPr>
              <a:t>. komory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síla a soudržnost vládní strany - obvykle absolutní většina, účinná kontrola poslanců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postavení lídra vítězné strany</a:t>
            </a:r>
          </a:p>
          <a:p>
            <a:pPr marL="457103" lvl="1" indent="0">
              <a:buNone/>
            </a:pPr>
            <a:endParaRPr lang="cs-CZ" sz="1200" dirty="0">
              <a:solidFill>
                <a:srgbClr val="002D5A"/>
              </a:solidFill>
            </a:endParaRPr>
          </a:p>
          <a:p>
            <a:r>
              <a:rPr lang="cs-CZ" sz="1900" dirty="0">
                <a:solidFill>
                  <a:srgbClr val="002D5A"/>
                </a:solidFill>
              </a:rPr>
              <a:t>Slabší podoba – koaliční vlády, menší pravomoci kancléře</a:t>
            </a:r>
          </a:p>
          <a:p>
            <a:r>
              <a:rPr lang="cs-CZ" sz="1900" dirty="0">
                <a:solidFill>
                  <a:srgbClr val="002D5A"/>
                </a:solidFill>
              </a:rPr>
              <a:t>Faktory moci kancléře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ústava – volba kancléře </a:t>
            </a:r>
            <a:r>
              <a:rPr lang="cs-CZ" sz="1900" dirty="0" err="1">
                <a:solidFill>
                  <a:srgbClr val="002D5A"/>
                </a:solidFill>
              </a:rPr>
              <a:t>Bundestagem</a:t>
            </a:r>
            <a:r>
              <a:rPr lang="cs-CZ" sz="1900" dirty="0">
                <a:solidFill>
                  <a:srgbClr val="002D5A"/>
                </a:solidFill>
              </a:rPr>
              <a:t>, konstruktivní vyjádření nedůvěry (racionalizovaný parlamentarismus)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síla a soudržnost vládní strany</a:t>
            </a:r>
          </a:p>
          <a:p>
            <a:pPr lvl="1"/>
            <a:r>
              <a:rPr lang="cs-CZ" sz="1900" dirty="0">
                <a:solidFill>
                  <a:srgbClr val="002D5A"/>
                </a:solidFill>
              </a:rPr>
              <a:t>postavení uvnitř vlastní strany</a:t>
            </a:r>
          </a:p>
          <a:p>
            <a:endParaRPr lang="cs-CZ" sz="1800" dirty="0">
              <a:solidFill>
                <a:srgbClr val="002D5A"/>
              </a:solidFill>
            </a:endParaRPr>
          </a:p>
          <a:p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801" y="4394580"/>
            <a:ext cx="2069910" cy="124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400" y="2158959"/>
            <a:ext cx="2118600" cy="105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148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900" dirty="0"/>
              <a:t>Parlamentarismus s převahou parlamentu (čistý)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074460"/>
            <a:ext cx="8447088" cy="4342215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Plná závislost vlády na parlamentu - kabinet neřídí legislativu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Složitý postup rozpouštění parlamentu X jednoduchý způsob vyjádření nedůvěry vládě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Zpravidla stranická fragmentace a složité koaliční vládnutí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Moc není sjednocená, naopak je roztroušená a atomizovaná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Nejasná odpovědnost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Mnohdy i slabá stranická disciplína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Nízká a</a:t>
            </a:r>
            <a:r>
              <a:rPr lang="cs-CZ" altLang="cs-CZ" sz="2000" b="0" dirty="0">
                <a:solidFill>
                  <a:srgbClr val="002D5A"/>
                </a:solidFill>
              </a:rPr>
              <a:t>kceschopnost kabinetů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14" y="4785086"/>
            <a:ext cx="2268480" cy="150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365" y="4785086"/>
            <a:ext cx="2222897" cy="147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996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Parlamentarismus s převahou politických stran / strany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115403"/>
            <a:ext cx="8447088" cy="4301272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cs-CZ" altLang="cs-CZ" sz="2100" b="0" dirty="0" err="1">
                <a:solidFill>
                  <a:srgbClr val="002D5A"/>
                </a:solidFill>
              </a:rPr>
              <a:t>Partitokracie</a:t>
            </a:r>
            <a:r>
              <a:rPr lang="cs-CZ" altLang="cs-CZ" sz="2100" b="0" dirty="0">
                <a:solidFill>
                  <a:srgbClr val="002D5A"/>
                </a:solidFill>
              </a:rPr>
              <a:t> - vláda stran</a:t>
            </a:r>
          </a:p>
          <a:p>
            <a:pPr eaLnBrk="1" hangingPunct="1">
              <a:spcBef>
                <a:spcPct val="600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Existence jedné silné (tzv. </a:t>
            </a:r>
            <a:r>
              <a:rPr lang="cs-CZ" altLang="cs-CZ" sz="2100" b="0" dirty="0" err="1">
                <a:solidFill>
                  <a:srgbClr val="002D5A"/>
                </a:solidFill>
              </a:rPr>
              <a:t>predominantní</a:t>
            </a:r>
            <a:r>
              <a:rPr lang="cs-CZ" altLang="cs-CZ" sz="2100" b="0" dirty="0">
                <a:solidFill>
                  <a:srgbClr val="002D5A"/>
                </a:solidFill>
              </a:rPr>
              <a:t>) strany, která má po dlouhý čas (min. tři volební období) v rukou absolutní většinu parlamentu a tudíž i ve vládě</a:t>
            </a:r>
          </a:p>
          <a:p>
            <a:pPr eaLnBrk="1" hangingPunct="1">
              <a:spcBef>
                <a:spcPct val="600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Dělba moci pak neprobíhá napříč institucemi, ale napříč </a:t>
            </a:r>
            <a:r>
              <a:rPr lang="cs-CZ" altLang="cs-CZ" sz="2100" b="0" dirty="0" err="1">
                <a:solidFill>
                  <a:srgbClr val="002D5A"/>
                </a:solidFill>
              </a:rPr>
              <a:t>predominantní</a:t>
            </a:r>
            <a:r>
              <a:rPr lang="cs-CZ" altLang="cs-CZ" sz="2100" b="0" dirty="0">
                <a:solidFill>
                  <a:srgbClr val="002D5A"/>
                </a:solidFill>
              </a:rPr>
              <a:t> stranou - jejími křídly, frakcemi a osobnostmi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Arial" charset="0"/>
              <a:buNone/>
            </a:pPr>
            <a:endParaRPr lang="cs-CZ" altLang="cs-CZ" sz="2100" b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88" y="4959470"/>
            <a:ext cx="2206952" cy="146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 descr="Výsledek obrázku pro švédsko vlaj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4959470"/>
            <a:ext cx="2207810" cy="146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32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89896" y="436090"/>
            <a:ext cx="7573962" cy="401637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Literatura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149" y="1378424"/>
            <a:ext cx="7888406" cy="4735773"/>
          </a:xfrm>
        </p:spPr>
        <p:txBody>
          <a:bodyPr>
            <a:normAutofit/>
          </a:bodyPr>
          <a:lstStyle/>
          <a:p>
            <a:pPr eaLnBrk="1" hangingPunct="1">
              <a:spcBef>
                <a:spcPts val="1800"/>
              </a:spcBef>
            </a:pPr>
            <a:r>
              <a:rPr lang="cs-CZ" altLang="cs-CZ" sz="2800" b="0" dirty="0">
                <a:solidFill>
                  <a:srgbClr val="002D5A"/>
                </a:solidFill>
              </a:rPr>
              <a:t>Hloušek, Vít, Kopeček, Lubomír, Šedo, Jakub</a:t>
            </a:r>
            <a:r>
              <a:rPr lang="cs-CZ" altLang="cs-CZ" sz="2800" b="0" i="1" dirty="0">
                <a:solidFill>
                  <a:srgbClr val="002D5A"/>
                </a:solidFill>
              </a:rPr>
              <a:t>: Politické systémy</a:t>
            </a:r>
            <a:r>
              <a:rPr lang="cs-CZ" altLang="cs-CZ" sz="2800" b="0" dirty="0">
                <a:solidFill>
                  <a:srgbClr val="002D5A"/>
                </a:solidFill>
              </a:rPr>
              <a:t>.</a:t>
            </a:r>
            <a:r>
              <a:rPr lang="en-US" altLang="cs-CZ" sz="2800" b="0" dirty="0">
                <a:solidFill>
                  <a:srgbClr val="002D5A"/>
                </a:solidFill>
              </a:rPr>
              <a:t> Barrister &amp; Principal, </a:t>
            </a:r>
            <a:r>
              <a:rPr lang="cs-CZ" altLang="cs-CZ" sz="2800" b="0" dirty="0">
                <a:solidFill>
                  <a:srgbClr val="002D5A"/>
                </a:solidFill>
              </a:rPr>
              <a:t>Brno </a:t>
            </a:r>
            <a:r>
              <a:rPr lang="en-US" altLang="cs-CZ" sz="2800" b="0" dirty="0">
                <a:solidFill>
                  <a:srgbClr val="002D5A"/>
                </a:solidFill>
              </a:rPr>
              <a:t>201</a:t>
            </a:r>
            <a:r>
              <a:rPr lang="cs-CZ" altLang="cs-CZ" sz="2800" b="0" dirty="0">
                <a:solidFill>
                  <a:srgbClr val="002D5A"/>
                </a:solidFill>
              </a:rPr>
              <a:t>7</a:t>
            </a:r>
          </a:p>
          <a:p>
            <a:pPr>
              <a:spcBef>
                <a:spcPts val="1800"/>
              </a:spcBef>
            </a:pPr>
            <a:r>
              <a:rPr lang="cs-CZ" altLang="cs-CZ" sz="2800" dirty="0" err="1">
                <a:solidFill>
                  <a:srgbClr val="002D5A"/>
                </a:solidFill>
              </a:rPr>
              <a:t>Sartori</a:t>
            </a:r>
            <a:r>
              <a:rPr lang="cs-CZ" altLang="cs-CZ" sz="2800" dirty="0">
                <a:solidFill>
                  <a:srgbClr val="002D5A"/>
                </a:solidFill>
              </a:rPr>
              <a:t>, Giovanni: </a:t>
            </a:r>
            <a:r>
              <a:rPr lang="cs-CZ" altLang="cs-CZ" sz="2800" i="1" dirty="0">
                <a:solidFill>
                  <a:srgbClr val="002D5A"/>
                </a:solidFill>
              </a:rPr>
              <a:t>Srovnávací ústavní inženýrství</a:t>
            </a:r>
            <a:r>
              <a:rPr lang="cs-CZ" altLang="cs-CZ" sz="2800" dirty="0">
                <a:solidFill>
                  <a:srgbClr val="002D5A"/>
                </a:solidFill>
              </a:rPr>
              <a:t>, SLON, Praha 2001</a:t>
            </a:r>
            <a:endParaRPr lang="cs-CZ" altLang="cs-CZ" sz="2800" b="0" dirty="0">
              <a:solidFill>
                <a:srgbClr val="002D5A"/>
              </a:solidFill>
            </a:endParaRPr>
          </a:p>
          <a:p>
            <a:pPr eaLnBrk="1" hangingPunct="1">
              <a:spcBef>
                <a:spcPts val="1800"/>
              </a:spcBef>
            </a:pPr>
            <a:r>
              <a:rPr lang="cs-CZ" altLang="cs-CZ" sz="2800" b="0" dirty="0">
                <a:solidFill>
                  <a:srgbClr val="002D5A"/>
                </a:solidFill>
              </a:rPr>
              <a:t>Klokočka, Vladimír: </a:t>
            </a:r>
            <a:r>
              <a:rPr lang="cs-CZ" altLang="cs-CZ" sz="2800" b="0" i="1" dirty="0">
                <a:solidFill>
                  <a:srgbClr val="002D5A"/>
                </a:solidFill>
              </a:rPr>
              <a:t>Ústavní systémy evropských států</a:t>
            </a:r>
            <a:r>
              <a:rPr lang="cs-CZ" altLang="cs-CZ" sz="2800" b="0" dirty="0">
                <a:solidFill>
                  <a:srgbClr val="002D5A"/>
                </a:solidFill>
              </a:rPr>
              <a:t>, Linde, Praha 2005</a:t>
            </a:r>
          </a:p>
        </p:txBody>
      </p:sp>
    </p:spTree>
    <p:extLst>
      <p:ext uri="{BB962C8B-B14F-4D97-AF65-F5344CB8AC3E}">
        <p14:creationId xmlns:p14="http://schemas.microsoft.com/office/powerpoint/2010/main" val="173731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33142"/>
            <a:ext cx="8447088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Postavení evropských premiérů v parlamentarismu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142699"/>
            <a:ext cx="8447088" cy="4273976"/>
          </a:xfrm>
        </p:spPr>
        <p:txBody>
          <a:bodyPr/>
          <a:lstStyle/>
          <a:p>
            <a:pPr eaLnBrk="1" hangingPunct="1">
              <a:spcBef>
                <a:spcPct val="55000"/>
              </a:spcBef>
            </a:pPr>
            <a:r>
              <a:rPr lang="cs-CZ" altLang="cs-CZ" sz="2200" i="1" dirty="0">
                <a:solidFill>
                  <a:srgbClr val="002D5A"/>
                </a:solidFill>
              </a:rPr>
              <a:t>První nad nerovnými</a:t>
            </a:r>
            <a:r>
              <a:rPr lang="cs-CZ" altLang="cs-CZ" sz="2200" b="0" dirty="0">
                <a:solidFill>
                  <a:srgbClr val="002D5A"/>
                </a:solidFill>
              </a:rPr>
              <a:t> (UK) – vůdce strany, který v podstatě nemůže být sesazen, jmenuje a mění členy vlády podle vlastního rozhodnutí – vládne svým ministrům, má nad nimi převahu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i="1" dirty="0">
                <a:solidFill>
                  <a:srgbClr val="002D5A"/>
                </a:solidFill>
              </a:rPr>
              <a:t>První mezi nerovnými</a:t>
            </a:r>
            <a:r>
              <a:rPr lang="cs-CZ" altLang="cs-CZ" sz="2200" b="0" dirty="0">
                <a:solidFill>
                  <a:srgbClr val="002D5A"/>
                </a:solidFill>
              </a:rPr>
              <a:t> (Německo) – nemůže být sesazen prostým hlasováním parlamentu, může sesazovat ministry, ministři však jeho ne 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i="1" dirty="0">
                <a:solidFill>
                  <a:srgbClr val="002D5A"/>
                </a:solidFill>
              </a:rPr>
              <a:t>První mezi rovnými</a:t>
            </a:r>
            <a:r>
              <a:rPr lang="cs-CZ" altLang="cs-CZ" sz="2200" b="0" dirty="0">
                <a:solidFill>
                  <a:srgbClr val="002D5A"/>
                </a:solidFill>
              </a:rPr>
              <a:t> (většina kontinentálních parlamentních režimů) – stojí a padá se svými kabinetem, musí akceptovat ministry navržené stranou či koaličními partnery, malá kontrola personálního složení</a:t>
            </a:r>
          </a:p>
          <a:p>
            <a:pPr eaLnBrk="1" hangingPunct="1">
              <a:buFont typeface="Arial" charset="0"/>
              <a:buNone/>
            </a:pPr>
            <a:endParaRPr lang="cs-CZ" altLang="cs-CZ" b="0" dirty="0"/>
          </a:p>
        </p:txBody>
      </p:sp>
    </p:spTree>
    <p:extLst>
      <p:ext uri="{BB962C8B-B14F-4D97-AF65-F5344CB8AC3E}">
        <p14:creationId xmlns:p14="http://schemas.microsoft.com/office/powerpoint/2010/main" val="392366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4548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Negativní parlamentarismus</a:t>
            </a:r>
            <a:endParaRPr lang="en-US" altLang="cs-CZ" sz="44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868488"/>
            <a:ext cx="8447088" cy="4548187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Vláda nepotřebuje aktivní podporu většiny, postačí tolerance většiny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Vláda vládne tak dlouho, dokud jí není vyslovena nedůvěra většinou hlasů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Platí presumpce důvěry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Vláda s volbami nutně demisi nepodává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Např. Švédsko, Dánsko, Rakousko, Norsko, Austrálie, Nový Zéland, Spojené Království, Nizozemsko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Mezi jednotlivými příklady však existují jisté odlišnosti</a:t>
            </a:r>
            <a:endParaRPr lang="cs-CZ" altLang="cs-CZ" sz="2400" b="0" dirty="0">
              <a:solidFill>
                <a:srgbClr val="002D5A"/>
              </a:solidFill>
            </a:endParaRPr>
          </a:p>
          <a:p>
            <a:pPr eaLnBrk="1" hangingPunct="1"/>
            <a:endParaRPr lang="en-US" alt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6256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7128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Pozitivní parlamentarismus</a:t>
            </a:r>
            <a:endParaRPr lang="en-US" altLang="cs-CZ" sz="44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282890"/>
            <a:ext cx="8447088" cy="5133785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Vláda potřebuje aktivní podporu většiny, vyjádřenou formálním hlasováním o důvěře, nebo osobě premiéra či vládním programu 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Hlasování může mít různé formy, podstata ale zůstává stejná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Ještě zesiluje stav, kdy vládě vyjadřují důvěru obě komory parlamentu (např. Itálie)</a:t>
            </a:r>
            <a:endParaRPr lang="cs-CZ" altLang="cs-CZ" sz="2400" b="0" dirty="0">
              <a:solidFill>
                <a:srgbClr val="002D5A"/>
              </a:solidFill>
            </a:endParaRP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Vláda v souvislosti s volbami obvykle podává demisi</a:t>
            </a:r>
          </a:p>
          <a:p>
            <a:pPr eaLnBrk="1" hangingPunct="1"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Např. Česko, Řecko, Itálie, Španělsko, Německo, Bulharsko, Slovinsko, Finsko, Belgie…</a:t>
            </a:r>
            <a:endParaRPr lang="cs-CZ" altLang="cs-CZ" sz="2400" dirty="0"/>
          </a:p>
          <a:p>
            <a:pPr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Jinou související otázkou je konstruktivní </a:t>
            </a:r>
            <a:r>
              <a:rPr lang="cs-CZ" altLang="cs-CZ" sz="2400" dirty="0">
                <a:solidFill>
                  <a:srgbClr val="002D5A"/>
                </a:solidFill>
              </a:rPr>
              <a:t>vyjádření nedůvěry (Německo, Španělsko, Maďarsko, Polsko, Izrael a Slovinsko), resp. podmínky pro vyjádření nedůvěry (charakter většiny)</a:t>
            </a: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1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743200"/>
            <a:ext cx="8284191" cy="1064525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Prezidencialismus</a:t>
            </a:r>
          </a:p>
        </p:txBody>
      </p:sp>
    </p:spTree>
    <p:extLst>
      <p:ext uri="{BB962C8B-B14F-4D97-AF65-F5344CB8AC3E}">
        <p14:creationId xmlns:p14="http://schemas.microsoft.com/office/powerpoint/2010/main" val="357228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s-CZ" altLang="cs-CZ" dirty="0">
                <a:solidFill>
                  <a:srgbClr val="CA8A64"/>
                </a:solidFill>
              </a:rPr>
              <a:t>Prezidentský režim</a:t>
            </a:r>
            <a:endParaRPr lang="en-US" altLang="cs-CZ" dirty="0">
              <a:solidFill>
                <a:srgbClr val="CA8A64"/>
              </a:solidFill>
            </a:endParaRP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1814513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5307013" y="3797300"/>
            <a:ext cx="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024063" y="52530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>
              <a:latin typeface="Times New Roman" pitchFamily="18" charset="0"/>
            </a:endParaRP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1600200" y="5270500"/>
            <a:ext cx="14288" cy="444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1600200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1511300" y="3071813"/>
            <a:ext cx="88900" cy="2185987"/>
          </a:xfrm>
          <a:prstGeom prst="downArrow">
            <a:avLst>
              <a:gd name="adj1" fmla="val 50000"/>
              <a:gd name="adj2" fmla="val 61473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1171575" y="3289300"/>
            <a:ext cx="642938" cy="2425700"/>
          </a:xfrm>
          <a:prstGeom prst="upArrow">
            <a:avLst>
              <a:gd name="adj1" fmla="val 0"/>
              <a:gd name="adj2" fmla="val 10988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828925" y="2754313"/>
            <a:ext cx="2709863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105150" y="2171700"/>
            <a:ext cx="16573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Voliči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5280025" y="3971925"/>
            <a:ext cx="3446463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Parlament</a:t>
            </a:r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4762500" y="2506663"/>
            <a:ext cx="2414588" cy="1401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5027613" y="2449513"/>
            <a:ext cx="10144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1350963" y="2506663"/>
            <a:ext cx="1754187" cy="13636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79400" y="3870325"/>
            <a:ext cx="2243138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Prezident – šéf exekutivy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2320925" y="2449513"/>
            <a:ext cx="101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 dirty="0"/>
              <a:t>volí</a:t>
            </a: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3105150" y="4438650"/>
            <a:ext cx="1260475" cy="99218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071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Prezidentský režim – základní principy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817688"/>
            <a:ext cx="8447088" cy="459898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Striktní dělba exekutivy a legislativy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Přímá legitimita parlamentu i prezidenta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Přímá volba prezidenta </a:t>
            </a:r>
            <a:r>
              <a:rPr lang="cs-CZ" altLang="cs-CZ" sz="2200" b="0" i="1" dirty="0">
                <a:solidFill>
                  <a:srgbClr val="002D5A"/>
                </a:solidFill>
              </a:rPr>
              <a:t>(!pozor však na USA!)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Exekutiva v rukou prezidenta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Neodvolatelnost prezidenta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 err="1">
                <a:solidFill>
                  <a:srgbClr val="002D5A"/>
                </a:solidFill>
              </a:rPr>
              <a:t>Nerozpustitelnost</a:t>
            </a:r>
            <a:r>
              <a:rPr lang="cs-CZ" altLang="cs-CZ" sz="2200" b="0" dirty="0">
                <a:solidFill>
                  <a:srgbClr val="002D5A"/>
                </a:solidFill>
              </a:rPr>
              <a:t> parlamentu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Přísná inkompatibilita členství v legislativě a exekutivě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endParaRPr lang="cs-CZ" altLang="cs-CZ" sz="2100" b="0" dirty="0"/>
          </a:p>
          <a:p>
            <a:pPr eaLnBrk="1" hangingPunct="1">
              <a:buFont typeface="Arial" charset="0"/>
              <a:buNone/>
            </a:pPr>
            <a:endParaRPr lang="cs-CZ" altLang="cs-CZ" sz="2200" b="0" dirty="0"/>
          </a:p>
        </p:txBody>
      </p:sp>
    </p:spTree>
    <p:extLst>
      <p:ext uri="{BB962C8B-B14F-4D97-AF65-F5344CB8AC3E}">
        <p14:creationId xmlns:p14="http://schemas.microsoft.com/office/powerpoint/2010/main" val="100964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2352"/>
          </a:xfrm>
        </p:spPr>
        <p:txBody>
          <a:bodyPr>
            <a:normAutofit/>
          </a:bodyPr>
          <a:lstStyle/>
          <a:p>
            <a:r>
              <a:rPr lang="cs-CZ" sz="3500" dirty="0"/>
              <a:t>Prezidentský režim – základní principy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2353"/>
            <a:ext cx="8266922" cy="5346438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cs-CZ" sz="2800" dirty="0">
                <a:solidFill>
                  <a:srgbClr val="002D5A"/>
                </a:solidFill>
              </a:rPr>
              <a:t>na rozdíl od parlamentarismu s jedním ohniskem moci v parlamentu zde najdeme konkurenci několika center moci </a:t>
            </a:r>
          </a:p>
          <a:p>
            <a:pPr>
              <a:spcBef>
                <a:spcPts val="1200"/>
              </a:spcBef>
            </a:pPr>
            <a:r>
              <a:rPr lang="cs-CZ" sz="2800" dirty="0">
                <a:solidFill>
                  <a:srgbClr val="002D5A"/>
                </a:solidFill>
              </a:rPr>
              <a:t>striktní dělbu moci doplňuje systém „brzd a protivah“ (</a:t>
            </a:r>
            <a:r>
              <a:rPr lang="cs-CZ" sz="2800" dirty="0" err="1">
                <a:solidFill>
                  <a:srgbClr val="002D5A"/>
                </a:solidFill>
              </a:rPr>
              <a:t>checks</a:t>
            </a:r>
            <a:r>
              <a:rPr lang="cs-CZ" sz="2800" dirty="0">
                <a:solidFill>
                  <a:srgbClr val="002D5A"/>
                </a:solidFill>
              </a:rPr>
              <a:t> and </a:t>
            </a:r>
            <a:r>
              <a:rPr lang="cs-CZ" sz="2800" dirty="0" err="1">
                <a:solidFill>
                  <a:srgbClr val="002D5A"/>
                </a:solidFill>
              </a:rPr>
              <a:t>balances</a:t>
            </a:r>
            <a:r>
              <a:rPr lang="cs-CZ" sz="2800" dirty="0">
                <a:solidFill>
                  <a:srgbClr val="002D5A"/>
                </a:solidFill>
              </a:rPr>
              <a:t>)</a:t>
            </a:r>
          </a:p>
          <a:p>
            <a:pPr lvl="1"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prostředky vzájemného vyvažování moci, aby jedna nemohla nabýt vrchu ani zcela opanovat politická rozhodnutí</a:t>
            </a:r>
          </a:p>
          <a:p>
            <a:pPr lvl="1"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prezident potřebuje pro řadu svých rozhodnutí souhlas parlamentu a opačně to platí úplně stejně</a:t>
            </a:r>
          </a:p>
          <a:p>
            <a:pPr lvl="1"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příkladem je schvalování rozpočtu kongresem na jedné a podepisování zákonů prezidentem na druhé straně</a:t>
            </a:r>
            <a:endParaRPr lang="cs-CZ" sz="150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8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Prezidentský režim v USA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851025"/>
            <a:ext cx="8447088" cy="456565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Zcela autonomní výkon exekutivních a legislativních funkcí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Prezident nemá ZDI – Kongresu předkládá jen návrh rozpočtu a Zprávu o stavu unie, má však právo veta vůči zákonům přijatým Kongresem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400" dirty="0" err="1">
                <a:solidFill>
                  <a:srgbClr val="002D5A"/>
                </a:solidFill>
              </a:rPr>
              <a:t>Executive</a:t>
            </a:r>
            <a:r>
              <a:rPr lang="cs-CZ" altLang="cs-CZ" sz="2400" dirty="0">
                <a:solidFill>
                  <a:srgbClr val="002D5A"/>
                </a:solidFill>
              </a:rPr>
              <a:t> </a:t>
            </a:r>
            <a:r>
              <a:rPr lang="cs-CZ" altLang="cs-CZ" sz="2400" dirty="0" err="1">
                <a:solidFill>
                  <a:srgbClr val="002D5A"/>
                </a:solidFill>
              </a:rPr>
              <a:t>orders</a:t>
            </a:r>
            <a:endParaRPr lang="cs-CZ" altLang="cs-CZ" sz="2400" dirty="0">
              <a:solidFill>
                <a:srgbClr val="002D5A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Silná pozice Nejvyššího soudu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Federalismus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9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60438"/>
            <a:ext cx="8447088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Prezidentský režim v USA – předpoklady úspěchu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495" y="2146110"/>
            <a:ext cx="8229600" cy="452596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Specifická politická kultura – přistěhovalecká země, mísení kultur – pluralismus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Silný individualismus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Politické stranictví – dvě strany volebního typu - velmi pružné, nedisciplinované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Mnoho center moci v důsledku federalismu a silného soudnictví (</a:t>
            </a:r>
            <a:r>
              <a:rPr lang="cs-CZ" altLang="cs-CZ" sz="2200" b="0" dirty="0" err="1">
                <a:solidFill>
                  <a:srgbClr val="002D5A"/>
                </a:solidFill>
              </a:rPr>
              <a:t>zj</a:t>
            </a:r>
            <a:r>
              <a:rPr lang="cs-CZ" altLang="cs-CZ" sz="2200" b="0" dirty="0">
                <a:solidFill>
                  <a:srgbClr val="002D5A"/>
                </a:solidFill>
              </a:rPr>
              <a:t>. Nejvyšší soudu) brání zneužití pravomocí</a:t>
            </a:r>
          </a:p>
        </p:txBody>
      </p:sp>
    </p:spTree>
    <p:extLst>
      <p:ext uri="{BB962C8B-B14F-4D97-AF65-F5344CB8AC3E}">
        <p14:creationId xmlns:p14="http://schemas.microsoft.com/office/powerpoint/2010/main" val="156677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60438"/>
            <a:ext cx="8447088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Prezidentský režim v Latinské Americe…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2060811"/>
            <a:ext cx="8447088" cy="435586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Pravý opak americké politické kultury</a:t>
            </a:r>
          </a:p>
          <a:p>
            <a:pPr lvl="1"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1900" b="0" dirty="0">
                <a:solidFill>
                  <a:srgbClr val="002D5A"/>
                </a:solidFill>
              </a:rPr>
              <a:t>Autoritářství</a:t>
            </a:r>
          </a:p>
          <a:p>
            <a:pPr lvl="1"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1900" b="0" dirty="0">
                <a:solidFill>
                  <a:srgbClr val="002D5A"/>
                </a:solidFill>
              </a:rPr>
              <a:t>Silná pozice armády</a:t>
            </a:r>
          </a:p>
          <a:p>
            <a:pPr lvl="1"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1900" b="0" dirty="0">
                <a:solidFill>
                  <a:srgbClr val="002D5A"/>
                </a:solidFill>
              </a:rPr>
              <a:t>Národnostní a náboženské konflikty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Silný kolektivismus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Politické stranictví – mnoho nestabilních, ale dosti soudržných stran</a:t>
            </a:r>
          </a:p>
          <a:p>
            <a:pPr eaLnBrk="1" hangingPunct="1">
              <a:lnSpc>
                <a:spcPct val="110000"/>
              </a:lnSpc>
              <a:spcBef>
                <a:spcPct val="25000"/>
              </a:spcBef>
              <a:buFont typeface="Arial" charset="0"/>
              <a:buNone/>
            </a:pPr>
            <a:endParaRPr lang="cs-CZ" altLang="cs-CZ" sz="2200" dirty="0">
              <a:solidFill>
                <a:srgbClr val="002D5A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ct val="2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Velký sklon k zablokování systému – výsledkem je pak často vojenský puč </a:t>
            </a:r>
          </a:p>
        </p:txBody>
      </p:sp>
    </p:spTree>
    <p:extLst>
      <p:ext uri="{BB962C8B-B14F-4D97-AF65-F5344CB8AC3E}">
        <p14:creationId xmlns:p14="http://schemas.microsoft.com/office/powerpoint/2010/main" val="327846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Dělba moci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595438"/>
            <a:ext cx="8613775" cy="482123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b="0" dirty="0">
                <a:solidFill>
                  <a:srgbClr val="002D5A"/>
                </a:solidFill>
              </a:rPr>
              <a:t>Dlouhá tradice v evropském politickém myšlení </a:t>
            </a:r>
            <a:r>
              <a:rPr lang="cs-CZ" altLang="cs-CZ" sz="2200" b="0" dirty="0">
                <a:solidFill>
                  <a:srgbClr val="002D5A"/>
                </a:solidFill>
              </a:rPr>
              <a:t>(Aristoteles, Cicero, sv. Tomáš Akvinský, středověk, reformace, Locke…)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None/>
            </a:pPr>
            <a:r>
              <a:rPr lang="cs-CZ" altLang="cs-CZ" sz="1200" b="0" dirty="0">
                <a:solidFill>
                  <a:srgbClr val="002D5A"/>
                </a:solidFill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dirty="0">
                <a:solidFill>
                  <a:srgbClr val="002D5A"/>
                </a:solidFill>
              </a:rPr>
              <a:t>Horizontální (</a:t>
            </a:r>
            <a:r>
              <a:rPr lang="cs-CZ" altLang="cs-CZ" b="0" dirty="0">
                <a:solidFill>
                  <a:srgbClr val="002D5A"/>
                </a:solidFill>
              </a:rPr>
              <a:t>Ch.-L. de </a:t>
            </a:r>
            <a:r>
              <a:rPr lang="cs-CZ" altLang="cs-CZ" b="0" dirty="0" err="1">
                <a:solidFill>
                  <a:srgbClr val="002D5A"/>
                </a:solidFill>
              </a:rPr>
              <a:t>Montesquieu</a:t>
            </a:r>
            <a:r>
              <a:rPr lang="cs-CZ" altLang="cs-CZ" b="0" dirty="0">
                <a:solidFill>
                  <a:srgbClr val="002D5A"/>
                </a:solidFill>
              </a:rPr>
              <a:t>)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2200" i="1" dirty="0">
                <a:solidFill>
                  <a:srgbClr val="002D5A"/>
                </a:solidFill>
              </a:rPr>
              <a:t>Výkonná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2200" i="1" dirty="0">
                <a:solidFill>
                  <a:srgbClr val="002D5A"/>
                </a:solidFill>
              </a:rPr>
              <a:t>Zákonodárná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Soudní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None/>
            </a:pPr>
            <a:endParaRPr lang="cs-CZ" altLang="cs-CZ" sz="1200" b="0" dirty="0">
              <a:solidFill>
                <a:srgbClr val="002D5A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dirty="0">
                <a:solidFill>
                  <a:srgbClr val="002D5A"/>
                </a:solidFill>
              </a:rPr>
              <a:t>Vertikální 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Centrum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Územní samospráva    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None/>
            </a:pP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2286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743200"/>
            <a:ext cx="8284191" cy="1064525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Poloprezidencialismus</a:t>
            </a:r>
          </a:p>
        </p:txBody>
      </p:sp>
    </p:spTree>
    <p:extLst>
      <p:ext uri="{BB962C8B-B14F-4D97-AF65-F5344CB8AC3E}">
        <p14:creationId xmlns:p14="http://schemas.microsoft.com/office/powerpoint/2010/main" val="357228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14513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5307013" y="3797300"/>
            <a:ext cx="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24063" y="525303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cs-CZ" b="0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600200" y="5270500"/>
            <a:ext cx="14288" cy="444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600200" y="3071813"/>
            <a:ext cx="0" cy="19288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511300" y="3071813"/>
            <a:ext cx="88900" cy="2185987"/>
          </a:xfrm>
          <a:prstGeom prst="downArrow">
            <a:avLst>
              <a:gd name="adj1" fmla="val 50000"/>
              <a:gd name="adj2" fmla="val 61473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171575" y="3289300"/>
            <a:ext cx="642938" cy="2425700"/>
          </a:xfrm>
          <a:prstGeom prst="upArrow">
            <a:avLst>
              <a:gd name="adj1" fmla="val 0"/>
              <a:gd name="adj2" fmla="val 10988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828925" y="2754313"/>
            <a:ext cx="2709863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b="0">
              <a:latin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105150" y="2171700"/>
            <a:ext cx="16573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 dirty="0"/>
              <a:t>Voliči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280025" y="3971925"/>
            <a:ext cx="3446463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parlament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28950" y="5491163"/>
            <a:ext cx="20002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Vláda</a:t>
            </a: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762500" y="2638425"/>
            <a:ext cx="2414588" cy="1333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27613" y="2449513"/>
            <a:ext cx="10144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volí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H="1">
            <a:off x="1171575" y="2638425"/>
            <a:ext cx="1933575" cy="13874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27613" y="5065713"/>
            <a:ext cx="191611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odpovědná parlamentu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79400" y="4052888"/>
            <a:ext cx="2243138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0"/>
              <a:t>Prezident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1171575" y="4519613"/>
            <a:ext cx="2474913" cy="962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320925" y="2449513"/>
            <a:ext cx="101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 dirty="0"/>
              <a:t>volí</a:t>
            </a: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105150" y="4438650"/>
            <a:ext cx="1260475" cy="99218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>
            <a:off x="4306888" y="4438650"/>
            <a:ext cx="2870200" cy="10429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/>
          <a:p>
            <a:endParaRPr lang="cs-CZ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171575" y="5329238"/>
            <a:ext cx="2363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b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120000"/>
              <a:buFont typeface="Arial" charset="0"/>
              <a:buChar char="■"/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50000"/>
              </a:spcBef>
              <a:buClr>
                <a:schemeClr val="accent1"/>
              </a:buClr>
              <a:buSzPct val="125000"/>
              <a:buFont typeface="Arial" charset="0"/>
              <a:buChar char="■"/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125000"/>
              <a:buFont typeface="Arial" charset="0"/>
              <a:buChar char="■"/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400" b="0" i="1"/>
              <a:t>odpovědná prezidentovi</a:t>
            </a:r>
          </a:p>
        </p:txBody>
      </p:sp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692150"/>
            <a:ext cx="8447088" cy="4064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 err="1">
                <a:solidFill>
                  <a:srgbClr val="CA8A64"/>
                </a:solidFill>
              </a:rPr>
              <a:t>Poloprezidentský</a:t>
            </a:r>
            <a:r>
              <a:rPr lang="cs-CZ" altLang="cs-CZ" sz="4400" dirty="0">
                <a:solidFill>
                  <a:srgbClr val="CA8A64"/>
                </a:solidFill>
              </a:rPr>
              <a:t> režim</a:t>
            </a:r>
            <a:endParaRPr lang="en-US" altLang="cs-CZ" sz="4400" dirty="0">
              <a:solidFill>
                <a:srgbClr val="CA8A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0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515132"/>
            <a:ext cx="8447088" cy="4064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Základní principy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0848" y="1446663"/>
            <a:ext cx="8229600" cy="5034341"/>
          </a:xfrm>
        </p:spPr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Moc je oddělená striktněji než v parlamentarismu, ale méně striktně než v prezidentském režimu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Přímou legitimitou disponuje jak parlament, tak i přímo volený prezident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Hlava státu (prezident) je volena všelidovou volbou na pevně stanovené funkční období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dirty="0">
                <a:solidFill>
                  <a:srgbClr val="002D5A"/>
                </a:solidFill>
              </a:rPr>
              <a:t>Prezident má své specifické sféry vlivu a specifické pravomoci (typicky v oblasti zahraniční politiky, branných otázkách, lidová hlasování…)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Prezident je obvykle lídrem politické strany (hnutí, bloku), zatímco premiér je obvykle „úředník“</a:t>
            </a:r>
          </a:p>
        </p:txBody>
      </p:sp>
    </p:spTree>
    <p:extLst>
      <p:ext uri="{BB962C8B-B14F-4D97-AF65-F5344CB8AC3E}">
        <p14:creationId xmlns:p14="http://schemas.microsoft.com/office/powerpoint/2010/main" val="21293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60310"/>
            <a:ext cx="8229600" cy="50360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cs-CZ" altLang="cs-CZ" sz="2100" dirty="0">
                <a:solidFill>
                  <a:srgbClr val="002D5A"/>
                </a:solidFill>
              </a:rPr>
              <a:t>Exekutiva má dvě hlavy</a:t>
            </a:r>
          </a:p>
          <a:p>
            <a:pPr lvl="1">
              <a:spcBef>
                <a:spcPts val="1200"/>
              </a:spcBef>
            </a:pPr>
            <a:r>
              <a:rPr lang="cs-CZ" altLang="cs-CZ" sz="1900" dirty="0">
                <a:solidFill>
                  <a:srgbClr val="002D5A"/>
                </a:solidFill>
              </a:rPr>
              <a:t>Prezidenta nezávislého na parlamentu - není oprávněn vládnout sám či přímo; jeho vůle musí být tlumočena vládou a přes její rozhodnutí</a:t>
            </a:r>
          </a:p>
          <a:p>
            <a:pPr lvl="1">
              <a:spcBef>
                <a:spcPts val="1200"/>
              </a:spcBef>
            </a:pPr>
            <a:r>
              <a:rPr lang="cs-CZ" altLang="cs-CZ" sz="1900" dirty="0">
                <a:solidFill>
                  <a:srgbClr val="002D5A"/>
                </a:solidFill>
              </a:rPr>
              <a:t>Premiéra (+ kabinet) závislého na parlamentu, avšak nezávislého na prezidentovi</a:t>
            </a:r>
          </a:p>
          <a:p>
            <a:pPr lvl="1">
              <a:spcBef>
                <a:spcPts val="1200"/>
              </a:spcBef>
            </a:pPr>
            <a:r>
              <a:rPr lang="cs-CZ" altLang="cs-CZ" sz="1900" dirty="0">
                <a:solidFill>
                  <a:srgbClr val="002D5A"/>
                </a:solidFill>
              </a:rPr>
              <a:t>Duální struktura autority umožňuje různé vyvažování a přesuny mocenské převahy v rámci exekutivy </a:t>
            </a:r>
            <a:endParaRPr lang="cs-CZ" altLang="cs-CZ" sz="1900" b="0" dirty="0">
              <a:solidFill>
                <a:srgbClr val="002D5A"/>
              </a:solidFill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cs-CZ" altLang="cs-CZ" sz="2100" b="0" dirty="0">
                <a:solidFill>
                  <a:srgbClr val="002D5A"/>
                </a:solidFill>
              </a:rPr>
              <a:t>Klíčový je právě vztah mezi prezidentem a premiérem v rovině stranické příslušnosti a pozice</a:t>
            </a:r>
          </a:p>
          <a:p>
            <a:pPr marL="1165225" lvl="1" indent="-441325" eaLnBrk="1" hangingPunct="1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cs-CZ" altLang="cs-CZ" sz="1900" b="0" i="1" dirty="0">
                <a:solidFill>
                  <a:srgbClr val="002D5A"/>
                </a:solidFill>
              </a:rPr>
              <a:t>Období souhlasných většin</a:t>
            </a:r>
          </a:p>
          <a:p>
            <a:pPr marL="1165225" lvl="1" indent="-441325" eaLnBrk="1" hangingPunct="1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cs-CZ" altLang="cs-CZ" sz="1900" b="0" i="1" dirty="0">
                <a:solidFill>
                  <a:srgbClr val="002D5A"/>
                </a:solidFill>
              </a:rPr>
              <a:t>Období nesouhlasných většin (kohabitace)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70218" y="343327"/>
            <a:ext cx="8447088" cy="406400"/>
          </a:xfrm>
          <a:prstGeom prst="rect">
            <a:avLst/>
          </a:prstGeom>
        </p:spPr>
        <p:txBody>
          <a:bodyPr vert="horz" lIns="252000" tIns="45710" rIns="252000" bIns="45710" rtlCol="0" anchor="ctr">
            <a:noAutofit/>
          </a:bodyPr>
          <a:lstStyle>
            <a:lvl1pPr algn="l" defTabSz="914206" rtl="0" eaLnBrk="1" latinLnBrk="0" hangingPunct="1">
              <a:spcBef>
                <a:spcPct val="0"/>
              </a:spcBef>
              <a:buNone/>
              <a:defRPr sz="6600" kern="1200">
                <a:solidFill>
                  <a:srgbClr val="CA8A6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altLang="cs-CZ" sz="4400" dirty="0"/>
              <a:t>Duální exekutiva</a:t>
            </a:r>
          </a:p>
        </p:txBody>
      </p:sp>
    </p:spTree>
    <p:extLst>
      <p:ext uri="{BB962C8B-B14F-4D97-AF65-F5344CB8AC3E}">
        <p14:creationId xmlns:p14="http://schemas.microsoft.com/office/powerpoint/2010/main" val="266983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4674"/>
            <a:ext cx="9144000" cy="858341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 err="1"/>
              <a:t>Poloprezidentský</a:t>
            </a:r>
            <a:r>
              <a:rPr lang="cs-CZ" altLang="cs-CZ" sz="4400" dirty="0"/>
              <a:t> režim ve Francii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82487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gen. de </a:t>
            </a:r>
            <a:r>
              <a:rPr lang="cs-CZ" altLang="cs-CZ" sz="2000" b="0" dirty="0" err="1">
                <a:solidFill>
                  <a:srgbClr val="002D5A"/>
                </a:solidFill>
              </a:rPr>
              <a:t>Gaulle</a:t>
            </a:r>
            <a:r>
              <a:rPr lang="cs-CZ" altLang="cs-CZ" sz="2000" b="0" dirty="0">
                <a:solidFill>
                  <a:srgbClr val="002D5A"/>
                </a:solidFill>
              </a:rPr>
              <a:t> – režim V. republiky – tradice bonapartismu</a:t>
            </a:r>
          </a:p>
          <a:p>
            <a:pPr eaLnBrk="1" hangingPunct="1">
              <a:lnSpc>
                <a:spcPct val="115000"/>
              </a:lnSpc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Přímo volený prezident – dvoukolový volební systém</a:t>
            </a:r>
          </a:p>
          <a:p>
            <a:pPr eaLnBrk="1" hangingPunct="1">
              <a:lnSpc>
                <a:spcPct val="115000"/>
              </a:lnSpc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Vláda odpovědna Národnímu shromáždění – volenému dvoukolovým většinovým systémem – při formování vlády aktivní role prezidenta</a:t>
            </a:r>
          </a:p>
          <a:p>
            <a:pPr eaLnBrk="1" hangingPunct="1">
              <a:lnSpc>
                <a:spcPct val="115000"/>
              </a:lnSpc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Prezident má právo vyhlásit referendum</a:t>
            </a:r>
          </a:p>
          <a:p>
            <a:pPr eaLnBrk="1" hangingPunct="1">
              <a:lnSpc>
                <a:spcPct val="115000"/>
              </a:lnSpc>
              <a:spcBef>
                <a:spcPts val="12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Ve Francii se u moci střídají dva pevné stranické bloky: levice vedená socialisty a pravice vedená neogaullisty</a:t>
            </a:r>
          </a:p>
          <a:p>
            <a:pPr marL="719138" lvl="1" eaLnBrk="1" hangingPunct="1">
              <a:lnSpc>
                <a:spcPct val="115000"/>
              </a:lnSpc>
              <a:spcBef>
                <a:spcPts val="1200"/>
              </a:spcBef>
              <a:buFont typeface="Wingdings" pitchFamily="2" charset="2"/>
              <a:buChar char="v"/>
            </a:pPr>
            <a:r>
              <a:rPr lang="cs-CZ" altLang="cs-CZ" sz="1800" b="0" i="1" dirty="0">
                <a:solidFill>
                  <a:srgbClr val="002D5A"/>
                </a:solidFill>
              </a:rPr>
              <a:t>Tři případy kohabitace: 2x </a:t>
            </a:r>
            <a:r>
              <a:rPr lang="cs-CZ" altLang="cs-CZ" sz="1800" b="0" i="1" dirty="0" err="1">
                <a:solidFill>
                  <a:srgbClr val="002D5A"/>
                </a:solidFill>
              </a:rPr>
              <a:t>Mitterand</a:t>
            </a:r>
            <a:r>
              <a:rPr lang="cs-CZ" altLang="cs-CZ" sz="1800" b="0" i="1" dirty="0">
                <a:solidFill>
                  <a:srgbClr val="002D5A"/>
                </a:solidFill>
              </a:rPr>
              <a:t>, 1x Chirac</a:t>
            </a:r>
          </a:p>
          <a:p>
            <a:pPr marL="719138" lvl="1" eaLnBrk="1" hangingPunct="1">
              <a:lnSpc>
                <a:spcPct val="115000"/>
              </a:lnSpc>
              <a:spcBef>
                <a:spcPts val="1200"/>
              </a:spcBef>
              <a:buFont typeface="Wingdings" pitchFamily="2" charset="2"/>
              <a:buChar char="v"/>
            </a:pPr>
            <a:r>
              <a:rPr lang="cs-CZ" altLang="cs-CZ" sz="1800" b="0" i="1" dirty="0">
                <a:solidFill>
                  <a:srgbClr val="002D5A"/>
                </a:solidFill>
              </a:rPr>
              <a:t>Aktuální vývoj</a:t>
            </a:r>
          </a:p>
          <a:p>
            <a:pPr marL="719138" lvl="1" eaLnBrk="1" hangingPunct="1">
              <a:lnSpc>
                <a:spcPct val="115000"/>
              </a:lnSpc>
              <a:spcBef>
                <a:spcPts val="1200"/>
              </a:spcBef>
              <a:buFont typeface="Wingdings" pitchFamily="2" charset="2"/>
              <a:buChar char="v"/>
            </a:pPr>
            <a:r>
              <a:rPr lang="cs-CZ" altLang="cs-CZ" sz="1800" b="0" i="1" dirty="0">
                <a:solidFill>
                  <a:srgbClr val="002D5A"/>
                </a:solidFill>
              </a:rPr>
              <a:t>Ústavní změny</a:t>
            </a:r>
          </a:p>
        </p:txBody>
      </p:sp>
    </p:spTree>
    <p:extLst>
      <p:ext uri="{BB962C8B-B14F-4D97-AF65-F5344CB8AC3E}">
        <p14:creationId xmlns:p14="http://schemas.microsoft.com/office/powerpoint/2010/main" val="407413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2536"/>
            <a:ext cx="9144000" cy="923926"/>
          </a:xfrm>
        </p:spPr>
        <p:txBody>
          <a:bodyPr>
            <a:normAutofit/>
          </a:bodyPr>
          <a:lstStyle/>
          <a:p>
            <a:r>
              <a:rPr lang="cs-CZ" sz="4400" dirty="0"/>
              <a:t>Další </a:t>
            </a:r>
            <a:r>
              <a:rPr lang="cs-CZ" sz="4400" dirty="0" err="1"/>
              <a:t>poloprezidentské</a:t>
            </a:r>
            <a:r>
              <a:rPr lang="cs-CZ" sz="4400" dirty="0"/>
              <a:t> režimy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28299"/>
            <a:ext cx="8229600" cy="528168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Tzv. Výmarské Německo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Finsko (do ústavních změn v r. 2000)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Portugalsko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Polsko (podle tzv. malé ústavy 1992-97)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Island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Litva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Rumunsko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Rusko (hybridní demokracie)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Ukrajina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Alžírsko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2200" dirty="0">
                <a:solidFill>
                  <a:srgbClr val="002D5A"/>
                </a:solidFill>
              </a:rPr>
              <a:t>Tunisko</a:t>
            </a:r>
          </a:p>
        </p:txBody>
      </p:sp>
    </p:spTree>
    <p:extLst>
      <p:ext uri="{BB962C8B-B14F-4D97-AF65-F5344CB8AC3E}">
        <p14:creationId xmlns:p14="http://schemas.microsoft.com/office/powerpoint/2010/main" val="185355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743200"/>
            <a:ext cx="8284191" cy="1064525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Shrnutí a srovnání</a:t>
            </a:r>
          </a:p>
        </p:txBody>
      </p:sp>
    </p:spTree>
    <p:extLst>
      <p:ext uri="{BB962C8B-B14F-4D97-AF65-F5344CB8AC3E}">
        <p14:creationId xmlns:p14="http://schemas.microsoft.com/office/powerpoint/2010/main" val="304525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3850"/>
            <a:ext cx="8980487" cy="6683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altLang="cs-CZ" sz="3800" dirty="0"/>
              <a:t>Srovnání režimů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644162"/>
              </p:ext>
            </p:extLst>
          </p:nvPr>
        </p:nvGraphicFramePr>
        <p:xfrm>
          <a:off x="287338" y="928688"/>
          <a:ext cx="8720184" cy="5450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3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5856">
                <a:tc>
                  <a:txBody>
                    <a:bodyPr/>
                    <a:lstStyle/>
                    <a:p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>
                    <a:solidFill>
                      <a:srgbClr val="CA8A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parlamentní</a:t>
                      </a:r>
                    </a:p>
                  </a:txBody>
                  <a:tcPr marL="91424" marR="91424" marT="45718" marB="45718" anchor="ctr">
                    <a:solidFill>
                      <a:srgbClr val="CA8A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 err="1">
                          <a:solidFill>
                            <a:srgbClr val="002D5A"/>
                          </a:solidFill>
                        </a:rPr>
                        <a:t>poloprezidentský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>
                    <a:solidFill>
                      <a:srgbClr val="CA8A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 err="1">
                          <a:solidFill>
                            <a:srgbClr val="002D5A"/>
                          </a:solidFill>
                        </a:rPr>
                        <a:t>prezidenstký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>
                    <a:solidFill>
                      <a:srgbClr val="CA8A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738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Možnost odvolat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exekutivu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58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Rozpustitelnost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parlamentu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Exekutiva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de facto řídí legislativu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(Ano)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(Ano)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Zákonodárná iniciativa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exekutivy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700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Právo veta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ze strany exekutivy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 (slabé)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 (slabé)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 (silné)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Kdo stojí v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čele exekutivy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Premiér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Premiér a/nebo prezident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Prezident 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Volba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hlavy státu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Není nebo obvykle</a:t>
                      </a:r>
                      <a:r>
                        <a:rPr lang="cs-CZ" sz="1700" baseline="0" dirty="0">
                          <a:solidFill>
                            <a:srgbClr val="002D5A"/>
                          </a:solidFill>
                        </a:rPr>
                        <a:t> nepřímá</a:t>
                      </a:r>
                      <a:endParaRPr lang="cs-CZ" sz="1700" dirty="0">
                        <a:solidFill>
                          <a:srgbClr val="002D5A"/>
                        </a:solidFill>
                      </a:endParaRP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Přímá 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(přímá)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Specifické pravomoci hlavy státu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(ano)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9479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Inkompatibilita </a:t>
                      </a:r>
                      <a:r>
                        <a:rPr lang="cs-CZ" sz="1700" dirty="0" err="1">
                          <a:solidFill>
                            <a:srgbClr val="002D5A"/>
                          </a:solidFill>
                        </a:rPr>
                        <a:t>exek</a:t>
                      </a:r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. a </a:t>
                      </a:r>
                      <a:r>
                        <a:rPr lang="cs-CZ" sz="1700" dirty="0" err="1">
                          <a:solidFill>
                            <a:srgbClr val="002D5A"/>
                          </a:solidFill>
                        </a:rPr>
                        <a:t>legisl</a:t>
                      </a:r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. funkcí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Ne</a:t>
                      </a:r>
                    </a:p>
                  </a:txBody>
                  <a:tcPr marL="91424" marR="91424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700" dirty="0">
                          <a:solidFill>
                            <a:srgbClr val="002D5A"/>
                          </a:solidFill>
                        </a:rPr>
                        <a:t>Ano</a:t>
                      </a:r>
                    </a:p>
                  </a:txBody>
                  <a:tcPr marL="91424" marR="91424" marT="45718" marB="4571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89990"/>
      </p:ext>
    </p:extLst>
  </p:cSld>
  <p:clrMapOvr>
    <a:masterClrMapping/>
  </p:clrMapOvr>
  <p:transition spd="slow" advClick="0" advTm="12000">
    <p:cover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3E11DE-8036-4D98-BA61-7AE91F361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0820"/>
            <a:ext cx="9144000" cy="1571368"/>
          </a:xfrm>
        </p:spPr>
        <p:txBody>
          <a:bodyPr>
            <a:normAutofit/>
          </a:bodyPr>
          <a:lstStyle/>
          <a:p>
            <a:r>
              <a:rPr lang="cs-CZ" sz="2800" dirty="0"/>
              <a:t>Klasifikace s důrazem na postavení hlavy státu</a:t>
            </a:r>
            <a:br>
              <a:rPr lang="cs-CZ" sz="2800" dirty="0"/>
            </a:br>
            <a:r>
              <a:rPr lang="cs-CZ" sz="2200" dirty="0"/>
              <a:t>(</a:t>
            </a:r>
            <a:r>
              <a:rPr lang="cs-CZ" sz="2200" dirty="0" err="1"/>
              <a:t>Cheibub</a:t>
            </a:r>
            <a:r>
              <a:rPr lang="cs-CZ" sz="2200" dirty="0"/>
              <a:t> + Hloušek-Kopeček-Šedo)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E9BC782-A2F4-483B-9F30-B7A359F929A7}"/>
              </a:ext>
            </a:extLst>
          </p:cNvPr>
          <p:cNvGraphicFramePr/>
          <p:nvPr/>
        </p:nvGraphicFramePr>
        <p:xfrm>
          <a:off x="335901" y="1160206"/>
          <a:ext cx="8690112" cy="5102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FC8AD107-61BE-4F21-8888-E8BE9BD280A4}"/>
              </a:ext>
            </a:extLst>
          </p:cNvPr>
          <p:cNvCxnSpPr/>
          <p:nvPr/>
        </p:nvCxnSpPr>
        <p:spPr>
          <a:xfrm flipV="1">
            <a:off x="6223819" y="2015613"/>
            <a:ext cx="0" cy="9832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35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520891"/>
          </a:xfrm>
        </p:spPr>
        <p:txBody>
          <a:bodyPr>
            <a:normAutofit/>
          </a:bodyPr>
          <a:lstStyle/>
          <a:p>
            <a:r>
              <a:rPr lang="cs-CZ" sz="3200" dirty="0"/>
              <a:t>Diskutabilní momenty a faktory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7584"/>
            <a:ext cx="8266922" cy="500120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Jsou poloprezidentský režim a direktoriální režim podskupinami nebo specifickými typy?</a:t>
            </a:r>
          </a:p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Přímá volba hlavy státu jako klasifikační faktor?</a:t>
            </a:r>
          </a:p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Formální a faktická podoba výkonu moci</a:t>
            </a:r>
          </a:p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Otázka využívání pravomocí v praxi</a:t>
            </a:r>
          </a:p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Úloha dalších ústavních institucí – ústavní soud, centrální banka, druhá komora parlamentu a její charakter, pravomoci a síla</a:t>
            </a:r>
          </a:p>
          <a:p>
            <a:pPr>
              <a:spcBef>
                <a:spcPts val="1200"/>
              </a:spcBef>
            </a:pPr>
            <a:r>
              <a:rPr lang="cs-CZ" sz="2100" dirty="0">
                <a:solidFill>
                  <a:srgbClr val="002D5A"/>
                </a:solidFill>
              </a:rPr>
              <a:t>Územní členění státu a role samosprávy</a:t>
            </a:r>
          </a:p>
          <a:p>
            <a:pPr marL="0" indent="0">
              <a:spcBef>
                <a:spcPts val="1200"/>
              </a:spcBef>
              <a:buNone/>
            </a:pPr>
            <a:endParaRPr lang="cs-CZ" sz="2100" dirty="0">
              <a:solidFill>
                <a:srgbClr val="002D5A"/>
              </a:solidFill>
            </a:endParaRPr>
          </a:p>
          <a:p>
            <a:pPr>
              <a:spcBef>
                <a:spcPts val="1200"/>
              </a:spcBef>
            </a:pPr>
            <a:endParaRPr lang="cs-CZ" sz="210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2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789"/>
            <a:ext cx="9144000" cy="1300778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Formy vlády – dle horizontální </a:t>
            </a:r>
            <a:br>
              <a:rPr lang="cs-CZ" sz="4000" dirty="0"/>
            </a:br>
            <a:r>
              <a:rPr lang="cs-CZ" sz="4000" dirty="0"/>
              <a:t>dělby 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0849"/>
            <a:ext cx="4553339" cy="476794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800" u="sng" dirty="0">
                <a:solidFill>
                  <a:srgbClr val="002D5A"/>
                </a:solidFill>
              </a:rPr>
              <a:t>Základní klasifikace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Prezidentský</a:t>
            </a:r>
            <a:r>
              <a:rPr lang="cs-CZ" sz="2400" dirty="0">
                <a:solidFill>
                  <a:srgbClr val="002D5A"/>
                </a:solidFill>
              </a:rPr>
              <a:t> – striktní dělba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b="1" dirty="0">
                <a:solidFill>
                  <a:srgbClr val="002D5A"/>
                </a:solidFill>
              </a:rPr>
              <a:t>Parlamentní</a:t>
            </a:r>
            <a:r>
              <a:rPr lang="cs-CZ" sz="2400" dirty="0">
                <a:solidFill>
                  <a:srgbClr val="002D5A"/>
                </a:solidFill>
              </a:rPr>
              <a:t> – pružná dělba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endParaRPr lang="cs-CZ" sz="2400" dirty="0">
              <a:solidFill>
                <a:srgbClr val="002D5A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400" i="1" u="sng" dirty="0">
                <a:solidFill>
                  <a:srgbClr val="002D5A"/>
                </a:solidFill>
              </a:rPr>
              <a:t>Další klasifikace, jež nejsou všeobecně přijímány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b="1" i="1" dirty="0">
                <a:solidFill>
                  <a:srgbClr val="002D5A"/>
                </a:solidFill>
              </a:rPr>
              <a:t>Poloprezidentský </a:t>
            </a:r>
            <a:r>
              <a:rPr lang="cs-CZ" sz="2400" i="1" dirty="0">
                <a:solidFill>
                  <a:srgbClr val="002D5A"/>
                </a:solidFill>
              </a:rPr>
              <a:t>– střední cesta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b="1" i="1" dirty="0">
                <a:solidFill>
                  <a:srgbClr val="002D5A"/>
                </a:solidFill>
              </a:rPr>
              <a:t>Direktoriální</a:t>
            </a:r>
            <a:r>
              <a:rPr lang="cs-CZ" sz="2400" i="1" dirty="0">
                <a:solidFill>
                  <a:srgbClr val="002D5A"/>
                </a:solidFill>
              </a:rPr>
              <a:t> – koncentrace moci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E763AC8-74B8-4D35-B6F0-83782DDB3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2464" y="1660849"/>
            <a:ext cx="3802916" cy="285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14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341984"/>
            <a:ext cx="8284191" cy="2211355"/>
          </a:xfrm>
          <a:prstGeom prst="rect">
            <a:avLst/>
          </a:prstGeom>
          <a:noFill/>
        </p:spPr>
        <p:txBody>
          <a:bodyPr wrap="none" lIns="252000" tIns="0" rIns="252000" bIns="36000" rtlCol="0" anchor="ctr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Švýcarsko </a:t>
            </a:r>
          </a:p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- </a:t>
            </a:r>
          </a:p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Režim </a:t>
            </a:r>
            <a:r>
              <a:rPr lang="pl-PL" sz="5400" b="1" i="1" cap="all" dirty="0">
                <a:solidFill>
                  <a:srgbClr val="CA8A64"/>
                </a:solidFill>
                <a:latin typeface="+mj-lt"/>
              </a:rPr>
              <a:t>sui generis</a:t>
            </a:r>
          </a:p>
        </p:txBody>
      </p:sp>
    </p:spTree>
    <p:extLst>
      <p:ext uri="{BB962C8B-B14F-4D97-AF65-F5344CB8AC3E}">
        <p14:creationId xmlns:p14="http://schemas.microsoft.com/office/powerpoint/2010/main" val="320053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520891"/>
          </a:xfrm>
        </p:spPr>
        <p:txBody>
          <a:bodyPr>
            <a:normAutofit/>
          </a:bodyPr>
          <a:lstStyle/>
          <a:p>
            <a:r>
              <a:rPr lang="cs-CZ" sz="3200" dirty="0"/>
              <a:t>Direktoriální režim ve Švýcarsku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7584"/>
            <a:ext cx="8266922" cy="500120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koncentrace moci v rukou parlamentu – odtud jiné názvy - systém vlády shromáždění /konventu)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členové vlády jsou jednotlivě voleni oběma komorami parlamentu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vláda je po svém zvolení prakticky nesesaditelná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exekutiva ale nemůže parlament rozpustit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prezident – velmi slabý</a:t>
            </a:r>
          </a:p>
          <a:p>
            <a:pPr lvl="1">
              <a:spcBef>
                <a:spcPts val="1200"/>
              </a:spcBef>
            </a:pPr>
            <a:r>
              <a:rPr lang="cs-CZ" sz="2400" dirty="0">
                <a:solidFill>
                  <a:srgbClr val="002D5A"/>
                </a:solidFill>
              </a:rPr>
              <a:t>volen parlamentem z členů vlády na 1 rok, předseda vládě </a:t>
            </a:r>
          </a:p>
        </p:txBody>
      </p:sp>
    </p:spTree>
    <p:extLst>
      <p:ext uri="{BB962C8B-B14F-4D97-AF65-F5344CB8AC3E}">
        <p14:creationId xmlns:p14="http://schemas.microsoft.com/office/powerpoint/2010/main" val="117243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1"/>
          <p:cNvSpPr>
            <a:spLocks noGrp="1"/>
          </p:cNvSpPr>
          <p:nvPr>
            <p:ph type="title"/>
          </p:nvPr>
        </p:nvSpPr>
        <p:spPr>
          <a:xfrm>
            <a:off x="0" y="665258"/>
            <a:ext cx="8447088" cy="406400"/>
          </a:xfrm>
        </p:spPr>
        <p:txBody>
          <a:bodyPr>
            <a:noAutofit/>
          </a:bodyPr>
          <a:lstStyle/>
          <a:p>
            <a:r>
              <a:rPr lang="cs-CZ" altLang="cs-CZ" sz="3200" dirty="0"/>
              <a:t>Mapa režimů ve světě</a:t>
            </a:r>
          </a:p>
        </p:txBody>
      </p:sp>
      <p:pic>
        <p:nvPicPr>
          <p:cNvPr id="40963" name="Picture 3" descr="\\vsci\data\profiles\ladislav.mrklas\Desktop\Forms_of_government_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79"/>
            <a:ext cx="9097121" cy="4671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19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52095"/>
            <a:ext cx="9144000" cy="923926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O co vlastně jde - které faktory brát v úvahu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815152"/>
            <a:ext cx="8447088" cy="4831308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900"/>
              </a:spcBef>
              <a:buAutoNum type="arabicParenR"/>
            </a:pPr>
            <a:r>
              <a:rPr lang="cs-CZ" altLang="cs-CZ" sz="2500" i="1" dirty="0">
                <a:solidFill>
                  <a:srgbClr val="002D5A"/>
                </a:solidFill>
              </a:rPr>
              <a:t>Ú</a:t>
            </a:r>
            <a:r>
              <a:rPr lang="cs-CZ" altLang="cs-CZ" sz="2500" b="0" i="1" dirty="0">
                <a:solidFill>
                  <a:srgbClr val="002D5A"/>
                </a:solidFill>
              </a:rPr>
              <a:t>stavu</a:t>
            </a:r>
            <a:r>
              <a:rPr lang="cs-CZ" altLang="cs-CZ" sz="2500" b="0" dirty="0">
                <a:solidFill>
                  <a:srgbClr val="002D5A"/>
                </a:solidFill>
              </a:rPr>
              <a:t> a zakotvení jednotlivých orgánů, jejich postavení, </a:t>
            </a:r>
            <a:r>
              <a:rPr lang="cs-CZ" altLang="cs-CZ" sz="2500" dirty="0">
                <a:solidFill>
                  <a:srgbClr val="002D5A"/>
                </a:solidFill>
              </a:rPr>
              <a:t> pravomocí a souvztažností s jinými orgány</a:t>
            </a:r>
          </a:p>
          <a:p>
            <a:pPr marL="514350" indent="-514350" eaLnBrk="1" hangingPunct="1">
              <a:spcBef>
                <a:spcPts val="900"/>
              </a:spcBef>
              <a:buAutoNum type="arabicParenR"/>
            </a:pPr>
            <a:r>
              <a:rPr lang="cs-CZ" altLang="cs-CZ" sz="2500" i="1" dirty="0">
                <a:solidFill>
                  <a:srgbClr val="002D5A"/>
                </a:solidFill>
              </a:rPr>
              <a:t>I</a:t>
            </a:r>
            <a:r>
              <a:rPr lang="cs-CZ" altLang="cs-CZ" sz="2500" b="0" i="1" dirty="0">
                <a:solidFill>
                  <a:srgbClr val="002D5A"/>
                </a:solidFill>
              </a:rPr>
              <a:t>nstitucionální podmínky</a:t>
            </a:r>
            <a:r>
              <a:rPr lang="cs-CZ" altLang="cs-CZ" sz="2500" b="0" dirty="0">
                <a:solidFill>
                  <a:srgbClr val="002D5A"/>
                </a:solidFill>
              </a:rPr>
              <a:t>, především typ volebního systému</a:t>
            </a:r>
          </a:p>
          <a:p>
            <a:pPr marL="514350" indent="-514350" eaLnBrk="1" hangingPunct="1">
              <a:spcBef>
                <a:spcPts val="900"/>
              </a:spcBef>
              <a:buAutoNum type="arabicParenR"/>
            </a:pPr>
            <a:r>
              <a:rPr lang="cs-CZ" altLang="cs-CZ" sz="2500" i="1" dirty="0">
                <a:solidFill>
                  <a:srgbClr val="002D5A"/>
                </a:solidFill>
              </a:rPr>
              <a:t>S</a:t>
            </a:r>
            <a:r>
              <a:rPr lang="cs-CZ" altLang="cs-CZ" sz="2500" b="0" i="1" dirty="0">
                <a:solidFill>
                  <a:srgbClr val="002D5A"/>
                </a:solidFill>
              </a:rPr>
              <a:t>trukturu společnosti</a:t>
            </a:r>
          </a:p>
          <a:p>
            <a:pPr marL="514350" indent="-514350" eaLnBrk="1" hangingPunct="1">
              <a:spcBef>
                <a:spcPts val="900"/>
              </a:spcBef>
              <a:buAutoNum type="arabicParenR"/>
            </a:pPr>
            <a:r>
              <a:rPr lang="cs-CZ" altLang="cs-CZ" sz="2500" i="1" dirty="0">
                <a:solidFill>
                  <a:srgbClr val="002D5A"/>
                </a:solidFill>
              </a:rPr>
              <a:t>P</a:t>
            </a:r>
            <a:r>
              <a:rPr lang="cs-CZ" altLang="cs-CZ" sz="2500" b="0" i="1" dirty="0">
                <a:solidFill>
                  <a:srgbClr val="002D5A"/>
                </a:solidFill>
              </a:rPr>
              <a:t>olitickou kulturu</a:t>
            </a:r>
          </a:p>
          <a:p>
            <a:pPr marL="514350" indent="-514350" eaLnBrk="1" hangingPunct="1">
              <a:spcBef>
                <a:spcPts val="900"/>
              </a:spcBef>
              <a:buAutoNum type="arabicParenR"/>
            </a:pPr>
            <a:r>
              <a:rPr lang="cs-CZ" altLang="cs-CZ" sz="2500" i="1" dirty="0">
                <a:solidFill>
                  <a:srgbClr val="002D5A"/>
                </a:solidFill>
              </a:rPr>
              <a:t>S</a:t>
            </a:r>
            <a:r>
              <a:rPr lang="cs-CZ" altLang="cs-CZ" sz="2500" b="0" i="1" dirty="0">
                <a:solidFill>
                  <a:srgbClr val="002D5A"/>
                </a:solidFill>
              </a:rPr>
              <a:t>ystém politických stran</a:t>
            </a:r>
          </a:p>
          <a:p>
            <a:pPr marL="531813" lvl="1" indent="0" eaLnBrk="1" hangingPunct="1">
              <a:spcBef>
                <a:spcPts val="900"/>
              </a:spcBef>
              <a:buFont typeface="Arial" charset="0"/>
              <a:buNone/>
            </a:pPr>
            <a:r>
              <a:rPr lang="cs-CZ" altLang="cs-CZ" sz="2200" b="0" dirty="0">
                <a:solidFill>
                  <a:srgbClr val="002D5A"/>
                </a:solidFill>
              </a:rPr>
              <a:t>(</a:t>
            </a:r>
            <a:r>
              <a:rPr lang="cs-CZ" altLang="cs-CZ" sz="2200" b="0" dirty="0" err="1">
                <a:solidFill>
                  <a:srgbClr val="002D5A"/>
                </a:solidFill>
              </a:rPr>
              <a:t>Duverger</a:t>
            </a:r>
            <a:r>
              <a:rPr lang="cs-CZ" altLang="cs-CZ" sz="2200" b="0" dirty="0">
                <a:solidFill>
                  <a:srgbClr val="002D5A"/>
                </a:solidFill>
              </a:rPr>
              <a:t>: „Kdo zná klasické ústavní právo a nezná roli stran, vidí současné politické režimy zkresleně; kdo zná naopak roli stran a nezná klasické ústavní právo, vidí současné politické režimy sice neúplně, ale přesně.“)</a:t>
            </a:r>
          </a:p>
        </p:txBody>
      </p:sp>
    </p:spTree>
    <p:extLst>
      <p:ext uri="{BB962C8B-B14F-4D97-AF65-F5344CB8AC3E}">
        <p14:creationId xmlns:p14="http://schemas.microsoft.com/office/powerpoint/2010/main" val="110674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2263"/>
            <a:ext cx="9144000" cy="832513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Protože…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542198"/>
            <a:ext cx="8447088" cy="487447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1800"/>
              </a:spcBef>
              <a:buNone/>
            </a:pPr>
            <a:r>
              <a:rPr lang="cs-CZ" altLang="cs-CZ" sz="2800" b="0" dirty="0">
                <a:solidFill>
                  <a:srgbClr val="002D5A"/>
                </a:solidFill>
              </a:rPr>
              <a:t>Kromě ústavních předpokladů, volebních a stranických systémů je velice podstatnou kategorií </a:t>
            </a:r>
            <a:r>
              <a:rPr lang="cs-CZ" altLang="cs-CZ" sz="2800" b="1" dirty="0">
                <a:solidFill>
                  <a:srgbClr val="002D5A"/>
                </a:solidFill>
              </a:rPr>
              <a:t>reálná politická moc a její dělba </a:t>
            </a:r>
            <a:r>
              <a:rPr lang="cs-CZ" altLang="cs-CZ" sz="2400" i="1" dirty="0">
                <a:solidFill>
                  <a:srgbClr val="002D5A"/>
                </a:solidFill>
              </a:rPr>
              <a:t>(Machiavelli, Weber, </a:t>
            </a:r>
            <a:r>
              <a:rPr lang="cs-CZ" altLang="cs-CZ" sz="2400" i="1" dirty="0" err="1">
                <a:solidFill>
                  <a:srgbClr val="002D5A"/>
                </a:solidFill>
              </a:rPr>
              <a:t>Habermas</a:t>
            </a:r>
            <a:r>
              <a:rPr lang="cs-CZ" altLang="cs-CZ" sz="2400" i="1" dirty="0">
                <a:solidFill>
                  <a:srgbClr val="002D5A"/>
                </a:solidFill>
              </a:rPr>
              <a:t>)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"/>
            </a:pPr>
            <a:r>
              <a:rPr lang="cs-CZ" altLang="cs-CZ" i="1" dirty="0">
                <a:solidFill>
                  <a:srgbClr val="002D5A"/>
                </a:solidFill>
              </a:rPr>
              <a:t>ne náhodou bývá moderní politická věda definována jako </a:t>
            </a:r>
            <a:r>
              <a:rPr lang="cs-CZ" altLang="cs-CZ" b="1" i="1" dirty="0">
                <a:solidFill>
                  <a:srgbClr val="002D5A"/>
                </a:solidFill>
              </a:rPr>
              <a:t>„věda o politické moci“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"/>
            </a:pPr>
            <a:endParaRPr lang="cs-CZ" altLang="cs-CZ" sz="800" b="1" i="1" dirty="0">
              <a:solidFill>
                <a:srgbClr val="002D5A"/>
              </a:solidFill>
            </a:endParaRPr>
          </a:p>
          <a:p>
            <a:pPr marL="804863" lvl="1" indent="0" algn="ctr">
              <a:buNone/>
            </a:pPr>
            <a:r>
              <a:rPr lang="cs-CZ" altLang="cs-CZ" sz="3600" dirty="0">
                <a:solidFill>
                  <a:srgbClr val="002D5A"/>
                </a:solidFill>
              </a:rPr>
              <a:t>osobnost / strany / zájmové skupiny (lobby) / elity / (formální/neformální) instituce / společnost a její vztah k politice</a:t>
            </a:r>
            <a:endParaRPr lang="cs-CZ" altLang="cs-CZ" sz="36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743200"/>
            <a:ext cx="8284191" cy="1064525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Parlamentarismus</a:t>
            </a:r>
          </a:p>
        </p:txBody>
      </p:sp>
    </p:spTree>
    <p:extLst>
      <p:ext uri="{BB962C8B-B14F-4D97-AF65-F5344CB8AC3E}">
        <p14:creationId xmlns:p14="http://schemas.microsoft.com/office/powerpoint/2010/main" val="356512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C4BA6-6272-4BC2-A3B0-E5E5DCF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31640"/>
          </a:xfrm>
        </p:spPr>
        <p:txBody>
          <a:bodyPr>
            <a:normAutofit/>
          </a:bodyPr>
          <a:lstStyle/>
          <a:p>
            <a:r>
              <a:rPr lang="cs-CZ" sz="3600" dirty="0"/>
              <a:t>Parlamentarismus – hlavní rysy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6318A-2B83-411A-AA34-6F32D4B9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1640"/>
            <a:ext cx="8266922" cy="519715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000" b="1" dirty="0">
                <a:solidFill>
                  <a:srgbClr val="002D5A"/>
                </a:solidFill>
              </a:rPr>
              <a:t>pružná dělba moci </a:t>
            </a:r>
            <a:r>
              <a:rPr lang="cs-CZ" sz="2000" dirty="0">
                <a:solidFill>
                  <a:srgbClr val="002D5A"/>
                </a:solidFill>
              </a:rPr>
              <a:t>(resp. oddělení mocí není striktní)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vzájemné přímé působení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členové vlády bývají velmi často členy parlamentu</a:t>
            </a:r>
          </a:p>
          <a:p>
            <a:pPr>
              <a:spcBef>
                <a:spcPts val="1200"/>
              </a:spcBef>
            </a:pPr>
            <a:r>
              <a:rPr lang="cs-CZ" sz="2000" b="1" dirty="0">
                <a:solidFill>
                  <a:srgbClr val="002D5A"/>
                </a:solidFill>
              </a:rPr>
              <a:t>svrchovanost zákonodárné moci, které je vláda odpovědná </a:t>
            </a:r>
          </a:p>
          <a:p>
            <a:pPr lvl="1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Vlády jmenovány se souhlasem parlamentu, fungují jedině s jeho podporou, parlament je může odvolat </a:t>
            </a:r>
          </a:p>
          <a:p>
            <a:pPr lvl="2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„destruktivní“ hlasování o nedůvěře</a:t>
            </a:r>
          </a:p>
          <a:p>
            <a:pPr lvl="2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konstruktivní hlasování o nedůvěře (SRN, Španělsko, Slovinsko, Polsko, Maďarsko)</a:t>
            </a:r>
          </a:p>
          <a:p>
            <a:pPr lvl="2">
              <a:spcBef>
                <a:spcPts val="1200"/>
              </a:spcBef>
            </a:pPr>
            <a:r>
              <a:rPr lang="cs-CZ" sz="2000" dirty="0">
                <a:solidFill>
                  <a:srgbClr val="002D5A"/>
                </a:solidFill>
              </a:rPr>
              <a:t>odmítnutí důvěry</a:t>
            </a:r>
          </a:p>
          <a:p>
            <a:pPr>
              <a:spcBef>
                <a:spcPts val="1200"/>
              </a:spcBef>
            </a:pPr>
            <a:r>
              <a:rPr lang="cs-CZ" sz="2000" b="1" dirty="0">
                <a:solidFill>
                  <a:srgbClr val="002D5A"/>
                </a:solidFill>
              </a:rPr>
              <a:t>možnost exekutivy (za jistých okolností) rozpustit parlament</a:t>
            </a:r>
          </a:p>
        </p:txBody>
      </p:sp>
    </p:spTree>
    <p:extLst>
      <p:ext uri="{BB962C8B-B14F-4D97-AF65-F5344CB8AC3E}">
        <p14:creationId xmlns:p14="http://schemas.microsoft.com/office/powerpoint/2010/main" val="349186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1928</Words>
  <Application>Microsoft Office PowerPoint</Application>
  <PresentationFormat>Předvádění na obrazovce (4:3)</PresentationFormat>
  <Paragraphs>308</Paragraphs>
  <Slides>41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Times New Roman</vt:lpstr>
      <vt:lpstr>Wingdings</vt:lpstr>
      <vt:lpstr>Motiv sady Office</vt:lpstr>
      <vt:lpstr>Diferenční předmět Politologie </vt:lpstr>
      <vt:lpstr>Literatura</vt:lpstr>
      <vt:lpstr>Dělba moci</vt:lpstr>
      <vt:lpstr>Formy vlády – dle horizontální  dělby moci</vt:lpstr>
      <vt:lpstr>Mapa režimů ve světě</vt:lpstr>
      <vt:lpstr>O co vlastně jde - které faktory brát v úvahu</vt:lpstr>
      <vt:lpstr>Protože…</vt:lpstr>
      <vt:lpstr>Prezentace aplikace PowerPoint</vt:lpstr>
      <vt:lpstr>Parlamentarismus – hlavní rysy</vt:lpstr>
      <vt:lpstr>Parlamentarismus – další rysy </vt:lpstr>
      <vt:lpstr>Pružná dělba moci</vt:lpstr>
      <vt:lpstr>Parlamentní režim  (konstituční monarchie)</vt:lpstr>
      <vt:lpstr>Parlamentní režim  (nepřímo volený prezident)</vt:lpstr>
      <vt:lpstr>Parlamentní režim  (přímo volený prezident)</vt:lpstr>
      <vt:lpstr>Typologie parlamentarismu (konstitucionalistický přístup - V. Klokočka) </vt:lpstr>
      <vt:lpstr>Typologie parlamentarismu  (politologický přístup - G. Sartori)</vt:lpstr>
      <vt:lpstr>Premiérské (kancléřské) režimy</vt:lpstr>
      <vt:lpstr>Parlamentarismus s převahou parlamentu (čistý)</vt:lpstr>
      <vt:lpstr>Parlamentarismus s převahou politických stran / strany</vt:lpstr>
      <vt:lpstr>Postavení evropských premiérů v parlamentarismu</vt:lpstr>
      <vt:lpstr>Negativní parlamentarismus</vt:lpstr>
      <vt:lpstr>Pozitivní parlamentarismus</vt:lpstr>
      <vt:lpstr>Prezentace aplikace PowerPoint</vt:lpstr>
      <vt:lpstr>Prezidentský režim</vt:lpstr>
      <vt:lpstr>Prezidentský režim – základní principy</vt:lpstr>
      <vt:lpstr>Prezidentský režim – základní principy</vt:lpstr>
      <vt:lpstr>Prezidentský režim v USA</vt:lpstr>
      <vt:lpstr>Prezidentský režim v USA – předpoklady úspěchu</vt:lpstr>
      <vt:lpstr>Prezidentský režim v Latinské Americe…</vt:lpstr>
      <vt:lpstr>Prezentace aplikace PowerPoint</vt:lpstr>
      <vt:lpstr>Poloprezidentský režim</vt:lpstr>
      <vt:lpstr>Základní principy</vt:lpstr>
      <vt:lpstr>Prezentace aplikace PowerPoint</vt:lpstr>
      <vt:lpstr>Poloprezidentský režim ve Francii</vt:lpstr>
      <vt:lpstr>Další poloprezidentské režimy</vt:lpstr>
      <vt:lpstr>Prezentace aplikace PowerPoint</vt:lpstr>
      <vt:lpstr>Srovnání režimů</vt:lpstr>
      <vt:lpstr>Klasifikace s důrazem na postavení hlavy státu (Cheibub + Hloušek-Kopeček-Šedo)</vt:lpstr>
      <vt:lpstr>Diskutabilní momenty a faktory</vt:lpstr>
      <vt:lpstr>Prezentace aplikace PowerPoint</vt:lpstr>
      <vt:lpstr>Direktoriální režim ve Švýcarsku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jmeno prijmeni</cp:lastModifiedBy>
  <cp:revision>189</cp:revision>
  <cp:lastPrinted>2015-09-30T07:58:45Z</cp:lastPrinted>
  <dcterms:created xsi:type="dcterms:W3CDTF">2015-06-02T07:24:49Z</dcterms:created>
  <dcterms:modified xsi:type="dcterms:W3CDTF">2021-10-28T08:18:20Z</dcterms:modified>
</cp:coreProperties>
</file>