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598" r:id="rId5"/>
    <p:sldId id="629" r:id="rId6"/>
    <p:sldId id="630" r:id="rId7"/>
    <p:sldId id="599" r:id="rId8"/>
    <p:sldId id="600" r:id="rId9"/>
    <p:sldId id="616" r:id="rId10"/>
    <p:sldId id="617" r:id="rId11"/>
    <p:sldId id="601" r:id="rId12"/>
    <p:sldId id="602" r:id="rId13"/>
    <p:sldId id="603" r:id="rId14"/>
    <p:sldId id="604" r:id="rId15"/>
    <p:sldId id="605" r:id="rId16"/>
    <p:sldId id="606" r:id="rId17"/>
    <p:sldId id="607" r:id="rId18"/>
    <p:sldId id="608" r:id="rId19"/>
    <p:sldId id="609" r:id="rId20"/>
    <p:sldId id="614" r:id="rId21"/>
  </p:sldIdLst>
  <p:sldSz cx="9144000" cy="6858000" type="screen4x3"/>
  <p:notesSz cx="6858000" cy="9144000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lav Mrkla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47DBB-18F1-4F1A-AE5D-563AF11131D8}" v="2" dt="2020-04-27T05:46:56.500"/>
    <p1510:client id="{DB012087-0B17-4F95-AF4E-F420D2E291E0}" v="4" dt="2020-04-09T13:19:08.281"/>
    <p1510:client id="{EC28D98A-D5BF-4715-BEDF-E26A25C58998}" v="31" dt="2020-04-20T12:48:26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0" autoAdjust="0"/>
  </p:normalViewPr>
  <p:slideViewPr>
    <p:cSldViewPr snapToGrid="0" showGuides="1">
      <p:cViewPr>
        <p:scale>
          <a:sx n="100" d="100"/>
          <a:sy n="100" d="100"/>
        </p:scale>
        <p:origin x="-1944" y="-324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Žiljak" userId="S::filip.ziljak@vsci.cz::5eb377d6-42c9-4fca-9d13-2d1d9eda9278" providerId="AD" clId="Web-{32847DBB-18F1-4F1A-AE5D-563AF11131D8}"/>
    <pc:docChg chg="addSld delSld">
      <pc:chgData name="Filip Žiljak" userId="S::filip.ziljak@vsci.cz::5eb377d6-42c9-4fca-9d13-2d1d9eda9278" providerId="AD" clId="Web-{32847DBB-18F1-4F1A-AE5D-563AF11131D8}" dt="2020-04-27T05:46:56.500" v="1"/>
      <pc:docMkLst>
        <pc:docMk/>
      </pc:docMkLst>
      <pc:sldChg chg="new del">
        <pc:chgData name="Filip Žiljak" userId="S::filip.ziljak@vsci.cz::5eb377d6-42c9-4fca-9d13-2d1d9eda9278" providerId="AD" clId="Web-{32847DBB-18F1-4F1A-AE5D-563AF11131D8}" dt="2020-04-27T05:46:56.500" v="1"/>
        <pc:sldMkLst>
          <pc:docMk/>
          <pc:sldMk cId="3025384423" sldId="631"/>
        </pc:sldMkLst>
      </pc:sldChg>
    </pc:docChg>
  </pc:docChgLst>
  <pc:docChgLst>
    <pc:chgData name="Pavlína Soukupová" userId="S::pavlina.soukupova@vsci.cz::f6d37145-da3a-4f6a-9b58-af41a13eaf14" providerId="AD" clId="Web-{EC28D98A-D5BF-4715-BEDF-E26A25C58998}"/>
    <pc:docChg chg="modSld">
      <pc:chgData name="Pavlína Soukupová" userId="S::pavlina.soukupova@vsci.cz::f6d37145-da3a-4f6a-9b58-af41a13eaf14" providerId="AD" clId="Web-{EC28D98A-D5BF-4715-BEDF-E26A25C58998}" dt="2020-04-20T12:48:24.472" v="7"/>
      <pc:docMkLst>
        <pc:docMk/>
      </pc:docMkLst>
      <pc:sldChg chg="addSp delSp">
        <pc:chgData name="Pavlína Soukupová" userId="S::pavlina.soukupova@vsci.cz::f6d37145-da3a-4f6a-9b58-af41a13eaf14" providerId="AD" clId="Web-{EC28D98A-D5BF-4715-BEDF-E26A25C58998}" dt="2020-04-20T12:48:24.472" v="7"/>
        <pc:sldMkLst>
          <pc:docMk/>
          <pc:sldMk cId="1958071513" sldId="607"/>
        </pc:sldMkLst>
        <pc:spChg chg="add del">
          <ac:chgData name="Pavlína Soukupová" userId="S::pavlina.soukupova@vsci.cz::f6d37145-da3a-4f6a-9b58-af41a13eaf14" providerId="AD" clId="Web-{EC28D98A-D5BF-4715-BEDF-E26A25C58998}" dt="2020-04-20T12:48:24.472" v="7"/>
          <ac:spMkLst>
            <pc:docMk/>
            <pc:sldMk cId="1958071513" sldId="607"/>
            <ac:spMk id="2" creationId="{0045E229-E3B9-4861-A0D2-CF1AD725C823}"/>
          </ac:spMkLst>
        </pc:spChg>
        <pc:graphicFrameChg chg="add del">
          <ac:chgData name="Pavlína Soukupová" userId="S::pavlina.soukupova@vsci.cz::f6d37145-da3a-4f6a-9b58-af41a13eaf14" providerId="AD" clId="Web-{EC28D98A-D5BF-4715-BEDF-E26A25C58998}" dt="2020-04-20T12:48:24.472" v="6"/>
          <ac:graphicFrameMkLst>
            <pc:docMk/>
            <pc:sldMk cId="1958071513" sldId="607"/>
            <ac:graphicFrameMk id="3" creationId="{81A2AD59-E1D1-4303-88F6-2F7B620E0A3B}"/>
          </ac:graphicFrameMkLst>
        </pc:graphicFrameChg>
        <pc:graphicFrameChg chg="add del">
          <ac:chgData name="Pavlína Soukupová" userId="S::pavlina.soukupova@vsci.cz::f6d37145-da3a-4f6a-9b58-af41a13eaf14" providerId="AD" clId="Web-{EC28D98A-D5BF-4715-BEDF-E26A25C58998}" dt="2020-04-20T12:48:24.472" v="5"/>
          <ac:graphicFrameMkLst>
            <pc:docMk/>
            <pc:sldMk cId="1958071513" sldId="607"/>
            <ac:graphicFrameMk id="10" creationId="{ED7BEFF0-7837-46B2-9D65-DD857A6742CE}"/>
          </ac:graphicFrameMkLst>
        </pc:graphicFrameChg>
        <pc:graphicFrameChg chg="add del">
          <ac:chgData name="Pavlína Soukupová" userId="S::pavlina.soukupova@vsci.cz::f6d37145-da3a-4f6a-9b58-af41a13eaf14" providerId="AD" clId="Web-{EC28D98A-D5BF-4715-BEDF-E26A25C58998}" dt="2020-04-20T12:48:24.472" v="4"/>
          <ac:graphicFrameMkLst>
            <pc:docMk/>
            <pc:sldMk cId="1958071513" sldId="607"/>
            <ac:graphicFrameMk id="11" creationId="{A150DE56-7992-4705-AFFC-591F2A256B71}"/>
          </ac:graphicFrameMkLst>
        </pc:graphicFrameChg>
      </pc:sldChg>
    </pc:docChg>
  </pc:docChgLst>
  <pc:docChgLst>
    <pc:chgData name="Milan Trieu" userId="S::milan.trieu@vsci.cz::b6769248-f2f2-4210-a42e-9f363a525358" providerId="AD" clId="Web-{DB012087-0B17-4F95-AF4E-F420D2E291E0}"/>
    <pc:docChg chg="addSld delSld">
      <pc:chgData name="Milan Trieu" userId="S::milan.trieu@vsci.cz::b6769248-f2f2-4210-a42e-9f363a525358" providerId="AD" clId="Web-{DB012087-0B17-4F95-AF4E-F420D2E291E0}" dt="2020-04-09T13:19:08.281" v="3"/>
      <pc:docMkLst>
        <pc:docMk/>
      </pc:docMkLst>
      <pc:sldChg chg="new del">
        <pc:chgData name="Milan Trieu" userId="S::milan.trieu@vsci.cz::b6769248-f2f2-4210-a42e-9f363a525358" providerId="AD" clId="Web-{DB012087-0B17-4F95-AF4E-F420D2E291E0}" dt="2020-04-09T13:19:08.281" v="3"/>
        <pc:sldMkLst>
          <pc:docMk/>
          <pc:sldMk cId="1421196897" sldId="631"/>
        </pc:sldMkLst>
      </pc:sldChg>
      <pc:sldChg chg="new del">
        <pc:chgData name="Milan Trieu" userId="S::milan.trieu@vsci.cz::b6769248-f2f2-4210-a42e-9f363a525358" providerId="AD" clId="Web-{DB012087-0B17-4F95-AF4E-F420D2E291E0}" dt="2020-04-09T13:19:05.641" v="2"/>
        <pc:sldMkLst>
          <pc:docMk/>
          <pc:sldMk cId="3924838699" sldId="63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hlasy</c:v>
                </c:pt>
              </c:strCache>
            </c:strRef>
          </c:tx>
          <c:invertIfNegative val="0"/>
          <c:cat>
            <c:strRef>
              <c:f>List1!$A$2:$A$10</c:f>
              <c:strCache>
                <c:ptCount val="9"/>
                <c:pt idx="0">
                  <c:v>ČSSD</c:v>
                </c:pt>
                <c:pt idx="1">
                  <c:v>ANO 2011</c:v>
                </c:pt>
                <c:pt idx="2">
                  <c:v>KSČM</c:v>
                </c:pt>
                <c:pt idx="3">
                  <c:v>TOP 09</c:v>
                </c:pt>
                <c:pt idx="4">
                  <c:v>ODS</c:v>
                </c:pt>
                <c:pt idx="5">
                  <c:v>SPD</c:v>
                </c:pt>
                <c:pt idx="6">
                  <c:v>Piráti</c:v>
                </c:pt>
                <c:pt idx="7">
                  <c:v>STAN</c:v>
                </c:pt>
                <c:pt idx="8">
                  <c:v>KDU-ČSL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7.27</c:v>
                </c:pt>
                <c:pt idx="1">
                  <c:v>29.64</c:v>
                </c:pt>
                <c:pt idx="2">
                  <c:v>7.76</c:v>
                </c:pt>
                <c:pt idx="3">
                  <c:v>5.31</c:v>
                </c:pt>
                <c:pt idx="4">
                  <c:v>11.32</c:v>
                </c:pt>
                <c:pt idx="5">
                  <c:v>10.64</c:v>
                </c:pt>
                <c:pt idx="6">
                  <c:v>10.79</c:v>
                </c:pt>
                <c:pt idx="7">
                  <c:v>5.18</c:v>
                </c:pt>
                <c:pt idx="8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4-46FA-BD56-A37712115DE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mandáty</c:v>
                </c:pt>
              </c:strCache>
            </c:strRef>
          </c:tx>
          <c:invertIfNegative val="0"/>
          <c:cat>
            <c:strRef>
              <c:f>List1!$A$2:$A$10</c:f>
              <c:strCache>
                <c:ptCount val="9"/>
                <c:pt idx="0">
                  <c:v>ČSSD</c:v>
                </c:pt>
                <c:pt idx="1">
                  <c:v>ANO 2011</c:v>
                </c:pt>
                <c:pt idx="2">
                  <c:v>KSČM</c:v>
                </c:pt>
                <c:pt idx="3">
                  <c:v>TOP 09</c:v>
                </c:pt>
                <c:pt idx="4">
                  <c:v>ODS</c:v>
                </c:pt>
                <c:pt idx="5">
                  <c:v>SPD</c:v>
                </c:pt>
                <c:pt idx="6">
                  <c:v>Piráti</c:v>
                </c:pt>
                <c:pt idx="7">
                  <c:v>STAN</c:v>
                </c:pt>
                <c:pt idx="8">
                  <c:v>KDU-ČSL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7.5</c:v>
                </c:pt>
                <c:pt idx="1">
                  <c:v>39</c:v>
                </c:pt>
                <c:pt idx="2">
                  <c:v>7.5</c:v>
                </c:pt>
                <c:pt idx="3">
                  <c:v>3.5</c:v>
                </c:pt>
                <c:pt idx="4">
                  <c:v>12.5</c:v>
                </c:pt>
                <c:pt idx="5">
                  <c:v>11</c:v>
                </c:pt>
                <c:pt idx="6">
                  <c:v>11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54-46FA-BD56-A37712115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358528"/>
        <c:axId val="348360064"/>
      </c:barChart>
      <c:catAx>
        <c:axId val="34835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8360064"/>
        <c:crosses val="autoZero"/>
        <c:auto val="1"/>
        <c:lblAlgn val="ctr"/>
        <c:lblOffset val="100"/>
        <c:noMultiLvlLbl val="0"/>
      </c:catAx>
      <c:valAx>
        <c:axId val="34836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8358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26.04.2020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kramerius-vs.nkp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en%C3%A1t_Parlamentu_%C4%8Cesk%C3%A9_republi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025" y="2347913"/>
            <a:ext cx="7981950" cy="20574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Volební systémy v České republice</a:t>
            </a:r>
            <a:endParaRPr lang="cs-CZ" sz="4000" b="1" cap="all" dirty="0">
              <a:solidFill>
                <a:srgbClr val="002D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555" name="TextovéPole 5"/>
          <p:cNvSpPr txBox="1">
            <a:spLocks noChangeArrowheads="1"/>
          </p:cNvSpPr>
          <p:nvPr/>
        </p:nvSpPr>
        <p:spPr bwMode="auto">
          <a:xfrm>
            <a:off x="0" y="574675"/>
            <a:ext cx="45720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52000" tIns="0" rIns="252000" bIns="3600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solidFill>
                  <a:srgbClr val="002D5A"/>
                </a:solidFill>
                <a:latin typeface="Calibri" pitchFamily="34" charset="0"/>
              </a:rPr>
              <a:t>2019/2020</a:t>
            </a:r>
          </a:p>
        </p:txBody>
      </p:sp>
    </p:spTree>
    <p:extLst>
      <p:ext uri="{BB962C8B-B14F-4D97-AF65-F5344CB8AC3E}">
        <p14:creationId xmlns:p14="http://schemas.microsoft.com/office/powerpoint/2010/main" val="3418873635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63" y="639763"/>
            <a:ext cx="8070850" cy="4191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500" dirty="0"/>
              <a:t>Reforma volebního systému 2000/2001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282700"/>
            <a:ext cx="8364538" cy="5130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2000 - změna většiny základních parametrů: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35 volebních obvodů (5-8 mandátů)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Modifikovaný D´Hondt (od 1,42)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Aditivní kvorum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Jiný způsob financování stran – větší podíl za mandáty než za získané hlasy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 i="1">
                <a:solidFill>
                  <a:srgbClr val="002D5A"/>
                </a:solidFill>
              </a:rPr>
              <a:t>Podle modelových propočtů by systém vedl k zisku </a:t>
            </a:r>
            <a:r>
              <a:rPr lang="cs-CZ" altLang="cs-CZ" sz="1800" i="1" u="sng">
                <a:solidFill>
                  <a:srgbClr val="002D5A"/>
                </a:solidFill>
              </a:rPr>
              <a:t>absolutní většiny mandátů pro jednu stranu</a:t>
            </a:r>
            <a:r>
              <a:rPr lang="cs-CZ" altLang="cs-CZ" sz="1800" i="1">
                <a:solidFill>
                  <a:srgbClr val="002D5A"/>
                </a:solidFill>
              </a:rPr>
              <a:t> – ODS v roce 1996 a ČSSD v roce 1998 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1999-2001 – velká diskuse mezi odbornou veřejností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Pro reformu: Miroslav Novák, Petr Fiala, Miroslav Mareš, Michal Kubát, Tomáš Lebeda…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Proti reformě: Michal Klíma, Jiří Kunc, Vladimíra Dvořáková, Karel Vodička, Vojtěch Šimíček, Jan Filip, Jiří Pehe…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2001 - reformu zastavil Ústavní soud – na návrh prezidenta zrušil většinu jejích výsledků</a:t>
            </a:r>
            <a:endParaRPr lang="cs-CZ" altLang="cs-CZ" sz="1800" i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68190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63" y="639763"/>
            <a:ext cx="8070850" cy="4191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500" dirty="0"/>
              <a:t>Reforma volebního systému 2007/2008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282700"/>
            <a:ext cx="8364538" cy="5130800"/>
          </a:xfrm>
        </p:spPr>
        <p:txBody>
          <a:bodyPr rtlCol="0">
            <a:noAutofit/>
          </a:bodyPr>
          <a:lstStyle/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Kýžené efekty: </a:t>
            </a:r>
          </a:p>
          <a:p>
            <a:pPr marL="742792" lvl="1" indent="-285689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Vyšší proporcionalita (zejména pro menší strany)</a:t>
            </a:r>
          </a:p>
          <a:p>
            <a:pPr marL="742792" lvl="1" indent="-285689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Větší odstup v zisku mandátů pro první a druhou stranu („bonus pro vítěze“)</a:t>
            </a:r>
          </a:p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Tři návrhy paragrafového znění do PS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175 křesel ve 14 krajích za pomoci St.-</a:t>
            </a:r>
            <a:r>
              <a:rPr lang="cs-CZ" altLang="cs-CZ" sz="2000" dirty="0" err="1">
                <a:solidFill>
                  <a:srgbClr val="002D5A"/>
                </a:solidFill>
              </a:rPr>
              <a:t>Lague</a:t>
            </a:r>
            <a:r>
              <a:rPr lang="cs-CZ" altLang="cs-CZ" sz="2000" dirty="0">
                <a:solidFill>
                  <a:srgbClr val="002D5A"/>
                </a:solidFill>
              </a:rPr>
              <a:t> + 25 křesel celostátní úroveň - nejsilnější strana </a:t>
            </a:r>
            <a:r>
              <a:rPr lang="cs-CZ" altLang="cs-CZ" sz="2000" dirty="0" err="1">
                <a:solidFill>
                  <a:srgbClr val="002D5A"/>
                </a:solidFill>
              </a:rPr>
              <a:t>d´Hondt</a:t>
            </a:r>
            <a:r>
              <a:rPr lang="cs-CZ" altLang="cs-CZ" sz="2000" dirty="0">
                <a:solidFill>
                  <a:srgbClr val="002D5A"/>
                </a:solidFill>
              </a:rPr>
              <a:t>, ostatní St.-</a:t>
            </a:r>
            <a:r>
              <a:rPr lang="cs-CZ" altLang="cs-CZ" sz="2000" dirty="0" err="1">
                <a:solidFill>
                  <a:srgbClr val="002D5A"/>
                </a:solidFill>
              </a:rPr>
              <a:t>Lague</a:t>
            </a:r>
            <a:r>
              <a:rPr lang="cs-CZ" altLang="cs-CZ" sz="2000" dirty="0">
                <a:solidFill>
                  <a:srgbClr val="002D5A"/>
                </a:solidFill>
              </a:rPr>
              <a:t>/dánský dělitel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Kraje se spojují do NUTS II, tam </a:t>
            </a:r>
            <a:r>
              <a:rPr lang="cs-CZ" altLang="cs-CZ" sz="2000" dirty="0" err="1">
                <a:solidFill>
                  <a:srgbClr val="002D5A"/>
                </a:solidFill>
              </a:rPr>
              <a:t>Hagenbach-Bischoff</a:t>
            </a:r>
            <a:r>
              <a:rPr lang="cs-CZ" altLang="cs-CZ" sz="2000" dirty="0">
                <a:solidFill>
                  <a:srgbClr val="002D5A"/>
                </a:solidFill>
              </a:rPr>
              <a:t>/</a:t>
            </a:r>
            <a:r>
              <a:rPr lang="cs-CZ" altLang="cs-CZ" sz="2000" dirty="0" err="1">
                <a:solidFill>
                  <a:srgbClr val="002D5A"/>
                </a:solidFill>
              </a:rPr>
              <a:t>Hare</a:t>
            </a:r>
            <a:r>
              <a:rPr lang="cs-CZ" altLang="cs-CZ" sz="2000" dirty="0">
                <a:solidFill>
                  <a:srgbClr val="002D5A"/>
                </a:solidFill>
              </a:rPr>
              <a:t>, zbývající mandáty získává vítězná strana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 dirty="0">
                <a:solidFill>
                  <a:srgbClr val="002D5A"/>
                </a:solidFill>
              </a:rPr>
              <a:t>Distribuce mandátů na celostátní úrovni, </a:t>
            </a:r>
            <a:r>
              <a:rPr lang="cs-CZ" altLang="cs-CZ" sz="2000" dirty="0" err="1">
                <a:solidFill>
                  <a:srgbClr val="002D5A"/>
                </a:solidFill>
              </a:rPr>
              <a:t>d´Hondt</a:t>
            </a:r>
            <a:r>
              <a:rPr lang="cs-CZ" altLang="cs-CZ" sz="2000" dirty="0">
                <a:solidFill>
                  <a:srgbClr val="002D5A"/>
                </a:solidFill>
              </a:rPr>
              <a:t>, část mandátů - tzv. degresivní bonus (max. 10 křesel pro vítěze)</a:t>
            </a:r>
          </a:p>
          <a:p>
            <a:pPr marL="399965" lvl="1" indent="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000" dirty="0">
              <a:solidFill>
                <a:srgbClr val="002D5A"/>
              </a:solidFill>
            </a:endParaRPr>
          </a:p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endParaRPr lang="cs-CZ" altLang="cs-CZ" sz="1800" i="1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02884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4675"/>
            <a:ext cx="9144000" cy="923925"/>
          </a:xfrm>
        </p:spPr>
        <p:txBody>
          <a:bodyPr rtlCol="0"/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Současný volební systém do PS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Kompromisní podoba po pádu volební reformy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Hybrid: 14 volebních krajů – nesrovnatelná velikost (5-25 mandátů) a tudíž zcela odlišné až protikladné efekty – viz výsledky letošních voleb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Jediné skrutinium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D´Hondt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Aditivní kvorum zůstalo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Pouze 2 preferenční hlasy – 7% hranice pro posun na kandidátce, od voleb 2010  5% hranice</a:t>
            </a:r>
            <a:endParaRPr lang="cs-CZ" altLang="cs-CZ" sz="2000" i="1">
              <a:solidFill>
                <a:srgbClr val="002D5A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endParaRPr lang="cs-CZ" altLang="cs-CZ" sz="2000" i="1"/>
          </a:p>
        </p:txBody>
      </p:sp>
    </p:spTree>
    <p:extLst>
      <p:ext uri="{BB962C8B-B14F-4D97-AF65-F5344CB8AC3E}">
        <p14:creationId xmlns:p14="http://schemas.microsoft.com/office/powerpoint/2010/main" val="485558468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Nadpis 1"/>
          <p:cNvSpPr>
            <a:spLocks noGrp="1"/>
          </p:cNvSpPr>
          <p:nvPr>
            <p:ph type="title"/>
          </p:nvPr>
        </p:nvSpPr>
        <p:spPr>
          <a:xfrm>
            <a:off x="265113" y="546100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Volby 2002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82588" y="1528763"/>
          <a:ext cx="3738562" cy="1652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ČSSD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30,2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ODS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24,47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KSČM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18,51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Koalice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14,27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15,5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9774" name="Object 5"/>
          <p:cNvGraphicFramePr>
            <a:graphicFrameLocks/>
          </p:cNvGraphicFramePr>
          <p:nvPr/>
        </p:nvGraphicFramePr>
        <p:xfrm>
          <a:off x="2651125" y="3225800"/>
          <a:ext cx="6426200" cy="335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3" imgW="6425741" imgH="3353091" progId="Excel.Sheet.8">
                  <p:embed/>
                </p:oleObj>
              </mc:Choice>
              <mc:Fallback>
                <p:oleObj r:id="rId3" imgW="6425741" imgH="3353091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225800"/>
                        <a:ext cx="6426200" cy="335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 hlasů: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12,55 %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14200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Nadpis 1"/>
          <p:cNvSpPr>
            <a:spLocks noGrp="1"/>
          </p:cNvSpPr>
          <p:nvPr>
            <p:ph type="title"/>
          </p:nvPr>
        </p:nvSpPr>
        <p:spPr>
          <a:xfrm>
            <a:off x="225425" y="655638"/>
            <a:ext cx="8447088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Volby 2006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79400" y="1590675"/>
          <a:ext cx="3746501" cy="168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ODS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35,38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ČSSD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32,32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74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KSČM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12,81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KDU-ČSL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7,22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SZ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6,29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 hlasů: 5,98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0809" name="Object 5"/>
          <p:cNvGraphicFramePr>
            <a:graphicFrameLocks/>
          </p:cNvGraphicFramePr>
          <p:nvPr/>
        </p:nvGraphicFramePr>
        <p:xfrm>
          <a:off x="2651125" y="3224213"/>
          <a:ext cx="6229350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r:id="rId3" imgW="6230652" imgH="3243353" progId="Excel.Sheet.8">
                  <p:embed/>
                </p:oleObj>
              </mc:Choice>
              <mc:Fallback>
                <p:oleObj r:id="rId3" imgW="6230652" imgH="324335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224213"/>
                        <a:ext cx="6229350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071513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Nadpis 1"/>
          <p:cNvSpPr>
            <a:spLocks noGrp="1"/>
          </p:cNvSpPr>
          <p:nvPr>
            <p:ph type="title"/>
          </p:nvPr>
        </p:nvSpPr>
        <p:spPr>
          <a:xfrm>
            <a:off x="238125" y="655638"/>
            <a:ext cx="8447088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Volby 2010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77825" y="1644650"/>
          <a:ext cx="3989387" cy="1835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4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ČSSD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22,08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ODS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20,22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TOP 09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16,7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KSČM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11,27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10,88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 hlasů: 18,85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833" name="Object 5"/>
          <p:cNvGraphicFramePr>
            <a:graphicFrameLocks/>
          </p:cNvGraphicFramePr>
          <p:nvPr/>
        </p:nvGraphicFramePr>
        <p:xfrm>
          <a:off x="3455988" y="3429000"/>
          <a:ext cx="57388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r:id="rId3" imgW="5736833" imgH="3151905" progId="Excel.Sheet.8">
                  <p:embed/>
                </p:oleObj>
              </mc:Choice>
              <mc:Fallback>
                <p:oleObj r:id="rId3" imgW="5736833" imgH="315190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3429000"/>
                        <a:ext cx="5738812" cy="315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826268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Nadpis 1"/>
          <p:cNvSpPr>
            <a:spLocks noGrp="1"/>
          </p:cNvSpPr>
          <p:nvPr>
            <p:ph type="title"/>
          </p:nvPr>
        </p:nvSpPr>
        <p:spPr>
          <a:xfrm>
            <a:off x="265113" y="669925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Volby 2013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 hlasů: 12,62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79400" y="1584325"/>
          <a:ext cx="3636964" cy="2114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ČSSD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20,45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ANO 2011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18,65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KSČM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14,91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16,5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TOP 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ODS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Úsvit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KDU-ČSL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2867" name="Object 5"/>
          <p:cNvGraphicFramePr>
            <a:graphicFrameLocks/>
          </p:cNvGraphicFramePr>
          <p:nvPr/>
        </p:nvGraphicFramePr>
        <p:xfrm>
          <a:off x="3865563" y="3087688"/>
          <a:ext cx="5329237" cy="345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r:id="rId3" imgW="5328366" imgH="3450635" progId="Excel.Sheet.8">
                  <p:embed/>
                </p:oleObj>
              </mc:Choice>
              <mc:Fallback>
                <p:oleObj r:id="rId3" imgW="5328366" imgH="345063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3087688"/>
                        <a:ext cx="5329237" cy="345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9129475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Nadpis 1"/>
          <p:cNvSpPr>
            <a:spLocks noGrp="1"/>
          </p:cNvSpPr>
          <p:nvPr>
            <p:ph type="title"/>
          </p:nvPr>
        </p:nvSpPr>
        <p:spPr>
          <a:xfrm>
            <a:off x="265113" y="669925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Volby 2017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68341"/>
              </p:ext>
            </p:extLst>
          </p:nvPr>
        </p:nvGraphicFramePr>
        <p:xfrm>
          <a:off x="668244" y="1884576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 hlasů: 6,29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046587"/>
              </p:ext>
            </p:extLst>
          </p:nvPr>
        </p:nvGraphicFramePr>
        <p:xfrm>
          <a:off x="4380931" y="627802"/>
          <a:ext cx="4612944" cy="2489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ČSSD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7,27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3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ANO 2011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29,64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KSČM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7,76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TOP 09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5,31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ODS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11,32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12,5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SPD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10,64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Piráti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10,79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STAN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5,18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KDU-ČSL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493112"/>
              </p:ext>
            </p:extLst>
          </p:nvPr>
        </p:nvGraphicFramePr>
        <p:xfrm>
          <a:off x="147352" y="3070746"/>
          <a:ext cx="6348982" cy="378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7976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206376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Literatura a další zdroje </a:t>
            </a:r>
            <a:br>
              <a:rPr lang="cs-CZ" sz="4400" dirty="0"/>
            </a:br>
            <a:r>
              <a:rPr lang="cs-CZ" sz="4400" dirty="0"/>
              <a:t>k prostudování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386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>
                <a:solidFill>
                  <a:srgbClr val="002D5A"/>
                </a:solidFill>
              </a:rPr>
              <a:t>Tituly přístupné v Národní knihovně - </a:t>
            </a:r>
            <a:r>
              <a:rPr lang="cs-CZ" altLang="cs-CZ" sz="2000" b="1" dirty="0">
                <a:solidFill>
                  <a:srgbClr val="002D5A"/>
                </a:solidFill>
                <a:hlinkClick r:id="rId2"/>
              </a:rPr>
              <a:t>http://kramerius-vs.nkp.cz/</a:t>
            </a:r>
            <a:r>
              <a:rPr lang="cs-CZ" altLang="cs-CZ" sz="2000" b="1" dirty="0">
                <a:solidFill>
                  <a:srgbClr val="002D5A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i="1" dirty="0">
                <a:solidFill>
                  <a:srgbClr val="002D5A"/>
                </a:solidFill>
              </a:rPr>
              <a:t>Volební systém do Poslanecké sněmovny </a:t>
            </a:r>
            <a:endParaRPr lang="cs-CZ" altLang="cs-CZ" sz="2000" b="1" dirty="0">
              <a:solidFill>
                <a:srgbClr val="002D5A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>
                <a:solidFill>
                  <a:srgbClr val="002D5A"/>
                </a:solidFill>
              </a:rPr>
              <a:t>Vodička, K. - </a:t>
            </a:r>
            <a:r>
              <a:rPr lang="cs-CZ" altLang="cs-CZ" sz="2000" dirty="0" err="1">
                <a:solidFill>
                  <a:srgbClr val="002D5A"/>
                </a:solidFill>
              </a:rPr>
              <a:t>Cabada</a:t>
            </a:r>
            <a:r>
              <a:rPr lang="cs-CZ" altLang="cs-CZ" sz="2000" dirty="0">
                <a:solidFill>
                  <a:srgbClr val="002D5A"/>
                </a:solidFill>
              </a:rPr>
              <a:t>, L.: </a:t>
            </a:r>
            <a:r>
              <a:rPr lang="cs-CZ" altLang="cs-CZ" sz="2000" i="1" dirty="0">
                <a:solidFill>
                  <a:srgbClr val="002D5A"/>
                </a:solidFill>
              </a:rPr>
              <a:t>Politický systém České republiky</a:t>
            </a:r>
            <a:r>
              <a:rPr lang="cs-CZ" altLang="cs-CZ" sz="2000" dirty="0">
                <a:solidFill>
                  <a:srgbClr val="002D5A"/>
                </a:solidFill>
              </a:rPr>
              <a:t>. Historie a současnost. Praha 2008, konkrétně str. 209-212</a:t>
            </a:r>
          </a:p>
          <a:p>
            <a:pPr>
              <a:lnSpc>
                <a:spcPct val="120000"/>
              </a:lnSpc>
            </a:pPr>
            <a:r>
              <a:rPr lang="cs-CZ" altLang="cs-CZ" sz="2000" dirty="0" err="1">
                <a:solidFill>
                  <a:srgbClr val="002D5A"/>
                </a:solidFill>
              </a:rPr>
              <a:t>Chytilek</a:t>
            </a:r>
            <a:r>
              <a:rPr lang="cs-CZ" altLang="cs-CZ" sz="2000" dirty="0">
                <a:solidFill>
                  <a:srgbClr val="002D5A"/>
                </a:solidFill>
              </a:rPr>
              <a:t>, R. a kol.: </a:t>
            </a:r>
            <a:r>
              <a:rPr lang="cs-CZ" altLang="cs-CZ" sz="2000" i="1" dirty="0">
                <a:solidFill>
                  <a:srgbClr val="002D5A"/>
                </a:solidFill>
              </a:rPr>
              <a:t>Volební systémy</a:t>
            </a:r>
            <a:r>
              <a:rPr lang="cs-CZ" altLang="cs-CZ" sz="2000" dirty="0">
                <a:solidFill>
                  <a:srgbClr val="002D5A"/>
                </a:solidFill>
              </a:rPr>
              <a:t>. Praha 2009, konkrétně str. 292-314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i="1" dirty="0">
                <a:solidFill>
                  <a:srgbClr val="002D5A"/>
                </a:solidFill>
              </a:rPr>
              <a:t>Ostatní volební systémy</a:t>
            </a:r>
          </a:p>
          <a:p>
            <a:pPr>
              <a:lnSpc>
                <a:spcPct val="120000"/>
              </a:lnSpc>
            </a:pPr>
            <a:r>
              <a:rPr lang="cs-CZ" altLang="cs-CZ" sz="2000" dirty="0" err="1">
                <a:solidFill>
                  <a:srgbClr val="002D5A"/>
                </a:solidFill>
              </a:rPr>
              <a:t>Chytilek</a:t>
            </a:r>
            <a:r>
              <a:rPr lang="cs-CZ" altLang="cs-CZ" sz="2000" dirty="0">
                <a:solidFill>
                  <a:srgbClr val="002D5A"/>
                </a:solidFill>
              </a:rPr>
              <a:t>, R. a kol.: </a:t>
            </a:r>
            <a:r>
              <a:rPr lang="cs-CZ" altLang="cs-CZ" sz="2000" i="1" dirty="0">
                <a:solidFill>
                  <a:srgbClr val="002D5A"/>
                </a:solidFill>
              </a:rPr>
              <a:t>Volební systémy</a:t>
            </a:r>
            <a:r>
              <a:rPr lang="cs-CZ" altLang="cs-CZ" sz="2000" dirty="0">
                <a:solidFill>
                  <a:srgbClr val="002D5A"/>
                </a:solidFill>
              </a:rPr>
              <a:t>. Praha 2009, konkrétně str. 315-318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 err="1">
                <a:solidFill>
                  <a:srgbClr val="002D5A"/>
                </a:solidFill>
              </a:rPr>
              <a:t>Slidy</a:t>
            </a:r>
            <a:r>
              <a:rPr lang="cs-CZ" altLang="cs-CZ" sz="2000" b="1" dirty="0">
                <a:solidFill>
                  <a:srgbClr val="002D5A"/>
                </a:solidFill>
              </a:rPr>
              <a:t> v této prezentaci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77082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Úkoly k řízené konzultaci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012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Prostudujte si nejprve souhrn volebních systémů v ČR a shrňte, jaké jsou mezi nimi rozdíly. Zamyslete se, proč jsou mezi nimi rozdíly a zda to má logiku, nebo nikoli.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Zamyslete se nad efekty volebního systému do Senátu. Prostudujte si jeho složení (např. </a:t>
            </a:r>
            <a:r>
              <a:rPr lang="cs-CZ" sz="2000" dirty="0">
                <a:solidFill>
                  <a:srgbClr val="002D5A"/>
                </a:solidFill>
                <a:hlinkClick r:id="rId2"/>
              </a:rPr>
              <a:t>zde</a:t>
            </a:r>
            <a:r>
              <a:rPr lang="cs-CZ" sz="2000" dirty="0">
                <a:solidFill>
                  <a:srgbClr val="002D5A"/>
                </a:solidFill>
              </a:rPr>
              <a:t>) a zamyslete se nad důvody, proč se složení této komory tak dramaticky měnilo. Jaký tyto změny mohly mít na politickou situaci v celé zemi?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Vysvětlete důvody pro a proti volební reformě z let tzv. opoziční smlouvy. Proč její podstatné části zrušil Ústavní soud?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Charakterizujte současný volební systém do PS. Projděte si jednotlivé výsledky voleb v době, kdy platil, a vysvětlete, proč se např. tak zásadně liší míra jeho proporcionality.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Proč se o volebním systému hovoří jako o hybridu?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Co bylo podstatou druhého pokusu o volební reformu? Kdo ji vyvolal a proč?  </a:t>
            </a:r>
          </a:p>
        </p:txBody>
      </p:sp>
    </p:spTree>
    <p:extLst>
      <p:ext uri="{BB962C8B-B14F-4D97-AF65-F5344CB8AC3E}">
        <p14:creationId xmlns:p14="http://schemas.microsoft.com/office/powerpoint/2010/main" val="1752977092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38213"/>
            <a:ext cx="8447088" cy="4064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Volební systémy v Česku - základní přehled</a:t>
            </a:r>
          </a:p>
        </p:txBody>
      </p:sp>
      <p:graphicFrame>
        <p:nvGraphicFramePr>
          <p:cNvPr id="48230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59144"/>
              </p:ext>
            </p:extLst>
          </p:nvPr>
        </p:nvGraphicFramePr>
        <p:xfrm>
          <a:off x="546100" y="1855788"/>
          <a:ext cx="7983538" cy="4373561"/>
        </p:xfrm>
        <a:graphic>
          <a:graphicData uri="http://schemas.openxmlformats.org/drawingml/2006/table">
            <a:tbl>
              <a:tblPr/>
              <a:tblGrid>
                <a:gridCol w="319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3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724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Většinový dvoukolový s uzavřeným 2. kolem</a:t>
                      </a:r>
                    </a:p>
                  </a:txBody>
                  <a:tcPr marL="89998" marR="89998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Senát 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2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Prezident republiky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90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Poměrného zastoupení listinného typu</a:t>
                      </a:r>
                    </a:p>
                  </a:txBody>
                  <a:tcPr marL="89998" marR="89998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Poslanecká sněmovna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9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Zastupitelstva obcí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9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Zastupitelstva krajů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3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Evropský parlament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402591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6311"/>
            <a:ext cx="9144000" cy="923925"/>
          </a:xfrm>
        </p:spPr>
        <p:txBody>
          <a:bodyPr rtlCol="0"/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400" dirty="0"/>
              <a:t>Volební systém do Senátu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364776"/>
            <a:ext cx="8447088" cy="505189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Většinový princip vyplývá z ústavy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Dvoukolový většinový – absolutní většina (při volbách ZD tělesa prakticky neužívaný) </a:t>
            </a:r>
            <a:r>
              <a:rPr lang="cs-CZ" altLang="cs-CZ" sz="2000" dirty="0">
                <a:solidFill>
                  <a:srgbClr val="002D5A"/>
                </a:solidFill>
                <a:cs typeface="Arial" pitchFamily="34" charset="0"/>
              </a:rPr>
              <a:t>►►častá </a:t>
            </a:r>
            <a:r>
              <a:rPr lang="cs-CZ" altLang="cs-CZ" sz="2000" dirty="0">
                <a:solidFill>
                  <a:srgbClr val="002D5A"/>
                </a:solidFill>
              </a:rPr>
              <a:t>negativní volba ve druhém kole 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b="1" dirty="0">
                <a:solidFill>
                  <a:srgbClr val="002D5A"/>
                </a:solidFill>
              </a:rPr>
              <a:t>Efekty: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Posilování „nezávislých“ a středových kandidátů, kteří „nejméně vadí“ – částečná relevance jinak nerelevantních stran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Posilování lokálně zakotvených kandidátů (starostové, primátoři)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Silný efekt vyvažování v době, kdy existuje zřetelná vláda (vládní koalice)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Posilování osobností a kandidátů s populárním povoláním (lékaři, učitelé…)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Výrazné oslabování extremistů 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Není však imunní vůči dobově podmíněnému populismu (např. protikorupční tažení, boj proti zdravotnickým poplatkům aj.)</a:t>
            </a:r>
          </a:p>
        </p:txBody>
      </p:sp>
    </p:spTree>
    <p:extLst>
      <p:ext uri="{BB962C8B-B14F-4D97-AF65-F5344CB8AC3E}">
        <p14:creationId xmlns:p14="http://schemas.microsoft.com/office/powerpoint/2010/main" val="252762845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4717"/>
            <a:ext cx="9144000" cy="923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dirty="0"/>
              <a:t>Volební systém </a:t>
            </a:r>
            <a:br>
              <a:rPr lang="cs-CZ" altLang="cs-CZ" sz="4000" dirty="0"/>
            </a:br>
            <a:r>
              <a:rPr lang="cs-CZ" altLang="cs-CZ" sz="4000" dirty="0"/>
              <a:t>do zastupitelstev krajů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282890"/>
            <a:ext cx="8447088" cy="5133785"/>
          </a:xfrm>
        </p:spPr>
        <p:txBody>
          <a:bodyPr>
            <a:noAutofit/>
          </a:bodyPr>
          <a:lstStyle/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Systém poměrného zastoupení listinného typu s vázanou, nikoli však zcela přísně, listinou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AVP i PVP - 18 let; obě volební práva jsou vázána na trvalý pobyt v příslušném kraji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Volební obvody odpovídají území každého kraje – jde tedy o velké volební obvody, kde se volí 45-65 zastupitelů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Kandidovat mohou politické strany a politická hnutí nebo jejich koalice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Do skrutinia postupují pouze strany, které v rámci kraje překonaly uzavírací klauzuli, jež činí 5 %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Rozdělování mandátů probíhá v jediném skrutiniu pomocí tzv. modifikované </a:t>
            </a:r>
            <a:r>
              <a:rPr lang="cs-CZ" altLang="cs-CZ" sz="1800" dirty="0" err="1">
                <a:solidFill>
                  <a:srgbClr val="002D5A"/>
                </a:solidFill>
              </a:rPr>
              <a:t>D´Hondtovy</a:t>
            </a:r>
            <a:r>
              <a:rPr lang="cs-CZ" altLang="cs-CZ" sz="1800" dirty="0">
                <a:solidFill>
                  <a:srgbClr val="002D5A"/>
                </a:solidFill>
              </a:rPr>
              <a:t> formule (metoda volební dělitele) 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jednotliví kandidáti získávají mandáty podle pořadí, v jakém byli uvedení na kandidátní listině – ke změně může dojít na základě preferenčních hlasů, když některý kandidát získá více než 5 % preferenčních hlasů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b="1" dirty="0">
                <a:solidFill>
                  <a:srgbClr val="002D5A"/>
                </a:solidFill>
              </a:rPr>
              <a:t>Z hlediska svého efektu jde o výrazně proporční volební systém, kde disproporční faktor představuje jenom uzavírací klauzule vyřazující ze skrutinia strany, které jí nedosáhly</a:t>
            </a:r>
          </a:p>
        </p:txBody>
      </p:sp>
    </p:spTree>
    <p:extLst>
      <p:ext uri="{BB962C8B-B14F-4D97-AF65-F5344CB8AC3E}">
        <p14:creationId xmlns:p14="http://schemas.microsoft.com/office/powerpoint/2010/main" val="302704115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8795"/>
            <a:ext cx="9144000" cy="923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dirty="0"/>
              <a:t>Volební systém </a:t>
            </a:r>
            <a:br>
              <a:rPr lang="cs-CZ" altLang="cs-CZ" sz="4000" dirty="0"/>
            </a:br>
            <a:r>
              <a:rPr lang="cs-CZ" altLang="cs-CZ" sz="4000" dirty="0"/>
              <a:t>do obecních zastupitelstev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378424"/>
            <a:ext cx="6176630" cy="526803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Systém poměrného zastoupení listinného typu s </a:t>
            </a:r>
            <a:r>
              <a:rPr lang="cs-CZ" altLang="cs-CZ" sz="1800" dirty="0" err="1">
                <a:solidFill>
                  <a:srgbClr val="002D5A"/>
                </a:solidFill>
              </a:rPr>
              <a:t>polovázanou</a:t>
            </a:r>
            <a:r>
              <a:rPr lang="cs-CZ" altLang="cs-CZ" sz="1800" dirty="0">
                <a:solidFill>
                  <a:srgbClr val="002D5A"/>
                </a:solidFill>
              </a:rPr>
              <a:t> listinou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Volební obvody odpovídají území obce či města, ty je však mohou rozdělit do více obvodů - různorodost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Kandidovat mohou politické strany a politická hnutí nebo jejich koalice, případně nezávislí kandidáti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Odlišná je struktura hlasu ‐ pro kandidáty, nikoli pro strany (tři formy hlasování)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Uzavírací klauzule 5% (na úrovni volebního obvodu)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rozdělování mandátů probíhá v jediném skrutiniu pomocí tzv. </a:t>
            </a:r>
            <a:r>
              <a:rPr lang="cs-CZ" altLang="cs-CZ" sz="1800" dirty="0" err="1">
                <a:solidFill>
                  <a:srgbClr val="002D5A"/>
                </a:solidFill>
              </a:rPr>
              <a:t>D´Hondtův</a:t>
            </a:r>
            <a:r>
              <a:rPr lang="cs-CZ" altLang="cs-CZ" sz="1800" dirty="0">
                <a:solidFill>
                  <a:srgbClr val="002D5A"/>
                </a:solidFill>
              </a:rPr>
              <a:t> dělitel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>
                <a:solidFill>
                  <a:srgbClr val="002D5A"/>
                </a:solidFill>
              </a:rPr>
              <a:t>jednotliví kandidáti získávají mandáty podle pořadí, v jakém byli uvedeni na kandidátní listině – ke změně může dojít na základě výpočtu, do kterého vstupují individuální hlasy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b="1" dirty="0">
                <a:solidFill>
                  <a:srgbClr val="002D5A"/>
                </a:solidFill>
              </a:rPr>
              <a:t>z hlediska svého efektu jde o </a:t>
            </a:r>
            <a:r>
              <a:rPr lang="cs-CZ" altLang="cs-CZ" sz="1800" b="1" u="sng" dirty="0">
                <a:solidFill>
                  <a:srgbClr val="002D5A"/>
                </a:solidFill>
              </a:rPr>
              <a:t>výrazně proporční volební systém</a:t>
            </a:r>
            <a:r>
              <a:rPr lang="cs-CZ" altLang="cs-CZ" sz="1800" b="1" dirty="0">
                <a:solidFill>
                  <a:srgbClr val="002D5A"/>
                </a:solidFill>
              </a:rPr>
              <a:t> s velmi malou personalizací volby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426200" y="1422400"/>
          <a:ext cx="2498725" cy="2617789"/>
        </p:xfrm>
        <a:graphic>
          <a:graphicData uri="http://schemas.openxmlformats.org/drawingml/2006/table">
            <a:tbl>
              <a:tblPr/>
              <a:tblGrid>
                <a:gridCol w="1284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41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počet </a:t>
                      </a:r>
                    </a:p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obyvatel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počet členů zastupitelstva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7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do 500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 – 15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501</a:t>
                      </a:r>
                      <a:r>
                        <a:rPr lang="pl-PL" sz="1400" b="0" i="0" u="none" strike="noStrike" baseline="0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-3.000</a:t>
                      </a:r>
                      <a:endParaRPr lang="pl-PL" sz="1400" b="0" i="0" u="none" strike="noStrike" dirty="0">
                        <a:solidFill>
                          <a:srgbClr val="222222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7 – 15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6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3.001-10.000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11 – 25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10.001-50.000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15 –</a:t>
                      </a:r>
                      <a:r>
                        <a:rPr lang="cs-CZ" sz="1400" b="0" i="0" u="none" strike="noStrike" baseline="0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7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50.001-150.000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25 – 45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0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nad 150.000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cs-CZ" sz="1400" b="0" i="0" u="none" strike="noStrike" baseline="0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cs-CZ" sz="14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55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632575" y="4216400"/>
          <a:ext cx="2265363" cy="163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r>
                        <a:rPr lang="cs-CZ" sz="1800" b="0" dirty="0"/>
                        <a:t>AVP i PVP ‐ 18 let; obě jsou vázána na </a:t>
                      </a:r>
                      <a:r>
                        <a:rPr lang="cs-CZ" sz="1800" b="0" dirty="0">
                          <a:solidFill>
                            <a:srgbClr val="FF0000"/>
                          </a:solidFill>
                        </a:rPr>
                        <a:t>trvalý pobyt v příslušném místě </a:t>
                      </a:r>
                      <a:r>
                        <a:rPr lang="cs-CZ" sz="1800" b="0" dirty="0"/>
                        <a:t>(prolamuje princip st. občanství)</a:t>
                      </a:r>
                    </a:p>
                  </a:txBody>
                  <a:tcPr marL="91433" marR="91433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848463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636588"/>
            <a:ext cx="8447088" cy="352425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Volební systém do Poslanecké sněmovny do roku 2000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7450"/>
            <a:ext cx="8229600" cy="5335588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Silně proporcionální systém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velké volební obvody – jen (průměr 25 mandátů)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dvě skrutinia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Hagenbach-Bischoffova kvóta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5% klauzule (7 pro 2 strany, 9 pro 3 a 11 pro vícestranné koalice) - jediná proměnná omezující proporcionalitu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4 preferenční hlasy (10 % hranice pro posun)</a:t>
            </a:r>
          </a:p>
          <a:p>
            <a:pPr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Efekty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Nefavorizoval vítěznou stranu ani strany silnější, naopak svojí silnou proporcionalitou posiloval postavení malých stran - napomáhal vládní nestabilitě a neakceschopnosti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Posilování postavení antisystémových formací (KSČM, SPR-RSČ)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Nízká personalizace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Volilo se v neexistujících krajích</a:t>
            </a:r>
          </a:p>
        </p:txBody>
      </p:sp>
    </p:spTree>
    <p:extLst>
      <p:ext uri="{BB962C8B-B14F-4D97-AF65-F5344CB8AC3E}">
        <p14:creationId xmlns:p14="http://schemas.microsoft.com/office/powerpoint/2010/main" val="101395874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cs-CZ" altLang="cs-CZ" sz="2400">
              <a:latin typeface="Times New Roman" pitchFamily="18" charset="0"/>
            </a:endParaRPr>
          </a:p>
        </p:txBody>
      </p:sp>
      <p:graphicFrame>
        <p:nvGraphicFramePr>
          <p:cNvPr id="487427" name="Group 3"/>
          <p:cNvGraphicFramePr>
            <a:graphicFrameLocks noGrp="1"/>
          </p:cNvGraphicFramePr>
          <p:nvPr/>
        </p:nvGraphicFramePr>
        <p:xfrm>
          <a:off x="242888" y="315913"/>
          <a:ext cx="8901114" cy="6226176"/>
        </p:xfrm>
        <a:graphic>
          <a:graphicData uri="http://schemas.openxmlformats.org/drawingml/2006/table">
            <a:tbl>
              <a:tblPr/>
              <a:tblGrid>
                <a:gridCol w="1284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23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1992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1996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 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ČSSD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26,4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32,3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74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3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ODS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29,7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76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29,6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27,7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KSČM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10,3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22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24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KDU-ČSL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8,1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US-DEU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8,6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SZ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1,1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SPR-RSČ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18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ODA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5,9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13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784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LSU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6,5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HSD-SMS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5,9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217599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9554F5BFAA4BBE3FE4010A9ED28D" ma:contentTypeVersion="4" ma:contentTypeDescription="Vytvoří nový dokument" ma:contentTypeScope="" ma:versionID="55ef9247e0fbfaea33e103e7927c9a6e">
  <xsd:schema xmlns:xsd="http://www.w3.org/2001/XMLSchema" xmlns:xs="http://www.w3.org/2001/XMLSchema" xmlns:p="http://schemas.microsoft.com/office/2006/metadata/properties" xmlns:ns2="6851cf81-6817-4491-8dac-539bd890e2c7" targetNamespace="http://schemas.microsoft.com/office/2006/metadata/properties" ma:root="true" ma:fieldsID="2df849617c5043e5b709179a52c34d08" ns2:_="">
    <xsd:import namespace="6851cf81-6817-4491-8dac-539bd890e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1cf81-6817-4491-8dac-539bd890e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C2072-1FE9-4541-A44E-E00BCFBB43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E75293-46CF-49B8-B590-C3AB5CBE3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51cf81-6817-4491-8dac-539bd890e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D6D9A4-93BD-4CB9-A2EB-DC7E5C01248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1193</Words>
  <Application>Microsoft Office PowerPoint</Application>
  <PresentationFormat>On-screen Show (4:3)</PresentationFormat>
  <Paragraphs>320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Motiv sady Office</vt:lpstr>
      <vt:lpstr>Volební systémy v České republice</vt:lpstr>
      <vt:lpstr>Literatura a další zdroje  k prostudování</vt:lpstr>
      <vt:lpstr>Úkoly k řízené konzultaci</vt:lpstr>
      <vt:lpstr>Volební systémy v Česku - základní přehled</vt:lpstr>
      <vt:lpstr>Volební systém do Senátu</vt:lpstr>
      <vt:lpstr>Volební systém  do zastupitelstev krajů</vt:lpstr>
      <vt:lpstr>Volební systém  do obecních zastupitelstev</vt:lpstr>
      <vt:lpstr>Volební systém do Poslanecké sněmovny do roku 2000</vt:lpstr>
      <vt:lpstr>PowerPoint Presentation</vt:lpstr>
      <vt:lpstr>Reforma volebního systému 2000/2001</vt:lpstr>
      <vt:lpstr>Reforma volebního systému 2007/2008</vt:lpstr>
      <vt:lpstr>Současný volební systém do PS</vt:lpstr>
      <vt:lpstr>Volby 2002</vt:lpstr>
      <vt:lpstr>Volby 2006</vt:lpstr>
      <vt:lpstr>Volby 2010</vt:lpstr>
      <vt:lpstr>Volby 2013</vt:lpstr>
      <vt:lpstr>Volby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cicar</cp:lastModifiedBy>
  <cp:revision>238</cp:revision>
  <dcterms:created xsi:type="dcterms:W3CDTF">2015-06-02T07:24:49Z</dcterms:created>
  <dcterms:modified xsi:type="dcterms:W3CDTF">2020-04-27T05:46:57Z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0x0101008C859554F5BFAA4BBE3FE4010A9ED28D</vt:lpwstr>
  </property>
</Properties>
</file>