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598" r:id="rId5"/>
    <p:sldId id="629" r:id="rId6"/>
    <p:sldId id="630" r:id="rId7"/>
    <p:sldId id="599" r:id="rId8"/>
    <p:sldId id="600" r:id="rId9"/>
    <p:sldId id="616" r:id="rId10"/>
    <p:sldId id="617" r:id="rId11"/>
    <p:sldId id="601" r:id="rId12"/>
    <p:sldId id="602" r:id="rId13"/>
    <p:sldId id="603" r:id="rId14"/>
    <p:sldId id="604" r:id="rId15"/>
    <p:sldId id="605" r:id="rId16"/>
    <p:sldId id="606" r:id="rId17"/>
    <p:sldId id="607" r:id="rId18"/>
    <p:sldId id="608" r:id="rId19"/>
    <p:sldId id="609" r:id="rId20"/>
    <p:sldId id="614" r:id="rId21"/>
  </p:sldIdLst>
  <p:sldSz cx="9144000" cy="6858000" type="screen4x3"/>
  <p:notesSz cx="6858000" cy="9144000"/>
  <p:defaultTextStyle>
    <a:defPPr>
      <a:defRPr lang="cs-CZ"/>
    </a:defPPr>
    <a:lvl1pPr marL="0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3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06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09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11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14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17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20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23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44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orient="horz" pos="362">
          <p15:clr>
            <a:srgbClr val="A4A3A4"/>
          </p15:clr>
        </p15:guide>
        <p15:guide id="5" orient="horz" pos="2812">
          <p15:clr>
            <a:srgbClr val="A4A3A4"/>
          </p15:clr>
        </p15:guide>
        <p15:guide id="6" orient="horz" pos="713">
          <p15:clr>
            <a:srgbClr val="A4A3A4"/>
          </p15:clr>
        </p15:guide>
        <p15:guide id="7" pos="2880">
          <p15:clr>
            <a:srgbClr val="A4A3A4"/>
          </p15:clr>
        </p15:guide>
        <p15:guide id="8" pos="360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dislav Mrklas" initials="L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5A"/>
    <a:srgbClr val="CA8A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847DBB-18F1-4F1A-AE5D-563AF11131D8}" v="2" dt="2020-04-27T05:46:56.500"/>
    <p1510:client id="{DB012087-0B17-4F95-AF4E-F420D2E291E0}" v="4" dt="2020-04-09T13:19:08.281"/>
    <p1510:client id="{EC28D98A-D5BF-4715-BEDF-E26A25C58998}" v="31" dt="2020-04-20T12:48:26.3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700" autoAdjust="0"/>
  </p:normalViewPr>
  <p:slideViewPr>
    <p:cSldViewPr snapToGrid="0" showGuides="1">
      <p:cViewPr>
        <p:scale>
          <a:sx n="100" d="100"/>
          <a:sy n="100" d="100"/>
        </p:scale>
        <p:origin x="-1944" y="-324"/>
      </p:cViewPr>
      <p:guideLst>
        <p:guide orient="horz" pos="944"/>
        <p:guide orient="horz" pos="2160"/>
        <p:guide orient="horz" pos="3974"/>
        <p:guide orient="horz" pos="362"/>
        <p:guide orient="horz" pos="2812"/>
        <p:guide orient="horz" pos="713"/>
        <p:guide pos="2880"/>
        <p:guide pos="360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lip Žiljak" userId="S::filip.ziljak@vsci.cz::5eb377d6-42c9-4fca-9d13-2d1d9eda9278" providerId="AD" clId="Web-{32847DBB-18F1-4F1A-AE5D-563AF11131D8}"/>
    <pc:docChg chg="addSld delSld">
      <pc:chgData name="Filip Žiljak" userId="S::filip.ziljak@vsci.cz::5eb377d6-42c9-4fca-9d13-2d1d9eda9278" providerId="AD" clId="Web-{32847DBB-18F1-4F1A-AE5D-563AF11131D8}" dt="2020-04-27T05:46:56.500" v="1"/>
      <pc:docMkLst>
        <pc:docMk/>
      </pc:docMkLst>
      <pc:sldChg chg="new del">
        <pc:chgData name="Filip Žiljak" userId="S::filip.ziljak@vsci.cz::5eb377d6-42c9-4fca-9d13-2d1d9eda9278" providerId="AD" clId="Web-{32847DBB-18F1-4F1A-AE5D-563AF11131D8}" dt="2020-04-27T05:46:56.500" v="1"/>
        <pc:sldMkLst>
          <pc:docMk/>
          <pc:sldMk cId="3025384423" sldId="631"/>
        </pc:sldMkLst>
      </pc:sldChg>
    </pc:docChg>
  </pc:docChgLst>
  <pc:docChgLst>
    <pc:chgData name="Pavlína Soukupová" userId="S::pavlina.soukupova@vsci.cz::f6d37145-da3a-4f6a-9b58-af41a13eaf14" providerId="AD" clId="Web-{EC28D98A-D5BF-4715-BEDF-E26A25C58998}"/>
    <pc:docChg chg="modSld">
      <pc:chgData name="Pavlína Soukupová" userId="S::pavlina.soukupova@vsci.cz::f6d37145-da3a-4f6a-9b58-af41a13eaf14" providerId="AD" clId="Web-{EC28D98A-D5BF-4715-BEDF-E26A25C58998}" dt="2020-04-20T12:48:24.472" v="7"/>
      <pc:docMkLst>
        <pc:docMk/>
      </pc:docMkLst>
      <pc:sldChg chg="addSp delSp">
        <pc:chgData name="Pavlína Soukupová" userId="S::pavlina.soukupova@vsci.cz::f6d37145-da3a-4f6a-9b58-af41a13eaf14" providerId="AD" clId="Web-{EC28D98A-D5BF-4715-BEDF-E26A25C58998}" dt="2020-04-20T12:48:24.472" v="7"/>
        <pc:sldMkLst>
          <pc:docMk/>
          <pc:sldMk cId="1958071513" sldId="607"/>
        </pc:sldMkLst>
        <pc:spChg chg="add del">
          <ac:chgData name="Pavlína Soukupová" userId="S::pavlina.soukupova@vsci.cz::f6d37145-da3a-4f6a-9b58-af41a13eaf14" providerId="AD" clId="Web-{EC28D98A-D5BF-4715-BEDF-E26A25C58998}" dt="2020-04-20T12:48:24.472" v="7"/>
          <ac:spMkLst>
            <pc:docMk/>
            <pc:sldMk cId="1958071513" sldId="607"/>
            <ac:spMk id="2" creationId="{0045E229-E3B9-4861-A0D2-CF1AD725C823}"/>
          </ac:spMkLst>
        </pc:spChg>
        <pc:graphicFrameChg chg="add del">
          <ac:chgData name="Pavlína Soukupová" userId="S::pavlina.soukupova@vsci.cz::f6d37145-da3a-4f6a-9b58-af41a13eaf14" providerId="AD" clId="Web-{EC28D98A-D5BF-4715-BEDF-E26A25C58998}" dt="2020-04-20T12:48:24.472" v="6"/>
          <ac:graphicFrameMkLst>
            <pc:docMk/>
            <pc:sldMk cId="1958071513" sldId="607"/>
            <ac:graphicFrameMk id="3" creationId="{81A2AD59-E1D1-4303-88F6-2F7B620E0A3B}"/>
          </ac:graphicFrameMkLst>
        </pc:graphicFrameChg>
        <pc:graphicFrameChg chg="add del">
          <ac:chgData name="Pavlína Soukupová" userId="S::pavlina.soukupova@vsci.cz::f6d37145-da3a-4f6a-9b58-af41a13eaf14" providerId="AD" clId="Web-{EC28D98A-D5BF-4715-BEDF-E26A25C58998}" dt="2020-04-20T12:48:24.472" v="5"/>
          <ac:graphicFrameMkLst>
            <pc:docMk/>
            <pc:sldMk cId="1958071513" sldId="607"/>
            <ac:graphicFrameMk id="10" creationId="{ED7BEFF0-7837-46B2-9D65-DD857A6742CE}"/>
          </ac:graphicFrameMkLst>
        </pc:graphicFrameChg>
        <pc:graphicFrameChg chg="add del">
          <ac:chgData name="Pavlína Soukupová" userId="S::pavlina.soukupova@vsci.cz::f6d37145-da3a-4f6a-9b58-af41a13eaf14" providerId="AD" clId="Web-{EC28D98A-D5BF-4715-BEDF-E26A25C58998}" dt="2020-04-20T12:48:24.472" v="4"/>
          <ac:graphicFrameMkLst>
            <pc:docMk/>
            <pc:sldMk cId="1958071513" sldId="607"/>
            <ac:graphicFrameMk id="11" creationId="{A150DE56-7992-4705-AFFC-591F2A256B71}"/>
          </ac:graphicFrameMkLst>
        </pc:graphicFrameChg>
      </pc:sldChg>
    </pc:docChg>
  </pc:docChgLst>
  <pc:docChgLst>
    <pc:chgData name="Milan Trieu" userId="S::milan.trieu@vsci.cz::b6769248-f2f2-4210-a42e-9f363a525358" providerId="AD" clId="Web-{DB012087-0B17-4F95-AF4E-F420D2E291E0}"/>
    <pc:docChg chg="addSld delSld">
      <pc:chgData name="Milan Trieu" userId="S::milan.trieu@vsci.cz::b6769248-f2f2-4210-a42e-9f363a525358" providerId="AD" clId="Web-{DB012087-0B17-4F95-AF4E-F420D2E291E0}" dt="2020-04-09T13:19:08.281" v="3"/>
      <pc:docMkLst>
        <pc:docMk/>
      </pc:docMkLst>
      <pc:sldChg chg="new del">
        <pc:chgData name="Milan Trieu" userId="S::milan.trieu@vsci.cz::b6769248-f2f2-4210-a42e-9f363a525358" providerId="AD" clId="Web-{DB012087-0B17-4F95-AF4E-F420D2E291E0}" dt="2020-04-09T13:19:08.281" v="3"/>
        <pc:sldMkLst>
          <pc:docMk/>
          <pc:sldMk cId="1421196897" sldId="631"/>
        </pc:sldMkLst>
      </pc:sldChg>
      <pc:sldChg chg="new del">
        <pc:chgData name="Milan Trieu" userId="S::milan.trieu@vsci.cz::b6769248-f2f2-4210-a42e-9f363a525358" providerId="AD" clId="Web-{DB012087-0B17-4F95-AF4E-F420D2E291E0}" dt="2020-04-09T13:19:05.641" v="2"/>
        <pc:sldMkLst>
          <pc:docMk/>
          <pc:sldMk cId="3924838699" sldId="63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hlasy</c:v>
                </c:pt>
              </c:strCache>
            </c:strRef>
          </c:tx>
          <c:invertIfNegative val="0"/>
          <c:cat>
            <c:strRef>
              <c:f>List1!$A$2:$A$10</c:f>
              <c:strCache>
                <c:ptCount val="9"/>
                <c:pt idx="0">
                  <c:v>ČSSD</c:v>
                </c:pt>
                <c:pt idx="1">
                  <c:v>ANO 2011</c:v>
                </c:pt>
                <c:pt idx="2">
                  <c:v>KSČM</c:v>
                </c:pt>
                <c:pt idx="3">
                  <c:v>TOP 09</c:v>
                </c:pt>
                <c:pt idx="4">
                  <c:v>ODS</c:v>
                </c:pt>
                <c:pt idx="5">
                  <c:v>SPD</c:v>
                </c:pt>
                <c:pt idx="6">
                  <c:v>Piráti</c:v>
                </c:pt>
                <c:pt idx="7">
                  <c:v>STAN</c:v>
                </c:pt>
                <c:pt idx="8">
                  <c:v>KDU-ČSL</c:v>
                </c:pt>
              </c:strCache>
            </c:strRef>
          </c:cat>
          <c:val>
            <c:numRef>
              <c:f>List1!$B$2:$B$10</c:f>
              <c:numCache>
                <c:formatCode>General</c:formatCode>
                <c:ptCount val="9"/>
                <c:pt idx="0">
                  <c:v>7.27</c:v>
                </c:pt>
                <c:pt idx="1">
                  <c:v>29.64</c:v>
                </c:pt>
                <c:pt idx="2">
                  <c:v>7.76</c:v>
                </c:pt>
                <c:pt idx="3">
                  <c:v>5.31</c:v>
                </c:pt>
                <c:pt idx="4">
                  <c:v>11.32</c:v>
                </c:pt>
                <c:pt idx="5">
                  <c:v>10.64</c:v>
                </c:pt>
                <c:pt idx="6">
                  <c:v>10.79</c:v>
                </c:pt>
                <c:pt idx="7">
                  <c:v>5.18</c:v>
                </c:pt>
                <c:pt idx="8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54-46FA-BD56-A37712115DEA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mandáty</c:v>
                </c:pt>
              </c:strCache>
            </c:strRef>
          </c:tx>
          <c:invertIfNegative val="0"/>
          <c:cat>
            <c:strRef>
              <c:f>List1!$A$2:$A$10</c:f>
              <c:strCache>
                <c:ptCount val="9"/>
                <c:pt idx="0">
                  <c:v>ČSSD</c:v>
                </c:pt>
                <c:pt idx="1">
                  <c:v>ANO 2011</c:v>
                </c:pt>
                <c:pt idx="2">
                  <c:v>KSČM</c:v>
                </c:pt>
                <c:pt idx="3">
                  <c:v>TOP 09</c:v>
                </c:pt>
                <c:pt idx="4">
                  <c:v>ODS</c:v>
                </c:pt>
                <c:pt idx="5">
                  <c:v>SPD</c:v>
                </c:pt>
                <c:pt idx="6">
                  <c:v>Piráti</c:v>
                </c:pt>
                <c:pt idx="7">
                  <c:v>STAN</c:v>
                </c:pt>
                <c:pt idx="8">
                  <c:v>KDU-ČSL</c:v>
                </c:pt>
              </c:strCache>
            </c:strRef>
          </c:cat>
          <c:val>
            <c:numRef>
              <c:f>List1!$C$2:$C$10</c:f>
              <c:numCache>
                <c:formatCode>General</c:formatCode>
                <c:ptCount val="9"/>
                <c:pt idx="0">
                  <c:v>7.5</c:v>
                </c:pt>
                <c:pt idx="1">
                  <c:v>39</c:v>
                </c:pt>
                <c:pt idx="2">
                  <c:v>7.5</c:v>
                </c:pt>
                <c:pt idx="3">
                  <c:v>3.5</c:v>
                </c:pt>
                <c:pt idx="4">
                  <c:v>12.5</c:v>
                </c:pt>
                <c:pt idx="5">
                  <c:v>11</c:v>
                </c:pt>
                <c:pt idx="6">
                  <c:v>11</c:v>
                </c:pt>
                <c:pt idx="7">
                  <c:v>3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54-46FA-BD56-A37712115D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8358528"/>
        <c:axId val="348360064"/>
      </c:barChart>
      <c:catAx>
        <c:axId val="3483585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48360064"/>
        <c:crosses val="autoZero"/>
        <c:auto val="1"/>
        <c:lblAlgn val="ctr"/>
        <c:lblOffset val="100"/>
        <c:noMultiLvlLbl val="0"/>
      </c:catAx>
      <c:valAx>
        <c:axId val="3483600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48358528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/>
          <p:nvPr userDrawn="1"/>
        </p:nvSpPr>
        <p:spPr>
          <a:xfrm>
            <a:off x="5395596" y="-1"/>
            <a:ext cx="3749252" cy="1131889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68500"/>
              <a:gd name="connsiteY0" fmla="*/ 622300 h 622300"/>
              <a:gd name="connsiteX1" fmla="*/ 134937 w 1968500"/>
              <a:gd name="connsiteY1" fmla="*/ 47625 h 622300"/>
              <a:gd name="connsiteX2" fmla="*/ 1965960 w 1968500"/>
              <a:gd name="connsiteY2" fmla="*/ 0 h 622300"/>
              <a:gd name="connsiteX3" fmla="*/ 1968500 w 1968500"/>
              <a:gd name="connsiteY3" fmla="*/ 622300 h 622300"/>
              <a:gd name="connsiteX4" fmla="*/ 0 w 1968500"/>
              <a:gd name="connsiteY4" fmla="*/ 622300 h 622300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33338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0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883621"/>
              <a:gd name="connsiteY0" fmla="*/ 574675 h 574675"/>
              <a:gd name="connsiteX1" fmla="*/ 134937 w 1883621"/>
              <a:gd name="connsiteY1" fmla="*/ 0 h 574675"/>
              <a:gd name="connsiteX2" fmla="*/ 1882774 w 1883621"/>
              <a:gd name="connsiteY2" fmla="*/ 0 h 574675"/>
              <a:gd name="connsiteX3" fmla="*/ 1882774 w 1883621"/>
              <a:gd name="connsiteY3" fmla="*/ 574675 h 574675"/>
              <a:gd name="connsiteX4" fmla="*/ 0 w 1883621"/>
              <a:gd name="connsiteY4" fmla="*/ 574675 h 574675"/>
              <a:gd name="connsiteX0" fmla="*/ 0 w 3758141"/>
              <a:gd name="connsiteY0" fmla="*/ 1135380 h 1135380"/>
              <a:gd name="connsiteX1" fmla="*/ 2009457 w 3758141"/>
              <a:gd name="connsiteY1" fmla="*/ 0 h 1135380"/>
              <a:gd name="connsiteX2" fmla="*/ 3757294 w 3758141"/>
              <a:gd name="connsiteY2" fmla="*/ 0 h 1135380"/>
              <a:gd name="connsiteX3" fmla="*/ 3757294 w 3758141"/>
              <a:gd name="connsiteY3" fmla="*/ 574675 h 1135380"/>
              <a:gd name="connsiteX4" fmla="*/ 0 w 3758141"/>
              <a:gd name="connsiteY4" fmla="*/ 1135380 h 1135380"/>
              <a:gd name="connsiteX0" fmla="*/ 0 w 3758141"/>
              <a:gd name="connsiteY0" fmla="*/ 1135381 h 1135381"/>
              <a:gd name="connsiteX1" fmla="*/ 336233 w 3758141"/>
              <a:gd name="connsiteY1" fmla="*/ 0 h 1135381"/>
              <a:gd name="connsiteX2" fmla="*/ 3757294 w 3758141"/>
              <a:gd name="connsiteY2" fmla="*/ 1 h 1135381"/>
              <a:gd name="connsiteX3" fmla="*/ 3757294 w 3758141"/>
              <a:gd name="connsiteY3" fmla="*/ 574676 h 1135381"/>
              <a:gd name="connsiteX4" fmla="*/ 0 w 3758141"/>
              <a:gd name="connsiteY4" fmla="*/ 1135381 h 1135381"/>
              <a:gd name="connsiteX0" fmla="*/ 0 w 3575261"/>
              <a:gd name="connsiteY0" fmla="*/ 1131889 h 1131889"/>
              <a:gd name="connsiteX1" fmla="*/ 153353 w 3575261"/>
              <a:gd name="connsiteY1" fmla="*/ 0 h 1131889"/>
              <a:gd name="connsiteX2" fmla="*/ 3574414 w 3575261"/>
              <a:gd name="connsiteY2" fmla="*/ 1 h 1131889"/>
              <a:gd name="connsiteX3" fmla="*/ 3574414 w 3575261"/>
              <a:gd name="connsiteY3" fmla="*/ 574676 h 1131889"/>
              <a:gd name="connsiteX4" fmla="*/ 0 w 3575261"/>
              <a:gd name="connsiteY4" fmla="*/ 1131889 h 1131889"/>
              <a:gd name="connsiteX0" fmla="*/ 0 w 3695911"/>
              <a:gd name="connsiteY0" fmla="*/ 1131889 h 1131889"/>
              <a:gd name="connsiteX1" fmla="*/ 274003 w 3695911"/>
              <a:gd name="connsiteY1" fmla="*/ 0 h 1131889"/>
              <a:gd name="connsiteX2" fmla="*/ 3695064 w 3695911"/>
              <a:gd name="connsiteY2" fmla="*/ 1 h 1131889"/>
              <a:gd name="connsiteX3" fmla="*/ 3695064 w 3695911"/>
              <a:gd name="connsiteY3" fmla="*/ 574676 h 1131889"/>
              <a:gd name="connsiteX4" fmla="*/ 0 w 3695911"/>
              <a:gd name="connsiteY4" fmla="*/ 1131889 h 1131889"/>
              <a:gd name="connsiteX0" fmla="*/ 0 w 3748405"/>
              <a:gd name="connsiteY0" fmla="*/ 1131889 h 1131889"/>
              <a:gd name="connsiteX1" fmla="*/ 274003 w 3748405"/>
              <a:gd name="connsiteY1" fmla="*/ 0 h 1131889"/>
              <a:gd name="connsiteX2" fmla="*/ 3695064 w 3748405"/>
              <a:gd name="connsiteY2" fmla="*/ 1 h 1131889"/>
              <a:gd name="connsiteX3" fmla="*/ 3748405 w 3748405"/>
              <a:gd name="connsiteY3" fmla="*/ 1131889 h 1131889"/>
              <a:gd name="connsiteX4" fmla="*/ 0 w 3748405"/>
              <a:gd name="connsiteY4" fmla="*/ 1131889 h 1131889"/>
              <a:gd name="connsiteX0" fmla="*/ 0 w 3749252"/>
              <a:gd name="connsiteY0" fmla="*/ 1131889 h 1131889"/>
              <a:gd name="connsiteX1" fmla="*/ 274003 w 3749252"/>
              <a:gd name="connsiteY1" fmla="*/ 0 h 1131889"/>
              <a:gd name="connsiteX2" fmla="*/ 3748405 w 3749252"/>
              <a:gd name="connsiteY2" fmla="*/ 1 h 1131889"/>
              <a:gd name="connsiteX3" fmla="*/ 3748405 w 3749252"/>
              <a:gd name="connsiteY3" fmla="*/ 1131889 h 1131889"/>
              <a:gd name="connsiteX4" fmla="*/ 0 w 3749252"/>
              <a:gd name="connsiteY4" fmla="*/ 1131889 h 1131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9252" h="1131889">
                <a:moveTo>
                  <a:pt x="0" y="1131889"/>
                </a:moveTo>
                <a:lnTo>
                  <a:pt x="274003" y="0"/>
                </a:lnTo>
                <a:lnTo>
                  <a:pt x="3748405" y="1"/>
                </a:lnTo>
                <a:cubicBezTo>
                  <a:pt x="3749252" y="207434"/>
                  <a:pt x="3747558" y="924456"/>
                  <a:pt x="3748405" y="1131889"/>
                </a:cubicBezTo>
                <a:lnTo>
                  <a:pt x="0" y="1131889"/>
                </a:lnTo>
                <a:close/>
              </a:path>
            </a:pathLst>
          </a:custGeom>
          <a:solidFill>
            <a:srgbClr val="002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 descr="Cevro institut_doplnkove_rgb_neg_c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935244" y="290218"/>
            <a:ext cx="2976981" cy="605132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26.04.2020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26.04.2020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4674"/>
            <a:ext cx="9144000" cy="923926"/>
          </a:xfrm>
        </p:spPr>
        <p:txBody>
          <a:bodyPr lIns="252000" rIns="252000">
            <a:normAutofit/>
          </a:bodyPr>
          <a:lstStyle>
            <a:lvl1pPr algn="l">
              <a:defRPr sz="6600">
                <a:solidFill>
                  <a:srgbClr val="CA8A64"/>
                </a:solidFill>
                <a:latin typeface="+mn-lt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Volný tvar 6"/>
          <p:cNvSpPr/>
          <p:nvPr userDrawn="1"/>
        </p:nvSpPr>
        <p:spPr>
          <a:xfrm>
            <a:off x="7261225" y="0"/>
            <a:ext cx="1883621" cy="574675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68500"/>
              <a:gd name="connsiteY0" fmla="*/ 622300 h 622300"/>
              <a:gd name="connsiteX1" fmla="*/ 134937 w 1968500"/>
              <a:gd name="connsiteY1" fmla="*/ 47625 h 622300"/>
              <a:gd name="connsiteX2" fmla="*/ 1965960 w 1968500"/>
              <a:gd name="connsiteY2" fmla="*/ 0 h 622300"/>
              <a:gd name="connsiteX3" fmla="*/ 1968500 w 1968500"/>
              <a:gd name="connsiteY3" fmla="*/ 622300 h 622300"/>
              <a:gd name="connsiteX4" fmla="*/ 0 w 1968500"/>
              <a:gd name="connsiteY4" fmla="*/ 622300 h 622300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33338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0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883621"/>
              <a:gd name="connsiteY0" fmla="*/ 574675 h 574675"/>
              <a:gd name="connsiteX1" fmla="*/ 134937 w 1883621"/>
              <a:gd name="connsiteY1" fmla="*/ 0 h 574675"/>
              <a:gd name="connsiteX2" fmla="*/ 1882774 w 1883621"/>
              <a:gd name="connsiteY2" fmla="*/ 0 h 574675"/>
              <a:gd name="connsiteX3" fmla="*/ 1882774 w 1883621"/>
              <a:gd name="connsiteY3" fmla="*/ 574675 h 574675"/>
              <a:gd name="connsiteX4" fmla="*/ 0 w 1883621"/>
              <a:gd name="connsiteY4" fmla="*/ 574675 h 57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3621" h="574675">
                <a:moveTo>
                  <a:pt x="0" y="574675"/>
                </a:moveTo>
                <a:lnTo>
                  <a:pt x="134937" y="0"/>
                </a:lnTo>
                <a:lnTo>
                  <a:pt x="1882774" y="0"/>
                </a:lnTo>
                <a:cubicBezTo>
                  <a:pt x="1883621" y="207433"/>
                  <a:pt x="1881927" y="367242"/>
                  <a:pt x="1882774" y="574675"/>
                </a:cubicBezTo>
                <a:lnTo>
                  <a:pt x="0" y="574675"/>
                </a:lnTo>
                <a:close/>
              </a:path>
            </a:pathLst>
          </a:custGeom>
          <a:solidFill>
            <a:srgbClr val="002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 userDrawn="1"/>
        </p:nvSpPr>
        <p:spPr>
          <a:xfrm>
            <a:off x="7114540" y="6308726"/>
            <a:ext cx="2030307" cy="549274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2030307"/>
              <a:gd name="connsiteY0" fmla="*/ 705485 h 705485"/>
              <a:gd name="connsiteX1" fmla="*/ 149225 w 2030307"/>
              <a:gd name="connsiteY1" fmla="*/ 76835 h 705485"/>
              <a:gd name="connsiteX2" fmla="*/ 2029460 w 2030307"/>
              <a:gd name="connsiteY2" fmla="*/ 0 h 705485"/>
              <a:gd name="connsiteX3" fmla="*/ 1968500 w 2030307"/>
              <a:gd name="connsiteY3" fmla="*/ 705485 h 705485"/>
              <a:gd name="connsiteX4" fmla="*/ 0 w 2030307"/>
              <a:gd name="connsiteY4" fmla="*/ 705485 h 705485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6 h 628650"/>
              <a:gd name="connsiteX3" fmla="*/ 196850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196850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202946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202946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31031 h 631031"/>
              <a:gd name="connsiteX1" fmla="*/ 149225 w 2030307"/>
              <a:gd name="connsiteY1" fmla="*/ 2381 h 631031"/>
              <a:gd name="connsiteX2" fmla="*/ 2029460 w 2030307"/>
              <a:gd name="connsiteY2" fmla="*/ 0 h 631031"/>
              <a:gd name="connsiteX3" fmla="*/ 2029460 w 2030307"/>
              <a:gd name="connsiteY3" fmla="*/ 631031 h 631031"/>
              <a:gd name="connsiteX4" fmla="*/ 0 w 2030307"/>
              <a:gd name="connsiteY4" fmla="*/ 631031 h 631031"/>
              <a:gd name="connsiteX0" fmla="*/ 0 w 2030307"/>
              <a:gd name="connsiteY0" fmla="*/ 631031 h 631031"/>
              <a:gd name="connsiteX1" fmla="*/ 132556 w 2030307"/>
              <a:gd name="connsiteY1" fmla="*/ 81757 h 631031"/>
              <a:gd name="connsiteX2" fmla="*/ 2029460 w 2030307"/>
              <a:gd name="connsiteY2" fmla="*/ 0 h 631031"/>
              <a:gd name="connsiteX3" fmla="*/ 2029460 w 2030307"/>
              <a:gd name="connsiteY3" fmla="*/ 631031 h 631031"/>
              <a:gd name="connsiteX4" fmla="*/ 0 w 2030307"/>
              <a:gd name="connsiteY4" fmla="*/ 631031 h 631031"/>
              <a:gd name="connsiteX0" fmla="*/ 0 w 2030307"/>
              <a:gd name="connsiteY0" fmla="*/ 549274 h 549274"/>
              <a:gd name="connsiteX1" fmla="*/ 132556 w 2030307"/>
              <a:gd name="connsiteY1" fmla="*/ 0 h 549274"/>
              <a:gd name="connsiteX2" fmla="*/ 2029460 w 2030307"/>
              <a:gd name="connsiteY2" fmla="*/ 0 h 549274"/>
              <a:gd name="connsiteX3" fmla="*/ 2029460 w 2030307"/>
              <a:gd name="connsiteY3" fmla="*/ 549274 h 549274"/>
              <a:gd name="connsiteX4" fmla="*/ 0 w 2030307"/>
              <a:gd name="connsiteY4" fmla="*/ 549274 h 549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0307" h="549274">
                <a:moveTo>
                  <a:pt x="0" y="549274"/>
                </a:moveTo>
                <a:lnTo>
                  <a:pt x="132556" y="0"/>
                </a:lnTo>
                <a:lnTo>
                  <a:pt x="2029460" y="0"/>
                </a:lnTo>
                <a:cubicBezTo>
                  <a:pt x="2030307" y="207433"/>
                  <a:pt x="2028613" y="341841"/>
                  <a:pt x="2029460" y="549274"/>
                </a:cubicBezTo>
                <a:lnTo>
                  <a:pt x="0" y="549274"/>
                </a:lnTo>
                <a:close/>
              </a:path>
            </a:pathLst>
          </a:custGeom>
          <a:solidFill>
            <a:srgbClr val="CA8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Obrázek 8" descr="Cevro institut_doplnkove_rgb_neg_c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45789" y="150518"/>
            <a:ext cx="1474386" cy="299699"/>
          </a:xfrm>
          <a:prstGeom prst="rect">
            <a:avLst/>
          </a:prstGeom>
        </p:spPr>
      </p:pic>
      <p:pic>
        <p:nvPicPr>
          <p:cNvPr id="10" name="Obrázek 9" descr="CEVRO_we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402865" y="6519270"/>
            <a:ext cx="1617310" cy="162518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26.04.2020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26.04.2020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3" indent="0">
              <a:buNone/>
              <a:defRPr sz="2000" b="1"/>
            </a:lvl2pPr>
            <a:lvl3pPr marL="914206" indent="0">
              <a:buNone/>
              <a:defRPr sz="1800" b="1"/>
            </a:lvl3pPr>
            <a:lvl4pPr marL="1371309" indent="0">
              <a:buNone/>
              <a:defRPr sz="1600" b="1"/>
            </a:lvl4pPr>
            <a:lvl5pPr marL="1828411" indent="0">
              <a:buNone/>
              <a:defRPr sz="1600" b="1"/>
            </a:lvl5pPr>
            <a:lvl6pPr marL="2285514" indent="0">
              <a:buNone/>
              <a:defRPr sz="1600" b="1"/>
            </a:lvl6pPr>
            <a:lvl7pPr marL="2742617" indent="0">
              <a:buNone/>
              <a:defRPr sz="1600" b="1"/>
            </a:lvl7pPr>
            <a:lvl8pPr marL="3199720" indent="0">
              <a:buNone/>
              <a:defRPr sz="1600" b="1"/>
            </a:lvl8pPr>
            <a:lvl9pPr marL="3656823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3" indent="0">
              <a:buNone/>
              <a:defRPr sz="2000" b="1"/>
            </a:lvl2pPr>
            <a:lvl3pPr marL="914206" indent="0">
              <a:buNone/>
              <a:defRPr sz="1800" b="1"/>
            </a:lvl3pPr>
            <a:lvl4pPr marL="1371309" indent="0">
              <a:buNone/>
              <a:defRPr sz="1600" b="1"/>
            </a:lvl4pPr>
            <a:lvl5pPr marL="1828411" indent="0">
              <a:buNone/>
              <a:defRPr sz="1600" b="1"/>
            </a:lvl5pPr>
            <a:lvl6pPr marL="2285514" indent="0">
              <a:buNone/>
              <a:defRPr sz="1600" b="1"/>
            </a:lvl6pPr>
            <a:lvl7pPr marL="2742617" indent="0">
              <a:buNone/>
              <a:defRPr sz="1600" b="1"/>
            </a:lvl7pPr>
            <a:lvl8pPr marL="3199720" indent="0">
              <a:buNone/>
              <a:defRPr sz="1600" b="1"/>
            </a:lvl8pPr>
            <a:lvl9pPr marL="3656823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26.04.2020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26.04.2020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26.04.2020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03" indent="0">
              <a:buNone/>
              <a:defRPr sz="1200"/>
            </a:lvl2pPr>
            <a:lvl3pPr marL="914206" indent="0">
              <a:buNone/>
              <a:defRPr sz="1000"/>
            </a:lvl3pPr>
            <a:lvl4pPr marL="1371309" indent="0">
              <a:buNone/>
              <a:defRPr sz="900"/>
            </a:lvl4pPr>
            <a:lvl5pPr marL="1828411" indent="0">
              <a:buNone/>
              <a:defRPr sz="900"/>
            </a:lvl5pPr>
            <a:lvl6pPr marL="2285514" indent="0">
              <a:buNone/>
              <a:defRPr sz="900"/>
            </a:lvl6pPr>
            <a:lvl7pPr marL="2742617" indent="0">
              <a:buNone/>
              <a:defRPr sz="900"/>
            </a:lvl7pPr>
            <a:lvl8pPr marL="3199720" indent="0">
              <a:buNone/>
              <a:defRPr sz="900"/>
            </a:lvl8pPr>
            <a:lvl9pPr marL="3656823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26.04.2020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03" indent="0">
              <a:buNone/>
              <a:defRPr sz="2800"/>
            </a:lvl2pPr>
            <a:lvl3pPr marL="914206" indent="0">
              <a:buNone/>
              <a:defRPr sz="2400"/>
            </a:lvl3pPr>
            <a:lvl4pPr marL="1371309" indent="0">
              <a:buNone/>
              <a:defRPr sz="2000"/>
            </a:lvl4pPr>
            <a:lvl5pPr marL="1828411" indent="0">
              <a:buNone/>
              <a:defRPr sz="2000"/>
            </a:lvl5pPr>
            <a:lvl6pPr marL="2285514" indent="0">
              <a:buNone/>
              <a:defRPr sz="2000"/>
            </a:lvl6pPr>
            <a:lvl7pPr marL="2742617" indent="0">
              <a:buNone/>
              <a:defRPr sz="2000"/>
            </a:lvl7pPr>
            <a:lvl8pPr marL="3199720" indent="0">
              <a:buNone/>
              <a:defRPr sz="2000"/>
            </a:lvl8pPr>
            <a:lvl9pPr marL="365682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3" indent="0">
              <a:buNone/>
              <a:defRPr sz="1200"/>
            </a:lvl2pPr>
            <a:lvl3pPr marL="914206" indent="0">
              <a:buNone/>
              <a:defRPr sz="1000"/>
            </a:lvl3pPr>
            <a:lvl4pPr marL="1371309" indent="0">
              <a:buNone/>
              <a:defRPr sz="900"/>
            </a:lvl4pPr>
            <a:lvl5pPr marL="1828411" indent="0">
              <a:buNone/>
              <a:defRPr sz="900"/>
            </a:lvl5pPr>
            <a:lvl6pPr marL="2285514" indent="0">
              <a:buNone/>
              <a:defRPr sz="900"/>
            </a:lvl6pPr>
            <a:lvl7pPr marL="2742617" indent="0">
              <a:buNone/>
              <a:defRPr sz="900"/>
            </a:lvl7pPr>
            <a:lvl8pPr marL="3199720" indent="0">
              <a:buNone/>
              <a:defRPr sz="900"/>
            </a:lvl8pPr>
            <a:lvl9pPr marL="3656823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26.04.2020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0" tIns="45710" rIns="91420" bIns="4571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20" tIns="45710" rIns="91420" bIns="4571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4174D-E7E7-45B3-A872-4B12C218382D}" type="datetimeFigureOut">
              <a:rPr lang="cs-CZ" smtClean="0"/>
              <a:pPr/>
              <a:t>26.04.2020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ll/>
  </p:transition>
  <p:txStyles>
    <p:titleStyle>
      <a:lvl1pPr algn="ctr" defTabSz="91420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7" indent="-342827" algn="l" defTabSz="91420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92" indent="-285689" algn="l" defTabSz="91420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57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60" indent="-228552" algn="l" defTabSz="91420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63" indent="-228552" algn="l" defTabSz="91420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66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8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72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74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06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09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11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14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17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2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2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kramerius-vs.nkp.cz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Sen%C3%A1t_Parlamentu_%C4%8Cesk%C3%A9_republik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581025" y="2347913"/>
            <a:ext cx="7981950" cy="2057400"/>
          </a:xfrm>
        </p:spPr>
        <p:txBody>
          <a:bodyPr rtlCol="0">
            <a:noAutofit/>
          </a:bodyPr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sz="6300" b="1" cap="all" dirty="0">
                <a:solidFill>
                  <a:srgbClr val="002D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Volební systémy v České republice</a:t>
            </a:r>
            <a:endParaRPr lang="cs-CZ" sz="4000" b="1" cap="all" dirty="0">
              <a:solidFill>
                <a:srgbClr val="002D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1555" name="TextovéPole 5"/>
          <p:cNvSpPr txBox="1">
            <a:spLocks noChangeArrowheads="1"/>
          </p:cNvSpPr>
          <p:nvPr/>
        </p:nvSpPr>
        <p:spPr bwMode="auto">
          <a:xfrm>
            <a:off x="0" y="574675"/>
            <a:ext cx="4572000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52000" tIns="0" rIns="252000" bIns="3600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cs-CZ" altLang="cs-CZ" sz="2800" dirty="0">
                <a:solidFill>
                  <a:srgbClr val="002D5A"/>
                </a:solidFill>
                <a:latin typeface="Calibri" pitchFamily="34" charset="0"/>
              </a:rPr>
              <a:t>2019/2020</a:t>
            </a:r>
          </a:p>
        </p:txBody>
      </p:sp>
    </p:spTree>
    <p:extLst>
      <p:ext uri="{BB962C8B-B14F-4D97-AF65-F5344CB8AC3E}">
        <p14:creationId xmlns:p14="http://schemas.microsoft.com/office/powerpoint/2010/main" val="3418873635"/>
      </p:ext>
    </p:extLst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663" y="639763"/>
            <a:ext cx="8070850" cy="419100"/>
          </a:xfrm>
        </p:spPr>
        <p:txBody>
          <a:bodyPr rtlCol="0">
            <a:noAutofit/>
          </a:bodyPr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3500" dirty="0"/>
              <a:t>Reforma volebního systému 2000/2001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4825" y="1282700"/>
            <a:ext cx="8364538" cy="5130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2000 - změna většiny základních parametrů:</a:t>
            </a:r>
          </a:p>
          <a:p>
            <a:pPr lvl="1" eaLnBrk="1" hangingPunct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35 volebních obvodů (5-8 mandátů)</a:t>
            </a:r>
          </a:p>
          <a:p>
            <a:pPr lvl="1" eaLnBrk="1" hangingPunct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Modifikovaný D´Hondt (od 1,42)</a:t>
            </a:r>
          </a:p>
          <a:p>
            <a:pPr lvl="1" eaLnBrk="1" hangingPunct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Aditivní kvorum</a:t>
            </a:r>
          </a:p>
          <a:p>
            <a:pPr lvl="1" eaLnBrk="1" hangingPunct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Jiný způsob financování stran – větší podíl za mandáty než za získané hlasy</a:t>
            </a:r>
          </a:p>
          <a:p>
            <a:pPr eaLnBrk="1" hangingPunct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1800" i="1">
                <a:solidFill>
                  <a:srgbClr val="002D5A"/>
                </a:solidFill>
              </a:rPr>
              <a:t>Podle modelových propočtů by systém vedl k zisku </a:t>
            </a:r>
            <a:r>
              <a:rPr lang="cs-CZ" altLang="cs-CZ" sz="1800" i="1" u="sng">
                <a:solidFill>
                  <a:srgbClr val="002D5A"/>
                </a:solidFill>
              </a:rPr>
              <a:t>absolutní většiny mandátů pro jednu stranu</a:t>
            </a:r>
            <a:r>
              <a:rPr lang="cs-CZ" altLang="cs-CZ" sz="1800" i="1">
                <a:solidFill>
                  <a:srgbClr val="002D5A"/>
                </a:solidFill>
              </a:rPr>
              <a:t> – ODS v roce 1996 a ČSSD v roce 1998 </a:t>
            </a:r>
          </a:p>
          <a:p>
            <a:pPr eaLnBrk="1" hangingPunct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1999-2001 – velká diskuse mezi odbornou veřejností</a:t>
            </a:r>
          </a:p>
          <a:p>
            <a:pPr lvl="1" eaLnBrk="1" hangingPunct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Pro reformu: Miroslav Novák, Petr Fiala, Miroslav Mareš, Michal Kubát, Tomáš Lebeda…</a:t>
            </a:r>
          </a:p>
          <a:p>
            <a:pPr lvl="1" eaLnBrk="1" hangingPunct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Proti reformě: Michal Klíma, Jiří Kunc, Vladimíra Dvořáková, Karel Vodička, Vojtěch Šimíček, Jan Filip, Jiří Pehe…</a:t>
            </a:r>
          </a:p>
          <a:p>
            <a:pPr eaLnBrk="1" hangingPunct="1">
              <a:lnSpc>
                <a:spcPct val="120000"/>
              </a:lnSpc>
              <a:spcBef>
                <a:spcPct val="25000"/>
              </a:spcBef>
            </a:pPr>
            <a:r>
              <a:rPr lang="cs-CZ" altLang="cs-CZ" sz="1800">
                <a:solidFill>
                  <a:srgbClr val="002D5A"/>
                </a:solidFill>
              </a:rPr>
              <a:t>2001 - reformu zastavil Ústavní soud – na návrh prezidenta zrušil většinu jejích výsledků</a:t>
            </a:r>
            <a:endParaRPr lang="cs-CZ" altLang="cs-CZ" sz="1800" i="1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668190"/>
      </p:ext>
    </p:extLst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663" y="639763"/>
            <a:ext cx="8070850" cy="419100"/>
          </a:xfrm>
        </p:spPr>
        <p:txBody>
          <a:bodyPr rtlCol="0">
            <a:noAutofit/>
          </a:bodyPr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3500" dirty="0"/>
              <a:t>Reforma volebního systému 2007/2008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4825" y="1282700"/>
            <a:ext cx="8364538" cy="5130800"/>
          </a:xfrm>
        </p:spPr>
        <p:txBody>
          <a:bodyPr rtlCol="0">
            <a:noAutofit/>
          </a:bodyPr>
          <a:lstStyle/>
          <a:p>
            <a:pPr marL="342827" indent="-342827" defTabSz="914206" eaLnBrk="1" fontAlgn="auto" hangingPunct="1">
              <a:lnSpc>
                <a:spcPct val="120000"/>
              </a:lnSpc>
              <a:spcBef>
                <a:spcPct val="25000"/>
              </a:spcBef>
              <a:spcAft>
                <a:spcPts val="0"/>
              </a:spcAft>
              <a:defRPr/>
            </a:pPr>
            <a:r>
              <a:rPr lang="cs-CZ" altLang="cs-CZ" sz="2000" dirty="0">
                <a:solidFill>
                  <a:srgbClr val="002D5A"/>
                </a:solidFill>
              </a:rPr>
              <a:t>Kýžené efekty: </a:t>
            </a:r>
          </a:p>
          <a:p>
            <a:pPr marL="742792" lvl="1" indent="-285689" defTabSz="914206" eaLnBrk="1" fontAlgn="auto" hangingPunct="1">
              <a:lnSpc>
                <a:spcPct val="120000"/>
              </a:lnSpc>
              <a:spcBef>
                <a:spcPct val="25000"/>
              </a:spcBef>
              <a:spcAft>
                <a:spcPts val="0"/>
              </a:spcAft>
              <a:defRPr/>
            </a:pPr>
            <a:r>
              <a:rPr lang="cs-CZ" altLang="cs-CZ" sz="2000" dirty="0">
                <a:solidFill>
                  <a:srgbClr val="002D5A"/>
                </a:solidFill>
              </a:rPr>
              <a:t>Vyšší proporcionalita (zejména pro menší strany)</a:t>
            </a:r>
          </a:p>
          <a:p>
            <a:pPr marL="742792" lvl="1" indent="-285689" defTabSz="914206" eaLnBrk="1" fontAlgn="auto" hangingPunct="1">
              <a:lnSpc>
                <a:spcPct val="120000"/>
              </a:lnSpc>
              <a:spcBef>
                <a:spcPct val="25000"/>
              </a:spcBef>
              <a:spcAft>
                <a:spcPts val="0"/>
              </a:spcAft>
              <a:defRPr/>
            </a:pPr>
            <a:r>
              <a:rPr lang="cs-CZ" altLang="cs-CZ" sz="2000" dirty="0">
                <a:solidFill>
                  <a:srgbClr val="002D5A"/>
                </a:solidFill>
              </a:rPr>
              <a:t>Větší odstup v zisku mandátů pro první a druhou stranu („bonus pro vítěze“)</a:t>
            </a:r>
          </a:p>
          <a:p>
            <a:pPr marL="342827" indent="-342827" defTabSz="914206" eaLnBrk="1" fontAlgn="auto" hangingPunct="1">
              <a:lnSpc>
                <a:spcPct val="120000"/>
              </a:lnSpc>
              <a:spcBef>
                <a:spcPct val="25000"/>
              </a:spcBef>
              <a:spcAft>
                <a:spcPts val="0"/>
              </a:spcAft>
              <a:defRPr/>
            </a:pPr>
            <a:r>
              <a:rPr lang="cs-CZ" altLang="cs-CZ" sz="2000" dirty="0">
                <a:solidFill>
                  <a:srgbClr val="002D5A"/>
                </a:solidFill>
              </a:rPr>
              <a:t>Tři návrhy paragrafového znění do PS</a:t>
            </a:r>
          </a:p>
          <a:p>
            <a:pPr marL="857165" lvl="1" indent="-457200" defTabSz="914206" eaLnBrk="1" fontAlgn="auto" hangingPunct="1">
              <a:lnSpc>
                <a:spcPct val="120000"/>
              </a:lnSpc>
              <a:spcBef>
                <a:spcPct val="250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altLang="cs-CZ" sz="2000" dirty="0">
                <a:solidFill>
                  <a:srgbClr val="002D5A"/>
                </a:solidFill>
              </a:rPr>
              <a:t>175 křesel ve 14 krajích za pomoci St.-</a:t>
            </a:r>
            <a:r>
              <a:rPr lang="cs-CZ" altLang="cs-CZ" sz="2000" dirty="0" err="1">
                <a:solidFill>
                  <a:srgbClr val="002D5A"/>
                </a:solidFill>
              </a:rPr>
              <a:t>Lague</a:t>
            </a:r>
            <a:r>
              <a:rPr lang="cs-CZ" altLang="cs-CZ" sz="2000" dirty="0">
                <a:solidFill>
                  <a:srgbClr val="002D5A"/>
                </a:solidFill>
              </a:rPr>
              <a:t> + 25 křesel celostátní úroveň - nejsilnější strana </a:t>
            </a:r>
            <a:r>
              <a:rPr lang="cs-CZ" altLang="cs-CZ" sz="2000" dirty="0" err="1">
                <a:solidFill>
                  <a:srgbClr val="002D5A"/>
                </a:solidFill>
              </a:rPr>
              <a:t>d´Hondt</a:t>
            </a:r>
            <a:r>
              <a:rPr lang="cs-CZ" altLang="cs-CZ" sz="2000" dirty="0">
                <a:solidFill>
                  <a:srgbClr val="002D5A"/>
                </a:solidFill>
              </a:rPr>
              <a:t>, ostatní St.-</a:t>
            </a:r>
            <a:r>
              <a:rPr lang="cs-CZ" altLang="cs-CZ" sz="2000" dirty="0" err="1">
                <a:solidFill>
                  <a:srgbClr val="002D5A"/>
                </a:solidFill>
              </a:rPr>
              <a:t>Lague</a:t>
            </a:r>
            <a:r>
              <a:rPr lang="cs-CZ" altLang="cs-CZ" sz="2000" dirty="0">
                <a:solidFill>
                  <a:srgbClr val="002D5A"/>
                </a:solidFill>
              </a:rPr>
              <a:t>/dánský dělitel</a:t>
            </a:r>
          </a:p>
          <a:p>
            <a:pPr marL="857165" lvl="1" indent="-457200" defTabSz="914206" eaLnBrk="1" fontAlgn="auto" hangingPunct="1">
              <a:lnSpc>
                <a:spcPct val="120000"/>
              </a:lnSpc>
              <a:spcBef>
                <a:spcPct val="250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altLang="cs-CZ" sz="2000" dirty="0">
                <a:solidFill>
                  <a:srgbClr val="002D5A"/>
                </a:solidFill>
              </a:rPr>
              <a:t>Kraje se spojují do NUTS II, tam </a:t>
            </a:r>
            <a:r>
              <a:rPr lang="cs-CZ" altLang="cs-CZ" sz="2000" dirty="0" err="1">
                <a:solidFill>
                  <a:srgbClr val="002D5A"/>
                </a:solidFill>
              </a:rPr>
              <a:t>Hagenbach-Bischoff</a:t>
            </a:r>
            <a:r>
              <a:rPr lang="cs-CZ" altLang="cs-CZ" sz="2000" dirty="0">
                <a:solidFill>
                  <a:srgbClr val="002D5A"/>
                </a:solidFill>
              </a:rPr>
              <a:t>/</a:t>
            </a:r>
            <a:r>
              <a:rPr lang="cs-CZ" altLang="cs-CZ" sz="2000" dirty="0" err="1">
                <a:solidFill>
                  <a:srgbClr val="002D5A"/>
                </a:solidFill>
              </a:rPr>
              <a:t>Hare</a:t>
            </a:r>
            <a:r>
              <a:rPr lang="cs-CZ" altLang="cs-CZ" sz="2000" dirty="0">
                <a:solidFill>
                  <a:srgbClr val="002D5A"/>
                </a:solidFill>
              </a:rPr>
              <a:t>, zbývající mandáty získává vítězná strana</a:t>
            </a:r>
          </a:p>
          <a:p>
            <a:pPr marL="857165" lvl="1" indent="-457200" defTabSz="914206" eaLnBrk="1" fontAlgn="auto" hangingPunct="1">
              <a:lnSpc>
                <a:spcPct val="120000"/>
              </a:lnSpc>
              <a:spcBef>
                <a:spcPct val="250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altLang="cs-CZ" sz="2000" dirty="0">
                <a:solidFill>
                  <a:srgbClr val="002D5A"/>
                </a:solidFill>
              </a:rPr>
              <a:t>Distribuce mandátů na celostátní úrovni, </a:t>
            </a:r>
            <a:r>
              <a:rPr lang="cs-CZ" altLang="cs-CZ" sz="2000" dirty="0" err="1">
                <a:solidFill>
                  <a:srgbClr val="002D5A"/>
                </a:solidFill>
              </a:rPr>
              <a:t>d´Hondt</a:t>
            </a:r>
            <a:r>
              <a:rPr lang="cs-CZ" altLang="cs-CZ" sz="2000" dirty="0">
                <a:solidFill>
                  <a:srgbClr val="002D5A"/>
                </a:solidFill>
              </a:rPr>
              <a:t>, část mandátů - tzv. degresivní bonus (max. 10 křesel pro vítěze)</a:t>
            </a:r>
          </a:p>
          <a:p>
            <a:pPr marL="399965" lvl="1" indent="0" defTabSz="914206" eaLnBrk="1" fontAlgn="auto" hangingPunct="1">
              <a:lnSpc>
                <a:spcPct val="120000"/>
              </a:lnSpc>
              <a:spcBef>
                <a:spcPct val="25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cs-CZ" altLang="cs-CZ" sz="2000" dirty="0">
              <a:solidFill>
                <a:srgbClr val="002D5A"/>
              </a:solidFill>
            </a:endParaRPr>
          </a:p>
          <a:p>
            <a:pPr marL="342827" indent="-342827" defTabSz="914206" eaLnBrk="1" fontAlgn="auto" hangingPunct="1">
              <a:lnSpc>
                <a:spcPct val="120000"/>
              </a:lnSpc>
              <a:spcBef>
                <a:spcPct val="25000"/>
              </a:spcBef>
              <a:spcAft>
                <a:spcPts val="0"/>
              </a:spcAft>
              <a:defRPr/>
            </a:pPr>
            <a:endParaRPr lang="cs-CZ" altLang="cs-CZ" sz="1800" i="1" dirty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602884"/>
      </p:ext>
    </p:extLst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74675"/>
            <a:ext cx="9144000" cy="923925"/>
          </a:xfrm>
        </p:spPr>
        <p:txBody>
          <a:bodyPr rtlCol="0"/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4000" dirty="0"/>
              <a:t>Současný volební systém do PS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05000"/>
              </a:lnSpc>
              <a:spcBef>
                <a:spcPct val="35000"/>
              </a:spcBef>
            </a:pPr>
            <a:r>
              <a:rPr lang="cs-CZ" altLang="cs-CZ" sz="2000">
                <a:solidFill>
                  <a:srgbClr val="002D5A"/>
                </a:solidFill>
              </a:rPr>
              <a:t>Kompromisní podoba po pádu volební reformy</a:t>
            </a:r>
          </a:p>
          <a:p>
            <a:pPr eaLnBrk="1" hangingPunct="1">
              <a:lnSpc>
                <a:spcPct val="105000"/>
              </a:lnSpc>
              <a:spcBef>
                <a:spcPct val="35000"/>
              </a:spcBef>
            </a:pPr>
            <a:r>
              <a:rPr lang="cs-CZ" altLang="cs-CZ" sz="2000">
                <a:solidFill>
                  <a:srgbClr val="002D5A"/>
                </a:solidFill>
              </a:rPr>
              <a:t>Hybrid: 14 volebních krajů – nesrovnatelná velikost (5-25 mandátů) a tudíž zcela odlišné až protikladné efekty – viz výsledky letošních voleb</a:t>
            </a:r>
          </a:p>
          <a:p>
            <a:pPr eaLnBrk="1" hangingPunct="1">
              <a:lnSpc>
                <a:spcPct val="105000"/>
              </a:lnSpc>
              <a:spcBef>
                <a:spcPct val="35000"/>
              </a:spcBef>
            </a:pPr>
            <a:r>
              <a:rPr lang="cs-CZ" altLang="cs-CZ" sz="2000">
                <a:solidFill>
                  <a:srgbClr val="002D5A"/>
                </a:solidFill>
              </a:rPr>
              <a:t>Jediné skrutinium</a:t>
            </a:r>
          </a:p>
          <a:p>
            <a:pPr eaLnBrk="1" hangingPunct="1">
              <a:lnSpc>
                <a:spcPct val="105000"/>
              </a:lnSpc>
              <a:spcBef>
                <a:spcPct val="35000"/>
              </a:spcBef>
            </a:pPr>
            <a:r>
              <a:rPr lang="cs-CZ" altLang="cs-CZ" sz="2000">
                <a:solidFill>
                  <a:srgbClr val="002D5A"/>
                </a:solidFill>
              </a:rPr>
              <a:t>D´Hondt</a:t>
            </a:r>
          </a:p>
          <a:p>
            <a:pPr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>
                <a:solidFill>
                  <a:srgbClr val="002D5A"/>
                </a:solidFill>
              </a:rPr>
              <a:t>Aditivní kvorum zůstalo</a:t>
            </a:r>
          </a:p>
          <a:p>
            <a:pPr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>
                <a:solidFill>
                  <a:srgbClr val="002D5A"/>
                </a:solidFill>
              </a:rPr>
              <a:t>Pouze 2 preferenční hlasy – 7% hranice pro posun na kandidátce, od voleb 2010  5% hranice</a:t>
            </a:r>
            <a:endParaRPr lang="cs-CZ" altLang="cs-CZ" sz="2000" i="1">
              <a:solidFill>
                <a:srgbClr val="002D5A"/>
              </a:solidFill>
            </a:endParaRPr>
          </a:p>
          <a:p>
            <a:pPr eaLnBrk="1" hangingPunct="1">
              <a:lnSpc>
                <a:spcPct val="105000"/>
              </a:lnSpc>
              <a:spcBef>
                <a:spcPct val="35000"/>
              </a:spcBef>
            </a:pPr>
            <a:endParaRPr lang="cs-CZ" altLang="cs-CZ" sz="2000" i="1"/>
          </a:p>
        </p:txBody>
      </p:sp>
    </p:spTree>
    <p:extLst>
      <p:ext uri="{BB962C8B-B14F-4D97-AF65-F5344CB8AC3E}">
        <p14:creationId xmlns:p14="http://schemas.microsoft.com/office/powerpoint/2010/main" val="485558468"/>
      </p:ext>
    </p:extLst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Nadpis 1"/>
          <p:cNvSpPr>
            <a:spLocks noGrp="1"/>
          </p:cNvSpPr>
          <p:nvPr>
            <p:ph type="title"/>
          </p:nvPr>
        </p:nvSpPr>
        <p:spPr>
          <a:xfrm>
            <a:off x="265113" y="546100"/>
            <a:ext cx="8447087" cy="374650"/>
          </a:xfrm>
        </p:spPr>
        <p:txBody>
          <a:bodyPr rtlCol="0">
            <a:noAutofit/>
          </a:bodyPr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4000" dirty="0"/>
              <a:t>Volby 2002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82588" y="1528763"/>
          <a:ext cx="3738562" cy="16525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78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6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69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69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314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ČSSD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30,2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70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35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14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ODS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24,47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58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29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14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KSČM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18,51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41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20,5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14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Koalice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14,27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31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15,5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6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59774" name="Object 5"/>
          <p:cNvGraphicFramePr>
            <a:graphicFrameLocks/>
          </p:cNvGraphicFramePr>
          <p:nvPr/>
        </p:nvGraphicFramePr>
        <p:xfrm>
          <a:off x="2651125" y="3225800"/>
          <a:ext cx="6426200" cy="335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r:id="rId3" imgW="6425741" imgH="3353091" progId="Excel.Sheet.8">
                  <p:embed/>
                </p:oleObj>
              </mc:Choice>
              <mc:Fallback>
                <p:oleObj r:id="rId3" imgW="6425741" imgH="3353091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125" y="3225800"/>
                        <a:ext cx="6426200" cy="3354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5881688" y="1584325"/>
          <a:ext cx="2844800" cy="763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63588"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>
                          <a:solidFill>
                            <a:schemeClr val="tx1"/>
                          </a:solidFill>
                        </a:rPr>
                        <a:t>Propad</a:t>
                      </a:r>
                      <a:r>
                        <a:rPr lang="cs-CZ" sz="1800" b="0" baseline="0" dirty="0">
                          <a:solidFill>
                            <a:schemeClr val="tx1"/>
                          </a:solidFill>
                        </a:rPr>
                        <a:t> hlasů: </a:t>
                      </a:r>
                      <a:r>
                        <a:rPr lang="cs-CZ" sz="1800" b="0" dirty="0">
                          <a:solidFill>
                            <a:schemeClr val="tx1"/>
                          </a:solidFill>
                        </a:rPr>
                        <a:t>12,55 %</a:t>
                      </a:r>
                    </a:p>
                  </a:txBody>
                  <a:tcPr marL="91456" marR="91456" marT="45788" marB="45788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5214200"/>
      </p:ext>
    </p:extLst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Nadpis 1"/>
          <p:cNvSpPr>
            <a:spLocks noGrp="1"/>
          </p:cNvSpPr>
          <p:nvPr>
            <p:ph type="title"/>
          </p:nvPr>
        </p:nvSpPr>
        <p:spPr>
          <a:xfrm>
            <a:off x="225425" y="655638"/>
            <a:ext cx="8447088" cy="374650"/>
          </a:xfrm>
        </p:spPr>
        <p:txBody>
          <a:bodyPr rtlCol="0">
            <a:noAutofit/>
          </a:bodyPr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4000" dirty="0"/>
              <a:t>Volby 2006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79400" y="1590675"/>
          <a:ext cx="3746501" cy="16843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8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87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87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6868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ODS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35,38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81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40,5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68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ČSSD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32,32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74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37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68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KSČM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12,81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26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13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68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KDU-ČSL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7,22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13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6,5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868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SZ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6,29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6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5881688" y="1584325"/>
          <a:ext cx="2844800" cy="763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63588"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>
                          <a:solidFill>
                            <a:schemeClr val="tx1"/>
                          </a:solidFill>
                        </a:rPr>
                        <a:t>Propad</a:t>
                      </a:r>
                      <a:r>
                        <a:rPr lang="cs-CZ" sz="1800" b="0" baseline="0" dirty="0">
                          <a:solidFill>
                            <a:schemeClr val="tx1"/>
                          </a:solidFill>
                        </a:rPr>
                        <a:t> hlasů: 5,98</a:t>
                      </a:r>
                      <a:r>
                        <a:rPr lang="cs-CZ" sz="1800" b="0" dirty="0">
                          <a:solidFill>
                            <a:schemeClr val="tx1"/>
                          </a:solidFill>
                        </a:rPr>
                        <a:t> %</a:t>
                      </a:r>
                    </a:p>
                  </a:txBody>
                  <a:tcPr marL="91456" marR="91456" marT="45788" marB="45788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0809" name="Object 5"/>
          <p:cNvGraphicFramePr>
            <a:graphicFrameLocks/>
          </p:cNvGraphicFramePr>
          <p:nvPr/>
        </p:nvGraphicFramePr>
        <p:xfrm>
          <a:off x="2651125" y="3224213"/>
          <a:ext cx="6229350" cy="324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5" r:id="rId3" imgW="6230652" imgH="3243353" progId="Excel.Sheet.8">
                  <p:embed/>
                </p:oleObj>
              </mc:Choice>
              <mc:Fallback>
                <p:oleObj r:id="rId3" imgW="6230652" imgH="3243353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125" y="3224213"/>
                        <a:ext cx="6229350" cy="324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8071513"/>
      </p:ext>
    </p:extLst>
  </p:cSld>
  <p:clrMapOvr>
    <a:masterClrMapping/>
  </p:clrMapOvr>
  <p:transition spd="slow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Nadpis 1"/>
          <p:cNvSpPr>
            <a:spLocks noGrp="1"/>
          </p:cNvSpPr>
          <p:nvPr>
            <p:ph type="title"/>
          </p:nvPr>
        </p:nvSpPr>
        <p:spPr>
          <a:xfrm>
            <a:off x="238125" y="655638"/>
            <a:ext cx="8447088" cy="374650"/>
          </a:xfrm>
        </p:spPr>
        <p:txBody>
          <a:bodyPr rtlCol="0">
            <a:noAutofit/>
          </a:bodyPr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4000" dirty="0"/>
              <a:t>Volby 2010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77825" y="1644650"/>
          <a:ext cx="3989387" cy="1835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4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5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5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5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703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ČSSD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22,08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56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28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03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ODS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20,22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53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26,5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03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TOP 09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16,7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41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20,5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03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KSČM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11,27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26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13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03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VV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10,88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24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12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5881688" y="1584325"/>
          <a:ext cx="2844800" cy="763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63588"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>
                          <a:solidFill>
                            <a:schemeClr val="tx1"/>
                          </a:solidFill>
                        </a:rPr>
                        <a:t>Propad</a:t>
                      </a:r>
                      <a:r>
                        <a:rPr lang="cs-CZ" sz="1800" b="0" baseline="0" dirty="0">
                          <a:solidFill>
                            <a:schemeClr val="tx1"/>
                          </a:solidFill>
                        </a:rPr>
                        <a:t> hlasů: 18,85</a:t>
                      </a:r>
                      <a:r>
                        <a:rPr lang="cs-CZ" sz="1800" b="0" dirty="0">
                          <a:solidFill>
                            <a:schemeClr val="tx1"/>
                          </a:solidFill>
                        </a:rPr>
                        <a:t> %</a:t>
                      </a:r>
                    </a:p>
                  </a:txBody>
                  <a:tcPr marL="91456" marR="91456" marT="45788" marB="45788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1833" name="Object 5"/>
          <p:cNvGraphicFramePr>
            <a:graphicFrameLocks/>
          </p:cNvGraphicFramePr>
          <p:nvPr/>
        </p:nvGraphicFramePr>
        <p:xfrm>
          <a:off x="3455988" y="3429000"/>
          <a:ext cx="5738812" cy="315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r:id="rId3" imgW="5736833" imgH="3151905" progId="Excel.Sheet.8">
                  <p:embed/>
                </p:oleObj>
              </mc:Choice>
              <mc:Fallback>
                <p:oleObj r:id="rId3" imgW="5736833" imgH="3151905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5988" y="3429000"/>
                        <a:ext cx="5738812" cy="315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9826268"/>
      </p:ext>
    </p:extLst>
  </p:cSld>
  <p:clrMapOvr>
    <a:masterClrMapping/>
  </p:clrMapOvr>
  <p:transition spd="slow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Nadpis 1"/>
          <p:cNvSpPr>
            <a:spLocks noGrp="1"/>
          </p:cNvSpPr>
          <p:nvPr>
            <p:ph type="title"/>
          </p:nvPr>
        </p:nvSpPr>
        <p:spPr>
          <a:xfrm>
            <a:off x="265113" y="669925"/>
            <a:ext cx="8447087" cy="374650"/>
          </a:xfrm>
        </p:spPr>
        <p:txBody>
          <a:bodyPr rtlCol="0">
            <a:noAutofit/>
          </a:bodyPr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4000" dirty="0"/>
              <a:t>Volby 2013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5881688" y="1584325"/>
          <a:ext cx="2844800" cy="763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63588"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>
                          <a:solidFill>
                            <a:schemeClr val="tx1"/>
                          </a:solidFill>
                        </a:rPr>
                        <a:t>Propad</a:t>
                      </a:r>
                      <a:r>
                        <a:rPr lang="cs-CZ" sz="1800" b="0" baseline="0" dirty="0">
                          <a:solidFill>
                            <a:schemeClr val="tx1"/>
                          </a:solidFill>
                        </a:rPr>
                        <a:t> hlasů: 12,62</a:t>
                      </a:r>
                      <a:r>
                        <a:rPr lang="cs-CZ" sz="1800" b="0" dirty="0">
                          <a:solidFill>
                            <a:schemeClr val="tx1"/>
                          </a:solidFill>
                        </a:rPr>
                        <a:t> %</a:t>
                      </a:r>
                    </a:p>
                  </a:txBody>
                  <a:tcPr marL="91456" marR="91456" marT="45788" marB="45788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279400" y="1584325"/>
          <a:ext cx="3636964" cy="21145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6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3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33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33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207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ČSSD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20,45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50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07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ANO 2011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18,65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47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23,5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07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KSČM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14,91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33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16,5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07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TOP 09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11,99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26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13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07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ODS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7,72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16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07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Úsvit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6,88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14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07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KDU-ČSL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6,78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9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62867" name="Object 5"/>
          <p:cNvGraphicFramePr>
            <a:graphicFrameLocks/>
          </p:cNvGraphicFramePr>
          <p:nvPr/>
        </p:nvGraphicFramePr>
        <p:xfrm>
          <a:off x="3865563" y="3087688"/>
          <a:ext cx="5329237" cy="345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2" r:id="rId3" imgW="5328366" imgH="3450635" progId="Excel.Sheet.8">
                  <p:embed/>
                </p:oleObj>
              </mc:Choice>
              <mc:Fallback>
                <p:oleObj r:id="rId3" imgW="5328366" imgH="3450635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563" y="3087688"/>
                        <a:ext cx="5329237" cy="3452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9129475"/>
      </p:ext>
    </p:extLst>
  </p:cSld>
  <p:clrMapOvr>
    <a:masterClrMapping/>
  </p:clrMapOvr>
  <p:transition spd="slow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Nadpis 1"/>
          <p:cNvSpPr>
            <a:spLocks noGrp="1"/>
          </p:cNvSpPr>
          <p:nvPr>
            <p:ph type="title"/>
          </p:nvPr>
        </p:nvSpPr>
        <p:spPr>
          <a:xfrm>
            <a:off x="265113" y="669925"/>
            <a:ext cx="8447087" cy="374650"/>
          </a:xfrm>
        </p:spPr>
        <p:txBody>
          <a:bodyPr rtlCol="0">
            <a:noAutofit/>
          </a:bodyPr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4000" dirty="0"/>
              <a:t>Volby 2017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368341"/>
              </p:ext>
            </p:extLst>
          </p:nvPr>
        </p:nvGraphicFramePr>
        <p:xfrm>
          <a:off x="668244" y="1884576"/>
          <a:ext cx="2844800" cy="763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63588"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>
                          <a:solidFill>
                            <a:schemeClr val="tx1"/>
                          </a:solidFill>
                        </a:rPr>
                        <a:t>Propad</a:t>
                      </a:r>
                      <a:r>
                        <a:rPr lang="cs-CZ" sz="1800" b="0" baseline="0" dirty="0">
                          <a:solidFill>
                            <a:schemeClr val="tx1"/>
                          </a:solidFill>
                        </a:rPr>
                        <a:t> hlasů: 6,29</a:t>
                      </a:r>
                      <a:r>
                        <a:rPr lang="cs-CZ" sz="1800" b="0" dirty="0">
                          <a:solidFill>
                            <a:schemeClr val="tx1"/>
                          </a:solidFill>
                        </a:rPr>
                        <a:t> %</a:t>
                      </a:r>
                    </a:p>
                  </a:txBody>
                  <a:tcPr marL="91456" marR="91456" marT="45788" marB="45788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046587"/>
              </p:ext>
            </p:extLst>
          </p:nvPr>
        </p:nvGraphicFramePr>
        <p:xfrm>
          <a:off x="4380931" y="627802"/>
          <a:ext cx="4612944" cy="24895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3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3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32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32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952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ČSSD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7,27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15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7,5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ANO 2011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29,64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78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39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52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KSČM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7,76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15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7,5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52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TOP 09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5,31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3,5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52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ODS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11,32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25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12,5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52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SPD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10,64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22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11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52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Piráti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10,79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22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11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952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STAN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5,18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952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KDU-ČSL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5,8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10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2493112"/>
              </p:ext>
            </p:extLst>
          </p:nvPr>
        </p:nvGraphicFramePr>
        <p:xfrm>
          <a:off x="147352" y="3070746"/>
          <a:ext cx="6348982" cy="3787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887976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4674"/>
            <a:ext cx="9144000" cy="206376"/>
          </a:xfrm>
        </p:spPr>
        <p:txBody>
          <a:bodyPr>
            <a:normAutofit fontScale="90000"/>
          </a:bodyPr>
          <a:lstStyle/>
          <a:p>
            <a:r>
              <a:rPr lang="cs-CZ" sz="4400" dirty="0"/>
              <a:t>Literatura a další zdroje </a:t>
            </a:r>
            <a:br>
              <a:rPr lang="cs-CZ" sz="4400" dirty="0"/>
            </a:br>
            <a:r>
              <a:rPr lang="cs-CZ" sz="4400" dirty="0"/>
              <a:t>k prostudování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3867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altLang="cs-CZ" sz="2000" b="1" dirty="0">
                <a:solidFill>
                  <a:srgbClr val="002D5A"/>
                </a:solidFill>
              </a:rPr>
              <a:t>Tituly přístupné v Národní knihovně - </a:t>
            </a:r>
            <a:r>
              <a:rPr lang="cs-CZ" altLang="cs-CZ" sz="2000" b="1" dirty="0">
                <a:solidFill>
                  <a:srgbClr val="002D5A"/>
                </a:solidFill>
                <a:hlinkClick r:id="rId2"/>
              </a:rPr>
              <a:t>http://kramerius-vs.nkp.cz/</a:t>
            </a:r>
            <a:r>
              <a:rPr lang="cs-CZ" altLang="cs-CZ" sz="2000" b="1" dirty="0">
                <a:solidFill>
                  <a:srgbClr val="002D5A"/>
                </a:solidFill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altLang="cs-CZ" sz="2000" b="1" i="1" dirty="0">
                <a:solidFill>
                  <a:srgbClr val="002D5A"/>
                </a:solidFill>
              </a:rPr>
              <a:t>Volební systém do Poslanecké sněmovny </a:t>
            </a:r>
            <a:endParaRPr lang="cs-CZ" altLang="cs-CZ" sz="2000" b="1" dirty="0">
              <a:solidFill>
                <a:srgbClr val="002D5A"/>
              </a:solidFill>
            </a:endParaRPr>
          </a:p>
          <a:p>
            <a:pPr>
              <a:lnSpc>
                <a:spcPct val="120000"/>
              </a:lnSpc>
            </a:pPr>
            <a:r>
              <a:rPr lang="cs-CZ" altLang="cs-CZ" sz="2000" dirty="0">
                <a:solidFill>
                  <a:srgbClr val="002D5A"/>
                </a:solidFill>
              </a:rPr>
              <a:t>Vodička, K. - </a:t>
            </a:r>
            <a:r>
              <a:rPr lang="cs-CZ" altLang="cs-CZ" sz="2000" dirty="0" err="1">
                <a:solidFill>
                  <a:srgbClr val="002D5A"/>
                </a:solidFill>
              </a:rPr>
              <a:t>Cabada</a:t>
            </a:r>
            <a:r>
              <a:rPr lang="cs-CZ" altLang="cs-CZ" sz="2000" dirty="0">
                <a:solidFill>
                  <a:srgbClr val="002D5A"/>
                </a:solidFill>
              </a:rPr>
              <a:t>, L.: </a:t>
            </a:r>
            <a:r>
              <a:rPr lang="cs-CZ" altLang="cs-CZ" sz="2000" i="1" dirty="0">
                <a:solidFill>
                  <a:srgbClr val="002D5A"/>
                </a:solidFill>
              </a:rPr>
              <a:t>Politický systém České republiky</a:t>
            </a:r>
            <a:r>
              <a:rPr lang="cs-CZ" altLang="cs-CZ" sz="2000" dirty="0">
                <a:solidFill>
                  <a:srgbClr val="002D5A"/>
                </a:solidFill>
              </a:rPr>
              <a:t>. Historie a současnost. Praha 2008, konkrétně str. 209-212</a:t>
            </a:r>
          </a:p>
          <a:p>
            <a:pPr>
              <a:lnSpc>
                <a:spcPct val="120000"/>
              </a:lnSpc>
            </a:pPr>
            <a:r>
              <a:rPr lang="cs-CZ" altLang="cs-CZ" sz="2000" dirty="0" err="1">
                <a:solidFill>
                  <a:srgbClr val="002D5A"/>
                </a:solidFill>
              </a:rPr>
              <a:t>Chytilek</a:t>
            </a:r>
            <a:r>
              <a:rPr lang="cs-CZ" altLang="cs-CZ" sz="2000" dirty="0">
                <a:solidFill>
                  <a:srgbClr val="002D5A"/>
                </a:solidFill>
              </a:rPr>
              <a:t>, R. a kol.: </a:t>
            </a:r>
            <a:r>
              <a:rPr lang="cs-CZ" altLang="cs-CZ" sz="2000" i="1" dirty="0">
                <a:solidFill>
                  <a:srgbClr val="002D5A"/>
                </a:solidFill>
              </a:rPr>
              <a:t>Volební systémy</a:t>
            </a:r>
            <a:r>
              <a:rPr lang="cs-CZ" altLang="cs-CZ" sz="2000" dirty="0">
                <a:solidFill>
                  <a:srgbClr val="002D5A"/>
                </a:solidFill>
              </a:rPr>
              <a:t>. Praha 2009, konkrétně str. 292-314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altLang="cs-CZ" sz="2000" b="1" i="1" dirty="0">
                <a:solidFill>
                  <a:srgbClr val="002D5A"/>
                </a:solidFill>
              </a:rPr>
              <a:t>Ostatní volební systémy</a:t>
            </a:r>
          </a:p>
          <a:p>
            <a:pPr>
              <a:lnSpc>
                <a:spcPct val="120000"/>
              </a:lnSpc>
            </a:pPr>
            <a:r>
              <a:rPr lang="cs-CZ" altLang="cs-CZ" sz="2000" dirty="0" err="1">
                <a:solidFill>
                  <a:srgbClr val="002D5A"/>
                </a:solidFill>
              </a:rPr>
              <a:t>Chytilek</a:t>
            </a:r>
            <a:r>
              <a:rPr lang="cs-CZ" altLang="cs-CZ" sz="2000" dirty="0">
                <a:solidFill>
                  <a:srgbClr val="002D5A"/>
                </a:solidFill>
              </a:rPr>
              <a:t>, R. a kol.: </a:t>
            </a:r>
            <a:r>
              <a:rPr lang="cs-CZ" altLang="cs-CZ" sz="2000" i="1" dirty="0">
                <a:solidFill>
                  <a:srgbClr val="002D5A"/>
                </a:solidFill>
              </a:rPr>
              <a:t>Volební systémy</a:t>
            </a:r>
            <a:r>
              <a:rPr lang="cs-CZ" altLang="cs-CZ" sz="2000" dirty="0">
                <a:solidFill>
                  <a:srgbClr val="002D5A"/>
                </a:solidFill>
              </a:rPr>
              <a:t>. Praha 2009, konkrétně str. 315-318</a:t>
            </a:r>
          </a:p>
          <a:p>
            <a:pPr marL="0" indent="0">
              <a:lnSpc>
                <a:spcPct val="120000"/>
              </a:lnSpc>
              <a:buNone/>
            </a:pPr>
            <a:endParaRPr lang="cs-CZ" altLang="cs-CZ" sz="2000" b="1" dirty="0">
              <a:solidFill>
                <a:srgbClr val="002D5A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cs-CZ" altLang="cs-CZ" sz="2000" b="1" dirty="0" err="1">
                <a:solidFill>
                  <a:srgbClr val="002D5A"/>
                </a:solidFill>
              </a:rPr>
              <a:t>Slidy</a:t>
            </a:r>
            <a:r>
              <a:rPr lang="cs-CZ" altLang="cs-CZ" sz="2000" b="1" dirty="0">
                <a:solidFill>
                  <a:srgbClr val="002D5A"/>
                </a:solidFill>
              </a:rPr>
              <a:t> v této prezentaci</a:t>
            </a:r>
          </a:p>
          <a:p>
            <a:pPr marL="0" indent="0">
              <a:lnSpc>
                <a:spcPct val="120000"/>
              </a:lnSpc>
              <a:buNone/>
            </a:pPr>
            <a:endParaRPr lang="cs-CZ" altLang="cs-CZ" sz="2000" b="1" dirty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377082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Úkoly k řízené konzultaci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10125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cs-CZ" sz="2000" dirty="0">
                <a:solidFill>
                  <a:srgbClr val="002D5A"/>
                </a:solidFill>
              </a:rPr>
              <a:t>Prostudujte si nejprve souhrn volebních systémů v ČR a shrňte, jaké jsou mezi nimi rozdíly. Zamyslete se, proč jsou mezi nimi rozdíly a zda to má logiku, nebo nikoli. 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cs-CZ" sz="2000" dirty="0">
                <a:solidFill>
                  <a:srgbClr val="002D5A"/>
                </a:solidFill>
              </a:rPr>
              <a:t>Zamyslete se nad efekty volebního systému do Senátu. Prostudujte si jeho složení (např. </a:t>
            </a:r>
            <a:r>
              <a:rPr lang="cs-CZ" sz="2000" dirty="0">
                <a:solidFill>
                  <a:srgbClr val="002D5A"/>
                </a:solidFill>
                <a:hlinkClick r:id="rId2"/>
              </a:rPr>
              <a:t>zde</a:t>
            </a:r>
            <a:r>
              <a:rPr lang="cs-CZ" sz="2000" dirty="0">
                <a:solidFill>
                  <a:srgbClr val="002D5A"/>
                </a:solidFill>
              </a:rPr>
              <a:t>) a zamyslete se nad důvody, proč se složení této komory tak dramaticky měnilo. Jaký tyto změny mohly mít na politickou situaci v celé zemi? 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cs-CZ" sz="2000" dirty="0">
                <a:solidFill>
                  <a:srgbClr val="002D5A"/>
                </a:solidFill>
              </a:rPr>
              <a:t>Vysvětlete důvody pro a proti volební reformě z let tzv. opoziční smlouvy. Proč její podstatné části zrušil Ústavní soud? 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cs-CZ" sz="2000" dirty="0">
                <a:solidFill>
                  <a:srgbClr val="002D5A"/>
                </a:solidFill>
              </a:rPr>
              <a:t>Charakterizujte současný volební systém do PS. Projděte si jednotlivé výsledky voleb v době, kdy platil, a vysvětlete, proč se např. tak zásadně liší míra jeho proporcionality. 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cs-CZ" sz="2000" dirty="0">
                <a:solidFill>
                  <a:srgbClr val="002D5A"/>
                </a:solidFill>
              </a:rPr>
              <a:t>Proč se o volebním systému hovoří jako o hybridu? 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cs-CZ" sz="2000" dirty="0">
                <a:solidFill>
                  <a:srgbClr val="002D5A"/>
                </a:solidFill>
              </a:rPr>
              <a:t>Co bylo podstatou druhého pokusu o volební reformu? Kdo ji vyvolal a proč?  </a:t>
            </a:r>
          </a:p>
        </p:txBody>
      </p:sp>
    </p:spTree>
    <p:extLst>
      <p:ext uri="{BB962C8B-B14F-4D97-AF65-F5344CB8AC3E}">
        <p14:creationId xmlns:p14="http://schemas.microsoft.com/office/powerpoint/2010/main" val="1752977092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938213"/>
            <a:ext cx="8447088" cy="406400"/>
          </a:xfrm>
        </p:spPr>
        <p:txBody>
          <a:bodyPr rtlCol="0">
            <a:noAutofit/>
          </a:bodyPr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3200" dirty="0"/>
              <a:t>Volební systémy v Česku - základní přehled</a:t>
            </a:r>
          </a:p>
        </p:txBody>
      </p:sp>
      <p:graphicFrame>
        <p:nvGraphicFramePr>
          <p:cNvPr id="482307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2959144"/>
              </p:ext>
            </p:extLst>
          </p:nvPr>
        </p:nvGraphicFramePr>
        <p:xfrm>
          <a:off x="546100" y="1855788"/>
          <a:ext cx="7983538" cy="4373561"/>
        </p:xfrm>
        <a:graphic>
          <a:graphicData uri="http://schemas.openxmlformats.org/drawingml/2006/table">
            <a:tbl>
              <a:tblPr/>
              <a:tblGrid>
                <a:gridCol w="3190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3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724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Většinový dvoukolový s uzavřeným 2. kolem</a:t>
                      </a:r>
                    </a:p>
                  </a:txBody>
                  <a:tcPr marL="89998" marR="89998" marT="46803" marB="4680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Senát </a:t>
                      </a:r>
                    </a:p>
                  </a:txBody>
                  <a:tcPr marL="89998" marR="89998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724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Prezident republiky</a:t>
                      </a:r>
                    </a:p>
                  </a:txBody>
                  <a:tcPr marL="89998" marR="89998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790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Poměrného zastoupení listinného typu</a:t>
                      </a:r>
                    </a:p>
                  </a:txBody>
                  <a:tcPr marL="89998" marR="89998" marT="46803" marB="4680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Poslanecká sněmovna</a:t>
                      </a:r>
                    </a:p>
                  </a:txBody>
                  <a:tcPr marL="89998" marR="89998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790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Zastupitelstva obcí</a:t>
                      </a:r>
                    </a:p>
                  </a:txBody>
                  <a:tcPr marL="89998" marR="89998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790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Zastupitelstva krajů</a:t>
                      </a:r>
                    </a:p>
                  </a:txBody>
                  <a:tcPr marL="89998" marR="89998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535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Evropský parlament</a:t>
                      </a:r>
                    </a:p>
                  </a:txBody>
                  <a:tcPr marL="89998" marR="89998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5402591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56311"/>
            <a:ext cx="9144000" cy="923925"/>
          </a:xfrm>
        </p:spPr>
        <p:txBody>
          <a:bodyPr rtlCol="0"/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4400" dirty="0"/>
              <a:t>Volební systém do Senátu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364776"/>
            <a:ext cx="8447088" cy="5051899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 dirty="0">
                <a:solidFill>
                  <a:srgbClr val="002D5A"/>
                </a:solidFill>
              </a:rPr>
              <a:t>Většinový princip vyplývá z ústavy</a:t>
            </a:r>
          </a:p>
          <a:p>
            <a:pPr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 dirty="0">
                <a:solidFill>
                  <a:srgbClr val="002D5A"/>
                </a:solidFill>
              </a:rPr>
              <a:t>Dvoukolový většinový – absolutní většina (při volbách ZD tělesa prakticky neužívaný) </a:t>
            </a:r>
            <a:r>
              <a:rPr lang="cs-CZ" altLang="cs-CZ" sz="2000" dirty="0">
                <a:solidFill>
                  <a:srgbClr val="002D5A"/>
                </a:solidFill>
                <a:cs typeface="Arial" pitchFamily="34" charset="0"/>
              </a:rPr>
              <a:t>►►častá </a:t>
            </a:r>
            <a:r>
              <a:rPr lang="cs-CZ" altLang="cs-CZ" sz="2000" dirty="0">
                <a:solidFill>
                  <a:srgbClr val="002D5A"/>
                </a:solidFill>
              </a:rPr>
              <a:t>negativní volba ve druhém kole </a:t>
            </a:r>
          </a:p>
          <a:p>
            <a:pPr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 b="1" dirty="0">
                <a:solidFill>
                  <a:srgbClr val="002D5A"/>
                </a:solidFill>
              </a:rPr>
              <a:t>Efekty:</a:t>
            </a:r>
          </a:p>
          <a:p>
            <a:pPr lvl="1"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 dirty="0">
                <a:solidFill>
                  <a:srgbClr val="002D5A"/>
                </a:solidFill>
              </a:rPr>
              <a:t>Posilování „nezávislých“ a středových kandidátů, kteří „nejméně vadí“ – částečná relevance jinak nerelevantních stran</a:t>
            </a:r>
          </a:p>
          <a:p>
            <a:pPr lvl="1"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 dirty="0">
                <a:solidFill>
                  <a:srgbClr val="002D5A"/>
                </a:solidFill>
              </a:rPr>
              <a:t>Posilování lokálně zakotvených kandidátů (starostové, primátoři)</a:t>
            </a:r>
          </a:p>
          <a:p>
            <a:pPr lvl="1"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 dirty="0">
                <a:solidFill>
                  <a:srgbClr val="002D5A"/>
                </a:solidFill>
              </a:rPr>
              <a:t>Silný efekt vyvažování v době, kdy existuje zřetelná vláda (vládní koalice)</a:t>
            </a:r>
          </a:p>
          <a:p>
            <a:pPr lvl="1"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 dirty="0">
                <a:solidFill>
                  <a:srgbClr val="002D5A"/>
                </a:solidFill>
              </a:rPr>
              <a:t>Posilování osobností a kandidátů s populárním povoláním (lékaři, učitelé…)</a:t>
            </a:r>
          </a:p>
          <a:p>
            <a:pPr lvl="1"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 dirty="0">
                <a:solidFill>
                  <a:srgbClr val="002D5A"/>
                </a:solidFill>
              </a:rPr>
              <a:t>Výrazné oslabování extremistů </a:t>
            </a:r>
          </a:p>
          <a:p>
            <a:pPr lvl="1" eaLnBrk="1" hangingPunct="1">
              <a:lnSpc>
                <a:spcPct val="105000"/>
              </a:lnSpc>
              <a:spcBef>
                <a:spcPct val="40000"/>
              </a:spcBef>
            </a:pPr>
            <a:r>
              <a:rPr lang="cs-CZ" altLang="cs-CZ" sz="2000" dirty="0">
                <a:solidFill>
                  <a:srgbClr val="002D5A"/>
                </a:solidFill>
              </a:rPr>
              <a:t>Není však imunní vůči dobově podmíněnému populismu (např. protikorupční tažení, boj proti zdravotnickým poplatkům aj.)</a:t>
            </a:r>
          </a:p>
        </p:txBody>
      </p:sp>
    </p:spTree>
    <p:extLst>
      <p:ext uri="{BB962C8B-B14F-4D97-AF65-F5344CB8AC3E}">
        <p14:creationId xmlns:p14="http://schemas.microsoft.com/office/powerpoint/2010/main" val="252762845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04717"/>
            <a:ext cx="9144000" cy="9239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altLang="cs-CZ" sz="4000" dirty="0"/>
              <a:t>Volební systém </a:t>
            </a:r>
            <a:br>
              <a:rPr lang="cs-CZ" altLang="cs-CZ" sz="4000" dirty="0"/>
            </a:br>
            <a:r>
              <a:rPr lang="cs-CZ" altLang="cs-CZ" sz="4000" dirty="0"/>
              <a:t>do zastupitelstev krajů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282890"/>
            <a:ext cx="8447088" cy="5133785"/>
          </a:xfrm>
        </p:spPr>
        <p:txBody>
          <a:bodyPr>
            <a:noAutofit/>
          </a:bodyPr>
          <a:lstStyle/>
          <a:p>
            <a:pPr eaLnBrk="1" hangingPunct="1">
              <a:spcBef>
                <a:spcPct val="30000"/>
              </a:spcBef>
            </a:pPr>
            <a:r>
              <a:rPr lang="cs-CZ" altLang="cs-CZ" sz="1800" dirty="0">
                <a:solidFill>
                  <a:srgbClr val="002D5A"/>
                </a:solidFill>
              </a:rPr>
              <a:t>Systém poměrného zastoupení listinného typu s vázanou, nikoli však zcela přísně, listinou</a:t>
            </a:r>
          </a:p>
          <a:p>
            <a:pPr eaLnBrk="1" hangingPunct="1">
              <a:spcBef>
                <a:spcPct val="30000"/>
              </a:spcBef>
            </a:pPr>
            <a:r>
              <a:rPr lang="cs-CZ" altLang="cs-CZ" sz="1800" dirty="0">
                <a:solidFill>
                  <a:srgbClr val="002D5A"/>
                </a:solidFill>
              </a:rPr>
              <a:t>AVP i PVP - 18 let; obě volební práva jsou vázána na trvalý pobyt v příslušném kraji</a:t>
            </a:r>
          </a:p>
          <a:p>
            <a:pPr eaLnBrk="1" hangingPunct="1">
              <a:spcBef>
                <a:spcPct val="30000"/>
              </a:spcBef>
            </a:pPr>
            <a:r>
              <a:rPr lang="cs-CZ" altLang="cs-CZ" sz="1800" dirty="0">
                <a:solidFill>
                  <a:srgbClr val="002D5A"/>
                </a:solidFill>
              </a:rPr>
              <a:t>Volební obvody odpovídají území každého kraje – jde tedy o velké volební obvody, kde se volí 45-65 zastupitelů</a:t>
            </a:r>
          </a:p>
          <a:p>
            <a:pPr eaLnBrk="1" hangingPunct="1">
              <a:spcBef>
                <a:spcPct val="30000"/>
              </a:spcBef>
            </a:pPr>
            <a:r>
              <a:rPr lang="cs-CZ" altLang="cs-CZ" sz="1800" dirty="0">
                <a:solidFill>
                  <a:srgbClr val="002D5A"/>
                </a:solidFill>
              </a:rPr>
              <a:t>Kandidovat mohou politické strany a politická hnutí nebo jejich koalice</a:t>
            </a:r>
          </a:p>
          <a:p>
            <a:pPr eaLnBrk="1" hangingPunct="1">
              <a:spcBef>
                <a:spcPct val="30000"/>
              </a:spcBef>
            </a:pPr>
            <a:r>
              <a:rPr lang="cs-CZ" altLang="cs-CZ" sz="1800" dirty="0">
                <a:solidFill>
                  <a:srgbClr val="002D5A"/>
                </a:solidFill>
              </a:rPr>
              <a:t>Do skrutinia postupují pouze strany, které v rámci kraje překonaly uzavírací klauzuli, jež činí 5 %</a:t>
            </a:r>
          </a:p>
          <a:p>
            <a:pPr eaLnBrk="1" hangingPunct="1">
              <a:spcBef>
                <a:spcPct val="30000"/>
              </a:spcBef>
            </a:pPr>
            <a:r>
              <a:rPr lang="cs-CZ" altLang="cs-CZ" sz="1800" dirty="0">
                <a:solidFill>
                  <a:srgbClr val="002D5A"/>
                </a:solidFill>
              </a:rPr>
              <a:t>Rozdělování mandátů probíhá v jediném skrutiniu pomocí tzv. modifikované </a:t>
            </a:r>
            <a:r>
              <a:rPr lang="cs-CZ" altLang="cs-CZ" sz="1800" dirty="0" err="1">
                <a:solidFill>
                  <a:srgbClr val="002D5A"/>
                </a:solidFill>
              </a:rPr>
              <a:t>D´Hondtovy</a:t>
            </a:r>
            <a:r>
              <a:rPr lang="cs-CZ" altLang="cs-CZ" sz="1800" dirty="0">
                <a:solidFill>
                  <a:srgbClr val="002D5A"/>
                </a:solidFill>
              </a:rPr>
              <a:t> formule (metoda volební dělitele) </a:t>
            </a:r>
          </a:p>
          <a:p>
            <a:pPr eaLnBrk="1" hangingPunct="1">
              <a:spcBef>
                <a:spcPct val="30000"/>
              </a:spcBef>
            </a:pPr>
            <a:r>
              <a:rPr lang="cs-CZ" altLang="cs-CZ" sz="1800" dirty="0">
                <a:solidFill>
                  <a:srgbClr val="002D5A"/>
                </a:solidFill>
              </a:rPr>
              <a:t>jednotliví kandidáti získávají mandáty podle pořadí, v jakém byli uvedení na kandidátní listině – ke změně může dojít na základě preferenčních hlasů, když některý kandidát získá více než 5 % preferenčních hlasů</a:t>
            </a:r>
          </a:p>
          <a:p>
            <a:pPr eaLnBrk="1" hangingPunct="1">
              <a:spcBef>
                <a:spcPct val="30000"/>
              </a:spcBef>
            </a:pPr>
            <a:r>
              <a:rPr lang="cs-CZ" altLang="cs-CZ" sz="1800" b="1" dirty="0">
                <a:solidFill>
                  <a:srgbClr val="002D5A"/>
                </a:solidFill>
              </a:rPr>
              <a:t>Z hlediska svého efektu jde o výrazně proporční volební systém, kde disproporční faktor představuje jenom uzavírací klauzule vyřazující ze skrutinia strany, které jí nedosáhly</a:t>
            </a:r>
          </a:p>
        </p:txBody>
      </p:sp>
    </p:spTree>
    <p:extLst>
      <p:ext uri="{BB962C8B-B14F-4D97-AF65-F5344CB8AC3E}">
        <p14:creationId xmlns:p14="http://schemas.microsoft.com/office/powerpoint/2010/main" val="302704115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78795"/>
            <a:ext cx="9144000" cy="9239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altLang="cs-CZ" sz="4000" dirty="0"/>
              <a:t>Volební systém </a:t>
            </a:r>
            <a:br>
              <a:rPr lang="cs-CZ" altLang="cs-CZ" sz="4000" dirty="0"/>
            </a:br>
            <a:r>
              <a:rPr lang="cs-CZ" altLang="cs-CZ" sz="4000" dirty="0"/>
              <a:t>do obecních zastupitelstev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5113" y="1378424"/>
            <a:ext cx="6176630" cy="5268036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cs-CZ" altLang="cs-CZ" sz="1800" dirty="0">
                <a:solidFill>
                  <a:srgbClr val="002D5A"/>
                </a:solidFill>
              </a:rPr>
              <a:t>Systém poměrného zastoupení listinného typu s </a:t>
            </a:r>
            <a:r>
              <a:rPr lang="cs-CZ" altLang="cs-CZ" sz="1800" dirty="0" err="1">
                <a:solidFill>
                  <a:srgbClr val="002D5A"/>
                </a:solidFill>
              </a:rPr>
              <a:t>polovázanou</a:t>
            </a:r>
            <a:r>
              <a:rPr lang="cs-CZ" altLang="cs-CZ" sz="1800" dirty="0">
                <a:solidFill>
                  <a:srgbClr val="002D5A"/>
                </a:solidFill>
              </a:rPr>
              <a:t> listinou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1800" dirty="0">
                <a:solidFill>
                  <a:srgbClr val="002D5A"/>
                </a:solidFill>
              </a:rPr>
              <a:t>Volební obvody odpovídají území obce či města, ty je však mohou rozdělit do více obvodů - různorodost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1800" dirty="0">
                <a:solidFill>
                  <a:srgbClr val="002D5A"/>
                </a:solidFill>
              </a:rPr>
              <a:t>Kandidovat mohou politické strany a politická hnutí nebo jejich koalice, případně nezávislí kandidáti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1800" dirty="0">
                <a:solidFill>
                  <a:srgbClr val="002D5A"/>
                </a:solidFill>
              </a:rPr>
              <a:t>Odlišná je struktura hlasu ‐ pro kandidáty, nikoli pro strany (tři formy hlasování)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1800" dirty="0">
                <a:solidFill>
                  <a:srgbClr val="002D5A"/>
                </a:solidFill>
              </a:rPr>
              <a:t>Uzavírací klauzule 5% (na úrovni volebního obvodu)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1800" dirty="0">
                <a:solidFill>
                  <a:srgbClr val="002D5A"/>
                </a:solidFill>
              </a:rPr>
              <a:t>rozdělování mandátů probíhá v jediném skrutiniu pomocí tzv. </a:t>
            </a:r>
            <a:r>
              <a:rPr lang="cs-CZ" altLang="cs-CZ" sz="1800" dirty="0" err="1">
                <a:solidFill>
                  <a:srgbClr val="002D5A"/>
                </a:solidFill>
              </a:rPr>
              <a:t>D´Hondtův</a:t>
            </a:r>
            <a:r>
              <a:rPr lang="cs-CZ" altLang="cs-CZ" sz="1800" dirty="0">
                <a:solidFill>
                  <a:srgbClr val="002D5A"/>
                </a:solidFill>
              </a:rPr>
              <a:t> dělitel 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1800" dirty="0">
                <a:solidFill>
                  <a:srgbClr val="002D5A"/>
                </a:solidFill>
              </a:rPr>
              <a:t>jednotliví kandidáti získávají mandáty podle pořadí, v jakém byli uvedeni na kandidátní listině – ke změně může dojít na základě výpočtu, do kterého vstupují individuální hlasy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1800" b="1" dirty="0">
                <a:solidFill>
                  <a:srgbClr val="002D5A"/>
                </a:solidFill>
              </a:rPr>
              <a:t>z hlediska svého efektu jde o </a:t>
            </a:r>
            <a:r>
              <a:rPr lang="cs-CZ" altLang="cs-CZ" sz="1800" b="1" u="sng" dirty="0">
                <a:solidFill>
                  <a:srgbClr val="002D5A"/>
                </a:solidFill>
              </a:rPr>
              <a:t>výrazně proporční volební systém</a:t>
            </a:r>
            <a:r>
              <a:rPr lang="cs-CZ" altLang="cs-CZ" sz="1800" b="1" dirty="0">
                <a:solidFill>
                  <a:srgbClr val="002D5A"/>
                </a:solidFill>
              </a:rPr>
              <a:t> s velmi malou personalizací volby</a:t>
            </a:r>
          </a:p>
        </p:txBody>
      </p:sp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6426200" y="1422400"/>
          <a:ext cx="2498725" cy="2617789"/>
        </p:xfrm>
        <a:graphic>
          <a:graphicData uri="http://schemas.openxmlformats.org/drawingml/2006/table">
            <a:tbl>
              <a:tblPr/>
              <a:tblGrid>
                <a:gridCol w="12848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9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441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počet </a:t>
                      </a:r>
                    </a:p>
                    <a:p>
                      <a:pPr algn="l" fontAlgn="ctr"/>
                      <a:r>
                        <a:rPr lang="cs-CZ" sz="1400" b="1" i="0" u="none" strike="noStrike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obyvatel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počet členů zastupitelstva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47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do 500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5 – 15 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00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501</a:t>
                      </a:r>
                      <a:r>
                        <a:rPr lang="pl-PL" sz="1400" b="0" i="0" u="none" strike="noStrike" baseline="0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-3.000</a:t>
                      </a:r>
                      <a:endParaRPr lang="pl-PL" sz="1400" b="0" i="0" u="none" strike="noStrike" dirty="0">
                        <a:solidFill>
                          <a:srgbClr val="222222"/>
                        </a:solidFill>
                        <a:effectLst/>
                        <a:latin typeface="+mn-lt"/>
                      </a:endParaRP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7 – 15 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63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3.001-10.000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11 – 25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50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10.001-50.000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15 –</a:t>
                      </a:r>
                      <a:r>
                        <a:rPr lang="cs-CZ" sz="1400" b="0" i="0" u="none" strike="noStrike" baseline="0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cs-CZ" sz="1400" b="0" i="0" u="none" strike="noStrike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35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75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50.001-150.000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25 – 45 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600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nad 150.000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35</a:t>
                      </a:r>
                      <a:r>
                        <a:rPr lang="cs-CZ" sz="1400" b="0" i="0" u="none" strike="noStrike" baseline="0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 –</a:t>
                      </a:r>
                      <a:r>
                        <a:rPr lang="cs-CZ" sz="1400" b="0" i="0" u="none" strike="noStrike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 55 </a:t>
                      </a:r>
                    </a:p>
                  </a:txBody>
                  <a:tcPr marL="9522" marR="9522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6632575" y="4216400"/>
          <a:ext cx="2265363" cy="1638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5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38300">
                <a:tc>
                  <a:txBody>
                    <a:bodyPr/>
                    <a:lstStyle/>
                    <a:p>
                      <a:r>
                        <a:rPr lang="cs-CZ" sz="1800" b="0" dirty="0"/>
                        <a:t>AVP i PVP ‐ 18 let; obě jsou vázána na </a:t>
                      </a:r>
                      <a:r>
                        <a:rPr lang="cs-CZ" sz="1800" b="0" dirty="0">
                          <a:solidFill>
                            <a:srgbClr val="FF0000"/>
                          </a:solidFill>
                        </a:rPr>
                        <a:t>trvalý pobyt v příslušném místě </a:t>
                      </a:r>
                      <a:r>
                        <a:rPr lang="cs-CZ" sz="1800" b="0" dirty="0"/>
                        <a:t>(prolamuje princip st. občanství)</a:t>
                      </a:r>
                    </a:p>
                  </a:txBody>
                  <a:tcPr marL="91433" marR="91433" marT="45736" marB="4573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2848463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5425" y="636588"/>
            <a:ext cx="8447088" cy="352425"/>
          </a:xfrm>
        </p:spPr>
        <p:txBody>
          <a:bodyPr rtlCol="0">
            <a:noAutofit/>
          </a:bodyPr>
          <a:lstStyle/>
          <a:p>
            <a:pPr defTabSz="914206" eaLnBrk="1" fontAlgn="auto" hangingPunct="1">
              <a:spcAft>
                <a:spcPts val="0"/>
              </a:spcAft>
              <a:defRPr/>
            </a:pPr>
            <a:r>
              <a:rPr lang="cs-CZ" altLang="cs-CZ" sz="2800" dirty="0"/>
              <a:t>Volební systém do Poslanecké sněmovny do roku 2000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87450"/>
            <a:ext cx="8229600" cy="5335588"/>
          </a:xfrm>
        </p:spPr>
        <p:txBody>
          <a:bodyPr/>
          <a:lstStyle/>
          <a:p>
            <a:pPr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Silně proporcionální systém</a:t>
            </a:r>
          </a:p>
          <a:p>
            <a:pPr lvl="1"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velké volební obvody – jen (průměr 25 mandátů)</a:t>
            </a:r>
          </a:p>
          <a:p>
            <a:pPr lvl="1"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dvě skrutinia</a:t>
            </a:r>
          </a:p>
          <a:p>
            <a:pPr lvl="1"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Hagenbach-Bischoffova kvóta</a:t>
            </a:r>
          </a:p>
          <a:p>
            <a:pPr lvl="1"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5% klauzule (7 pro 2 strany, 9 pro 3 a 11 pro vícestranné koalice) - jediná proměnná omezující proporcionalitu</a:t>
            </a:r>
          </a:p>
          <a:p>
            <a:pPr lvl="1"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4 preferenční hlasy (10 % hranice pro posun)</a:t>
            </a:r>
          </a:p>
          <a:p>
            <a:pPr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Efekty</a:t>
            </a:r>
          </a:p>
          <a:p>
            <a:pPr lvl="1"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Nefavorizoval vítěznou stranu ani strany silnější, naopak svojí silnou proporcionalitou posiloval postavení malých stran - napomáhal vládní nestabilitě a neakceschopnosti</a:t>
            </a:r>
          </a:p>
          <a:p>
            <a:pPr lvl="1"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Posilování postavení antisystémových formací (KSČM, SPR-RSČ)</a:t>
            </a:r>
          </a:p>
          <a:p>
            <a:pPr lvl="1"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Nízká personalizace</a:t>
            </a:r>
          </a:p>
          <a:p>
            <a:pPr lvl="1" eaLnBrk="1" hangingPunct="1">
              <a:lnSpc>
                <a:spcPct val="105000"/>
              </a:lnSpc>
              <a:spcBef>
                <a:spcPts val="600"/>
              </a:spcBef>
            </a:pPr>
            <a:r>
              <a:rPr lang="cs-CZ" altLang="cs-CZ" sz="1800">
                <a:solidFill>
                  <a:srgbClr val="002D5A"/>
                </a:solidFill>
              </a:rPr>
              <a:t>Volilo se v neexistujících krajích</a:t>
            </a:r>
          </a:p>
        </p:txBody>
      </p:sp>
    </p:spTree>
    <p:extLst>
      <p:ext uri="{BB962C8B-B14F-4D97-AF65-F5344CB8AC3E}">
        <p14:creationId xmlns:p14="http://schemas.microsoft.com/office/powerpoint/2010/main" val="1013958742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cs-CZ" altLang="cs-CZ" sz="2400">
              <a:latin typeface="Times New Roman" pitchFamily="18" charset="0"/>
            </a:endParaRPr>
          </a:p>
        </p:txBody>
      </p:sp>
      <p:graphicFrame>
        <p:nvGraphicFramePr>
          <p:cNvPr id="487427" name="Group 3"/>
          <p:cNvGraphicFramePr>
            <a:graphicFrameLocks noGrp="1"/>
          </p:cNvGraphicFramePr>
          <p:nvPr/>
        </p:nvGraphicFramePr>
        <p:xfrm>
          <a:off x="242888" y="315913"/>
          <a:ext cx="8901114" cy="6226176"/>
        </p:xfrm>
        <a:graphic>
          <a:graphicData uri="http://schemas.openxmlformats.org/drawingml/2006/table">
            <a:tbl>
              <a:tblPr/>
              <a:tblGrid>
                <a:gridCol w="1284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9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98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98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7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98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698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239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 </a:t>
                      </a:r>
                      <a:endParaRPr kumimoji="0" lang="cs-CZ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1992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1996</a:t>
                      </a:r>
                      <a:endParaRPr kumimoji="0" lang="cs-CZ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1998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87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 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%</a:t>
                      </a:r>
                      <a:endParaRPr kumimoji="0" lang="cs-CZ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křesla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%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křesla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%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křesla</a:t>
                      </a:r>
                      <a:endParaRPr kumimoji="0" lang="cs-CZ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60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ČSSD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6,5</a:t>
                      </a:r>
                      <a:endParaRPr kumimoji="0" lang="cs-CZ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16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26,4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61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32,3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74</a:t>
                      </a:r>
                      <a:endParaRPr kumimoji="0" lang="cs-CZ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13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ODS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29,7</a:t>
                      </a:r>
                      <a:endParaRPr kumimoji="0" lang="cs-CZ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76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29,6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68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27,7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63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60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KSČM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14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35</a:t>
                      </a:r>
                      <a:endParaRPr kumimoji="0" lang="cs-CZ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10,3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22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11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24</a:t>
                      </a:r>
                      <a:endParaRPr kumimoji="0" lang="cs-CZ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987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KDU-ČSL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6,3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15</a:t>
                      </a:r>
                      <a:endParaRPr kumimoji="0" lang="cs-CZ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8,1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18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9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20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987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US-DEU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8,6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19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360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SZ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1,1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987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SPR-RSČ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6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14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8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18</a:t>
                      </a:r>
                      <a:endParaRPr kumimoji="0" lang="cs-CZ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3,9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360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ODA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5,9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14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6,4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13</a:t>
                      </a:r>
                      <a:endParaRPr kumimoji="0" lang="cs-CZ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784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LSU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6,5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16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3987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HSD-SMS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5,9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14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MS Sans Serif" charset="-18"/>
                          <a:cs typeface="Arial" pitchFamily="34" charset="0"/>
                        </a:rPr>
                        <a:t>0</a:t>
                      </a:r>
                      <a:endParaRPr kumimoji="0" lang="cs-CZ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9993" marR="89993" marT="46811" marB="468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1217599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C859554F5BFAA4BBE3FE4010A9ED28D" ma:contentTypeVersion="4" ma:contentTypeDescription="Vytvoří nový dokument" ma:contentTypeScope="" ma:versionID="55ef9247e0fbfaea33e103e7927c9a6e">
  <xsd:schema xmlns:xsd="http://www.w3.org/2001/XMLSchema" xmlns:xs="http://www.w3.org/2001/XMLSchema" xmlns:p="http://schemas.microsoft.com/office/2006/metadata/properties" xmlns:ns2="6851cf81-6817-4491-8dac-539bd890e2c7" targetNamespace="http://schemas.microsoft.com/office/2006/metadata/properties" ma:root="true" ma:fieldsID="2df849617c5043e5b709179a52c34d08" ns2:_="">
    <xsd:import namespace="6851cf81-6817-4491-8dac-539bd890e2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51cf81-6817-4491-8dac-539bd890e2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16C2072-1FE9-4541-A44E-E00BCFBB43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E75293-46CF-49B8-B590-C3AB5CBE3B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51cf81-6817-4491-8dac-539bd890e2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6D6D9A4-93BD-4CB9-A2EB-DC7E5C01248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2505</TotalTime>
  <Words>1193</Words>
  <Application>Microsoft Office PowerPoint</Application>
  <PresentationFormat>On-screen Show (4:3)</PresentationFormat>
  <Paragraphs>320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Motiv sady Office</vt:lpstr>
      <vt:lpstr>Volební systémy v České republice</vt:lpstr>
      <vt:lpstr>Literatura a další zdroje  k prostudování</vt:lpstr>
      <vt:lpstr>Úkoly k řízené konzultaci</vt:lpstr>
      <vt:lpstr>Volební systémy v Česku - základní přehled</vt:lpstr>
      <vt:lpstr>Volební systém do Senátu</vt:lpstr>
      <vt:lpstr>Volební systém  do zastupitelstev krajů</vt:lpstr>
      <vt:lpstr>Volební systém  do obecních zastupitelstev</vt:lpstr>
      <vt:lpstr>Volební systém do Poslanecké sněmovny do roku 2000</vt:lpstr>
      <vt:lpstr>PowerPoint Presentation</vt:lpstr>
      <vt:lpstr>Reforma volebního systému 2000/2001</vt:lpstr>
      <vt:lpstr>Reforma volebního systému 2007/2008</vt:lpstr>
      <vt:lpstr>Současný volební systém do PS</vt:lpstr>
      <vt:lpstr>Volby 2002</vt:lpstr>
      <vt:lpstr>Volby 2006</vt:lpstr>
      <vt:lpstr>Volby 2010</vt:lpstr>
      <vt:lpstr>Volby 2013</vt:lpstr>
      <vt:lpstr>Volby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xmas</dc:creator>
  <cp:lastModifiedBy>cicar</cp:lastModifiedBy>
  <cp:revision>238</cp:revision>
  <dcterms:created xsi:type="dcterms:W3CDTF">2015-06-02T07:24:49Z</dcterms:created>
  <dcterms:modified xsi:type="dcterms:W3CDTF">2020-04-27T05:46:57Z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0x0101008C859554F5BFAA4BBE3FE4010A9ED28D</vt:lpwstr>
  </property>
</Properties>
</file>