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83" r:id="rId5"/>
    <p:sldId id="484" r:id="rId6"/>
    <p:sldId id="485" r:id="rId7"/>
    <p:sldId id="486" r:id="rId8"/>
    <p:sldId id="487" r:id="rId9"/>
    <p:sldId id="488" r:id="rId10"/>
    <p:sldId id="489" r:id="rId11"/>
    <p:sldId id="490" r:id="rId12"/>
  </p:sldIdLst>
  <p:sldSz cx="9144000" cy="6858000" type="screen4x3"/>
  <p:notesSz cx="6858000" cy="9144000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lav Mrkla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0" autoAdjust="0"/>
  </p:normalViewPr>
  <p:slideViewPr>
    <p:cSldViewPr snapToGrid="0" showGuides="1">
      <p:cViewPr>
        <p:scale>
          <a:sx n="50" d="100"/>
          <a:sy n="50" d="100"/>
        </p:scale>
        <p:origin x="-3300" y="-1320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736" y="2662687"/>
            <a:ext cx="7980528" cy="1470025"/>
          </a:xfrm>
        </p:spPr>
        <p:txBody>
          <a:bodyPr>
            <a:noAutofit/>
          </a:bodyPr>
          <a:lstStyle/>
          <a:p>
            <a: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ústava ČR: vznik, vývoj, základní principy; dělba moci</a:t>
            </a:r>
            <a:endParaRPr lang="cs-CZ" sz="4800" b="1" cap="all" dirty="0">
              <a:solidFill>
                <a:srgbClr val="002D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3773" y="499908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r>
              <a:rPr lang="cs-CZ" sz="2800" dirty="0">
                <a:solidFill>
                  <a:srgbClr val="002D5A"/>
                </a:solidFill>
              </a:rPr>
              <a:t>AR 2019-20</a:t>
            </a:r>
          </a:p>
        </p:txBody>
      </p:sp>
    </p:spTree>
    <p:extLst>
      <p:ext uri="{BB962C8B-B14F-4D97-AF65-F5344CB8AC3E}">
        <p14:creationId xmlns:p14="http://schemas.microsoft.com/office/powerpoint/2010/main" val="115351603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Ústavní vývoj 1989-1992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928048"/>
            <a:ext cx="8636000" cy="5488627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</a:rPr>
              <a:t>listopad 1989 - vypuštění článků o vedoucí úloze KSČ, NF a marxismu-leninismu</a:t>
            </a:r>
            <a:r>
              <a:rPr lang="en-US" altLang="cs-CZ" sz="1900" b="0" dirty="0">
                <a:solidFill>
                  <a:srgbClr val="002D5A"/>
                </a:solidFill>
                <a:cs typeface="Arial" charset="0"/>
              </a:rPr>
              <a:t> </a:t>
            </a:r>
            <a:r>
              <a:rPr lang="en-US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</a:t>
            </a: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 základní předpoklad pro politický pluralismus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únor 1990 - zásadní proměna podoby parlamentu: zkrácení volebního období (cesta ke svobodným volbám), zakotvení institutu volného poslaneckého mandátu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červen 1990 - první svobodné parlamentní volby do obou komor FS a obou republikových národních rad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leden 1991 - přijetí Listiny základních práv a svobod (později recipována do právního řádu samostatné ČR)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červenec 1991 - ústavní zákon o referendu jako možná cesta k vyřešení státoprávních sporů / nebylo využito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červen 1992 - druhé parlamentní volby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září 1992 - SNR schvaluje Ústavu SR, která ji prohlásí za svrchovaný a suverénní stát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25.11.1992 - FS přijímá ústavní zákon o zániku čs. federace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1900" b="0" dirty="0">
                <a:solidFill>
                  <a:srgbClr val="002D5A"/>
                </a:solidFill>
                <a:cs typeface="Arial" charset="0"/>
                <a:sym typeface="Wingdings" pitchFamily="2" charset="2"/>
              </a:rPr>
              <a:t>16.12.1992 - ČNR přijímá Ústavu ČR</a:t>
            </a:r>
          </a:p>
        </p:txBody>
      </p:sp>
    </p:spTree>
    <p:extLst>
      <p:ext uri="{BB962C8B-B14F-4D97-AF65-F5344CB8AC3E}">
        <p14:creationId xmlns:p14="http://schemas.microsoft.com/office/powerpoint/2010/main" val="999671443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6478"/>
            <a:ext cx="9144000" cy="88710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Ústavní vývoj 1993-2020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0878"/>
            <a:ext cx="8229600" cy="5472752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1.1.1993 - vznik České republiky - Ústava se stává základním zákonem a v ní zakotvené instituce, jsou-li ustaveny, přebírají své funkce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září 1995 - zákon o volbách do Parlamentu ČR - cesta k naplnění Senátu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1996 - volby do PS a Senátu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1997 - ústavní zákon o zřízení VÚSC (krajů) - naplněn v roce 2000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březen 1998 - zákon o zkrácení volebního období do PS coby řešení vládní krize z konce roku 1997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1998-2002 - pokusy o zásadnější reformy ústavy a volebního systému končí nezdarem - výsledkem je stávající podoba volebního systému do PS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2002 - ústavní zákon o referendu v otázce přistoupení ČR k EU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2003 - naplnění Nejvyššího správního soudu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dirty="0">
                <a:solidFill>
                  <a:srgbClr val="002D5A"/>
                </a:solidFill>
              </a:rPr>
              <a:t>2009 – Ústavní soud „ruší“ předčasné volby</a:t>
            </a:r>
            <a:endParaRPr lang="cs-CZ" altLang="cs-CZ" sz="2100" b="0" dirty="0">
              <a:solidFill>
                <a:srgbClr val="002D5A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cs-CZ" altLang="cs-CZ" sz="2100" dirty="0">
                <a:solidFill>
                  <a:srgbClr val="002D5A"/>
                </a:solidFill>
              </a:rPr>
              <a:t>2012 – změna způsobu volby prezidenta republiky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2013 - omezení imunity</a:t>
            </a:r>
          </a:p>
        </p:txBody>
      </p:sp>
    </p:spTree>
    <p:extLst>
      <p:ext uri="{BB962C8B-B14F-4D97-AF65-F5344CB8AC3E}">
        <p14:creationId xmlns:p14="http://schemas.microsoft.com/office/powerpoint/2010/main" val="3388616164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Okolnosti vzniku Ústavy ČR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400" i="1" dirty="0">
                <a:solidFill>
                  <a:srgbClr val="002D5A"/>
                </a:solidFill>
              </a:rPr>
              <a:t>Prof. Jan Filip</a:t>
            </a:r>
            <a:r>
              <a:rPr lang="cs-CZ" altLang="cs-CZ" sz="2400" dirty="0">
                <a:solidFill>
                  <a:srgbClr val="002D5A"/>
                </a:solidFill>
              </a:rPr>
              <a:t> 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Ústava nevznikla v důsledků vítězství v revoluci nebo ve válce, ani v důsledku porážky; nebyla ani důvodem demokratizace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Vznikla jako pragmatické řešené složité státoprávní a politické situace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Nebyla výsledkem tužeb, ani aspirací – a dokonce vznikla v době, kdy se teprve hledala idea české státnosti </a:t>
            </a:r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24185745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568" y="200593"/>
            <a:ext cx="8031163" cy="40163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Proces přijímání Ústavy ČR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064525"/>
            <a:ext cx="8218487" cy="5431809"/>
          </a:xfrm>
        </p:spPr>
        <p:txBody>
          <a:bodyPr>
            <a:noAutofit/>
          </a:bodyPr>
          <a:lstStyle/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Ustavení dvou komisí 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1900" b="1" i="1" dirty="0">
                <a:solidFill>
                  <a:srgbClr val="002D5A"/>
                </a:solidFill>
              </a:rPr>
              <a:t>Vládní </a:t>
            </a:r>
            <a:r>
              <a:rPr lang="cs-CZ" altLang="cs-CZ" sz="1900" b="0" i="1" dirty="0">
                <a:solidFill>
                  <a:srgbClr val="002D5A"/>
                </a:solidFill>
              </a:rPr>
              <a:t>(předseda – V. Klaus, místopředseda – J. Kalvoda, sekretář – C. Svoboda, členové: F. Šedivý, J. Vlach, V. </a:t>
            </a:r>
            <a:r>
              <a:rPr lang="cs-CZ" altLang="cs-CZ" sz="1900" b="0" i="1" dirty="0" err="1">
                <a:solidFill>
                  <a:srgbClr val="002D5A"/>
                </a:solidFill>
              </a:rPr>
              <a:t>Cepl</a:t>
            </a:r>
            <a:r>
              <a:rPr lang="cs-CZ" altLang="cs-CZ" sz="1900" b="0" i="1" dirty="0">
                <a:solidFill>
                  <a:srgbClr val="002D5A"/>
                </a:solidFill>
              </a:rPr>
              <a:t>, D. Kroupa, V. Benda, V. </a:t>
            </a:r>
            <a:r>
              <a:rPr lang="cs-CZ" altLang="cs-CZ" sz="1900" b="0" i="1" dirty="0" err="1">
                <a:solidFill>
                  <a:srgbClr val="002D5A"/>
                </a:solidFill>
              </a:rPr>
              <a:t>Peřich</a:t>
            </a:r>
            <a:r>
              <a:rPr lang="cs-CZ" altLang="cs-CZ" sz="1900" b="0" i="1" dirty="0">
                <a:solidFill>
                  <a:srgbClr val="002D5A"/>
                </a:solidFill>
              </a:rPr>
              <a:t>, J. Litomiský, M. Výborný, V. Novotný, M. </a:t>
            </a:r>
            <a:r>
              <a:rPr lang="cs-CZ" altLang="cs-CZ" sz="1900" b="0" i="1" dirty="0" err="1">
                <a:solidFill>
                  <a:srgbClr val="002D5A"/>
                </a:solidFill>
              </a:rPr>
              <a:t>Sylla</a:t>
            </a:r>
            <a:r>
              <a:rPr lang="cs-CZ" altLang="cs-CZ" sz="1900" b="0" i="1" dirty="0">
                <a:solidFill>
                  <a:srgbClr val="002D5A"/>
                </a:solidFill>
              </a:rPr>
              <a:t>, P. Zářecký, D. Hendrych)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1900" b="1" i="1" dirty="0">
                <a:solidFill>
                  <a:srgbClr val="002D5A"/>
                </a:solidFill>
              </a:rPr>
              <a:t>Parlamentní </a:t>
            </a:r>
            <a:r>
              <a:rPr lang="cs-CZ" altLang="cs-CZ" sz="1900" b="0" i="1" dirty="0">
                <a:solidFill>
                  <a:srgbClr val="002D5A"/>
                </a:solidFill>
              </a:rPr>
              <a:t>– komise předsednictva ČNR (M. Benda, J. Bílý, P. Hirsch, A. Hrazdíra, I. Janů, H. Marvanová, I. Mašek, J. </a:t>
            </a:r>
            <a:r>
              <a:rPr lang="cs-CZ" altLang="cs-CZ" sz="1900" b="0" i="1" dirty="0" err="1">
                <a:solidFill>
                  <a:srgbClr val="002D5A"/>
                </a:solidFill>
              </a:rPr>
              <a:t>Ortman</a:t>
            </a:r>
            <a:r>
              <a:rPr lang="cs-CZ" altLang="cs-CZ" sz="1900" b="0" i="1" dirty="0">
                <a:solidFill>
                  <a:srgbClr val="002D5A"/>
                </a:solidFill>
              </a:rPr>
              <a:t>, J. </a:t>
            </a:r>
            <a:r>
              <a:rPr lang="cs-CZ" altLang="cs-CZ" sz="1900" b="0" i="1" dirty="0" err="1">
                <a:solidFill>
                  <a:srgbClr val="002D5A"/>
                </a:solidFill>
              </a:rPr>
              <a:t>Payne</a:t>
            </a:r>
            <a:r>
              <a:rPr lang="cs-CZ" altLang="cs-CZ" sz="1900" b="0" i="1" dirty="0">
                <a:solidFill>
                  <a:srgbClr val="002D5A"/>
                </a:solidFill>
              </a:rPr>
              <a:t>, A. Röschová, V. Sochor, M. Uhde, J. Vik)</a:t>
            </a:r>
            <a:endParaRPr lang="cs-CZ" altLang="cs-CZ" sz="1900" b="0" dirty="0">
              <a:solidFill>
                <a:srgbClr val="002D5A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Návrhy politických stran a hnutí – některé ve formě tezí, jiné kompletní: ČSSD, Levý blok, LSU-ČSS, OH, Koruna česká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Při projednávání převažovala “většinová” strategie vládní koalice – návrhy opozice byly diskutovány jen s ohledem na nutnost její podpory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Naprosto zásadní vývoj mnoha míst ústavy – často téměř protiklad počáteční úpravy</a:t>
            </a:r>
          </a:p>
        </p:txBody>
      </p:sp>
    </p:spTree>
    <p:extLst>
      <p:ext uri="{BB962C8B-B14F-4D97-AF65-F5344CB8AC3E}">
        <p14:creationId xmlns:p14="http://schemas.microsoft.com/office/powerpoint/2010/main" val="36719071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852" y="266961"/>
            <a:ext cx="7478712" cy="401637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800" dirty="0"/>
              <a:t>Základní sporné body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738" y="1132764"/>
            <a:ext cx="8453437" cy="5195011"/>
          </a:xfrm>
        </p:spPr>
        <p:txBody>
          <a:bodyPr>
            <a:noAutofit/>
          </a:bodyPr>
          <a:lstStyle/>
          <a:p>
            <a:pPr eaLnBrk="1" hangingPunct="1">
              <a:spcBef>
                <a:spcPct val="4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Bikameralismus – velká škála řešení: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b="0" dirty="0" err="1">
                <a:solidFill>
                  <a:srgbClr val="002D5A"/>
                </a:solidFill>
              </a:rPr>
              <a:t>hayekovská</a:t>
            </a:r>
            <a:r>
              <a:rPr lang="cs-CZ" altLang="cs-CZ" sz="1600" b="0" dirty="0">
                <a:solidFill>
                  <a:srgbClr val="002D5A"/>
                </a:solidFill>
              </a:rPr>
              <a:t> představa o zvláštní působnost (Senát – soukromé právo; Sněmovna – veřejné právo)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b="0" dirty="0">
                <a:solidFill>
                  <a:srgbClr val="002D5A"/>
                </a:solidFill>
              </a:rPr>
              <a:t>regionální Senát tvořený přednosty okresních úřadů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b="0" dirty="0">
                <a:solidFill>
                  <a:srgbClr val="002D5A"/>
                </a:solidFill>
              </a:rPr>
              <a:t>Senát projednávající jen ústavní zákony a zákony z čl. 40 platné Ústavy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b="0" dirty="0">
                <a:solidFill>
                  <a:srgbClr val="002D5A"/>
                </a:solidFill>
              </a:rPr>
              <a:t>Prozatímní Senát tvořený poslanci FS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dirty="0">
                <a:solidFill>
                  <a:srgbClr val="002D5A"/>
                </a:solidFill>
              </a:rPr>
              <a:t>pravomoc</a:t>
            </a:r>
            <a:r>
              <a:rPr lang="cs-CZ" altLang="cs-CZ" sz="2200" b="0" dirty="0">
                <a:solidFill>
                  <a:srgbClr val="002D5A"/>
                </a:solidFill>
              </a:rPr>
              <a:t> PS samu sebe rozpustit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dirty="0">
                <a:solidFill>
                  <a:srgbClr val="002D5A"/>
                </a:solidFill>
              </a:rPr>
              <a:t>t</a:t>
            </a:r>
            <a:r>
              <a:rPr lang="cs-CZ" altLang="cs-CZ" sz="2200" b="0" dirty="0">
                <a:solidFill>
                  <a:srgbClr val="002D5A"/>
                </a:solidFill>
              </a:rPr>
              <a:t>restní parlamentní řízení proti ministrům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dirty="0">
                <a:solidFill>
                  <a:srgbClr val="002D5A"/>
                </a:solidFill>
              </a:rPr>
              <a:t>v</a:t>
            </a:r>
            <a:r>
              <a:rPr lang="cs-CZ" altLang="cs-CZ" sz="2200" b="0" dirty="0">
                <a:solidFill>
                  <a:srgbClr val="002D5A"/>
                </a:solidFill>
              </a:rPr>
              <a:t>olební systémy do obou komor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3/5 versus nadpoloviční většina pro ústavní zákony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dirty="0">
                <a:solidFill>
                  <a:srgbClr val="002D5A"/>
                </a:solidFill>
              </a:rPr>
              <a:t>ú</a:t>
            </a:r>
            <a:r>
              <a:rPr lang="cs-CZ" altLang="cs-CZ" sz="2200" b="0" dirty="0">
                <a:solidFill>
                  <a:srgbClr val="002D5A"/>
                </a:solidFill>
              </a:rPr>
              <a:t>zemní samospráva - zemské uspořádání – zemské zákonodárství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spor o přímou demokracii – referenda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Listina základních práv a svobod</a:t>
            </a:r>
          </a:p>
        </p:txBody>
      </p:sp>
    </p:spTree>
    <p:extLst>
      <p:ext uri="{BB962C8B-B14F-4D97-AF65-F5344CB8AC3E}">
        <p14:creationId xmlns:p14="http://schemas.microsoft.com/office/powerpoint/2010/main" val="4886005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620191"/>
            <a:ext cx="8031162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dirty="0"/>
              <a:t>Vliv historických a zahraničních ústavních textů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854" y="1719618"/>
            <a:ext cx="8088834" cy="4589107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zásadní návaznost na ústavní listinu z roku 1920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málo patrný je i vliv ústavy z roku 1960, resp. její federalizační  novely z roku 1968 – konstrukce Ústavního soudu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španělská ústava – pravidla pro jednání společné schůze obou komor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tzv. malá polská ústava – rozlišení hlasování o návrzích zákonů , které Senát zamítl nebo vrátil s pozměňovacími návrhy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Francie a USA – parciální obnova Senátu po 1/3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Německo a Polsko – vztah komor v ZD procesu</a:t>
            </a:r>
          </a:p>
        </p:txBody>
      </p:sp>
    </p:spTree>
    <p:extLst>
      <p:ext uri="{BB962C8B-B14F-4D97-AF65-F5344CB8AC3E}">
        <p14:creationId xmlns:p14="http://schemas.microsoft.com/office/powerpoint/2010/main" val="476503984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8615"/>
            <a:ext cx="9144000" cy="77527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Základní ústavní a politické principy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610436"/>
            <a:ext cx="8653463" cy="5049671"/>
          </a:xfrm>
        </p:spPr>
        <p:txBody>
          <a:bodyPr>
            <a:normAutofit/>
          </a:bodyPr>
          <a:lstStyle/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1" dirty="0">
                <a:solidFill>
                  <a:srgbClr val="002D5A"/>
                </a:solidFill>
              </a:rPr>
              <a:t>svrchovanost lidu a reprezentativní demokracie</a:t>
            </a:r>
          </a:p>
          <a:p>
            <a:pPr>
              <a:lnSpc>
                <a:spcPct val="105000"/>
              </a:lnSpc>
              <a:spcBef>
                <a:spcPts val="1200"/>
              </a:spcBef>
            </a:pPr>
            <a:r>
              <a:rPr lang="it-IT" altLang="cs-CZ" sz="2200" b="1" dirty="0">
                <a:solidFill>
                  <a:srgbClr val="002D5A"/>
                </a:solidFill>
              </a:rPr>
              <a:t>dělba moci - </a:t>
            </a:r>
            <a:r>
              <a:rPr lang="cs-CZ" altLang="cs-CZ" sz="2200" b="1" dirty="0">
                <a:solidFill>
                  <a:srgbClr val="002D5A"/>
                </a:solidFill>
              </a:rPr>
              <a:t>parlamentarismus</a:t>
            </a:r>
            <a:r>
              <a:rPr lang="cs-CZ" altLang="cs-CZ" sz="2200" dirty="0">
                <a:solidFill>
                  <a:srgbClr val="002D5A"/>
                </a:solidFill>
              </a:rPr>
              <a:t> – klasického republikánského typu s prvky racionalizace; dualismus jednotlivých složek moci</a:t>
            </a:r>
            <a:endParaRPr lang="cs-CZ" altLang="cs-CZ" sz="2200" b="0" dirty="0">
              <a:solidFill>
                <a:srgbClr val="002D5A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1" dirty="0">
                <a:solidFill>
                  <a:srgbClr val="002D5A"/>
                </a:solidFill>
              </a:rPr>
              <a:t>jednotný (unitární) stát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1" dirty="0">
                <a:solidFill>
                  <a:srgbClr val="002D5A"/>
                </a:solidFill>
              </a:rPr>
              <a:t>právní stát (vláda práva); ústavnost - silná pozice Ústavního soudu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lidská práva – Listina 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většinový princip a ochrana menšin 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1" dirty="0">
                <a:solidFill>
                  <a:srgbClr val="002D5A"/>
                </a:solidFill>
              </a:rPr>
              <a:t>volná soutěž politických stran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odmítnutí násilí jako prostředku politiky</a:t>
            </a:r>
          </a:p>
          <a:p>
            <a:pPr eaLnBrk="1" hangingPunct="1">
              <a:lnSpc>
                <a:spcPct val="105000"/>
              </a:lnSpc>
              <a:spcBef>
                <a:spcPts val="1200"/>
              </a:spcBef>
            </a:pPr>
            <a:r>
              <a:rPr lang="cs-CZ" altLang="cs-CZ" sz="2200" b="1" dirty="0">
                <a:solidFill>
                  <a:srgbClr val="002D5A"/>
                </a:solidFill>
              </a:rPr>
              <a:t>územní a profesní samospráva</a:t>
            </a:r>
          </a:p>
        </p:txBody>
      </p:sp>
    </p:spTree>
    <p:extLst>
      <p:ext uri="{BB962C8B-B14F-4D97-AF65-F5344CB8AC3E}">
        <p14:creationId xmlns:p14="http://schemas.microsoft.com/office/powerpoint/2010/main" val="36461249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9554F5BFAA4BBE3FE4010A9ED28D" ma:contentTypeVersion="4" ma:contentTypeDescription="Vytvoří nový dokument" ma:contentTypeScope="" ma:versionID="55ef9247e0fbfaea33e103e7927c9a6e">
  <xsd:schema xmlns:xsd="http://www.w3.org/2001/XMLSchema" xmlns:xs="http://www.w3.org/2001/XMLSchema" xmlns:p="http://schemas.microsoft.com/office/2006/metadata/properties" xmlns:ns2="6851cf81-6817-4491-8dac-539bd890e2c7" targetNamespace="http://schemas.microsoft.com/office/2006/metadata/properties" ma:root="true" ma:fieldsID="2df849617c5043e5b709179a52c34d08" ns2:_="">
    <xsd:import namespace="6851cf81-6817-4491-8dac-539bd890e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1cf81-6817-4491-8dac-539bd890e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C5B4B9-6C10-4054-B13D-05472939245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16ABF8-425F-4883-B099-ACF492096D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691BDD-329C-4341-8C84-F40F79193D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51cf81-6817-4491-8dac-539bd890e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590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ústava ČR: vznik, vývoj, základní principy; dělba moci</vt:lpstr>
      <vt:lpstr>Ústavní vývoj 1989-1992</vt:lpstr>
      <vt:lpstr>Ústavní vývoj 1993-2020</vt:lpstr>
      <vt:lpstr>Okolnosti vzniku Ústavy ČR</vt:lpstr>
      <vt:lpstr>Proces přijímání Ústavy ČR</vt:lpstr>
      <vt:lpstr>Základní sporné body</vt:lpstr>
      <vt:lpstr>Vliv historických a zahraničních ústavních textů</vt:lpstr>
      <vt:lpstr>Základní ústavní a politické principy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Ladislav Mrklas</cp:lastModifiedBy>
  <cp:revision>227</cp:revision>
  <dcterms:created xsi:type="dcterms:W3CDTF">2015-06-02T07:24:49Z</dcterms:created>
  <dcterms:modified xsi:type="dcterms:W3CDTF">2020-05-05T11:39:55Z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0x0101008C859554F5BFAA4BBE3FE4010A9ED28D</vt:lpwstr>
  </property>
</Properties>
</file>