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483" r:id="rId5"/>
    <p:sldId id="484" r:id="rId6"/>
    <p:sldId id="485" r:id="rId7"/>
    <p:sldId id="486" r:id="rId8"/>
    <p:sldId id="487" r:id="rId9"/>
    <p:sldId id="488" r:id="rId10"/>
    <p:sldId id="489" r:id="rId11"/>
    <p:sldId id="490" r:id="rId12"/>
  </p:sldIdLst>
  <p:sldSz cx="9144000" cy="6858000" type="screen4x3"/>
  <p:notesSz cx="6858000" cy="9144000"/>
  <p:defaultTextStyle>
    <a:defPPr>
      <a:defRPr lang="cs-CZ"/>
    </a:defPPr>
    <a:lvl1pPr marL="0" algn="l" defTabSz="91420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03" algn="l" defTabSz="91420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206" algn="l" defTabSz="91420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309" algn="l" defTabSz="91420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411" algn="l" defTabSz="91420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514" algn="l" defTabSz="91420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617" algn="l" defTabSz="91420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199720" algn="l" defTabSz="91420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6823" algn="l" defTabSz="91420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944">
          <p15:clr>
            <a:srgbClr val="A4A3A4"/>
          </p15:clr>
        </p15:guide>
        <p15:guide id="2" orient="horz" pos="2160">
          <p15:clr>
            <a:srgbClr val="A4A3A4"/>
          </p15:clr>
        </p15:guide>
        <p15:guide id="3" orient="horz" pos="3974">
          <p15:clr>
            <a:srgbClr val="A4A3A4"/>
          </p15:clr>
        </p15:guide>
        <p15:guide id="4" orient="horz" pos="362">
          <p15:clr>
            <a:srgbClr val="A4A3A4"/>
          </p15:clr>
        </p15:guide>
        <p15:guide id="5" orient="horz" pos="2812">
          <p15:clr>
            <a:srgbClr val="A4A3A4"/>
          </p15:clr>
        </p15:guide>
        <p15:guide id="6" orient="horz" pos="713">
          <p15:clr>
            <a:srgbClr val="A4A3A4"/>
          </p15:clr>
        </p15:guide>
        <p15:guide id="7" pos="2880">
          <p15:clr>
            <a:srgbClr val="A4A3A4"/>
          </p15:clr>
        </p15:guide>
        <p15:guide id="8" pos="3605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Ladislav Mrklas" initials="LM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2D5A"/>
    <a:srgbClr val="CA8A6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15620"/>
    <p:restoredTop sz="94700" autoAdjust="0"/>
  </p:normalViewPr>
  <p:slideViewPr>
    <p:cSldViewPr snapToGrid="0" showGuides="1">
      <p:cViewPr>
        <p:scale>
          <a:sx n="50" d="100"/>
          <a:sy n="50" d="100"/>
        </p:scale>
        <p:origin x="-3300" y="-1320"/>
      </p:cViewPr>
      <p:guideLst>
        <p:guide orient="horz" pos="944"/>
        <p:guide orient="horz" pos="2160"/>
        <p:guide orient="horz" pos="3974"/>
        <p:guide orient="horz" pos="362"/>
        <p:guide orient="horz" pos="2812"/>
        <p:guide orient="horz" pos="713"/>
        <p:guide pos="2880"/>
        <p:guide pos="3605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Volný tvar 6"/>
          <p:cNvSpPr/>
          <p:nvPr userDrawn="1"/>
        </p:nvSpPr>
        <p:spPr>
          <a:xfrm>
            <a:off x="5395596" y="-1"/>
            <a:ext cx="3749252" cy="1131889"/>
          </a:xfrm>
          <a:custGeom>
            <a:avLst/>
            <a:gdLst>
              <a:gd name="connsiteX0" fmla="*/ 0 w 1908175"/>
              <a:gd name="connsiteY0" fmla="*/ 574675 h 581025"/>
              <a:gd name="connsiteX1" fmla="*/ 139700 w 1908175"/>
              <a:gd name="connsiteY1" fmla="*/ 3175 h 581025"/>
              <a:gd name="connsiteX2" fmla="*/ 1892300 w 1908175"/>
              <a:gd name="connsiteY2" fmla="*/ 0 h 581025"/>
              <a:gd name="connsiteX3" fmla="*/ 1908175 w 1908175"/>
              <a:gd name="connsiteY3" fmla="*/ 581025 h 581025"/>
              <a:gd name="connsiteX4" fmla="*/ 0 w 1908175"/>
              <a:gd name="connsiteY4" fmla="*/ 574675 h 581025"/>
              <a:gd name="connsiteX0" fmla="*/ 0 w 1908175"/>
              <a:gd name="connsiteY0" fmla="*/ 577850 h 581025"/>
              <a:gd name="connsiteX1" fmla="*/ 139700 w 1908175"/>
              <a:gd name="connsiteY1" fmla="*/ 3175 h 581025"/>
              <a:gd name="connsiteX2" fmla="*/ 1892300 w 1908175"/>
              <a:gd name="connsiteY2" fmla="*/ 0 h 581025"/>
              <a:gd name="connsiteX3" fmla="*/ 1908175 w 1908175"/>
              <a:gd name="connsiteY3" fmla="*/ 581025 h 581025"/>
              <a:gd name="connsiteX4" fmla="*/ 0 w 1908175"/>
              <a:gd name="connsiteY4" fmla="*/ 577850 h 581025"/>
              <a:gd name="connsiteX0" fmla="*/ 0 w 1908175"/>
              <a:gd name="connsiteY0" fmla="*/ 628650 h 631825"/>
              <a:gd name="connsiteX1" fmla="*/ 149225 w 1908175"/>
              <a:gd name="connsiteY1" fmla="*/ 0 h 631825"/>
              <a:gd name="connsiteX2" fmla="*/ 1892300 w 1908175"/>
              <a:gd name="connsiteY2" fmla="*/ 50800 h 631825"/>
              <a:gd name="connsiteX3" fmla="*/ 1908175 w 1908175"/>
              <a:gd name="connsiteY3" fmla="*/ 631825 h 631825"/>
              <a:gd name="connsiteX4" fmla="*/ 0 w 1908175"/>
              <a:gd name="connsiteY4" fmla="*/ 628650 h 631825"/>
              <a:gd name="connsiteX0" fmla="*/ 0 w 1933575"/>
              <a:gd name="connsiteY0" fmla="*/ 628650 h 631825"/>
              <a:gd name="connsiteX1" fmla="*/ 149225 w 1933575"/>
              <a:gd name="connsiteY1" fmla="*/ 0 h 631825"/>
              <a:gd name="connsiteX2" fmla="*/ 1933575 w 1933575"/>
              <a:gd name="connsiteY2" fmla="*/ 0 h 631825"/>
              <a:gd name="connsiteX3" fmla="*/ 1908175 w 1933575"/>
              <a:gd name="connsiteY3" fmla="*/ 631825 h 631825"/>
              <a:gd name="connsiteX4" fmla="*/ 0 w 1933575"/>
              <a:gd name="connsiteY4" fmla="*/ 628650 h 631825"/>
              <a:gd name="connsiteX0" fmla="*/ 0 w 1968500"/>
              <a:gd name="connsiteY0" fmla="*/ 628650 h 628650"/>
              <a:gd name="connsiteX1" fmla="*/ 149225 w 1968500"/>
              <a:gd name="connsiteY1" fmla="*/ 0 h 628650"/>
              <a:gd name="connsiteX2" fmla="*/ 1933575 w 1968500"/>
              <a:gd name="connsiteY2" fmla="*/ 0 h 628650"/>
              <a:gd name="connsiteX3" fmla="*/ 1968500 w 1968500"/>
              <a:gd name="connsiteY3" fmla="*/ 628650 h 628650"/>
              <a:gd name="connsiteX4" fmla="*/ 0 w 1968500"/>
              <a:gd name="connsiteY4" fmla="*/ 628650 h 628650"/>
              <a:gd name="connsiteX0" fmla="*/ 0 w 1994535"/>
              <a:gd name="connsiteY0" fmla="*/ 628650 h 628650"/>
              <a:gd name="connsiteX1" fmla="*/ 149225 w 1994535"/>
              <a:gd name="connsiteY1" fmla="*/ 0 h 628650"/>
              <a:gd name="connsiteX2" fmla="*/ 1994535 w 1994535"/>
              <a:gd name="connsiteY2" fmla="*/ 53975 h 628650"/>
              <a:gd name="connsiteX3" fmla="*/ 1968500 w 1994535"/>
              <a:gd name="connsiteY3" fmla="*/ 628650 h 628650"/>
              <a:gd name="connsiteX4" fmla="*/ 0 w 1994535"/>
              <a:gd name="connsiteY4" fmla="*/ 628650 h 628650"/>
              <a:gd name="connsiteX0" fmla="*/ 0 w 1968500"/>
              <a:gd name="connsiteY0" fmla="*/ 628650 h 628650"/>
              <a:gd name="connsiteX1" fmla="*/ 149225 w 1968500"/>
              <a:gd name="connsiteY1" fmla="*/ 0 h 628650"/>
              <a:gd name="connsiteX2" fmla="*/ 1965960 w 1968500"/>
              <a:gd name="connsiteY2" fmla="*/ 6350 h 628650"/>
              <a:gd name="connsiteX3" fmla="*/ 1968500 w 1968500"/>
              <a:gd name="connsiteY3" fmla="*/ 628650 h 628650"/>
              <a:gd name="connsiteX4" fmla="*/ 0 w 1968500"/>
              <a:gd name="connsiteY4" fmla="*/ 628650 h 628650"/>
              <a:gd name="connsiteX0" fmla="*/ 0 w 1968500"/>
              <a:gd name="connsiteY0" fmla="*/ 622300 h 622300"/>
              <a:gd name="connsiteX1" fmla="*/ 134937 w 1968500"/>
              <a:gd name="connsiteY1" fmla="*/ 47625 h 622300"/>
              <a:gd name="connsiteX2" fmla="*/ 1965960 w 1968500"/>
              <a:gd name="connsiteY2" fmla="*/ 0 h 622300"/>
              <a:gd name="connsiteX3" fmla="*/ 1968500 w 1968500"/>
              <a:gd name="connsiteY3" fmla="*/ 622300 h 622300"/>
              <a:gd name="connsiteX4" fmla="*/ 0 w 1968500"/>
              <a:gd name="connsiteY4" fmla="*/ 622300 h 622300"/>
              <a:gd name="connsiteX0" fmla="*/ 0 w 1968500"/>
              <a:gd name="connsiteY0" fmla="*/ 574675 h 574675"/>
              <a:gd name="connsiteX1" fmla="*/ 134937 w 1968500"/>
              <a:gd name="connsiteY1" fmla="*/ 0 h 574675"/>
              <a:gd name="connsiteX2" fmla="*/ 1882774 w 1968500"/>
              <a:gd name="connsiteY2" fmla="*/ 33338 h 574675"/>
              <a:gd name="connsiteX3" fmla="*/ 1968500 w 1968500"/>
              <a:gd name="connsiteY3" fmla="*/ 574675 h 574675"/>
              <a:gd name="connsiteX4" fmla="*/ 0 w 1968500"/>
              <a:gd name="connsiteY4" fmla="*/ 574675 h 574675"/>
              <a:gd name="connsiteX0" fmla="*/ 0 w 1968500"/>
              <a:gd name="connsiteY0" fmla="*/ 574675 h 574675"/>
              <a:gd name="connsiteX1" fmla="*/ 134937 w 1968500"/>
              <a:gd name="connsiteY1" fmla="*/ 0 h 574675"/>
              <a:gd name="connsiteX2" fmla="*/ 1882774 w 1968500"/>
              <a:gd name="connsiteY2" fmla="*/ 0 h 574675"/>
              <a:gd name="connsiteX3" fmla="*/ 1968500 w 1968500"/>
              <a:gd name="connsiteY3" fmla="*/ 574675 h 574675"/>
              <a:gd name="connsiteX4" fmla="*/ 0 w 1968500"/>
              <a:gd name="connsiteY4" fmla="*/ 574675 h 574675"/>
              <a:gd name="connsiteX0" fmla="*/ 0 w 1883621"/>
              <a:gd name="connsiteY0" fmla="*/ 574675 h 574675"/>
              <a:gd name="connsiteX1" fmla="*/ 134937 w 1883621"/>
              <a:gd name="connsiteY1" fmla="*/ 0 h 574675"/>
              <a:gd name="connsiteX2" fmla="*/ 1882774 w 1883621"/>
              <a:gd name="connsiteY2" fmla="*/ 0 h 574675"/>
              <a:gd name="connsiteX3" fmla="*/ 1882774 w 1883621"/>
              <a:gd name="connsiteY3" fmla="*/ 574675 h 574675"/>
              <a:gd name="connsiteX4" fmla="*/ 0 w 1883621"/>
              <a:gd name="connsiteY4" fmla="*/ 574675 h 574675"/>
              <a:gd name="connsiteX0" fmla="*/ 0 w 3758141"/>
              <a:gd name="connsiteY0" fmla="*/ 1135380 h 1135380"/>
              <a:gd name="connsiteX1" fmla="*/ 2009457 w 3758141"/>
              <a:gd name="connsiteY1" fmla="*/ 0 h 1135380"/>
              <a:gd name="connsiteX2" fmla="*/ 3757294 w 3758141"/>
              <a:gd name="connsiteY2" fmla="*/ 0 h 1135380"/>
              <a:gd name="connsiteX3" fmla="*/ 3757294 w 3758141"/>
              <a:gd name="connsiteY3" fmla="*/ 574675 h 1135380"/>
              <a:gd name="connsiteX4" fmla="*/ 0 w 3758141"/>
              <a:gd name="connsiteY4" fmla="*/ 1135380 h 1135380"/>
              <a:gd name="connsiteX0" fmla="*/ 0 w 3758141"/>
              <a:gd name="connsiteY0" fmla="*/ 1135381 h 1135381"/>
              <a:gd name="connsiteX1" fmla="*/ 336233 w 3758141"/>
              <a:gd name="connsiteY1" fmla="*/ 0 h 1135381"/>
              <a:gd name="connsiteX2" fmla="*/ 3757294 w 3758141"/>
              <a:gd name="connsiteY2" fmla="*/ 1 h 1135381"/>
              <a:gd name="connsiteX3" fmla="*/ 3757294 w 3758141"/>
              <a:gd name="connsiteY3" fmla="*/ 574676 h 1135381"/>
              <a:gd name="connsiteX4" fmla="*/ 0 w 3758141"/>
              <a:gd name="connsiteY4" fmla="*/ 1135381 h 1135381"/>
              <a:gd name="connsiteX0" fmla="*/ 0 w 3575261"/>
              <a:gd name="connsiteY0" fmla="*/ 1131889 h 1131889"/>
              <a:gd name="connsiteX1" fmla="*/ 153353 w 3575261"/>
              <a:gd name="connsiteY1" fmla="*/ 0 h 1131889"/>
              <a:gd name="connsiteX2" fmla="*/ 3574414 w 3575261"/>
              <a:gd name="connsiteY2" fmla="*/ 1 h 1131889"/>
              <a:gd name="connsiteX3" fmla="*/ 3574414 w 3575261"/>
              <a:gd name="connsiteY3" fmla="*/ 574676 h 1131889"/>
              <a:gd name="connsiteX4" fmla="*/ 0 w 3575261"/>
              <a:gd name="connsiteY4" fmla="*/ 1131889 h 1131889"/>
              <a:gd name="connsiteX0" fmla="*/ 0 w 3695911"/>
              <a:gd name="connsiteY0" fmla="*/ 1131889 h 1131889"/>
              <a:gd name="connsiteX1" fmla="*/ 274003 w 3695911"/>
              <a:gd name="connsiteY1" fmla="*/ 0 h 1131889"/>
              <a:gd name="connsiteX2" fmla="*/ 3695064 w 3695911"/>
              <a:gd name="connsiteY2" fmla="*/ 1 h 1131889"/>
              <a:gd name="connsiteX3" fmla="*/ 3695064 w 3695911"/>
              <a:gd name="connsiteY3" fmla="*/ 574676 h 1131889"/>
              <a:gd name="connsiteX4" fmla="*/ 0 w 3695911"/>
              <a:gd name="connsiteY4" fmla="*/ 1131889 h 1131889"/>
              <a:gd name="connsiteX0" fmla="*/ 0 w 3748405"/>
              <a:gd name="connsiteY0" fmla="*/ 1131889 h 1131889"/>
              <a:gd name="connsiteX1" fmla="*/ 274003 w 3748405"/>
              <a:gd name="connsiteY1" fmla="*/ 0 h 1131889"/>
              <a:gd name="connsiteX2" fmla="*/ 3695064 w 3748405"/>
              <a:gd name="connsiteY2" fmla="*/ 1 h 1131889"/>
              <a:gd name="connsiteX3" fmla="*/ 3748405 w 3748405"/>
              <a:gd name="connsiteY3" fmla="*/ 1131889 h 1131889"/>
              <a:gd name="connsiteX4" fmla="*/ 0 w 3748405"/>
              <a:gd name="connsiteY4" fmla="*/ 1131889 h 1131889"/>
              <a:gd name="connsiteX0" fmla="*/ 0 w 3749252"/>
              <a:gd name="connsiteY0" fmla="*/ 1131889 h 1131889"/>
              <a:gd name="connsiteX1" fmla="*/ 274003 w 3749252"/>
              <a:gd name="connsiteY1" fmla="*/ 0 h 1131889"/>
              <a:gd name="connsiteX2" fmla="*/ 3748405 w 3749252"/>
              <a:gd name="connsiteY2" fmla="*/ 1 h 1131889"/>
              <a:gd name="connsiteX3" fmla="*/ 3748405 w 3749252"/>
              <a:gd name="connsiteY3" fmla="*/ 1131889 h 1131889"/>
              <a:gd name="connsiteX4" fmla="*/ 0 w 3749252"/>
              <a:gd name="connsiteY4" fmla="*/ 1131889 h 11318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749252" h="1131889">
                <a:moveTo>
                  <a:pt x="0" y="1131889"/>
                </a:moveTo>
                <a:lnTo>
                  <a:pt x="274003" y="0"/>
                </a:lnTo>
                <a:lnTo>
                  <a:pt x="3748405" y="1"/>
                </a:lnTo>
                <a:cubicBezTo>
                  <a:pt x="3749252" y="207434"/>
                  <a:pt x="3747558" y="924456"/>
                  <a:pt x="3748405" y="1131889"/>
                </a:cubicBezTo>
                <a:lnTo>
                  <a:pt x="0" y="1131889"/>
                </a:lnTo>
                <a:close/>
              </a:path>
            </a:pathLst>
          </a:custGeom>
          <a:solidFill>
            <a:srgbClr val="002D5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10" name="Obrázek 9" descr="Cevro institut_doplnkove_rgb_neg_cz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5935244" y="290218"/>
            <a:ext cx="2976981" cy="605132"/>
          </a:xfrm>
          <a:prstGeom prst="rect">
            <a:avLst/>
          </a:prstGeom>
        </p:spPr>
      </p:pic>
    </p:spTree>
  </p:cSld>
  <p:clrMapOvr>
    <a:masterClrMapping/>
  </p:clrMapOvr>
  <p:transition spd="slow">
    <p:pull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4174D-E7E7-45B3-A872-4B12C218382D}" type="datetimeFigureOut">
              <a:rPr lang="cs-CZ" smtClean="0"/>
              <a:pPr/>
              <a:t>05.05.2020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C49F4A-3CE7-47A4-87C9-2BBC1E084BA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 spd="slow">
    <p:pull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4174D-E7E7-45B3-A872-4B12C218382D}" type="datetimeFigureOut">
              <a:rPr lang="cs-CZ" smtClean="0"/>
              <a:pPr/>
              <a:t>05.05.2020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C49F4A-3CE7-47A4-87C9-2BBC1E084BA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 spd="slow">
    <p:pull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0" y="574674"/>
            <a:ext cx="9144000" cy="923926"/>
          </a:xfrm>
        </p:spPr>
        <p:txBody>
          <a:bodyPr lIns="252000" rIns="252000">
            <a:normAutofit/>
          </a:bodyPr>
          <a:lstStyle>
            <a:lvl1pPr algn="l">
              <a:defRPr sz="6600">
                <a:solidFill>
                  <a:srgbClr val="CA8A64"/>
                </a:solidFill>
                <a:latin typeface="+mn-lt"/>
              </a:defRPr>
            </a:lvl1pPr>
          </a:lstStyle>
          <a:p>
            <a:r>
              <a:rPr lang="cs-CZ" dirty="0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dirty="0"/>
              <a:t>Klepnutím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7" name="Volný tvar 6"/>
          <p:cNvSpPr/>
          <p:nvPr userDrawn="1"/>
        </p:nvSpPr>
        <p:spPr>
          <a:xfrm>
            <a:off x="7261225" y="0"/>
            <a:ext cx="1883621" cy="574675"/>
          </a:xfrm>
          <a:custGeom>
            <a:avLst/>
            <a:gdLst>
              <a:gd name="connsiteX0" fmla="*/ 0 w 1908175"/>
              <a:gd name="connsiteY0" fmla="*/ 574675 h 581025"/>
              <a:gd name="connsiteX1" fmla="*/ 139700 w 1908175"/>
              <a:gd name="connsiteY1" fmla="*/ 3175 h 581025"/>
              <a:gd name="connsiteX2" fmla="*/ 1892300 w 1908175"/>
              <a:gd name="connsiteY2" fmla="*/ 0 h 581025"/>
              <a:gd name="connsiteX3" fmla="*/ 1908175 w 1908175"/>
              <a:gd name="connsiteY3" fmla="*/ 581025 h 581025"/>
              <a:gd name="connsiteX4" fmla="*/ 0 w 1908175"/>
              <a:gd name="connsiteY4" fmla="*/ 574675 h 581025"/>
              <a:gd name="connsiteX0" fmla="*/ 0 w 1908175"/>
              <a:gd name="connsiteY0" fmla="*/ 577850 h 581025"/>
              <a:gd name="connsiteX1" fmla="*/ 139700 w 1908175"/>
              <a:gd name="connsiteY1" fmla="*/ 3175 h 581025"/>
              <a:gd name="connsiteX2" fmla="*/ 1892300 w 1908175"/>
              <a:gd name="connsiteY2" fmla="*/ 0 h 581025"/>
              <a:gd name="connsiteX3" fmla="*/ 1908175 w 1908175"/>
              <a:gd name="connsiteY3" fmla="*/ 581025 h 581025"/>
              <a:gd name="connsiteX4" fmla="*/ 0 w 1908175"/>
              <a:gd name="connsiteY4" fmla="*/ 577850 h 581025"/>
              <a:gd name="connsiteX0" fmla="*/ 0 w 1908175"/>
              <a:gd name="connsiteY0" fmla="*/ 628650 h 631825"/>
              <a:gd name="connsiteX1" fmla="*/ 149225 w 1908175"/>
              <a:gd name="connsiteY1" fmla="*/ 0 h 631825"/>
              <a:gd name="connsiteX2" fmla="*/ 1892300 w 1908175"/>
              <a:gd name="connsiteY2" fmla="*/ 50800 h 631825"/>
              <a:gd name="connsiteX3" fmla="*/ 1908175 w 1908175"/>
              <a:gd name="connsiteY3" fmla="*/ 631825 h 631825"/>
              <a:gd name="connsiteX4" fmla="*/ 0 w 1908175"/>
              <a:gd name="connsiteY4" fmla="*/ 628650 h 631825"/>
              <a:gd name="connsiteX0" fmla="*/ 0 w 1933575"/>
              <a:gd name="connsiteY0" fmla="*/ 628650 h 631825"/>
              <a:gd name="connsiteX1" fmla="*/ 149225 w 1933575"/>
              <a:gd name="connsiteY1" fmla="*/ 0 h 631825"/>
              <a:gd name="connsiteX2" fmla="*/ 1933575 w 1933575"/>
              <a:gd name="connsiteY2" fmla="*/ 0 h 631825"/>
              <a:gd name="connsiteX3" fmla="*/ 1908175 w 1933575"/>
              <a:gd name="connsiteY3" fmla="*/ 631825 h 631825"/>
              <a:gd name="connsiteX4" fmla="*/ 0 w 1933575"/>
              <a:gd name="connsiteY4" fmla="*/ 628650 h 631825"/>
              <a:gd name="connsiteX0" fmla="*/ 0 w 1968500"/>
              <a:gd name="connsiteY0" fmla="*/ 628650 h 628650"/>
              <a:gd name="connsiteX1" fmla="*/ 149225 w 1968500"/>
              <a:gd name="connsiteY1" fmla="*/ 0 h 628650"/>
              <a:gd name="connsiteX2" fmla="*/ 1933575 w 1968500"/>
              <a:gd name="connsiteY2" fmla="*/ 0 h 628650"/>
              <a:gd name="connsiteX3" fmla="*/ 1968500 w 1968500"/>
              <a:gd name="connsiteY3" fmla="*/ 628650 h 628650"/>
              <a:gd name="connsiteX4" fmla="*/ 0 w 1968500"/>
              <a:gd name="connsiteY4" fmla="*/ 628650 h 628650"/>
              <a:gd name="connsiteX0" fmla="*/ 0 w 1994535"/>
              <a:gd name="connsiteY0" fmla="*/ 628650 h 628650"/>
              <a:gd name="connsiteX1" fmla="*/ 149225 w 1994535"/>
              <a:gd name="connsiteY1" fmla="*/ 0 h 628650"/>
              <a:gd name="connsiteX2" fmla="*/ 1994535 w 1994535"/>
              <a:gd name="connsiteY2" fmla="*/ 53975 h 628650"/>
              <a:gd name="connsiteX3" fmla="*/ 1968500 w 1994535"/>
              <a:gd name="connsiteY3" fmla="*/ 628650 h 628650"/>
              <a:gd name="connsiteX4" fmla="*/ 0 w 1994535"/>
              <a:gd name="connsiteY4" fmla="*/ 628650 h 628650"/>
              <a:gd name="connsiteX0" fmla="*/ 0 w 1968500"/>
              <a:gd name="connsiteY0" fmla="*/ 628650 h 628650"/>
              <a:gd name="connsiteX1" fmla="*/ 149225 w 1968500"/>
              <a:gd name="connsiteY1" fmla="*/ 0 h 628650"/>
              <a:gd name="connsiteX2" fmla="*/ 1965960 w 1968500"/>
              <a:gd name="connsiteY2" fmla="*/ 6350 h 628650"/>
              <a:gd name="connsiteX3" fmla="*/ 1968500 w 1968500"/>
              <a:gd name="connsiteY3" fmla="*/ 628650 h 628650"/>
              <a:gd name="connsiteX4" fmla="*/ 0 w 1968500"/>
              <a:gd name="connsiteY4" fmla="*/ 628650 h 628650"/>
              <a:gd name="connsiteX0" fmla="*/ 0 w 1968500"/>
              <a:gd name="connsiteY0" fmla="*/ 622300 h 622300"/>
              <a:gd name="connsiteX1" fmla="*/ 134937 w 1968500"/>
              <a:gd name="connsiteY1" fmla="*/ 47625 h 622300"/>
              <a:gd name="connsiteX2" fmla="*/ 1965960 w 1968500"/>
              <a:gd name="connsiteY2" fmla="*/ 0 h 622300"/>
              <a:gd name="connsiteX3" fmla="*/ 1968500 w 1968500"/>
              <a:gd name="connsiteY3" fmla="*/ 622300 h 622300"/>
              <a:gd name="connsiteX4" fmla="*/ 0 w 1968500"/>
              <a:gd name="connsiteY4" fmla="*/ 622300 h 622300"/>
              <a:gd name="connsiteX0" fmla="*/ 0 w 1968500"/>
              <a:gd name="connsiteY0" fmla="*/ 574675 h 574675"/>
              <a:gd name="connsiteX1" fmla="*/ 134937 w 1968500"/>
              <a:gd name="connsiteY1" fmla="*/ 0 h 574675"/>
              <a:gd name="connsiteX2" fmla="*/ 1882774 w 1968500"/>
              <a:gd name="connsiteY2" fmla="*/ 33338 h 574675"/>
              <a:gd name="connsiteX3" fmla="*/ 1968500 w 1968500"/>
              <a:gd name="connsiteY3" fmla="*/ 574675 h 574675"/>
              <a:gd name="connsiteX4" fmla="*/ 0 w 1968500"/>
              <a:gd name="connsiteY4" fmla="*/ 574675 h 574675"/>
              <a:gd name="connsiteX0" fmla="*/ 0 w 1968500"/>
              <a:gd name="connsiteY0" fmla="*/ 574675 h 574675"/>
              <a:gd name="connsiteX1" fmla="*/ 134937 w 1968500"/>
              <a:gd name="connsiteY1" fmla="*/ 0 h 574675"/>
              <a:gd name="connsiteX2" fmla="*/ 1882774 w 1968500"/>
              <a:gd name="connsiteY2" fmla="*/ 0 h 574675"/>
              <a:gd name="connsiteX3" fmla="*/ 1968500 w 1968500"/>
              <a:gd name="connsiteY3" fmla="*/ 574675 h 574675"/>
              <a:gd name="connsiteX4" fmla="*/ 0 w 1968500"/>
              <a:gd name="connsiteY4" fmla="*/ 574675 h 574675"/>
              <a:gd name="connsiteX0" fmla="*/ 0 w 1883621"/>
              <a:gd name="connsiteY0" fmla="*/ 574675 h 574675"/>
              <a:gd name="connsiteX1" fmla="*/ 134937 w 1883621"/>
              <a:gd name="connsiteY1" fmla="*/ 0 h 574675"/>
              <a:gd name="connsiteX2" fmla="*/ 1882774 w 1883621"/>
              <a:gd name="connsiteY2" fmla="*/ 0 h 574675"/>
              <a:gd name="connsiteX3" fmla="*/ 1882774 w 1883621"/>
              <a:gd name="connsiteY3" fmla="*/ 574675 h 574675"/>
              <a:gd name="connsiteX4" fmla="*/ 0 w 1883621"/>
              <a:gd name="connsiteY4" fmla="*/ 574675 h 5746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83621" h="574675">
                <a:moveTo>
                  <a:pt x="0" y="574675"/>
                </a:moveTo>
                <a:lnTo>
                  <a:pt x="134937" y="0"/>
                </a:lnTo>
                <a:lnTo>
                  <a:pt x="1882774" y="0"/>
                </a:lnTo>
                <a:cubicBezTo>
                  <a:pt x="1883621" y="207433"/>
                  <a:pt x="1881927" y="367242"/>
                  <a:pt x="1882774" y="574675"/>
                </a:cubicBezTo>
                <a:lnTo>
                  <a:pt x="0" y="574675"/>
                </a:lnTo>
                <a:close/>
              </a:path>
            </a:pathLst>
          </a:custGeom>
          <a:solidFill>
            <a:srgbClr val="002D5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" name="Volný tvar 7"/>
          <p:cNvSpPr/>
          <p:nvPr userDrawn="1"/>
        </p:nvSpPr>
        <p:spPr>
          <a:xfrm>
            <a:off x="7114540" y="6308726"/>
            <a:ext cx="2030307" cy="549274"/>
          </a:xfrm>
          <a:custGeom>
            <a:avLst/>
            <a:gdLst>
              <a:gd name="connsiteX0" fmla="*/ 0 w 1908175"/>
              <a:gd name="connsiteY0" fmla="*/ 574675 h 581025"/>
              <a:gd name="connsiteX1" fmla="*/ 139700 w 1908175"/>
              <a:gd name="connsiteY1" fmla="*/ 3175 h 581025"/>
              <a:gd name="connsiteX2" fmla="*/ 1892300 w 1908175"/>
              <a:gd name="connsiteY2" fmla="*/ 0 h 581025"/>
              <a:gd name="connsiteX3" fmla="*/ 1908175 w 1908175"/>
              <a:gd name="connsiteY3" fmla="*/ 581025 h 581025"/>
              <a:gd name="connsiteX4" fmla="*/ 0 w 1908175"/>
              <a:gd name="connsiteY4" fmla="*/ 574675 h 581025"/>
              <a:gd name="connsiteX0" fmla="*/ 0 w 1908175"/>
              <a:gd name="connsiteY0" fmla="*/ 577850 h 581025"/>
              <a:gd name="connsiteX1" fmla="*/ 139700 w 1908175"/>
              <a:gd name="connsiteY1" fmla="*/ 3175 h 581025"/>
              <a:gd name="connsiteX2" fmla="*/ 1892300 w 1908175"/>
              <a:gd name="connsiteY2" fmla="*/ 0 h 581025"/>
              <a:gd name="connsiteX3" fmla="*/ 1908175 w 1908175"/>
              <a:gd name="connsiteY3" fmla="*/ 581025 h 581025"/>
              <a:gd name="connsiteX4" fmla="*/ 0 w 1908175"/>
              <a:gd name="connsiteY4" fmla="*/ 577850 h 581025"/>
              <a:gd name="connsiteX0" fmla="*/ 0 w 1908175"/>
              <a:gd name="connsiteY0" fmla="*/ 628650 h 631825"/>
              <a:gd name="connsiteX1" fmla="*/ 149225 w 1908175"/>
              <a:gd name="connsiteY1" fmla="*/ 0 h 631825"/>
              <a:gd name="connsiteX2" fmla="*/ 1892300 w 1908175"/>
              <a:gd name="connsiteY2" fmla="*/ 50800 h 631825"/>
              <a:gd name="connsiteX3" fmla="*/ 1908175 w 1908175"/>
              <a:gd name="connsiteY3" fmla="*/ 631825 h 631825"/>
              <a:gd name="connsiteX4" fmla="*/ 0 w 1908175"/>
              <a:gd name="connsiteY4" fmla="*/ 628650 h 631825"/>
              <a:gd name="connsiteX0" fmla="*/ 0 w 1933575"/>
              <a:gd name="connsiteY0" fmla="*/ 628650 h 631825"/>
              <a:gd name="connsiteX1" fmla="*/ 149225 w 1933575"/>
              <a:gd name="connsiteY1" fmla="*/ 0 h 631825"/>
              <a:gd name="connsiteX2" fmla="*/ 1933575 w 1933575"/>
              <a:gd name="connsiteY2" fmla="*/ 0 h 631825"/>
              <a:gd name="connsiteX3" fmla="*/ 1908175 w 1933575"/>
              <a:gd name="connsiteY3" fmla="*/ 631825 h 631825"/>
              <a:gd name="connsiteX4" fmla="*/ 0 w 1933575"/>
              <a:gd name="connsiteY4" fmla="*/ 628650 h 631825"/>
              <a:gd name="connsiteX0" fmla="*/ 0 w 1968500"/>
              <a:gd name="connsiteY0" fmla="*/ 628650 h 628650"/>
              <a:gd name="connsiteX1" fmla="*/ 149225 w 1968500"/>
              <a:gd name="connsiteY1" fmla="*/ 0 h 628650"/>
              <a:gd name="connsiteX2" fmla="*/ 1933575 w 1968500"/>
              <a:gd name="connsiteY2" fmla="*/ 0 h 628650"/>
              <a:gd name="connsiteX3" fmla="*/ 1968500 w 1968500"/>
              <a:gd name="connsiteY3" fmla="*/ 628650 h 628650"/>
              <a:gd name="connsiteX4" fmla="*/ 0 w 1968500"/>
              <a:gd name="connsiteY4" fmla="*/ 628650 h 628650"/>
              <a:gd name="connsiteX0" fmla="*/ 0 w 1994535"/>
              <a:gd name="connsiteY0" fmla="*/ 628650 h 628650"/>
              <a:gd name="connsiteX1" fmla="*/ 149225 w 1994535"/>
              <a:gd name="connsiteY1" fmla="*/ 0 h 628650"/>
              <a:gd name="connsiteX2" fmla="*/ 1994535 w 1994535"/>
              <a:gd name="connsiteY2" fmla="*/ 53975 h 628650"/>
              <a:gd name="connsiteX3" fmla="*/ 1968500 w 1994535"/>
              <a:gd name="connsiteY3" fmla="*/ 628650 h 628650"/>
              <a:gd name="connsiteX4" fmla="*/ 0 w 1994535"/>
              <a:gd name="connsiteY4" fmla="*/ 628650 h 628650"/>
              <a:gd name="connsiteX0" fmla="*/ 0 w 1968500"/>
              <a:gd name="connsiteY0" fmla="*/ 628650 h 628650"/>
              <a:gd name="connsiteX1" fmla="*/ 149225 w 1968500"/>
              <a:gd name="connsiteY1" fmla="*/ 0 h 628650"/>
              <a:gd name="connsiteX2" fmla="*/ 1965960 w 1968500"/>
              <a:gd name="connsiteY2" fmla="*/ 6350 h 628650"/>
              <a:gd name="connsiteX3" fmla="*/ 1968500 w 1968500"/>
              <a:gd name="connsiteY3" fmla="*/ 628650 h 628650"/>
              <a:gd name="connsiteX4" fmla="*/ 0 w 1968500"/>
              <a:gd name="connsiteY4" fmla="*/ 628650 h 628650"/>
              <a:gd name="connsiteX0" fmla="*/ 0 w 2030307"/>
              <a:gd name="connsiteY0" fmla="*/ 705485 h 705485"/>
              <a:gd name="connsiteX1" fmla="*/ 149225 w 2030307"/>
              <a:gd name="connsiteY1" fmla="*/ 76835 h 705485"/>
              <a:gd name="connsiteX2" fmla="*/ 2029460 w 2030307"/>
              <a:gd name="connsiteY2" fmla="*/ 0 h 705485"/>
              <a:gd name="connsiteX3" fmla="*/ 1968500 w 2030307"/>
              <a:gd name="connsiteY3" fmla="*/ 705485 h 705485"/>
              <a:gd name="connsiteX4" fmla="*/ 0 w 2030307"/>
              <a:gd name="connsiteY4" fmla="*/ 705485 h 705485"/>
              <a:gd name="connsiteX0" fmla="*/ 0 w 2030307"/>
              <a:gd name="connsiteY0" fmla="*/ 628650 h 628650"/>
              <a:gd name="connsiteX1" fmla="*/ 149225 w 2030307"/>
              <a:gd name="connsiteY1" fmla="*/ 0 h 628650"/>
              <a:gd name="connsiteX2" fmla="*/ 2029460 w 2030307"/>
              <a:gd name="connsiteY2" fmla="*/ 79376 h 628650"/>
              <a:gd name="connsiteX3" fmla="*/ 1968500 w 2030307"/>
              <a:gd name="connsiteY3" fmla="*/ 628650 h 628650"/>
              <a:gd name="connsiteX4" fmla="*/ 0 w 2030307"/>
              <a:gd name="connsiteY4" fmla="*/ 628650 h 628650"/>
              <a:gd name="connsiteX0" fmla="*/ 0 w 2030307"/>
              <a:gd name="connsiteY0" fmla="*/ 628650 h 628650"/>
              <a:gd name="connsiteX1" fmla="*/ 149225 w 2030307"/>
              <a:gd name="connsiteY1" fmla="*/ 0 h 628650"/>
              <a:gd name="connsiteX2" fmla="*/ 2029460 w 2030307"/>
              <a:gd name="connsiteY2" fmla="*/ 79375 h 628650"/>
              <a:gd name="connsiteX3" fmla="*/ 1968500 w 2030307"/>
              <a:gd name="connsiteY3" fmla="*/ 628650 h 628650"/>
              <a:gd name="connsiteX4" fmla="*/ 0 w 2030307"/>
              <a:gd name="connsiteY4" fmla="*/ 628650 h 628650"/>
              <a:gd name="connsiteX0" fmla="*/ 0 w 2030307"/>
              <a:gd name="connsiteY0" fmla="*/ 628650 h 628650"/>
              <a:gd name="connsiteX1" fmla="*/ 149225 w 2030307"/>
              <a:gd name="connsiteY1" fmla="*/ 0 h 628650"/>
              <a:gd name="connsiteX2" fmla="*/ 2029460 w 2030307"/>
              <a:gd name="connsiteY2" fmla="*/ 79375 h 628650"/>
              <a:gd name="connsiteX3" fmla="*/ 2029460 w 2030307"/>
              <a:gd name="connsiteY3" fmla="*/ 628650 h 628650"/>
              <a:gd name="connsiteX4" fmla="*/ 0 w 2030307"/>
              <a:gd name="connsiteY4" fmla="*/ 628650 h 628650"/>
              <a:gd name="connsiteX0" fmla="*/ 0 w 2030307"/>
              <a:gd name="connsiteY0" fmla="*/ 628650 h 628650"/>
              <a:gd name="connsiteX1" fmla="*/ 149225 w 2030307"/>
              <a:gd name="connsiteY1" fmla="*/ 0 h 628650"/>
              <a:gd name="connsiteX2" fmla="*/ 2029460 w 2030307"/>
              <a:gd name="connsiteY2" fmla="*/ 79375 h 628650"/>
              <a:gd name="connsiteX3" fmla="*/ 2029460 w 2030307"/>
              <a:gd name="connsiteY3" fmla="*/ 628650 h 628650"/>
              <a:gd name="connsiteX4" fmla="*/ 0 w 2030307"/>
              <a:gd name="connsiteY4" fmla="*/ 628650 h 628650"/>
              <a:gd name="connsiteX0" fmla="*/ 0 w 2030307"/>
              <a:gd name="connsiteY0" fmla="*/ 631031 h 631031"/>
              <a:gd name="connsiteX1" fmla="*/ 149225 w 2030307"/>
              <a:gd name="connsiteY1" fmla="*/ 2381 h 631031"/>
              <a:gd name="connsiteX2" fmla="*/ 2029460 w 2030307"/>
              <a:gd name="connsiteY2" fmla="*/ 0 h 631031"/>
              <a:gd name="connsiteX3" fmla="*/ 2029460 w 2030307"/>
              <a:gd name="connsiteY3" fmla="*/ 631031 h 631031"/>
              <a:gd name="connsiteX4" fmla="*/ 0 w 2030307"/>
              <a:gd name="connsiteY4" fmla="*/ 631031 h 631031"/>
              <a:gd name="connsiteX0" fmla="*/ 0 w 2030307"/>
              <a:gd name="connsiteY0" fmla="*/ 631031 h 631031"/>
              <a:gd name="connsiteX1" fmla="*/ 132556 w 2030307"/>
              <a:gd name="connsiteY1" fmla="*/ 81757 h 631031"/>
              <a:gd name="connsiteX2" fmla="*/ 2029460 w 2030307"/>
              <a:gd name="connsiteY2" fmla="*/ 0 h 631031"/>
              <a:gd name="connsiteX3" fmla="*/ 2029460 w 2030307"/>
              <a:gd name="connsiteY3" fmla="*/ 631031 h 631031"/>
              <a:gd name="connsiteX4" fmla="*/ 0 w 2030307"/>
              <a:gd name="connsiteY4" fmla="*/ 631031 h 631031"/>
              <a:gd name="connsiteX0" fmla="*/ 0 w 2030307"/>
              <a:gd name="connsiteY0" fmla="*/ 549274 h 549274"/>
              <a:gd name="connsiteX1" fmla="*/ 132556 w 2030307"/>
              <a:gd name="connsiteY1" fmla="*/ 0 h 549274"/>
              <a:gd name="connsiteX2" fmla="*/ 2029460 w 2030307"/>
              <a:gd name="connsiteY2" fmla="*/ 0 h 549274"/>
              <a:gd name="connsiteX3" fmla="*/ 2029460 w 2030307"/>
              <a:gd name="connsiteY3" fmla="*/ 549274 h 549274"/>
              <a:gd name="connsiteX4" fmla="*/ 0 w 2030307"/>
              <a:gd name="connsiteY4" fmla="*/ 549274 h 5492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030307" h="549274">
                <a:moveTo>
                  <a:pt x="0" y="549274"/>
                </a:moveTo>
                <a:lnTo>
                  <a:pt x="132556" y="0"/>
                </a:lnTo>
                <a:lnTo>
                  <a:pt x="2029460" y="0"/>
                </a:lnTo>
                <a:cubicBezTo>
                  <a:pt x="2030307" y="207433"/>
                  <a:pt x="2028613" y="341841"/>
                  <a:pt x="2029460" y="549274"/>
                </a:cubicBezTo>
                <a:lnTo>
                  <a:pt x="0" y="549274"/>
                </a:lnTo>
                <a:close/>
              </a:path>
            </a:pathLst>
          </a:custGeom>
          <a:solidFill>
            <a:srgbClr val="CA8A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9" name="Obrázek 8" descr="Cevro institut_doplnkove_rgb_neg_cz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7545789" y="150518"/>
            <a:ext cx="1474386" cy="299699"/>
          </a:xfrm>
          <a:prstGeom prst="rect">
            <a:avLst/>
          </a:prstGeom>
        </p:spPr>
      </p:pic>
      <p:pic>
        <p:nvPicPr>
          <p:cNvPr id="10" name="Obrázek 9" descr="CEVRO_web.png"/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7402865" y="6519270"/>
            <a:ext cx="1617310" cy="162518"/>
          </a:xfrm>
          <a:prstGeom prst="rect">
            <a:avLst/>
          </a:prstGeom>
        </p:spPr>
      </p:pic>
    </p:spTree>
  </p:cSld>
  <p:clrMapOvr>
    <a:masterClrMapping/>
  </p:clrMapOvr>
  <p:transition spd="slow">
    <p:pull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1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03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20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30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41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51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261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19972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682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4174D-E7E7-45B3-A872-4B12C218382D}" type="datetimeFigureOut">
              <a:rPr lang="cs-CZ" smtClean="0"/>
              <a:pPr/>
              <a:t>05.05.2020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C49F4A-3CE7-47A4-87C9-2BBC1E084BA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 spd="slow">
    <p:pull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4174D-E7E7-45B3-A872-4B12C218382D}" type="datetimeFigureOut">
              <a:rPr lang="cs-CZ" smtClean="0"/>
              <a:pPr/>
              <a:t>05.05.2020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C49F4A-3CE7-47A4-87C9-2BBC1E084BA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 spd="slow">
    <p:pull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03" indent="0">
              <a:buNone/>
              <a:defRPr sz="2000" b="1"/>
            </a:lvl2pPr>
            <a:lvl3pPr marL="914206" indent="0">
              <a:buNone/>
              <a:defRPr sz="1800" b="1"/>
            </a:lvl3pPr>
            <a:lvl4pPr marL="1371309" indent="0">
              <a:buNone/>
              <a:defRPr sz="1600" b="1"/>
            </a:lvl4pPr>
            <a:lvl5pPr marL="1828411" indent="0">
              <a:buNone/>
              <a:defRPr sz="1600" b="1"/>
            </a:lvl5pPr>
            <a:lvl6pPr marL="2285514" indent="0">
              <a:buNone/>
              <a:defRPr sz="1600" b="1"/>
            </a:lvl6pPr>
            <a:lvl7pPr marL="2742617" indent="0">
              <a:buNone/>
              <a:defRPr sz="1600" b="1"/>
            </a:lvl7pPr>
            <a:lvl8pPr marL="3199720" indent="0">
              <a:buNone/>
              <a:defRPr sz="1600" b="1"/>
            </a:lvl8pPr>
            <a:lvl9pPr marL="3656823" indent="0">
              <a:buNone/>
              <a:defRPr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03" indent="0">
              <a:buNone/>
              <a:defRPr sz="2000" b="1"/>
            </a:lvl2pPr>
            <a:lvl3pPr marL="914206" indent="0">
              <a:buNone/>
              <a:defRPr sz="1800" b="1"/>
            </a:lvl3pPr>
            <a:lvl4pPr marL="1371309" indent="0">
              <a:buNone/>
              <a:defRPr sz="1600" b="1"/>
            </a:lvl4pPr>
            <a:lvl5pPr marL="1828411" indent="0">
              <a:buNone/>
              <a:defRPr sz="1600" b="1"/>
            </a:lvl5pPr>
            <a:lvl6pPr marL="2285514" indent="0">
              <a:buNone/>
              <a:defRPr sz="1600" b="1"/>
            </a:lvl6pPr>
            <a:lvl7pPr marL="2742617" indent="0">
              <a:buNone/>
              <a:defRPr sz="1600" b="1"/>
            </a:lvl7pPr>
            <a:lvl8pPr marL="3199720" indent="0">
              <a:buNone/>
              <a:defRPr sz="1600" b="1"/>
            </a:lvl8pPr>
            <a:lvl9pPr marL="3656823" indent="0">
              <a:buNone/>
              <a:defRPr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4174D-E7E7-45B3-A872-4B12C218382D}" type="datetimeFigureOut">
              <a:rPr lang="cs-CZ" smtClean="0"/>
              <a:pPr/>
              <a:t>05.05.2020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C49F4A-3CE7-47A4-87C9-2BBC1E084BA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 spd="slow">
    <p:pull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4174D-E7E7-45B3-A872-4B12C218382D}" type="datetimeFigureOut">
              <a:rPr lang="cs-CZ" smtClean="0"/>
              <a:pPr/>
              <a:t>05.05.2020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C49F4A-3CE7-47A4-87C9-2BBC1E084BA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 spd="slow">
    <p:pull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4174D-E7E7-45B3-A872-4B12C218382D}" type="datetimeFigureOut">
              <a:rPr lang="cs-CZ" smtClean="0"/>
              <a:pPr/>
              <a:t>05.05.2020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C49F4A-3CE7-47A4-87C9-2BBC1E084BA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 spd="slow">
    <p:pull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103" indent="0">
              <a:buNone/>
              <a:defRPr sz="1200"/>
            </a:lvl2pPr>
            <a:lvl3pPr marL="914206" indent="0">
              <a:buNone/>
              <a:defRPr sz="1000"/>
            </a:lvl3pPr>
            <a:lvl4pPr marL="1371309" indent="0">
              <a:buNone/>
              <a:defRPr sz="900"/>
            </a:lvl4pPr>
            <a:lvl5pPr marL="1828411" indent="0">
              <a:buNone/>
              <a:defRPr sz="900"/>
            </a:lvl5pPr>
            <a:lvl6pPr marL="2285514" indent="0">
              <a:buNone/>
              <a:defRPr sz="900"/>
            </a:lvl6pPr>
            <a:lvl7pPr marL="2742617" indent="0">
              <a:buNone/>
              <a:defRPr sz="900"/>
            </a:lvl7pPr>
            <a:lvl8pPr marL="3199720" indent="0">
              <a:buNone/>
              <a:defRPr sz="900"/>
            </a:lvl8pPr>
            <a:lvl9pPr marL="3656823" indent="0">
              <a:buNone/>
              <a:defRPr sz="9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4174D-E7E7-45B3-A872-4B12C218382D}" type="datetimeFigureOut">
              <a:rPr lang="cs-CZ" smtClean="0"/>
              <a:pPr/>
              <a:t>05.05.2020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C49F4A-3CE7-47A4-87C9-2BBC1E084BA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 spd="slow">
    <p:pull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103" indent="0">
              <a:buNone/>
              <a:defRPr sz="2800"/>
            </a:lvl2pPr>
            <a:lvl3pPr marL="914206" indent="0">
              <a:buNone/>
              <a:defRPr sz="2400"/>
            </a:lvl3pPr>
            <a:lvl4pPr marL="1371309" indent="0">
              <a:buNone/>
              <a:defRPr sz="2000"/>
            </a:lvl4pPr>
            <a:lvl5pPr marL="1828411" indent="0">
              <a:buNone/>
              <a:defRPr sz="2000"/>
            </a:lvl5pPr>
            <a:lvl6pPr marL="2285514" indent="0">
              <a:buNone/>
              <a:defRPr sz="2000"/>
            </a:lvl6pPr>
            <a:lvl7pPr marL="2742617" indent="0">
              <a:buNone/>
              <a:defRPr sz="2000"/>
            </a:lvl7pPr>
            <a:lvl8pPr marL="3199720" indent="0">
              <a:buNone/>
              <a:defRPr sz="2000"/>
            </a:lvl8pPr>
            <a:lvl9pPr marL="3656823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103" indent="0">
              <a:buNone/>
              <a:defRPr sz="1200"/>
            </a:lvl2pPr>
            <a:lvl3pPr marL="914206" indent="0">
              <a:buNone/>
              <a:defRPr sz="1000"/>
            </a:lvl3pPr>
            <a:lvl4pPr marL="1371309" indent="0">
              <a:buNone/>
              <a:defRPr sz="900"/>
            </a:lvl4pPr>
            <a:lvl5pPr marL="1828411" indent="0">
              <a:buNone/>
              <a:defRPr sz="900"/>
            </a:lvl5pPr>
            <a:lvl6pPr marL="2285514" indent="0">
              <a:buNone/>
              <a:defRPr sz="900"/>
            </a:lvl6pPr>
            <a:lvl7pPr marL="2742617" indent="0">
              <a:buNone/>
              <a:defRPr sz="900"/>
            </a:lvl7pPr>
            <a:lvl8pPr marL="3199720" indent="0">
              <a:buNone/>
              <a:defRPr sz="900"/>
            </a:lvl8pPr>
            <a:lvl9pPr marL="3656823" indent="0">
              <a:buNone/>
              <a:defRPr sz="9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4174D-E7E7-45B3-A872-4B12C218382D}" type="datetimeFigureOut">
              <a:rPr lang="cs-CZ" smtClean="0"/>
              <a:pPr/>
              <a:t>05.05.2020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C49F4A-3CE7-47A4-87C9-2BBC1E084BA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 spd="slow">
    <p:pull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20" tIns="45710" rIns="91420" bIns="45710" rtlCol="0" anchor="ctr">
            <a:normAutofit/>
          </a:bodyPr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20" tIns="45710" rIns="91420" bIns="45710" rtlCol="0">
            <a:normAutofit/>
          </a:bodyPr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91420" tIns="45710" rIns="91420" bIns="4571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C4174D-E7E7-45B3-A872-4B12C218382D}" type="datetimeFigureOut">
              <a:rPr lang="cs-CZ" smtClean="0"/>
              <a:pPr/>
              <a:t>05.05.2020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91420" tIns="45710" rIns="91420" bIns="4571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91420" tIns="45710" rIns="91420" bIns="4571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C49F4A-3CE7-47A4-87C9-2BBC1E084BA1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pull/>
  </p:transition>
  <p:txStyles>
    <p:titleStyle>
      <a:lvl1pPr algn="ctr" defTabSz="914206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827" indent="-342827" algn="l" defTabSz="914206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792" indent="-285689" algn="l" defTabSz="914206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757" indent="-228552" algn="l" defTabSz="91420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599860" indent="-228552" algn="l" defTabSz="914206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6963" indent="-228552" algn="l" defTabSz="914206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066" indent="-228552" algn="l" defTabSz="914206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168" indent="-228552" algn="l" defTabSz="914206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272" indent="-228552" algn="l" defTabSz="914206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374" indent="-228552" algn="l" defTabSz="914206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20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03" algn="l" defTabSz="91420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206" algn="l" defTabSz="91420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309" algn="l" defTabSz="91420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411" algn="l" defTabSz="91420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514" algn="l" defTabSz="91420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617" algn="l" defTabSz="91420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9720" algn="l" defTabSz="91420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6823" algn="l" defTabSz="91420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 idx="4294967295"/>
          </p:nvPr>
        </p:nvSpPr>
        <p:spPr>
          <a:xfrm>
            <a:off x="581736" y="2662687"/>
            <a:ext cx="7980528" cy="1470025"/>
          </a:xfrm>
        </p:spPr>
        <p:txBody>
          <a:bodyPr>
            <a:noAutofit/>
          </a:bodyPr>
          <a:lstStyle/>
          <a:p>
            <a:r>
              <a:rPr lang="cs-CZ" sz="6300" b="1" cap="all" dirty="0">
                <a:solidFill>
                  <a:srgbClr val="002D5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ústava ČR: vznik, vývoj, základní principy; dělba moci</a:t>
            </a:r>
            <a:endParaRPr lang="cs-CZ" sz="4800" b="1" cap="all" dirty="0">
              <a:solidFill>
                <a:srgbClr val="002D5A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TextovéPole 5"/>
          <p:cNvSpPr txBox="1"/>
          <p:nvPr/>
        </p:nvSpPr>
        <p:spPr>
          <a:xfrm>
            <a:off x="163773" y="499908"/>
            <a:ext cx="4572000" cy="557213"/>
          </a:xfrm>
          <a:prstGeom prst="rect">
            <a:avLst/>
          </a:prstGeom>
          <a:noFill/>
        </p:spPr>
        <p:txBody>
          <a:bodyPr wrap="none" lIns="252000" tIns="0" rIns="252000" bIns="36000" rtlCol="0" anchor="t" anchorCtr="0">
            <a:noAutofit/>
          </a:bodyPr>
          <a:lstStyle/>
          <a:p>
            <a:r>
              <a:rPr lang="cs-CZ" sz="2800" dirty="0">
                <a:solidFill>
                  <a:srgbClr val="002D5A"/>
                </a:solidFill>
              </a:rPr>
              <a:t>AR 2019-20</a:t>
            </a:r>
          </a:p>
        </p:txBody>
      </p:sp>
    </p:spTree>
    <p:extLst>
      <p:ext uri="{BB962C8B-B14F-4D97-AF65-F5344CB8AC3E}">
        <p14:creationId xmlns:p14="http://schemas.microsoft.com/office/powerpoint/2010/main" val="1153516033"/>
      </p:ext>
    </p:extLst>
  </p:cSld>
  <p:clrMapOvr>
    <a:masterClrMapping/>
  </p:clrMapOvr>
  <p:transition spd="slow">
    <p:pull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923926"/>
          </a:xfrm>
        </p:spPr>
        <p:txBody>
          <a:bodyPr>
            <a:normAutofit/>
          </a:bodyPr>
          <a:lstStyle/>
          <a:p>
            <a:pPr eaLnBrk="1" hangingPunct="1"/>
            <a:r>
              <a:rPr lang="cs-CZ" altLang="cs-CZ" sz="4400" dirty="0"/>
              <a:t>Ústavní vývoj 1989-1992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79400" y="928048"/>
            <a:ext cx="8636000" cy="5488627"/>
          </a:xfrm>
        </p:spPr>
        <p:txBody>
          <a:bodyPr>
            <a:noAutofit/>
          </a:bodyPr>
          <a:lstStyle/>
          <a:p>
            <a:pPr eaLnBrk="1" hangingPunct="1">
              <a:lnSpc>
                <a:spcPct val="120000"/>
              </a:lnSpc>
              <a:spcBef>
                <a:spcPts val="600"/>
              </a:spcBef>
            </a:pPr>
            <a:r>
              <a:rPr lang="cs-CZ" altLang="cs-CZ" sz="1900" b="0" dirty="0">
                <a:solidFill>
                  <a:srgbClr val="002D5A"/>
                </a:solidFill>
              </a:rPr>
              <a:t>listopad 1989 - vypuštění článků o vedoucí úloze KSČ, NF a marxismu-leninismu</a:t>
            </a:r>
            <a:r>
              <a:rPr lang="en-US" altLang="cs-CZ" sz="1900" b="0" dirty="0">
                <a:solidFill>
                  <a:srgbClr val="002D5A"/>
                </a:solidFill>
                <a:cs typeface="Arial" charset="0"/>
              </a:rPr>
              <a:t> </a:t>
            </a:r>
            <a:r>
              <a:rPr lang="en-US" altLang="cs-CZ" sz="1900" b="0" dirty="0">
                <a:solidFill>
                  <a:srgbClr val="002D5A"/>
                </a:solidFill>
                <a:cs typeface="Arial" charset="0"/>
                <a:sym typeface="Wingdings" pitchFamily="2" charset="2"/>
              </a:rPr>
              <a:t></a:t>
            </a:r>
            <a:r>
              <a:rPr lang="cs-CZ" altLang="cs-CZ" sz="1900" b="0" dirty="0">
                <a:solidFill>
                  <a:srgbClr val="002D5A"/>
                </a:solidFill>
                <a:cs typeface="Arial" charset="0"/>
                <a:sym typeface="Wingdings" pitchFamily="2" charset="2"/>
              </a:rPr>
              <a:t> základní předpoklad pro politický pluralismus</a:t>
            </a:r>
          </a:p>
          <a:p>
            <a:pPr eaLnBrk="1" hangingPunct="1">
              <a:lnSpc>
                <a:spcPct val="120000"/>
              </a:lnSpc>
              <a:spcBef>
                <a:spcPts val="600"/>
              </a:spcBef>
            </a:pPr>
            <a:r>
              <a:rPr lang="cs-CZ" altLang="cs-CZ" sz="1900" b="0" dirty="0">
                <a:solidFill>
                  <a:srgbClr val="002D5A"/>
                </a:solidFill>
                <a:cs typeface="Arial" charset="0"/>
                <a:sym typeface="Wingdings" pitchFamily="2" charset="2"/>
              </a:rPr>
              <a:t>únor 1990 - zásadní proměna podoby parlamentu: zkrácení volebního období (cesta ke svobodným volbám), zakotvení institutu volného poslaneckého mandátu</a:t>
            </a:r>
          </a:p>
          <a:p>
            <a:pPr eaLnBrk="1" hangingPunct="1">
              <a:lnSpc>
                <a:spcPct val="120000"/>
              </a:lnSpc>
              <a:spcBef>
                <a:spcPts val="600"/>
              </a:spcBef>
            </a:pPr>
            <a:r>
              <a:rPr lang="cs-CZ" altLang="cs-CZ" sz="1900" b="0" dirty="0">
                <a:solidFill>
                  <a:srgbClr val="002D5A"/>
                </a:solidFill>
                <a:cs typeface="Arial" charset="0"/>
                <a:sym typeface="Wingdings" pitchFamily="2" charset="2"/>
              </a:rPr>
              <a:t>červen 1990 - první svobodné parlamentní volby do obou komor FS a obou republikových národních rad</a:t>
            </a:r>
          </a:p>
          <a:p>
            <a:pPr eaLnBrk="1" hangingPunct="1">
              <a:lnSpc>
                <a:spcPct val="120000"/>
              </a:lnSpc>
              <a:spcBef>
                <a:spcPts val="600"/>
              </a:spcBef>
            </a:pPr>
            <a:r>
              <a:rPr lang="cs-CZ" altLang="cs-CZ" sz="1900" b="0" dirty="0">
                <a:solidFill>
                  <a:srgbClr val="002D5A"/>
                </a:solidFill>
                <a:cs typeface="Arial" charset="0"/>
                <a:sym typeface="Wingdings" pitchFamily="2" charset="2"/>
              </a:rPr>
              <a:t>leden 1991 - přijetí Listiny základních práv a svobod (později recipována do právního řádu samostatné ČR)</a:t>
            </a:r>
          </a:p>
          <a:p>
            <a:pPr eaLnBrk="1" hangingPunct="1">
              <a:lnSpc>
                <a:spcPct val="120000"/>
              </a:lnSpc>
              <a:spcBef>
                <a:spcPts val="600"/>
              </a:spcBef>
            </a:pPr>
            <a:r>
              <a:rPr lang="cs-CZ" altLang="cs-CZ" sz="1900" b="0" dirty="0">
                <a:solidFill>
                  <a:srgbClr val="002D5A"/>
                </a:solidFill>
                <a:cs typeface="Arial" charset="0"/>
                <a:sym typeface="Wingdings" pitchFamily="2" charset="2"/>
              </a:rPr>
              <a:t>červenec 1991 - ústavní zákon o referendu jako možná cesta k vyřešení státoprávních sporů / nebylo využito</a:t>
            </a:r>
          </a:p>
          <a:p>
            <a:pPr eaLnBrk="1" hangingPunct="1">
              <a:lnSpc>
                <a:spcPct val="120000"/>
              </a:lnSpc>
              <a:spcBef>
                <a:spcPts val="600"/>
              </a:spcBef>
            </a:pPr>
            <a:r>
              <a:rPr lang="cs-CZ" altLang="cs-CZ" sz="1900" b="0" dirty="0">
                <a:solidFill>
                  <a:srgbClr val="002D5A"/>
                </a:solidFill>
                <a:cs typeface="Arial" charset="0"/>
                <a:sym typeface="Wingdings" pitchFamily="2" charset="2"/>
              </a:rPr>
              <a:t>červen 1992 - druhé parlamentní volby</a:t>
            </a:r>
          </a:p>
          <a:p>
            <a:pPr eaLnBrk="1" hangingPunct="1">
              <a:lnSpc>
                <a:spcPct val="120000"/>
              </a:lnSpc>
              <a:spcBef>
                <a:spcPts val="600"/>
              </a:spcBef>
            </a:pPr>
            <a:r>
              <a:rPr lang="cs-CZ" altLang="cs-CZ" sz="1900" b="0" dirty="0">
                <a:solidFill>
                  <a:srgbClr val="002D5A"/>
                </a:solidFill>
                <a:cs typeface="Arial" charset="0"/>
                <a:sym typeface="Wingdings" pitchFamily="2" charset="2"/>
              </a:rPr>
              <a:t>září 1992 - SNR schvaluje Ústavu SR, která ji prohlásí za svrchovaný a suverénní stát</a:t>
            </a:r>
          </a:p>
          <a:p>
            <a:pPr eaLnBrk="1" hangingPunct="1">
              <a:lnSpc>
                <a:spcPct val="120000"/>
              </a:lnSpc>
              <a:spcBef>
                <a:spcPts val="600"/>
              </a:spcBef>
            </a:pPr>
            <a:r>
              <a:rPr lang="cs-CZ" altLang="cs-CZ" sz="1900" b="0" dirty="0">
                <a:solidFill>
                  <a:srgbClr val="002D5A"/>
                </a:solidFill>
                <a:cs typeface="Arial" charset="0"/>
                <a:sym typeface="Wingdings" pitchFamily="2" charset="2"/>
              </a:rPr>
              <a:t>25.11.1992 - FS přijímá ústavní zákon o zániku čs. federace</a:t>
            </a:r>
          </a:p>
          <a:p>
            <a:pPr eaLnBrk="1" hangingPunct="1">
              <a:lnSpc>
                <a:spcPct val="120000"/>
              </a:lnSpc>
              <a:spcBef>
                <a:spcPts val="600"/>
              </a:spcBef>
            </a:pPr>
            <a:r>
              <a:rPr lang="cs-CZ" altLang="cs-CZ" sz="1900" b="0" dirty="0">
                <a:solidFill>
                  <a:srgbClr val="002D5A"/>
                </a:solidFill>
                <a:cs typeface="Arial" charset="0"/>
                <a:sym typeface="Wingdings" pitchFamily="2" charset="2"/>
              </a:rPr>
              <a:t>16.12.1992 - ČNR přijímá Ústavu ČR</a:t>
            </a:r>
          </a:p>
        </p:txBody>
      </p:sp>
    </p:spTree>
    <p:extLst>
      <p:ext uri="{BB962C8B-B14F-4D97-AF65-F5344CB8AC3E}">
        <p14:creationId xmlns:p14="http://schemas.microsoft.com/office/powerpoint/2010/main" val="999671443"/>
      </p:ext>
    </p:extLst>
  </p:cSld>
  <p:clrMapOvr>
    <a:masterClrMapping/>
  </p:clrMapOvr>
  <p:transition spd="slow">
    <p:pull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36478"/>
            <a:ext cx="9144000" cy="887104"/>
          </a:xfrm>
        </p:spPr>
        <p:txBody>
          <a:bodyPr>
            <a:normAutofit/>
          </a:bodyPr>
          <a:lstStyle/>
          <a:p>
            <a:pPr eaLnBrk="1" hangingPunct="1"/>
            <a:r>
              <a:rPr lang="cs-CZ" altLang="cs-CZ" sz="4400" dirty="0"/>
              <a:t>Ústavní vývoj 1993-2020</a:t>
            </a:r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050878"/>
            <a:ext cx="8229600" cy="5472752"/>
          </a:xfrm>
        </p:spPr>
        <p:txBody>
          <a:bodyPr>
            <a:noAutofit/>
          </a:bodyPr>
          <a:lstStyle/>
          <a:p>
            <a:pPr eaLnBrk="1" hangingPunct="1">
              <a:spcBef>
                <a:spcPts val="600"/>
              </a:spcBef>
            </a:pPr>
            <a:r>
              <a:rPr lang="cs-CZ" altLang="cs-CZ" sz="2100" b="0" dirty="0">
                <a:solidFill>
                  <a:srgbClr val="002D5A"/>
                </a:solidFill>
              </a:rPr>
              <a:t>1.1.1993 - vznik České republiky - Ústava se stává základním zákonem a v ní zakotvené instituce, jsou-li ustaveny, přebírají své funkce</a:t>
            </a:r>
          </a:p>
          <a:p>
            <a:pPr eaLnBrk="1" hangingPunct="1">
              <a:spcBef>
                <a:spcPts val="600"/>
              </a:spcBef>
            </a:pPr>
            <a:r>
              <a:rPr lang="cs-CZ" altLang="cs-CZ" sz="2100" b="0" dirty="0">
                <a:solidFill>
                  <a:srgbClr val="002D5A"/>
                </a:solidFill>
              </a:rPr>
              <a:t>září 1995 - zákon o volbách do Parlamentu ČR - cesta k naplnění Senátu</a:t>
            </a:r>
          </a:p>
          <a:p>
            <a:pPr eaLnBrk="1" hangingPunct="1">
              <a:spcBef>
                <a:spcPts val="600"/>
              </a:spcBef>
            </a:pPr>
            <a:r>
              <a:rPr lang="cs-CZ" altLang="cs-CZ" sz="2100" b="0" dirty="0">
                <a:solidFill>
                  <a:srgbClr val="002D5A"/>
                </a:solidFill>
              </a:rPr>
              <a:t>1996 - volby do PS a Senátu</a:t>
            </a:r>
          </a:p>
          <a:p>
            <a:pPr eaLnBrk="1" hangingPunct="1">
              <a:spcBef>
                <a:spcPts val="600"/>
              </a:spcBef>
            </a:pPr>
            <a:r>
              <a:rPr lang="cs-CZ" altLang="cs-CZ" sz="2100" b="0" dirty="0">
                <a:solidFill>
                  <a:srgbClr val="002D5A"/>
                </a:solidFill>
              </a:rPr>
              <a:t>1997 - ústavní zákon o zřízení VÚSC (krajů) - naplněn v roce 2000</a:t>
            </a:r>
          </a:p>
          <a:p>
            <a:pPr eaLnBrk="1" hangingPunct="1">
              <a:spcBef>
                <a:spcPts val="600"/>
              </a:spcBef>
            </a:pPr>
            <a:r>
              <a:rPr lang="cs-CZ" altLang="cs-CZ" sz="2100" b="0" dirty="0">
                <a:solidFill>
                  <a:srgbClr val="002D5A"/>
                </a:solidFill>
              </a:rPr>
              <a:t>březen 1998 - zákon o zkrácení volebního období do PS coby řešení vládní krize z konce roku 1997</a:t>
            </a:r>
          </a:p>
          <a:p>
            <a:pPr eaLnBrk="1" hangingPunct="1">
              <a:spcBef>
                <a:spcPts val="600"/>
              </a:spcBef>
            </a:pPr>
            <a:r>
              <a:rPr lang="cs-CZ" altLang="cs-CZ" sz="2100" b="0" dirty="0">
                <a:solidFill>
                  <a:srgbClr val="002D5A"/>
                </a:solidFill>
              </a:rPr>
              <a:t>1998-2002 - pokusy o zásadnější reformy ústavy a volebního systému končí nezdarem - výsledkem je stávající podoba volebního systému do PS</a:t>
            </a:r>
          </a:p>
          <a:p>
            <a:pPr eaLnBrk="1" hangingPunct="1">
              <a:spcBef>
                <a:spcPts val="600"/>
              </a:spcBef>
            </a:pPr>
            <a:r>
              <a:rPr lang="cs-CZ" altLang="cs-CZ" sz="2100" b="0" dirty="0">
                <a:solidFill>
                  <a:srgbClr val="002D5A"/>
                </a:solidFill>
              </a:rPr>
              <a:t>2002 - ústavní zákon o referendu v otázce přistoupení ČR k EU</a:t>
            </a:r>
          </a:p>
          <a:p>
            <a:pPr eaLnBrk="1" hangingPunct="1">
              <a:spcBef>
                <a:spcPts val="600"/>
              </a:spcBef>
            </a:pPr>
            <a:r>
              <a:rPr lang="cs-CZ" altLang="cs-CZ" sz="2100" b="0" dirty="0">
                <a:solidFill>
                  <a:srgbClr val="002D5A"/>
                </a:solidFill>
              </a:rPr>
              <a:t>2003 - naplnění Nejvyššího správního soudu</a:t>
            </a:r>
          </a:p>
          <a:p>
            <a:pPr eaLnBrk="1" hangingPunct="1">
              <a:spcBef>
                <a:spcPts val="600"/>
              </a:spcBef>
            </a:pPr>
            <a:r>
              <a:rPr lang="cs-CZ" altLang="cs-CZ" sz="2100" dirty="0">
                <a:solidFill>
                  <a:srgbClr val="002D5A"/>
                </a:solidFill>
              </a:rPr>
              <a:t>2009 – Ústavní soud „ruší“ předčasné volby</a:t>
            </a:r>
            <a:endParaRPr lang="cs-CZ" altLang="cs-CZ" sz="2100" b="0" dirty="0">
              <a:solidFill>
                <a:srgbClr val="002D5A"/>
              </a:solidFill>
            </a:endParaRPr>
          </a:p>
          <a:p>
            <a:pPr eaLnBrk="1" hangingPunct="1">
              <a:spcBef>
                <a:spcPts val="600"/>
              </a:spcBef>
            </a:pPr>
            <a:r>
              <a:rPr lang="cs-CZ" altLang="cs-CZ" sz="2100" dirty="0">
                <a:solidFill>
                  <a:srgbClr val="002D5A"/>
                </a:solidFill>
              </a:rPr>
              <a:t>2012 – změna způsobu volby prezidenta republiky</a:t>
            </a:r>
          </a:p>
          <a:p>
            <a:pPr eaLnBrk="1" hangingPunct="1">
              <a:spcBef>
                <a:spcPts val="600"/>
              </a:spcBef>
            </a:pPr>
            <a:r>
              <a:rPr lang="cs-CZ" altLang="cs-CZ" sz="2100" b="0" dirty="0">
                <a:solidFill>
                  <a:srgbClr val="002D5A"/>
                </a:solidFill>
              </a:rPr>
              <a:t>2013 - omezení imunity</a:t>
            </a:r>
          </a:p>
        </p:txBody>
      </p:sp>
    </p:spTree>
    <p:extLst>
      <p:ext uri="{BB962C8B-B14F-4D97-AF65-F5344CB8AC3E}">
        <p14:creationId xmlns:p14="http://schemas.microsoft.com/office/powerpoint/2010/main" val="3388616164"/>
      </p:ext>
    </p:extLst>
  </p:cSld>
  <p:clrMapOvr>
    <a:masterClrMapping/>
  </p:clrMapOvr>
  <p:transition spd="slow">
    <p:pull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cs-CZ" altLang="cs-CZ" sz="4400" dirty="0"/>
              <a:t>Okolnosti vzniku Ústavy ČR</a:t>
            </a:r>
          </a:p>
        </p:txBody>
      </p:sp>
      <p:sp>
        <p:nvSpPr>
          <p:cNvPr id="6850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105000"/>
              </a:lnSpc>
              <a:spcBef>
                <a:spcPct val="30000"/>
              </a:spcBef>
              <a:buFont typeface="Arial" charset="0"/>
              <a:buNone/>
            </a:pPr>
            <a:r>
              <a:rPr lang="cs-CZ" altLang="cs-CZ" sz="2400" i="1" dirty="0">
                <a:solidFill>
                  <a:srgbClr val="002D5A"/>
                </a:solidFill>
              </a:rPr>
              <a:t>Prof. Jan Filip</a:t>
            </a:r>
            <a:r>
              <a:rPr lang="cs-CZ" altLang="cs-CZ" sz="2400" dirty="0">
                <a:solidFill>
                  <a:srgbClr val="002D5A"/>
                </a:solidFill>
              </a:rPr>
              <a:t> </a:t>
            </a:r>
          </a:p>
          <a:p>
            <a:pPr eaLnBrk="1" hangingPunct="1">
              <a:lnSpc>
                <a:spcPct val="105000"/>
              </a:lnSpc>
              <a:spcBef>
                <a:spcPct val="30000"/>
              </a:spcBef>
            </a:pPr>
            <a:r>
              <a:rPr lang="cs-CZ" altLang="cs-CZ" sz="2400" b="0" dirty="0">
                <a:solidFill>
                  <a:srgbClr val="002D5A"/>
                </a:solidFill>
              </a:rPr>
              <a:t>Ústava nevznikla v důsledků vítězství v revoluci nebo ve válce, ani v důsledku porážky; nebyla ani důvodem demokratizace</a:t>
            </a:r>
          </a:p>
          <a:p>
            <a:pPr eaLnBrk="1" hangingPunct="1">
              <a:lnSpc>
                <a:spcPct val="105000"/>
              </a:lnSpc>
              <a:spcBef>
                <a:spcPct val="30000"/>
              </a:spcBef>
            </a:pPr>
            <a:r>
              <a:rPr lang="cs-CZ" altLang="cs-CZ" sz="2400" b="0" dirty="0">
                <a:solidFill>
                  <a:srgbClr val="002D5A"/>
                </a:solidFill>
              </a:rPr>
              <a:t>Vznikla jako pragmatické řešené složité státoprávní a politické situace</a:t>
            </a:r>
          </a:p>
          <a:p>
            <a:pPr eaLnBrk="1" hangingPunct="1">
              <a:lnSpc>
                <a:spcPct val="105000"/>
              </a:lnSpc>
              <a:spcBef>
                <a:spcPct val="30000"/>
              </a:spcBef>
            </a:pPr>
            <a:r>
              <a:rPr lang="cs-CZ" altLang="cs-CZ" sz="2400" b="0" dirty="0">
                <a:solidFill>
                  <a:srgbClr val="002D5A"/>
                </a:solidFill>
              </a:rPr>
              <a:t>Nebyla výsledkem tužeb, ani aspirací – a dokonce vznikla v době, kdy se teprve hledala idea české státnosti </a:t>
            </a:r>
          </a:p>
          <a:p>
            <a:pPr eaLnBrk="1" hangingPunct="1"/>
            <a:endParaRPr lang="cs-CZ" altLang="cs-CZ" sz="2000" dirty="0"/>
          </a:p>
        </p:txBody>
      </p:sp>
    </p:spTree>
    <p:extLst>
      <p:ext uri="{BB962C8B-B14F-4D97-AF65-F5344CB8AC3E}">
        <p14:creationId xmlns:p14="http://schemas.microsoft.com/office/powerpoint/2010/main" val="624185745"/>
      </p:ext>
    </p:extLst>
  </p:cSld>
  <p:clrMapOvr>
    <a:masterClrMapping/>
  </p:clrMapOvr>
  <p:transition spd="slow">
    <p:pull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>
          <a:xfrm>
            <a:off x="176568" y="200593"/>
            <a:ext cx="8031163" cy="401638"/>
          </a:xfrm>
        </p:spPr>
        <p:txBody>
          <a:bodyPr>
            <a:noAutofit/>
          </a:bodyPr>
          <a:lstStyle/>
          <a:p>
            <a:pPr eaLnBrk="1" hangingPunct="1"/>
            <a:r>
              <a:rPr lang="cs-CZ" altLang="cs-CZ" sz="4400" dirty="0"/>
              <a:t>Proces přijímání Ústavy ČR</a:t>
            </a:r>
          </a:p>
        </p:txBody>
      </p:sp>
      <p:sp>
        <p:nvSpPr>
          <p:cNvPr id="6860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03238" y="1064525"/>
            <a:ext cx="8218487" cy="5431809"/>
          </a:xfrm>
        </p:spPr>
        <p:txBody>
          <a:bodyPr>
            <a:noAutofit/>
          </a:bodyPr>
          <a:lstStyle/>
          <a:p>
            <a:pPr eaLnBrk="1" hangingPunct="1">
              <a:lnSpc>
                <a:spcPct val="105000"/>
              </a:lnSpc>
              <a:spcBef>
                <a:spcPct val="30000"/>
              </a:spcBef>
            </a:pPr>
            <a:r>
              <a:rPr lang="cs-CZ" altLang="cs-CZ" sz="2200" b="0" dirty="0">
                <a:solidFill>
                  <a:srgbClr val="002D5A"/>
                </a:solidFill>
              </a:rPr>
              <a:t>Ustavení dvou komisí </a:t>
            </a:r>
          </a:p>
          <a:p>
            <a:pPr lvl="1" eaLnBrk="1" hangingPunct="1">
              <a:lnSpc>
                <a:spcPct val="105000"/>
              </a:lnSpc>
              <a:spcBef>
                <a:spcPct val="30000"/>
              </a:spcBef>
            </a:pPr>
            <a:r>
              <a:rPr lang="cs-CZ" altLang="cs-CZ" sz="1900" b="1" i="1" dirty="0">
                <a:solidFill>
                  <a:srgbClr val="002D5A"/>
                </a:solidFill>
              </a:rPr>
              <a:t>Vládní </a:t>
            </a:r>
            <a:r>
              <a:rPr lang="cs-CZ" altLang="cs-CZ" sz="1900" b="0" i="1" dirty="0">
                <a:solidFill>
                  <a:srgbClr val="002D5A"/>
                </a:solidFill>
              </a:rPr>
              <a:t>(předseda – V. Klaus, místopředseda – J. Kalvoda, sekretář – C. Svoboda, členové: F. Šedivý, J. Vlach, V. </a:t>
            </a:r>
            <a:r>
              <a:rPr lang="cs-CZ" altLang="cs-CZ" sz="1900" b="0" i="1" dirty="0" err="1">
                <a:solidFill>
                  <a:srgbClr val="002D5A"/>
                </a:solidFill>
              </a:rPr>
              <a:t>Cepl</a:t>
            </a:r>
            <a:r>
              <a:rPr lang="cs-CZ" altLang="cs-CZ" sz="1900" b="0" i="1" dirty="0">
                <a:solidFill>
                  <a:srgbClr val="002D5A"/>
                </a:solidFill>
              </a:rPr>
              <a:t>, D. Kroupa, V. Benda, V. </a:t>
            </a:r>
            <a:r>
              <a:rPr lang="cs-CZ" altLang="cs-CZ" sz="1900" b="0" i="1" dirty="0" err="1">
                <a:solidFill>
                  <a:srgbClr val="002D5A"/>
                </a:solidFill>
              </a:rPr>
              <a:t>Peřich</a:t>
            </a:r>
            <a:r>
              <a:rPr lang="cs-CZ" altLang="cs-CZ" sz="1900" b="0" i="1" dirty="0">
                <a:solidFill>
                  <a:srgbClr val="002D5A"/>
                </a:solidFill>
              </a:rPr>
              <a:t>, J. Litomiský, M. Výborný, V. Novotný, M. </a:t>
            </a:r>
            <a:r>
              <a:rPr lang="cs-CZ" altLang="cs-CZ" sz="1900" b="0" i="1" dirty="0" err="1">
                <a:solidFill>
                  <a:srgbClr val="002D5A"/>
                </a:solidFill>
              </a:rPr>
              <a:t>Sylla</a:t>
            </a:r>
            <a:r>
              <a:rPr lang="cs-CZ" altLang="cs-CZ" sz="1900" b="0" i="1" dirty="0">
                <a:solidFill>
                  <a:srgbClr val="002D5A"/>
                </a:solidFill>
              </a:rPr>
              <a:t>, P. Zářecký, D. Hendrych)</a:t>
            </a:r>
          </a:p>
          <a:p>
            <a:pPr lvl="1" eaLnBrk="1" hangingPunct="1">
              <a:lnSpc>
                <a:spcPct val="105000"/>
              </a:lnSpc>
              <a:spcBef>
                <a:spcPct val="30000"/>
              </a:spcBef>
            </a:pPr>
            <a:r>
              <a:rPr lang="cs-CZ" altLang="cs-CZ" sz="1900" b="1" i="1" dirty="0">
                <a:solidFill>
                  <a:srgbClr val="002D5A"/>
                </a:solidFill>
              </a:rPr>
              <a:t>Parlamentní </a:t>
            </a:r>
            <a:r>
              <a:rPr lang="cs-CZ" altLang="cs-CZ" sz="1900" b="0" i="1" dirty="0">
                <a:solidFill>
                  <a:srgbClr val="002D5A"/>
                </a:solidFill>
              </a:rPr>
              <a:t>– komise předsednictva ČNR (M. Benda, J. Bílý, P. Hirsch, A. Hrazdíra, I. Janů, H. Marvanová, I. Mašek, J. </a:t>
            </a:r>
            <a:r>
              <a:rPr lang="cs-CZ" altLang="cs-CZ" sz="1900" b="0" i="1" dirty="0" err="1">
                <a:solidFill>
                  <a:srgbClr val="002D5A"/>
                </a:solidFill>
              </a:rPr>
              <a:t>Ortman</a:t>
            </a:r>
            <a:r>
              <a:rPr lang="cs-CZ" altLang="cs-CZ" sz="1900" b="0" i="1" dirty="0">
                <a:solidFill>
                  <a:srgbClr val="002D5A"/>
                </a:solidFill>
              </a:rPr>
              <a:t>, J. </a:t>
            </a:r>
            <a:r>
              <a:rPr lang="cs-CZ" altLang="cs-CZ" sz="1900" b="0" i="1" dirty="0" err="1">
                <a:solidFill>
                  <a:srgbClr val="002D5A"/>
                </a:solidFill>
              </a:rPr>
              <a:t>Payne</a:t>
            </a:r>
            <a:r>
              <a:rPr lang="cs-CZ" altLang="cs-CZ" sz="1900" b="0" i="1" dirty="0">
                <a:solidFill>
                  <a:srgbClr val="002D5A"/>
                </a:solidFill>
              </a:rPr>
              <a:t>, A. Röschová, V. Sochor, M. Uhde, J. Vik)</a:t>
            </a:r>
            <a:endParaRPr lang="cs-CZ" altLang="cs-CZ" sz="1900" b="0" dirty="0">
              <a:solidFill>
                <a:srgbClr val="002D5A"/>
              </a:solidFill>
            </a:endParaRPr>
          </a:p>
          <a:p>
            <a:pPr eaLnBrk="1" hangingPunct="1">
              <a:lnSpc>
                <a:spcPct val="105000"/>
              </a:lnSpc>
              <a:spcBef>
                <a:spcPct val="30000"/>
              </a:spcBef>
            </a:pPr>
            <a:r>
              <a:rPr lang="cs-CZ" altLang="cs-CZ" sz="2200" b="0" dirty="0">
                <a:solidFill>
                  <a:srgbClr val="002D5A"/>
                </a:solidFill>
              </a:rPr>
              <a:t>Návrhy politických stran a hnutí – některé ve formě tezí, jiné kompletní: ČSSD, Levý blok, LSU-ČSS, OH, Koruna česká</a:t>
            </a:r>
          </a:p>
          <a:p>
            <a:pPr eaLnBrk="1" hangingPunct="1">
              <a:lnSpc>
                <a:spcPct val="105000"/>
              </a:lnSpc>
              <a:spcBef>
                <a:spcPct val="30000"/>
              </a:spcBef>
            </a:pPr>
            <a:r>
              <a:rPr lang="cs-CZ" altLang="cs-CZ" sz="2200" b="0" dirty="0">
                <a:solidFill>
                  <a:srgbClr val="002D5A"/>
                </a:solidFill>
              </a:rPr>
              <a:t>Při projednávání převažovala “většinová” strategie vládní koalice – návrhy opozice byly diskutovány jen s ohledem na nutnost její podpory</a:t>
            </a:r>
          </a:p>
          <a:p>
            <a:pPr eaLnBrk="1" hangingPunct="1">
              <a:lnSpc>
                <a:spcPct val="105000"/>
              </a:lnSpc>
              <a:spcBef>
                <a:spcPct val="30000"/>
              </a:spcBef>
            </a:pPr>
            <a:r>
              <a:rPr lang="cs-CZ" altLang="cs-CZ" sz="2200" b="0" dirty="0">
                <a:solidFill>
                  <a:srgbClr val="002D5A"/>
                </a:solidFill>
              </a:rPr>
              <a:t>Naprosto zásadní vývoj mnoha míst ústavy – často téměř protiklad počáteční úpravy</a:t>
            </a:r>
          </a:p>
        </p:txBody>
      </p:sp>
    </p:spTree>
    <p:extLst>
      <p:ext uri="{BB962C8B-B14F-4D97-AF65-F5344CB8AC3E}">
        <p14:creationId xmlns:p14="http://schemas.microsoft.com/office/powerpoint/2010/main" val="3671907155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0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0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0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0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>
          <a:xfrm>
            <a:off x="230852" y="266961"/>
            <a:ext cx="7478712" cy="401637"/>
          </a:xfrm>
        </p:spPr>
        <p:txBody>
          <a:bodyPr>
            <a:noAutofit/>
          </a:bodyPr>
          <a:lstStyle/>
          <a:p>
            <a:pPr eaLnBrk="1" hangingPunct="1"/>
            <a:r>
              <a:rPr lang="cs-CZ" altLang="cs-CZ" sz="4800" dirty="0"/>
              <a:t>Základní sporné body</a:t>
            </a:r>
          </a:p>
        </p:txBody>
      </p:sp>
      <p:sp>
        <p:nvSpPr>
          <p:cNvPr id="6871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12738" y="1132764"/>
            <a:ext cx="8453437" cy="5195011"/>
          </a:xfrm>
        </p:spPr>
        <p:txBody>
          <a:bodyPr>
            <a:noAutofit/>
          </a:bodyPr>
          <a:lstStyle/>
          <a:p>
            <a:pPr eaLnBrk="1" hangingPunct="1">
              <a:spcBef>
                <a:spcPct val="40000"/>
              </a:spcBef>
            </a:pPr>
            <a:r>
              <a:rPr lang="cs-CZ" altLang="cs-CZ" sz="2200" b="0" dirty="0">
                <a:solidFill>
                  <a:srgbClr val="002D5A"/>
                </a:solidFill>
              </a:rPr>
              <a:t>Bikameralismus – velká škála řešení:</a:t>
            </a:r>
          </a:p>
          <a:p>
            <a:pPr lvl="1" eaLnBrk="1" hangingPunct="1">
              <a:spcBef>
                <a:spcPct val="40000"/>
              </a:spcBef>
            </a:pPr>
            <a:r>
              <a:rPr lang="cs-CZ" altLang="cs-CZ" sz="1600" b="0" dirty="0" err="1">
                <a:solidFill>
                  <a:srgbClr val="002D5A"/>
                </a:solidFill>
              </a:rPr>
              <a:t>hayekovská</a:t>
            </a:r>
            <a:r>
              <a:rPr lang="cs-CZ" altLang="cs-CZ" sz="1600" b="0" dirty="0">
                <a:solidFill>
                  <a:srgbClr val="002D5A"/>
                </a:solidFill>
              </a:rPr>
              <a:t> představa o zvláštní působnost (Senát – soukromé právo; Sněmovna – veřejné právo)</a:t>
            </a:r>
          </a:p>
          <a:p>
            <a:pPr lvl="1" eaLnBrk="1" hangingPunct="1">
              <a:spcBef>
                <a:spcPct val="40000"/>
              </a:spcBef>
            </a:pPr>
            <a:r>
              <a:rPr lang="cs-CZ" altLang="cs-CZ" sz="1600" b="0" dirty="0">
                <a:solidFill>
                  <a:srgbClr val="002D5A"/>
                </a:solidFill>
              </a:rPr>
              <a:t>regionální Senát tvořený přednosty okresních úřadů</a:t>
            </a:r>
          </a:p>
          <a:p>
            <a:pPr lvl="1" eaLnBrk="1" hangingPunct="1">
              <a:spcBef>
                <a:spcPct val="40000"/>
              </a:spcBef>
            </a:pPr>
            <a:r>
              <a:rPr lang="cs-CZ" altLang="cs-CZ" sz="1600" b="0" dirty="0">
                <a:solidFill>
                  <a:srgbClr val="002D5A"/>
                </a:solidFill>
              </a:rPr>
              <a:t>Senát projednávající jen ústavní zákony a zákony z čl. 40 platné Ústavy</a:t>
            </a:r>
          </a:p>
          <a:p>
            <a:pPr lvl="1" eaLnBrk="1" hangingPunct="1">
              <a:spcBef>
                <a:spcPct val="40000"/>
              </a:spcBef>
            </a:pPr>
            <a:r>
              <a:rPr lang="cs-CZ" altLang="cs-CZ" sz="1600" b="0" dirty="0">
                <a:solidFill>
                  <a:srgbClr val="002D5A"/>
                </a:solidFill>
              </a:rPr>
              <a:t>Prozatímní Senát tvořený poslanci FS</a:t>
            </a:r>
          </a:p>
          <a:p>
            <a:pPr eaLnBrk="1" hangingPunct="1">
              <a:spcBef>
                <a:spcPct val="40000"/>
              </a:spcBef>
            </a:pPr>
            <a:r>
              <a:rPr lang="cs-CZ" altLang="cs-CZ" sz="2200" dirty="0">
                <a:solidFill>
                  <a:srgbClr val="002D5A"/>
                </a:solidFill>
              </a:rPr>
              <a:t>pravomoc</a:t>
            </a:r>
            <a:r>
              <a:rPr lang="cs-CZ" altLang="cs-CZ" sz="2200" b="0" dirty="0">
                <a:solidFill>
                  <a:srgbClr val="002D5A"/>
                </a:solidFill>
              </a:rPr>
              <a:t> PS samu sebe rozpustit</a:t>
            </a:r>
          </a:p>
          <a:p>
            <a:pPr eaLnBrk="1" hangingPunct="1">
              <a:spcBef>
                <a:spcPct val="40000"/>
              </a:spcBef>
            </a:pPr>
            <a:r>
              <a:rPr lang="cs-CZ" altLang="cs-CZ" sz="2200" dirty="0">
                <a:solidFill>
                  <a:srgbClr val="002D5A"/>
                </a:solidFill>
              </a:rPr>
              <a:t>t</a:t>
            </a:r>
            <a:r>
              <a:rPr lang="cs-CZ" altLang="cs-CZ" sz="2200" b="0" dirty="0">
                <a:solidFill>
                  <a:srgbClr val="002D5A"/>
                </a:solidFill>
              </a:rPr>
              <a:t>restní parlamentní řízení proti ministrům</a:t>
            </a:r>
          </a:p>
          <a:p>
            <a:pPr eaLnBrk="1" hangingPunct="1">
              <a:spcBef>
                <a:spcPct val="40000"/>
              </a:spcBef>
            </a:pPr>
            <a:r>
              <a:rPr lang="cs-CZ" altLang="cs-CZ" sz="2200" dirty="0">
                <a:solidFill>
                  <a:srgbClr val="002D5A"/>
                </a:solidFill>
              </a:rPr>
              <a:t>v</a:t>
            </a:r>
            <a:r>
              <a:rPr lang="cs-CZ" altLang="cs-CZ" sz="2200" b="0" dirty="0">
                <a:solidFill>
                  <a:srgbClr val="002D5A"/>
                </a:solidFill>
              </a:rPr>
              <a:t>olební systémy do obou komor</a:t>
            </a:r>
          </a:p>
          <a:p>
            <a:pPr eaLnBrk="1" hangingPunct="1">
              <a:spcBef>
                <a:spcPct val="40000"/>
              </a:spcBef>
            </a:pPr>
            <a:r>
              <a:rPr lang="cs-CZ" altLang="cs-CZ" sz="2200" b="0" dirty="0">
                <a:solidFill>
                  <a:srgbClr val="002D5A"/>
                </a:solidFill>
              </a:rPr>
              <a:t>3/5 versus nadpoloviční většina pro ústavní zákony</a:t>
            </a:r>
          </a:p>
          <a:p>
            <a:pPr eaLnBrk="1" hangingPunct="1">
              <a:spcBef>
                <a:spcPct val="40000"/>
              </a:spcBef>
            </a:pPr>
            <a:r>
              <a:rPr lang="cs-CZ" altLang="cs-CZ" sz="2200" dirty="0">
                <a:solidFill>
                  <a:srgbClr val="002D5A"/>
                </a:solidFill>
              </a:rPr>
              <a:t>ú</a:t>
            </a:r>
            <a:r>
              <a:rPr lang="cs-CZ" altLang="cs-CZ" sz="2200" b="0" dirty="0">
                <a:solidFill>
                  <a:srgbClr val="002D5A"/>
                </a:solidFill>
              </a:rPr>
              <a:t>zemní samospráva - zemské uspořádání – zemské zákonodárství</a:t>
            </a:r>
          </a:p>
          <a:p>
            <a:pPr eaLnBrk="1" hangingPunct="1">
              <a:spcBef>
                <a:spcPct val="40000"/>
              </a:spcBef>
            </a:pPr>
            <a:r>
              <a:rPr lang="cs-CZ" altLang="cs-CZ" sz="2200" b="0" dirty="0">
                <a:solidFill>
                  <a:srgbClr val="002D5A"/>
                </a:solidFill>
              </a:rPr>
              <a:t>spor o přímou demokracii – referenda</a:t>
            </a:r>
          </a:p>
          <a:p>
            <a:pPr eaLnBrk="1" hangingPunct="1">
              <a:spcBef>
                <a:spcPct val="40000"/>
              </a:spcBef>
            </a:pPr>
            <a:r>
              <a:rPr lang="cs-CZ" altLang="cs-CZ" sz="2200" b="0" dirty="0">
                <a:solidFill>
                  <a:srgbClr val="002D5A"/>
                </a:solidFill>
              </a:rPr>
              <a:t>Listina základních práv a svobod</a:t>
            </a:r>
          </a:p>
        </p:txBody>
      </p:sp>
    </p:spTree>
    <p:extLst>
      <p:ext uri="{BB962C8B-B14F-4D97-AF65-F5344CB8AC3E}">
        <p14:creationId xmlns:p14="http://schemas.microsoft.com/office/powerpoint/2010/main" val="488600505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71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71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71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710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710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710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710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710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>
          <a:xfrm>
            <a:off x="296863" y="620191"/>
            <a:ext cx="8031162" cy="384175"/>
          </a:xfrm>
        </p:spPr>
        <p:txBody>
          <a:bodyPr>
            <a:noAutofit/>
          </a:bodyPr>
          <a:lstStyle/>
          <a:p>
            <a:pPr eaLnBrk="1" hangingPunct="1"/>
            <a:r>
              <a:rPr lang="cs-CZ" altLang="cs-CZ" sz="3600" dirty="0"/>
              <a:t>Vliv historických a zahraničních ústavních textů</a:t>
            </a:r>
          </a:p>
        </p:txBody>
      </p:sp>
      <p:sp>
        <p:nvSpPr>
          <p:cNvPr id="6881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86854" y="1719618"/>
            <a:ext cx="8088834" cy="4589107"/>
          </a:xfrm>
        </p:spPr>
        <p:txBody>
          <a:bodyPr>
            <a:noAutofit/>
          </a:bodyPr>
          <a:lstStyle/>
          <a:p>
            <a:pPr eaLnBrk="1" hangingPunct="1">
              <a:spcBef>
                <a:spcPts val="600"/>
              </a:spcBef>
            </a:pPr>
            <a:r>
              <a:rPr lang="cs-CZ" altLang="cs-CZ" sz="2400" b="0" dirty="0">
                <a:solidFill>
                  <a:srgbClr val="002D5A"/>
                </a:solidFill>
              </a:rPr>
              <a:t>zásadní návaznost na ústavní listinu z roku 1920</a:t>
            </a:r>
          </a:p>
          <a:p>
            <a:pPr eaLnBrk="1" hangingPunct="1">
              <a:spcBef>
                <a:spcPts val="600"/>
              </a:spcBef>
            </a:pPr>
            <a:r>
              <a:rPr lang="cs-CZ" altLang="cs-CZ" sz="2400" b="0" dirty="0">
                <a:solidFill>
                  <a:srgbClr val="002D5A"/>
                </a:solidFill>
              </a:rPr>
              <a:t>málo patrný je i vliv ústavy z roku 1960, resp. její federalizační  novely z roku 1968 – konstrukce Ústavního soudu</a:t>
            </a:r>
          </a:p>
          <a:p>
            <a:pPr eaLnBrk="1" hangingPunct="1">
              <a:spcBef>
                <a:spcPts val="600"/>
              </a:spcBef>
            </a:pPr>
            <a:r>
              <a:rPr lang="cs-CZ" altLang="cs-CZ" sz="2400" b="0" dirty="0">
                <a:solidFill>
                  <a:srgbClr val="002D5A"/>
                </a:solidFill>
              </a:rPr>
              <a:t>španělská ústava – pravidla pro jednání společné schůze obou komor</a:t>
            </a:r>
          </a:p>
          <a:p>
            <a:pPr eaLnBrk="1" hangingPunct="1">
              <a:spcBef>
                <a:spcPts val="600"/>
              </a:spcBef>
            </a:pPr>
            <a:r>
              <a:rPr lang="cs-CZ" altLang="cs-CZ" sz="2400" b="0" dirty="0">
                <a:solidFill>
                  <a:srgbClr val="002D5A"/>
                </a:solidFill>
              </a:rPr>
              <a:t>tzv. malá polská ústava – rozlišení hlasování o návrzích zákonů , které Senát zamítl nebo vrátil s pozměňovacími návrhy</a:t>
            </a:r>
          </a:p>
          <a:p>
            <a:pPr eaLnBrk="1" hangingPunct="1">
              <a:spcBef>
                <a:spcPts val="600"/>
              </a:spcBef>
            </a:pPr>
            <a:r>
              <a:rPr lang="cs-CZ" altLang="cs-CZ" sz="2400" b="0" dirty="0">
                <a:solidFill>
                  <a:srgbClr val="002D5A"/>
                </a:solidFill>
              </a:rPr>
              <a:t>Francie a USA – parciální obnova Senátu po 1/3</a:t>
            </a:r>
          </a:p>
          <a:p>
            <a:pPr eaLnBrk="1" hangingPunct="1">
              <a:spcBef>
                <a:spcPts val="600"/>
              </a:spcBef>
            </a:pPr>
            <a:r>
              <a:rPr lang="cs-CZ" altLang="cs-CZ" sz="2400" b="0" dirty="0">
                <a:solidFill>
                  <a:srgbClr val="002D5A"/>
                </a:solidFill>
              </a:rPr>
              <a:t>Německo a Polsko – vztah komor v ZD procesu</a:t>
            </a:r>
          </a:p>
        </p:txBody>
      </p:sp>
    </p:spTree>
    <p:extLst>
      <p:ext uri="{BB962C8B-B14F-4D97-AF65-F5344CB8AC3E}">
        <p14:creationId xmlns:p14="http://schemas.microsoft.com/office/powerpoint/2010/main" val="476503984"/>
      </p:ext>
    </p:extLst>
  </p:cSld>
  <p:clrMapOvr>
    <a:masterClrMapping/>
  </p:clrMapOvr>
  <p:transition spd="slow">
    <p:pull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518615"/>
            <a:ext cx="9144000" cy="775270"/>
          </a:xfrm>
        </p:spPr>
        <p:txBody>
          <a:bodyPr>
            <a:noAutofit/>
          </a:bodyPr>
          <a:lstStyle/>
          <a:p>
            <a:pPr eaLnBrk="1" hangingPunct="1"/>
            <a:r>
              <a:rPr lang="cs-CZ" altLang="cs-CZ" sz="4400" dirty="0"/>
              <a:t>Základní ústavní a politické principy</a:t>
            </a:r>
          </a:p>
        </p:txBody>
      </p:sp>
      <p:sp>
        <p:nvSpPr>
          <p:cNvPr id="6891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79400" y="1610436"/>
            <a:ext cx="8653463" cy="5049671"/>
          </a:xfrm>
        </p:spPr>
        <p:txBody>
          <a:bodyPr>
            <a:normAutofit/>
          </a:bodyPr>
          <a:lstStyle/>
          <a:p>
            <a:pPr eaLnBrk="1" hangingPunct="1">
              <a:lnSpc>
                <a:spcPct val="105000"/>
              </a:lnSpc>
              <a:spcBef>
                <a:spcPts val="1200"/>
              </a:spcBef>
            </a:pPr>
            <a:r>
              <a:rPr lang="cs-CZ" altLang="cs-CZ" sz="2200" b="1" dirty="0">
                <a:solidFill>
                  <a:srgbClr val="002D5A"/>
                </a:solidFill>
              </a:rPr>
              <a:t>svrchovanost lidu a reprezentativní demokracie</a:t>
            </a:r>
          </a:p>
          <a:p>
            <a:pPr>
              <a:lnSpc>
                <a:spcPct val="105000"/>
              </a:lnSpc>
              <a:spcBef>
                <a:spcPts val="1200"/>
              </a:spcBef>
            </a:pPr>
            <a:r>
              <a:rPr lang="it-IT" altLang="cs-CZ" sz="2200" b="1" dirty="0">
                <a:solidFill>
                  <a:srgbClr val="002D5A"/>
                </a:solidFill>
              </a:rPr>
              <a:t>dělba moci - </a:t>
            </a:r>
            <a:r>
              <a:rPr lang="cs-CZ" altLang="cs-CZ" sz="2200" b="1" dirty="0">
                <a:solidFill>
                  <a:srgbClr val="002D5A"/>
                </a:solidFill>
              </a:rPr>
              <a:t>parlamentarismus</a:t>
            </a:r>
            <a:r>
              <a:rPr lang="cs-CZ" altLang="cs-CZ" sz="2200" dirty="0">
                <a:solidFill>
                  <a:srgbClr val="002D5A"/>
                </a:solidFill>
              </a:rPr>
              <a:t> – klasického republikánského typu s prvky racionalizace; dualismus jednotlivých složek moci</a:t>
            </a:r>
            <a:endParaRPr lang="cs-CZ" altLang="cs-CZ" sz="2200" b="0" dirty="0">
              <a:solidFill>
                <a:srgbClr val="002D5A"/>
              </a:solidFill>
            </a:endParaRPr>
          </a:p>
          <a:p>
            <a:pPr eaLnBrk="1" hangingPunct="1">
              <a:lnSpc>
                <a:spcPct val="105000"/>
              </a:lnSpc>
              <a:spcBef>
                <a:spcPts val="1200"/>
              </a:spcBef>
            </a:pPr>
            <a:r>
              <a:rPr lang="cs-CZ" altLang="cs-CZ" sz="2200" b="1" dirty="0">
                <a:solidFill>
                  <a:srgbClr val="002D5A"/>
                </a:solidFill>
              </a:rPr>
              <a:t>jednotný (unitární) stát</a:t>
            </a:r>
          </a:p>
          <a:p>
            <a:pPr eaLnBrk="1" hangingPunct="1">
              <a:lnSpc>
                <a:spcPct val="105000"/>
              </a:lnSpc>
              <a:spcBef>
                <a:spcPts val="1200"/>
              </a:spcBef>
            </a:pPr>
            <a:r>
              <a:rPr lang="cs-CZ" altLang="cs-CZ" sz="2200" b="1" dirty="0">
                <a:solidFill>
                  <a:srgbClr val="002D5A"/>
                </a:solidFill>
              </a:rPr>
              <a:t>právní stát (vláda práva); ústavnost - silná pozice Ústavního soudu</a:t>
            </a:r>
          </a:p>
          <a:p>
            <a:pPr eaLnBrk="1" hangingPunct="1">
              <a:lnSpc>
                <a:spcPct val="105000"/>
              </a:lnSpc>
              <a:spcBef>
                <a:spcPts val="1200"/>
              </a:spcBef>
            </a:pPr>
            <a:r>
              <a:rPr lang="cs-CZ" altLang="cs-CZ" sz="2200" b="0" dirty="0">
                <a:solidFill>
                  <a:srgbClr val="002D5A"/>
                </a:solidFill>
              </a:rPr>
              <a:t>lidská práva – Listina </a:t>
            </a:r>
          </a:p>
          <a:p>
            <a:pPr eaLnBrk="1" hangingPunct="1">
              <a:lnSpc>
                <a:spcPct val="105000"/>
              </a:lnSpc>
              <a:spcBef>
                <a:spcPts val="1200"/>
              </a:spcBef>
            </a:pPr>
            <a:r>
              <a:rPr lang="cs-CZ" altLang="cs-CZ" sz="2200" b="0" dirty="0">
                <a:solidFill>
                  <a:srgbClr val="002D5A"/>
                </a:solidFill>
              </a:rPr>
              <a:t>většinový princip a ochrana menšin </a:t>
            </a:r>
          </a:p>
          <a:p>
            <a:pPr eaLnBrk="1" hangingPunct="1">
              <a:lnSpc>
                <a:spcPct val="105000"/>
              </a:lnSpc>
              <a:spcBef>
                <a:spcPts val="1200"/>
              </a:spcBef>
            </a:pPr>
            <a:r>
              <a:rPr lang="cs-CZ" altLang="cs-CZ" sz="2200" b="1" dirty="0">
                <a:solidFill>
                  <a:srgbClr val="002D5A"/>
                </a:solidFill>
              </a:rPr>
              <a:t>volná soutěž politických stran</a:t>
            </a:r>
          </a:p>
          <a:p>
            <a:pPr eaLnBrk="1" hangingPunct="1">
              <a:lnSpc>
                <a:spcPct val="105000"/>
              </a:lnSpc>
              <a:spcBef>
                <a:spcPts val="1200"/>
              </a:spcBef>
            </a:pPr>
            <a:r>
              <a:rPr lang="cs-CZ" altLang="cs-CZ" sz="2200" b="0" dirty="0">
                <a:solidFill>
                  <a:srgbClr val="002D5A"/>
                </a:solidFill>
              </a:rPr>
              <a:t>odmítnutí násilí jako prostředku politiky</a:t>
            </a:r>
          </a:p>
          <a:p>
            <a:pPr eaLnBrk="1" hangingPunct="1">
              <a:lnSpc>
                <a:spcPct val="105000"/>
              </a:lnSpc>
              <a:spcBef>
                <a:spcPts val="1200"/>
              </a:spcBef>
            </a:pPr>
            <a:r>
              <a:rPr lang="cs-CZ" altLang="cs-CZ" sz="2200" b="1" dirty="0">
                <a:solidFill>
                  <a:srgbClr val="002D5A"/>
                </a:solidFill>
              </a:rPr>
              <a:t>územní a profesní samospráva</a:t>
            </a:r>
          </a:p>
        </p:txBody>
      </p:sp>
    </p:spTree>
    <p:extLst>
      <p:ext uri="{BB962C8B-B14F-4D97-AF65-F5344CB8AC3E}">
        <p14:creationId xmlns:p14="http://schemas.microsoft.com/office/powerpoint/2010/main" val="3646124954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91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91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91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91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91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91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915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915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915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8C859554F5BFAA4BBE3FE4010A9ED28D" ma:contentTypeVersion="4" ma:contentTypeDescription="Vytvoří nový dokument" ma:contentTypeScope="" ma:versionID="55ef9247e0fbfaea33e103e7927c9a6e">
  <xsd:schema xmlns:xsd="http://www.w3.org/2001/XMLSchema" xmlns:xs="http://www.w3.org/2001/XMLSchema" xmlns:p="http://schemas.microsoft.com/office/2006/metadata/properties" xmlns:ns2="6851cf81-6817-4491-8dac-539bd890e2c7" targetNamespace="http://schemas.microsoft.com/office/2006/metadata/properties" ma:root="true" ma:fieldsID="2df849617c5043e5b709179a52c34d08" ns2:_="">
    <xsd:import namespace="6851cf81-6817-4491-8dac-539bd890e2c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851cf81-6817-4491-8dac-539bd890e2c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8C5B4B9-6C10-4054-B13D-05472939245F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1C16ABF8-425F-4883-B099-ACF492096D6E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34691BDD-329C-4341-8C84-F40F79193DF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851cf81-6817-4491-8dac-539bd890e2c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2431</TotalTime>
  <Words>590</Words>
  <Application>Microsoft Office PowerPoint</Application>
  <PresentationFormat>Předvádění na obrazovce (4:3)</PresentationFormat>
  <Paragraphs>66</Paragraphs>
  <Slides>8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8</vt:i4>
      </vt:variant>
    </vt:vector>
  </HeadingPairs>
  <TitlesOfParts>
    <vt:vector size="9" baseType="lpstr">
      <vt:lpstr>Motiv sady Office</vt:lpstr>
      <vt:lpstr>ústava ČR: vznik, vývoj, základní principy; dělba moci</vt:lpstr>
      <vt:lpstr>Ústavní vývoj 1989-1992</vt:lpstr>
      <vt:lpstr>Ústavní vývoj 1993-2020</vt:lpstr>
      <vt:lpstr>Okolnosti vzniku Ústavy ČR</vt:lpstr>
      <vt:lpstr>Proces přijímání Ústavy ČR</vt:lpstr>
      <vt:lpstr>Základní sporné body</vt:lpstr>
      <vt:lpstr>Vliv historických a zahraničních ústavních textů</vt:lpstr>
      <vt:lpstr>Základní ústavní a politické principy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xmas</dc:creator>
  <cp:lastModifiedBy>Ladislav Mrklas</cp:lastModifiedBy>
  <cp:revision>227</cp:revision>
  <dcterms:created xsi:type="dcterms:W3CDTF">2015-06-02T07:24:49Z</dcterms:created>
  <dcterms:modified xsi:type="dcterms:W3CDTF">2020-05-05T11:39:55Z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0x0101008C859554F5BFAA4BBE3FE4010A9ED28D</vt:lpwstr>
  </property>
</Properties>
</file>