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92" r:id="rId5"/>
    <p:sldId id="603" r:id="rId6"/>
    <p:sldId id="604" r:id="rId7"/>
    <p:sldId id="493" r:id="rId8"/>
    <p:sldId id="494" r:id="rId9"/>
    <p:sldId id="495" r:id="rId10"/>
    <p:sldId id="496" r:id="rId11"/>
    <p:sldId id="497" r:id="rId12"/>
    <p:sldId id="498" r:id="rId13"/>
    <p:sldId id="499" r:id="rId14"/>
    <p:sldId id="500" r:id="rId15"/>
    <p:sldId id="579" r:id="rId16"/>
    <p:sldId id="580" r:id="rId17"/>
    <p:sldId id="581" r:id="rId18"/>
    <p:sldId id="605" r:id="rId19"/>
    <p:sldId id="585" r:id="rId20"/>
    <p:sldId id="583" r:id="rId21"/>
  </p:sldIdLst>
  <p:sldSz cx="9144000" cy="6858000" type="screen4x3"/>
  <p:notesSz cx="6858000" cy="9144000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dislav Mrkla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8A64"/>
    <a:srgbClr val="002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47CC6-8EC1-4180-BB03-44D5B5D0EC45}" v="1" dt="2020-05-01T12:31:10.3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00" autoAdjust="0"/>
  </p:normalViewPr>
  <p:slideViewPr>
    <p:cSldViewPr snapToGrid="0" showGuides="1">
      <p:cViewPr>
        <p:scale>
          <a:sx n="110" d="100"/>
          <a:sy n="110" d="100"/>
        </p:scale>
        <p:origin x="-1644" y="-102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Čížek" userId="S::david.cizek@vsci.cz::3ba9890d-f0ad-4bde-863c-e9d896645f57" providerId="AD" clId="Web-{05D47CC6-8EC1-4180-BB03-44D5B5D0EC45}"/>
    <pc:docChg chg="addSld">
      <pc:chgData name="David Čížek" userId="S::david.cizek@vsci.cz::3ba9890d-f0ad-4bde-863c-e9d896645f57" providerId="AD" clId="Web-{05D47CC6-8EC1-4180-BB03-44D5B5D0EC45}" dt="2020-05-01T12:31:10.312" v="0"/>
      <pc:docMkLst>
        <pc:docMk/>
      </pc:docMkLst>
      <pc:sldChg chg="new">
        <pc:chgData name="David Čížek" userId="S::david.cizek@vsci.cz::3ba9890d-f0ad-4bde-863c-e9d896645f57" providerId="AD" clId="Web-{05D47CC6-8EC1-4180-BB03-44D5B5D0EC45}" dt="2020-05-01T12:31:10.312" v="0"/>
        <pc:sldMkLst>
          <pc:docMk/>
          <pc:sldMk cId="2092419174" sldId="605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9400" y="942975"/>
            <a:ext cx="8447088" cy="40163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79400" y="1619250"/>
            <a:ext cx="8447088" cy="232251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79400" y="4094163"/>
            <a:ext cx="8447088" cy="232251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68531604"/>
      </p:ext>
    </p:extLst>
  </p:cSld>
  <p:clrMapOvr>
    <a:masterClrMapping/>
  </p:clrMapOvr>
  <p:transition spd="med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01.05.2020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4" r:id="rId12"/>
  </p:sldLayoutIdLst>
  <p:transition spd="slow">
    <p:pull/>
  </p:transition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lby.cz/" TargetMode="External"/><Relationship Id="rId2" Type="http://schemas.openxmlformats.org/officeDocument/2006/relationships/hyperlink" Target="http://kramerius-vs.nkp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zso.cz/csu/czso/poslanecka-snemovna" TargetMode="External"/><Relationship Id="rId4" Type="http://schemas.openxmlformats.org/officeDocument/2006/relationships/hyperlink" Target="http://www.czso.cz/csu/czso/volebni-statistik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81736" y="2662687"/>
            <a:ext cx="7980528" cy="1470025"/>
          </a:xfrm>
        </p:spPr>
        <p:txBody>
          <a:bodyPr>
            <a:noAutofit/>
          </a:bodyPr>
          <a:lstStyle/>
          <a:p>
            <a: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Politické strany a stranický systém</a:t>
            </a:r>
            <a:br>
              <a:rPr lang="cs-CZ" sz="6300" b="1" cap="all" dirty="0">
                <a:solidFill>
                  <a:srgbClr val="002D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300" b="1" cap="all" dirty="0">
                <a:solidFill>
                  <a:srgbClr val="CA8A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(1989-2010)</a:t>
            </a:r>
            <a:endParaRPr lang="cs-CZ" sz="4800" b="1" cap="all" dirty="0">
              <a:solidFill>
                <a:srgbClr val="CA8A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63773" y="499908"/>
            <a:ext cx="4572000" cy="55721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r>
              <a:rPr lang="cs-CZ" sz="2800" dirty="0">
                <a:solidFill>
                  <a:srgbClr val="002D5A"/>
                </a:solidFill>
              </a:rPr>
              <a:t>AR 2019/20</a:t>
            </a:r>
          </a:p>
        </p:txBody>
      </p:sp>
    </p:spTree>
    <p:extLst>
      <p:ext uri="{BB962C8B-B14F-4D97-AF65-F5344CB8AC3E}">
        <p14:creationId xmlns:p14="http://schemas.microsoft.com/office/powerpoint/2010/main" val="776262089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dirty="0"/>
              <a:t>CVVM 2009: Politická orientace občanů</a:t>
            </a:r>
          </a:p>
        </p:txBody>
      </p:sp>
      <p:pic>
        <p:nvPicPr>
          <p:cNvPr id="829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0075" y="1760538"/>
            <a:ext cx="7362825" cy="4656137"/>
          </a:xfrm>
        </p:spPr>
      </p:pic>
    </p:spTree>
    <p:extLst>
      <p:ext uri="{BB962C8B-B14F-4D97-AF65-F5344CB8AC3E}">
        <p14:creationId xmlns:p14="http://schemas.microsoft.com/office/powerpoint/2010/main" val="1173726553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5753" y="754133"/>
            <a:ext cx="8447088" cy="7540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400" dirty="0"/>
              <a:t>Politické preference a politické směry a věk </a:t>
            </a:r>
            <a:r>
              <a:rPr lang="cs-CZ" altLang="cs-CZ" sz="1900" i="1" dirty="0"/>
              <a:t>(CVVM 2009: Politická orientace občanů)</a:t>
            </a:r>
          </a:p>
        </p:txBody>
      </p:sp>
      <p:pic>
        <p:nvPicPr>
          <p:cNvPr id="839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2148" y="1905995"/>
            <a:ext cx="7505700" cy="4341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841407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23926"/>
          </a:xfrm>
        </p:spPr>
        <p:txBody>
          <a:bodyPr>
            <a:noAutofit/>
          </a:bodyPr>
          <a:lstStyle/>
          <a:p>
            <a:pPr eaLnBrk="1" hangingPunct="1"/>
            <a:r>
              <a:rPr lang="cs-CZ" sz="3200" dirty="0"/>
              <a:t>Formát stranického systému(1992-2010)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263" y="1037230"/>
            <a:ext cx="8394250" cy="5554639"/>
          </a:xfrm>
        </p:spPr>
        <p:txBody>
          <a:bodyPr>
            <a:noAutofit/>
          </a:bodyPr>
          <a:lstStyle/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cs-CZ" sz="2100" b="0" dirty="0">
                <a:solidFill>
                  <a:srgbClr val="002D5A"/>
                </a:solidFill>
              </a:rPr>
              <a:t>Multipartismus bez dominantní strany (Blondel)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cs-CZ" sz="2100" dirty="0">
                <a:solidFill>
                  <a:srgbClr val="002D5A"/>
                </a:solidFill>
              </a:rPr>
              <a:t>Od 8</a:t>
            </a:r>
            <a:r>
              <a:rPr lang="cs-CZ" sz="2100" b="0" dirty="0">
                <a:solidFill>
                  <a:srgbClr val="002D5A"/>
                </a:solidFill>
              </a:rPr>
              <a:t> stran v roce 1992 k 5 stranám v období 1998-2010 </a:t>
            </a:r>
            <a:r>
              <a:rPr lang="cs-CZ" sz="2100" b="0" dirty="0">
                <a:solidFill>
                  <a:srgbClr val="002D5A"/>
                </a:solidFill>
                <a:sym typeface="Wingdings" pitchFamily="2" charset="2"/>
              </a:rPr>
              <a:t> umírněný pluralismus (</a:t>
            </a:r>
            <a:r>
              <a:rPr lang="cs-CZ" sz="2100" b="0" dirty="0" err="1">
                <a:solidFill>
                  <a:srgbClr val="002D5A"/>
                </a:solidFill>
                <a:sym typeface="Wingdings" pitchFamily="2" charset="2"/>
              </a:rPr>
              <a:t>Sartori</a:t>
            </a:r>
            <a:r>
              <a:rPr lang="cs-CZ" sz="2100" b="0" dirty="0">
                <a:solidFill>
                  <a:srgbClr val="002D5A"/>
                </a:solidFill>
                <a:sym typeface="Wingdings" pitchFamily="2" charset="2"/>
              </a:rPr>
              <a:t>)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  <a:buFont typeface="Arial" charset="0"/>
              <a:buNone/>
            </a:pPr>
            <a:r>
              <a:rPr lang="cs-CZ" sz="2100" b="0" dirty="0">
                <a:solidFill>
                  <a:srgbClr val="002D5A"/>
                </a:solidFill>
                <a:sym typeface="Wingdings" pitchFamily="2" charset="2"/>
              </a:rPr>
              <a:t>____________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cs-CZ" sz="2100" dirty="0">
                <a:solidFill>
                  <a:srgbClr val="002D5A"/>
                </a:solidFill>
              </a:rPr>
              <a:t>Postupně dva hlavní póly</a:t>
            </a:r>
            <a:r>
              <a:rPr lang="cs-CZ" sz="2100" b="0" dirty="0">
                <a:solidFill>
                  <a:srgbClr val="002D5A"/>
                </a:solidFill>
              </a:rPr>
              <a:t>: </a:t>
            </a:r>
            <a:r>
              <a:rPr lang="cs-CZ" sz="2100" b="1" dirty="0">
                <a:solidFill>
                  <a:srgbClr val="002D5A"/>
                </a:solidFill>
              </a:rPr>
              <a:t>ODS, ČSSD </a:t>
            </a:r>
            <a:r>
              <a:rPr lang="cs-CZ" sz="2100" b="0" dirty="0">
                <a:solidFill>
                  <a:srgbClr val="002D5A"/>
                </a:solidFill>
              </a:rPr>
              <a:t>– potenciál tzv. </a:t>
            </a:r>
            <a:r>
              <a:rPr lang="cs-CZ" sz="2100" b="0" dirty="0" err="1">
                <a:solidFill>
                  <a:srgbClr val="002D5A"/>
                </a:solidFill>
              </a:rPr>
              <a:t>catch-all</a:t>
            </a:r>
            <a:r>
              <a:rPr lang="cs-CZ" sz="2100" b="0" dirty="0">
                <a:solidFill>
                  <a:srgbClr val="002D5A"/>
                </a:solidFill>
              </a:rPr>
              <a:t>, neboli univerzálních (všelidových) stran – nejblíže 2006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cs-CZ" sz="2100" dirty="0">
                <a:solidFill>
                  <a:srgbClr val="002D5A"/>
                </a:solidFill>
              </a:rPr>
              <a:t>Od více vedlejších pólů v roce 1992 ke dvěma od roku 1998 (KSČM, KDU-ČSL)</a:t>
            </a:r>
          </a:p>
          <a:p>
            <a:pPr eaLnBrk="1" hangingPunct="1">
              <a:lnSpc>
                <a:spcPct val="105000"/>
              </a:lnSpc>
              <a:spcBef>
                <a:spcPct val="25000"/>
              </a:spcBef>
            </a:pPr>
            <a:r>
              <a:rPr lang="cs-CZ" sz="1800" dirty="0">
                <a:solidFill>
                  <a:srgbClr val="002D5A"/>
                </a:solidFill>
              </a:rPr>
              <a:t>Epizodické pokusy o narušení: 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cs-CZ" sz="1800" dirty="0">
                <a:solidFill>
                  <a:srgbClr val="002D5A"/>
                </a:solidFill>
              </a:rPr>
              <a:t>Alternativní občanská pravice – ODA, US (1992-2002)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cs-CZ" sz="1800" dirty="0">
                <a:solidFill>
                  <a:srgbClr val="002D5A"/>
                </a:solidFill>
              </a:rPr>
              <a:t>Krajní pravice – SPR-RSČ (1992-98)</a:t>
            </a:r>
          </a:p>
          <a:p>
            <a:pPr lvl="1">
              <a:lnSpc>
                <a:spcPct val="105000"/>
              </a:lnSpc>
              <a:spcBef>
                <a:spcPct val="25000"/>
              </a:spcBef>
            </a:pPr>
            <a:r>
              <a:rPr lang="cs-CZ" sz="1800" b="0" dirty="0">
                <a:solidFill>
                  <a:srgbClr val="002D5A"/>
                </a:solidFill>
              </a:rPr>
              <a:t>Zelení (2006-10)</a:t>
            </a:r>
          </a:p>
        </p:txBody>
      </p:sp>
    </p:spTree>
    <p:extLst>
      <p:ext uri="{BB962C8B-B14F-4D97-AF65-F5344CB8AC3E}">
        <p14:creationId xmlns:p14="http://schemas.microsoft.com/office/powerpoint/2010/main" val="237383068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9012" y="324508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sz="3600" dirty="0"/>
              <a:t>Ideologická polarizace (1992-2010)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380226"/>
            <a:ext cx="8545513" cy="5036449"/>
          </a:xfrm>
        </p:spPr>
        <p:txBody>
          <a:bodyPr/>
          <a:lstStyle/>
          <a:p>
            <a:pPr eaLnBrk="1" hangingPunct="1">
              <a:spcBef>
                <a:spcPct val="65000"/>
              </a:spcBef>
            </a:pPr>
            <a:r>
              <a:rPr lang="cs-CZ" sz="2400" b="0" dirty="0">
                <a:solidFill>
                  <a:srgbClr val="002D5A"/>
                </a:solidFill>
              </a:rPr>
              <a:t>KSČM a ODS představují krajní póly politického spektra </a:t>
            </a:r>
            <a:r>
              <a:rPr lang="cs-CZ" sz="2400" b="0" dirty="0">
                <a:solidFill>
                  <a:srgbClr val="002D5A"/>
                </a:solidFill>
                <a:sym typeface="Wingdings" pitchFamily="2" charset="2"/>
              </a:rPr>
              <a:t> relativně velká ideologická vzdálenost, avšak menší než v období 1992-98, kdy bylo krajním pólem SPR-RSČ</a:t>
            </a:r>
          </a:p>
          <a:p>
            <a:pPr eaLnBrk="1" hangingPunct="1">
              <a:spcBef>
                <a:spcPct val="65000"/>
              </a:spcBef>
            </a:pPr>
            <a:r>
              <a:rPr lang="cs-CZ" sz="2400" b="0" dirty="0">
                <a:solidFill>
                  <a:srgbClr val="002D5A"/>
                </a:solidFill>
                <a:sym typeface="Wingdings" pitchFamily="2" charset="2"/>
              </a:rPr>
              <a:t>KSČM přitom představuje stranu, kterou většina domácích i zahraničních politologů řadí mezi antisystémové, nebo aspoň </a:t>
            </a:r>
            <a:r>
              <a:rPr lang="cs-CZ" sz="2400" b="0" dirty="0" err="1">
                <a:solidFill>
                  <a:srgbClr val="002D5A"/>
                </a:solidFill>
                <a:sym typeface="Wingdings" pitchFamily="2" charset="2"/>
              </a:rPr>
              <a:t>semiantisystémové</a:t>
            </a:r>
            <a:r>
              <a:rPr lang="cs-CZ" sz="2400" b="0" dirty="0">
                <a:solidFill>
                  <a:srgbClr val="002D5A"/>
                </a:solidFill>
                <a:sym typeface="Wingdings" pitchFamily="2" charset="2"/>
              </a:rPr>
              <a:t>, resp. extremistické strany</a:t>
            </a:r>
          </a:p>
          <a:p>
            <a:pPr eaLnBrk="1" hangingPunct="1">
              <a:spcBef>
                <a:spcPct val="65000"/>
              </a:spcBef>
            </a:pPr>
            <a:r>
              <a:rPr lang="cs-CZ" sz="2400" b="0" dirty="0">
                <a:solidFill>
                  <a:srgbClr val="002D5A"/>
                </a:solidFill>
                <a:sym typeface="Wingdings" pitchFamily="2" charset="2"/>
              </a:rPr>
              <a:t>SPR-RSČ a její specifická pozice</a:t>
            </a:r>
          </a:p>
          <a:p>
            <a:pPr eaLnBrk="1" hangingPunct="1">
              <a:spcBef>
                <a:spcPct val="65000"/>
              </a:spcBef>
            </a:pPr>
            <a:r>
              <a:rPr lang="cs-CZ" sz="2400" b="0" dirty="0">
                <a:solidFill>
                  <a:srgbClr val="002D5A"/>
                </a:solidFill>
                <a:sym typeface="Wingdings" pitchFamily="2" charset="2"/>
              </a:rPr>
              <a:t>Zvláštní postavení KDU-ČSL</a:t>
            </a:r>
          </a:p>
          <a:p>
            <a:pPr eaLnBrk="1" hangingPunct="1">
              <a:spcBef>
                <a:spcPct val="65000"/>
              </a:spcBef>
            </a:pPr>
            <a:r>
              <a:rPr lang="cs-CZ" sz="2400" dirty="0">
                <a:solidFill>
                  <a:srgbClr val="002D5A"/>
                </a:solidFill>
                <a:sym typeface="Wingdings" pitchFamily="2" charset="2"/>
              </a:rPr>
              <a:t>Spory o minulost, zahraniční politiku (NATO, méně EU), občanskou společnost, roli politických stran…</a:t>
            </a:r>
            <a:endParaRPr lang="cs-CZ" sz="2400" b="0" dirty="0">
              <a:solidFill>
                <a:srgbClr val="002D5A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53650574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134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sz="3600" dirty="0"/>
              <a:t>Mechanismus stranického systému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9238"/>
            <a:ext cx="8229600" cy="4676925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sz="2400" b="0" dirty="0">
                <a:solidFill>
                  <a:srgbClr val="002D5A"/>
                </a:solidFill>
              </a:rPr>
              <a:t>Slabé vlády – nestabilní a/nebo neakceschopné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sz="2000" b="0" dirty="0">
                <a:solidFill>
                  <a:srgbClr val="002D5A"/>
                </a:solidFill>
              </a:rPr>
              <a:t>Koaliční 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cs-CZ" sz="2000" b="0" dirty="0">
                <a:solidFill>
                  <a:srgbClr val="002D5A"/>
                </a:solidFill>
              </a:rPr>
              <a:t>většinové (Klaus I, Špidla, Gross, Paroubek)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cs-CZ" sz="2000" b="0" dirty="0">
                <a:solidFill>
                  <a:srgbClr val="002D5A"/>
                </a:solidFill>
              </a:rPr>
              <a:t>menšinové (Klaus II, Topolánek II)</a:t>
            </a: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sz="2000" dirty="0">
                <a:solidFill>
                  <a:srgbClr val="002D5A"/>
                </a:solidFill>
              </a:rPr>
              <a:t>Jednobarevné menšinové (Zeman, Topolánek I)</a:t>
            </a:r>
            <a:endParaRPr lang="cs-CZ" sz="2000" b="0" dirty="0">
              <a:solidFill>
                <a:srgbClr val="002D5A"/>
              </a:solidFill>
            </a:endParaRPr>
          </a:p>
          <a:p>
            <a:pPr lvl="1">
              <a:lnSpc>
                <a:spcPct val="105000"/>
              </a:lnSpc>
              <a:spcBef>
                <a:spcPct val="30000"/>
              </a:spcBef>
            </a:pPr>
            <a:r>
              <a:rPr lang="cs-CZ" sz="2000" b="0" dirty="0" err="1">
                <a:solidFill>
                  <a:srgbClr val="002D5A"/>
                </a:solidFill>
              </a:rPr>
              <a:t>Polopolitické</a:t>
            </a:r>
            <a:r>
              <a:rPr lang="cs-CZ" sz="2000" b="0" dirty="0">
                <a:solidFill>
                  <a:srgbClr val="002D5A"/>
                </a:solidFill>
              </a:rPr>
              <a:t> (Tošovský, Fischer)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sz="2400" dirty="0">
                <a:solidFill>
                  <a:srgbClr val="002D5A"/>
                </a:solidFill>
              </a:rPr>
              <a:t>Vyloučení KSČM a SPR-RSČ</a:t>
            </a:r>
          </a:p>
          <a:p>
            <a:pPr eaLnBrk="1" hangingPunct="1">
              <a:lnSpc>
                <a:spcPct val="105000"/>
              </a:lnSpc>
              <a:spcBef>
                <a:spcPct val="30000"/>
              </a:spcBef>
            </a:pPr>
            <a:r>
              <a:rPr lang="cs-CZ" sz="2400" dirty="0">
                <a:solidFill>
                  <a:srgbClr val="002D5A"/>
                </a:solidFill>
              </a:rPr>
              <a:t>Spory mezi „velkými“ a malými stranami</a:t>
            </a:r>
          </a:p>
        </p:txBody>
      </p:sp>
    </p:spTree>
    <p:extLst>
      <p:ext uri="{BB962C8B-B14F-4D97-AF65-F5344CB8AC3E}">
        <p14:creationId xmlns:p14="http://schemas.microsoft.com/office/powerpoint/2010/main" val="123855875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0DC11F-262F-41A8-80FF-E0AD4892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9852E-60AB-4B67-8341-A9B198852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419174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65492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500" dirty="0"/>
              <a:t>Zařazení stranického systému (</a:t>
            </a:r>
            <a:r>
              <a:rPr lang="cs-CZ" altLang="cs-CZ" sz="3500" dirty="0" err="1"/>
              <a:t>Sartori</a:t>
            </a:r>
            <a:r>
              <a:rPr lang="cs-CZ" altLang="cs-CZ" sz="3500" dirty="0"/>
              <a:t>)</a:t>
            </a:r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66840"/>
              </p:ext>
            </p:extLst>
          </p:nvPr>
        </p:nvGraphicFramePr>
        <p:xfrm>
          <a:off x="313898" y="1537362"/>
          <a:ext cx="8461612" cy="4399413"/>
        </p:xfrm>
        <a:graphic>
          <a:graphicData uri="http://schemas.openxmlformats.org/drawingml/2006/table">
            <a:tbl>
              <a:tblPr/>
              <a:tblGrid>
                <a:gridCol w="423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0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6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Umírněný pluralismus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Polarizovaný pluralismus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620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Ideologická umírněnost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Bipolární vztahovost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Dostředivost 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Neomezené formování a střídání vládní koalice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Přítomnost antisystémových stran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Dvojstranná opozice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Obsazení politického středu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Odstředivost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Ideologický přístup k politice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Neodpovědná opozice</a:t>
                      </a:r>
                    </a:p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Char char="■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Politika nesplnitelných slibů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285395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460541"/>
            <a:ext cx="8447088" cy="406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dirty="0">
                <a:solidFill>
                  <a:srgbClr val="CA8A64"/>
                </a:solidFill>
              </a:rPr>
              <a:t>Český stranický systém 1992-2010</a:t>
            </a:r>
          </a:p>
        </p:txBody>
      </p:sp>
      <p:graphicFrame>
        <p:nvGraphicFramePr>
          <p:cNvPr id="722947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7160581"/>
              </p:ext>
            </p:extLst>
          </p:nvPr>
        </p:nvGraphicFramePr>
        <p:xfrm>
          <a:off x="423080" y="1252343"/>
          <a:ext cx="8298226" cy="5093951"/>
        </p:xfrm>
        <a:graphic>
          <a:graphicData uri="http://schemas.openxmlformats.org/drawingml/2006/table">
            <a:tbl>
              <a:tblPr/>
              <a:tblGrid>
                <a:gridCol w="1522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7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8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Kategorie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Umírněný pluralismus</a:t>
                      </a:r>
                    </a:p>
                  </a:txBody>
                  <a:tcPr marL="89995" marR="89995" marT="46794" marB="467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Polarizovaný pluralismus</a:t>
                      </a:r>
                    </a:p>
                  </a:txBody>
                  <a:tcPr marL="89995" marR="89995" marT="46794" marB="467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Ano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Dostředivost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Bipolární vztahovost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Přítomnost antisystémových stran 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37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Napůl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Ideologická umírněnost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Politika nesplnitelných slibů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Neodpovědná opozice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Obsazení pol. středu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Dvojstranná opozice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66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Ne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Neomezené formování a střídání vládní koalice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Odstředivost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Ideologický přístup k politice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Arial" pitchFamily="34" charset="0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D5A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A8A64"/>
                          </a:solidFill>
                          <a:effectLst/>
                          <a:latin typeface="Arial" pitchFamily="34" charset="0"/>
                        </a:rPr>
                        <a:t>5/8 (60 %)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2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D5A"/>
                          </a:solidFill>
                          <a:effectLst/>
                          <a:latin typeface="Arial" pitchFamily="34" charset="0"/>
                        </a:rPr>
                        <a:t>6/14 (40 %)</a:t>
                      </a:r>
                    </a:p>
                  </a:txBody>
                  <a:tcPr marL="89995" marR="89995" marT="46794" marB="467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955241"/>
      </p:ext>
    </p:extLst>
  </p:cSld>
  <p:clrMapOvr>
    <a:masterClrMapping/>
  </p:clrMapOvr>
  <p:transition spd="med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38244"/>
            <a:ext cx="9144000" cy="206376"/>
          </a:xfrm>
        </p:spPr>
        <p:txBody>
          <a:bodyPr>
            <a:noAutofit/>
          </a:bodyPr>
          <a:lstStyle/>
          <a:p>
            <a:r>
              <a:rPr lang="cs-CZ" sz="3200" dirty="0"/>
              <a:t>Literatura a další zdroje k prostudování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50499"/>
            <a:ext cx="8229600" cy="58400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altLang="cs-CZ" sz="2000" dirty="0">
                <a:solidFill>
                  <a:srgbClr val="002D5A"/>
                </a:solidFill>
              </a:rPr>
              <a:t>Balík, S. a kol.: Od Palackého k </a:t>
            </a:r>
            <a:r>
              <a:rPr lang="cs-CZ" altLang="cs-CZ" sz="2000" dirty="0" err="1">
                <a:solidFill>
                  <a:srgbClr val="002D5A"/>
                </a:solidFill>
              </a:rPr>
              <a:t>Babišovi</a:t>
            </a:r>
            <a:r>
              <a:rPr lang="cs-CZ" altLang="cs-CZ" sz="2000" dirty="0">
                <a:solidFill>
                  <a:srgbClr val="002D5A"/>
                </a:solidFill>
              </a:rPr>
              <a:t>, kap. 8 – str. 184-211 </a:t>
            </a:r>
            <a:r>
              <a:rPr lang="cs-CZ" altLang="cs-CZ" sz="2000" dirty="0">
                <a:solidFill>
                  <a:srgbClr val="FF0000"/>
                </a:solidFill>
              </a:rPr>
              <a:t>(není bohužel dostupná elektronicky)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2000" b="1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>
                <a:solidFill>
                  <a:srgbClr val="002D5A"/>
                </a:solidFill>
              </a:rPr>
              <a:t>Tituly vložené v MS </a:t>
            </a:r>
            <a:r>
              <a:rPr lang="cs-CZ" altLang="cs-CZ" sz="2000" b="1" dirty="0" err="1">
                <a:solidFill>
                  <a:srgbClr val="002D5A"/>
                </a:solidFill>
              </a:rPr>
              <a:t>Teams</a:t>
            </a:r>
            <a:r>
              <a:rPr lang="cs-CZ" altLang="cs-CZ" sz="2000" b="1" dirty="0">
                <a:solidFill>
                  <a:srgbClr val="002D5A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altLang="cs-CZ" sz="2000" dirty="0">
                <a:solidFill>
                  <a:srgbClr val="002D5A"/>
                </a:solidFill>
              </a:rPr>
              <a:t>Hloušek, V., Kopeček, L.: </a:t>
            </a:r>
            <a:r>
              <a:rPr lang="pl-PL" altLang="cs-CZ" sz="2000" i="1" dirty="0">
                <a:solidFill>
                  <a:srgbClr val="002D5A"/>
                </a:solidFill>
              </a:rPr>
              <a:t>Konfliktní demokracie</a:t>
            </a:r>
            <a:r>
              <a:rPr lang="pl-PL" altLang="cs-CZ" sz="2000" dirty="0">
                <a:solidFill>
                  <a:srgbClr val="002D5A"/>
                </a:solidFill>
              </a:rPr>
              <a:t>, str. 47-54 a 89-101 (z minula)</a:t>
            </a:r>
          </a:p>
          <a:p>
            <a:pPr>
              <a:lnSpc>
                <a:spcPct val="120000"/>
              </a:lnSpc>
            </a:pPr>
            <a:r>
              <a:rPr lang="pl-PL" altLang="cs-CZ" sz="2000" dirty="0">
                <a:solidFill>
                  <a:srgbClr val="002D5A"/>
                </a:solidFill>
              </a:rPr>
              <a:t>Mrklas, L. Formování české pravicové politiky po roce 1989. Dizertační práce. (nyní)</a:t>
            </a:r>
            <a:endParaRPr lang="cs-CZ" altLang="cs-CZ" sz="2000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cs-CZ" altLang="cs-CZ" sz="1100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>
                <a:solidFill>
                  <a:srgbClr val="002D5A"/>
                </a:solidFill>
              </a:rPr>
              <a:t>Tituly přístupné v Národní knihovně - </a:t>
            </a:r>
            <a:r>
              <a:rPr lang="cs-CZ" altLang="cs-CZ" sz="2000" b="1" dirty="0">
                <a:solidFill>
                  <a:srgbClr val="002D5A"/>
                </a:solidFill>
                <a:hlinkClick r:id="rId2"/>
              </a:rPr>
              <a:t>http://kramerius-vs.nkp.cz/</a:t>
            </a:r>
            <a:r>
              <a:rPr lang="cs-CZ" altLang="cs-CZ" sz="2000" b="1" dirty="0">
                <a:solidFill>
                  <a:srgbClr val="002D5A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altLang="cs-CZ" sz="2000" dirty="0">
                <a:solidFill>
                  <a:srgbClr val="002D5A"/>
                </a:solidFill>
              </a:rPr>
              <a:t>Malíř J. - Marek P. a kol.: </a:t>
            </a:r>
            <a:r>
              <a:rPr lang="pl-PL" altLang="cs-CZ" sz="2000" i="1" dirty="0">
                <a:solidFill>
                  <a:srgbClr val="002D5A"/>
                </a:solidFill>
              </a:rPr>
              <a:t>Politické strany 1938-2004. Vývoj politických stran a hnutí v českých zemích a v Československu</a:t>
            </a:r>
            <a:r>
              <a:rPr lang="pl-PL" altLang="cs-CZ" sz="2000" dirty="0">
                <a:solidFill>
                  <a:srgbClr val="002D5A"/>
                </a:solidFill>
              </a:rPr>
              <a:t>, str. 1359-1380</a:t>
            </a:r>
          </a:p>
          <a:p>
            <a:pPr>
              <a:lnSpc>
                <a:spcPct val="120000"/>
              </a:lnSpc>
            </a:pPr>
            <a:r>
              <a:rPr lang="cs-CZ" altLang="cs-CZ" sz="2000" dirty="0" err="1">
                <a:solidFill>
                  <a:srgbClr val="002D5A"/>
                </a:solidFill>
              </a:rPr>
              <a:t>Pšeja</a:t>
            </a:r>
            <a:r>
              <a:rPr lang="cs-CZ" altLang="cs-CZ" sz="2000" dirty="0">
                <a:solidFill>
                  <a:srgbClr val="002D5A"/>
                </a:solidFill>
              </a:rPr>
              <a:t>, P.: </a:t>
            </a:r>
            <a:r>
              <a:rPr lang="cs-CZ" altLang="cs-CZ" sz="2000" i="1" dirty="0">
                <a:solidFill>
                  <a:srgbClr val="002D5A"/>
                </a:solidFill>
              </a:rPr>
              <a:t>Stranický systém ČR</a:t>
            </a:r>
            <a:r>
              <a:rPr lang="cs-CZ" altLang="cs-CZ" sz="2000" dirty="0">
                <a:solidFill>
                  <a:srgbClr val="002D5A"/>
                </a:solidFill>
              </a:rPr>
              <a:t>, str. 29-34, 43-85, 85-87, 95-111</a:t>
            </a:r>
            <a:r>
              <a:rPr lang="cs-CZ" altLang="cs-CZ" sz="1600" dirty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1100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>
                <a:solidFill>
                  <a:srgbClr val="002D5A"/>
                </a:solidFill>
              </a:rPr>
              <a:t>Internetové zdroje</a:t>
            </a:r>
          </a:p>
          <a:p>
            <a:pPr>
              <a:lnSpc>
                <a:spcPct val="120000"/>
              </a:lnSpc>
            </a:pPr>
            <a:r>
              <a:rPr lang="cs-CZ" altLang="cs-CZ" sz="1700" dirty="0">
                <a:solidFill>
                  <a:srgbClr val="002D5A"/>
                </a:solidFill>
                <a:hlinkClick r:id="rId3"/>
              </a:rPr>
              <a:t>www.volby.cz</a:t>
            </a:r>
            <a:r>
              <a:rPr lang="cs-CZ" altLang="cs-CZ" sz="1700" dirty="0">
                <a:solidFill>
                  <a:srgbClr val="002D5A"/>
                </a:solidFill>
              </a:rPr>
              <a:t> – parlamentní volby 1990 a 1992 (3 různé komory), 1996, 1998, 2002, 2006</a:t>
            </a:r>
          </a:p>
          <a:p>
            <a:pPr>
              <a:lnSpc>
                <a:spcPct val="120000"/>
              </a:lnSpc>
            </a:pPr>
            <a:r>
              <a:rPr lang="cs-CZ" altLang="cs-CZ" sz="1700" dirty="0">
                <a:solidFill>
                  <a:srgbClr val="002D5A"/>
                </a:solidFill>
                <a:hlinkClick r:id="rId4"/>
              </a:rPr>
              <a:t>www.czso.cz/csu/czso/volebni-statistika</a:t>
            </a:r>
            <a:r>
              <a:rPr lang="cs-CZ" altLang="cs-CZ" sz="1700" dirty="0">
                <a:solidFill>
                  <a:srgbClr val="002D5A"/>
                </a:solidFill>
              </a:rPr>
              <a:t>  + </a:t>
            </a:r>
            <a:r>
              <a:rPr lang="cs-CZ" altLang="cs-CZ" sz="1700" dirty="0">
                <a:solidFill>
                  <a:srgbClr val="002D5A"/>
                </a:solidFill>
                <a:hlinkClick r:id="rId5"/>
              </a:rPr>
              <a:t>www.czso.cz/csu/czso/poslanecka-snemovna</a:t>
            </a:r>
            <a:r>
              <a:rPr lang="cs-CZ" altLang="cs-CZ" sz="1700" dirty="0">
                <a:solidFill>
                  <a:srgbClr val="002D5A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cs-CZ" altLang="cs-CZ" sz="1700" dirty="0">
                <a:solidFill>
                  <a:srgbClr val="002D5A"/>
                </a:solidFill>
              </a:rPr>
              <a:t>Weby politických stran</a:t>
            </a:r>
          </a:p>
          <a:p>
            <a:pPr marL="0" indent="0">
              <a:lnSpc>
                <a:spcPct val="120000"/>
              </a:lnSpc>
              <a:buNone/>
            </a:pPr>
            <a:endParaRPr lang="cs-CZ" altLang="cs-CZ" sz="1100" b="1" dirty="0">
              <a:solidFill>
                <a:srgbClr val="002D5A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cs-CZ" altLang="cs-CZ" sz="2000" b="1" dirty="0" err="1">
                <a:solidFill>
                  <a:srgbClr val="002D5A"/>
                </a:solidFill>
              </a:rPr>
              <a:t>Slidy</a:t>
            </a:r>
            <a:r>
              <a:rPr lang="cs-CZ" altLang="cs-CZ" sz="2000" b="1" dirty="0">
                <a:solidFill>
                  <a:srgbClr val="002D5A"/>
                </a:solidFill>
              </a:rPr>
              <a:t> v této prezentaci</a:t>
            </a:r>
          </a:p>
        </p:txBody>
      </p:sp>
    </p:spTree>
    <p:extLst>
      <p:ext uri="{BB962C8B-B14F-4D97-AF65-F5344CB8AC3E}">
        <p14:creationId xmlns:p14="http://schemas.microsoft.com/office/powerpoint/2010/main" val="239189803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60606"/>
            <a:ext cx="9144000" cy="477749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Úkoly k řízené konzultaci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76377"/>
            <a:ext cx="8229600" cy="5650302"/>
          </a:xfrm>
        </p:spPr>
        <p:txBody>
          <a:bodyPr>
            <a:normAutofit lnSpcReduction="10000"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Jak periodizuje vývoj českého stranického systému Pavel </a:t>
            </a:r>
            <a:r>
              <a:rPr lang="cs-CZ" sz="2000" dirty="0" err="1">
                <a:solidFill>
                  <a:srgbClr val="002D5A"/>
                </a:solidFill>
              </a:rPr>
              <a:t>Pšeja</a:t>
            </a:r>
            <a:r>
              <a:rPr lang="cs-CZ" sz="2000" dirty="0">
                <a:solidFill>
                  <a:srgbClr val="002D5A"/>
                </a:solidFill>
              </a:rPr>
              <a:t>? Čím se etapy od sebe liší a které milníky je dělí? </a:t>
            </a:r>
            <a:r>
              <a:rPr lang="cs-CZ" sz="2000" i="1" dirty="0">
                <a:solidFill>
                  <a:srgbClr val="002D5A"/>
                </a:solidFill>
              </a:rPr>
              <a:t>(viz </a:t>
            </a:r>
            <a:r>
              <a:rPr lang="cs-CZ" sz="2000" i="1" dirty="0" err="1">
                <a:solidFill>
                  <a:srgbClr val="002D5A"/>
                </a:solidFill>
              </a:rPr>
              <a:t>Pšeja</a:t>
            </a:r>
            <a:r>
              <a:rPr lang="cs-CZ" sz="2000" i="1" dirty="0">
                <a:solidFill>
                  <a:srgbClr val="002D5A"/>
                </a:solidFill>
              </a:rPr>
              <a:t> / Malíř a Marek)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Jako roli hrálo v první fázi formování stranického systému Občanské fórum? Proč se rozpadlo? Které subjekty byly, resp. jsou formální a které neformálními nástupci? </a:t>
            </a:r>
            <a:r>
              <a:rPr lang="cs-CZ" sz="2000" i="1" dirty="0">
                <a:solidFill>
                  <a:srgbClr val="002D5A"/>
                </a:solidFill>
              </a:rPr>
              <a:t>(viz </a:t>
            </a:r>
            <a:r>
              <a:rPr lang="cs-CZ" sz="2000" i="1" dirty="0" err="1">
                <a:solidFill>
                  <a:srgbClr val="002D5A"/>
                </a:solidFill>
              </a:rPr>
              <a:t>Pšeja</a:t>
            </a:r>
            <a:r>
              <a:rPr lang="cs-CZ" sz="2000" i="1" dirty="0">
                <a:solidFill>
                  <a:srgbClr val="002D5A"/>
                </a:solidFill>
              </a:rPr>
              <a:t> / Malíř a Marek)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Připomeňte si koncept tzv. konfliktních linií (</a:t>
            </a:r>
            <a:r>
              <a:rPr lang="cs-CZ" sz="2000" dirty="0" err="1">
                <a:solidFill>
                  <a:srgbClr val="002D5A"/>
                </a:solidFill>
              </a:rPr>
              <a:t>cleavages</a:t>
            </a:r>
            <a:r>
              <a:rPr lang="cs-CZ" sz="2000" dirty="0">
                <a:solidFill>
                  <a:srgbClr val="002D5A"/>
                </a:solidFill>
              </a:rPr>
              <a:t>) spojený se jmény </a:t>
            </a:r>
            <a:r>
              <a:rPr lang="cs-CZ" sz="2000" dirty="0" err="1">
                <a:solidFill>
                  <a:srgbClr val="002D5A"/>
                </a:solidFill>
              </a:rPr>
              <a:t>Rokkan</a:t>
            </a:r>
            <a:r>
              <a:rPr lang="cs-CZ" sz="2000" dirty="0">
                <a:solidFill>
                  <a:srgbClr val="002D5A"/>
                </a:solidFill>
              </a:rPr>
              <a:t> a </a:t>
            </a:r>
            <a:r>
              <a:rPr lang="cs-CZ" sz="2000" dirty="0" err="1">
                <a:solidFill>
                  <a:srgbClr val="002D5A"/>
                </a:solidFill>
              </a:rPr>
              <a:t>Lipset</a:t>
            </a:r>
            <a:r>
              <a:rPr lang="cs-CZ" sz="2000" dirty="0">
                <a:solidFill>
                  <a:srgbClr val="002D5A"/>
                </a:solidFill>
              </a:rPr>
              <a:t>. Uveďte jej do kontextu střední a východní Evropy v období </a:t>
            </a:r>
            <a:r>
              <a:rPr lang="cs-CZ" sz="2000" dirty="0" err="1">
                <a:solidFill>
                  <a:srgbClr val="002D5A"/>
                </a:solidFill>
              </a:rPr>
              <a:t>tranzice</a:t>
            </a:r>
            <a:r>
              <a:rPr lang="cs-CZ" sz="2000" dirty="0">
                <a:solidFill>
                  <a:srgbClr val="002D5A"/>
                </a:solidFill>
              </a:rPr>
              <a:t> a konsolidace demokracie. Vysvětlete pojmy nacionalistická a socioekonomická linie transformace. </a:t>
            </a:r>
            <a:r>
              <a:rPr lang="cs-CZ" sz="2000" i="1" dirty="0">
                <a:solidFill>
                  <a:srgbClr val="002D5A"/>
                </a:solidFill>
              </a:rPr>
              <a:t>(viz Hloušek – Kopeček)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Vysvětlete, jaké typy stran z hlediska původu byla přítomny na politické scéně v prvních fázích polistopadového vývoje. </a:t>
            </a:r>
            <a:r>
              <a:rPr lang="cs-CZ" sz="2000" i="1" dirty="0">
                <a:solidFill>
                  <a:srgbClr val="002D5A"/>
                </a:solidFill>
              </a:rPr>
              <a:t>(viz </a:t>
            </a:r>
            <a:r>
              <a:rPr lang="cs-CZ" sz="2000" i="1" dirty="0" err="1">
                <a:solidFill>
                  <a:srgbClr val="002D5A"/>
                </a:solidFill>
              </a:rPr>
              <a:t>Pšeja</a:t>
            </a:r>
            <a:r>
              <a:rPr lang="cs-CZ" sz="2000" i="1" dirty="0">
                <a:solidFill>
                  <a:srgbClr val="002D5A"/>
                </a:solidFill>
              </a:rPr>
              <a:t>)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Sledujte vývoj </a:t>
            </a:r>
            <a:r>
              <a:rPr lang="cs-CZ" sz="2000" dirty="0" err="1">
                <a:solidFill>
                  <a:srgbClr val="002D5A"/>
                </a:solidFill>
              </a:rPr>
              <a:t>levo</a:t>
            </a:r>
            <a:r>
              <a:rPr lang="cs-CZ" sz="2000" dirty="0">
                <a:solidFill>
                  <a:srgbClr val="002D5A"/>
                </a:solidFill>
              </a:rPr>
              <a:t>-pravého soupeření v české politice a jeho projevy. Vysvětlete význam dalších konfliktních linií. </a:t>
            </a:r>
            <a:r>
              <a:rPr lang="cs-CZ" sz="2000" i="1" dirty="0">
                <a:solidFill>
                  <a:srgbClr val="002D5A"/>
                </a:solidFill>
              </a:rPr>
              <a:t>(viz </a:t>
            </a:r>
            <a:r>
              <a:rPr lang="cs-CZ" sz="2000" i="1" dirty="0" err="1">
                <a:solidFill>
                  <a:srgbClr val="002D5A"/>
                </a:solidFill>
              </a:rPr>
              <a:t>slidy</a:t>
            </a:r>
            <a:r>
              <a:rPr lang="cs-CZ" sz="2000" i="1" dirty="0">
                <a:solidFill>
                  <a:srgbClr val="002D5A"/>
                </a:solidFill>
              </a:rPr>
              <a:t>)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Jak se vyvíjel formát a mechanismus stranického systému od voleb v roce 1992 do konce volebního období 2006-2010? </a:t>
            </a:r>
            <a:r>
              <a:rPr lang="cs-CZ" sz="2000" i="1" dirty="0">
                <a:solidFill>
                  <a:srgbClr val="002D5A"/>
                </a:solidFill>
              </a:rPr>
              <a:t>(viz </a:t>
            </a:r>
            <a:r>
              <a:rPr lang="cs-CZ" sz="2000" i="1" dirty="0" err="1">
                <a:solidFill>
                  <a:srgbClr val="002D5A"/>
                </a:solidFill>
              </a:rPr>
              <a:t>slidy</a:t>
            </a:r>
            <a:r>
              <a:rPr lang="cs-CZ" sz="2000" i="1" dirty="0">
                <a:solidFill>
                  <a:srgbClr val="002D5A"/>
                </a:solidFill>
              </a:rPr>
              <a:t>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cs-CZ" sz="2000" dirty="0">
                <a:solidFill>
                  <a:srgbClr val="002D5A"/>
                </a:solidFill>
              </a:rPr>
              <a:t>Vyjmenujte a krátce představte relevantní strany v jednotlivých volebních obdobích. Charakterizujte jejich postavení v jednotlivých fázích vývoje. 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915907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0125" y="383605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dirty="0"/>
              <a:t>Socioekonomická linie transformace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37482"/>
            <a:ext cx="8441140" cy="4788682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Ekonomická reforma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klíčové dělítko české politické scény od roku 1990 (1991) – střet o rychlost a rozsah uvnitř OF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personálně Václav Klaus versus Valtr Komárek – lídři ODS a ČSSD ve volbách 1992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Koncept tzv. lidového kapitalismu, včetně kupónové privatizace, stál u zrodu občanské pravice – ODA a ODS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ODS – pokus o vytvoření historicky první </a:t>
            </a:r>
            <a:r>
              <a:rPr lang="cs-CZ" altLang="cs-CZ" sz="2400" b="0" dirty="0" err="1">
                <a:solidFill>
                  <a:srgbClr val="002D5A"/>
                </a:solidFill>
              </a:rPr>
              <a:t>catch-all</a:t>
            </a:r>
            <a:r>
              <a:rPr lang="cs-CZ" altLang="cs-CZ" sz="2400" b="0" dirty="0">
                <a:solidFill>
                  <a:srgbClr val="002D5A"/>
                </a:solidFill>
              </a:rPr>
              <a:t> party napravo od středu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cs-CZ" altLang="cs-CZ" sz="2400" b="0" dirty="0">
                <a:solidFill>
                  <a:srgbClr val="002D5A"/>
                </a:solidFill>
              </a:rPr>
              <a:t>Související střet o podobu politiky uvnitř OF – strany versus hnutí (politická versus nepolitická politika) - ODS versus OH</a:t>
            </a:r>
            <a:endParaRPr lang="cs-CZ" altLang="cs-CZ" sz="240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96196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dirty="0"/>
              <a:t>Socioekonomická linie transformace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Volby 1992 – česko-slovenský střet o reformu a státoprávní uspořádání – kombinace socioekonomické a nacionalistické linie - </a:t>
            </a:r>
            <a:r>
              <a:rPr lang="cs-CZ" altLang="cs-CZ" sz="2100" b="0" u="sng" dirty="0">
                <a:solidFill>
                  <a:srgbClr val="002D5A"/>
                </a:solidFill>
              </a:rPr>
              <a:t>vítězství odlišných konceptů v obou republikách</a:t>
            </a:r>
            <a:r>
              <a:rPr lang="cs-CZ" altLang="cs-CZ" sz="2100" b="0" dirty="0">
                <a:solidFill>
                  <a:srgbClr val="002D5A"/>
                </a:solidFill>
              </a:rPr>
              <a:t> </a:t>
            </a:r>
            <a:r>
              <a:rPr lang="cs-CZ" altLang="cs-CZ" sz="2500" b="0" dirty="0">
                <a:solidFill>
                  <a:srgbClr val="002D5A"/>
                </a:solidFill>
                <a:sym typeface="Wingdings" pitchFamily="2" charset="2"/>
              </a:rPr>
              <a:t> </a:t>
            </a:r>
            <a:r>
              <a:rPr lang="cs-CZ" altLang="cs-CZ" sz="2100" b="0" dirty="0">
                <a:solidFill>
                  <a:srgbClr val="002D5A"/>
                </a:solidFill>
              </a:rPr>
              <a:t> rozpad společného státu</a:t>
            </a: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Vznik středopravicové vlády Václava Klause</a:t>
            </a:r>
          </a:p>
          <a:p>
            <a:pPr eaLnBrk="1" hangingPunct="1">
              <a:lnSpc>
                <a:spcPct val="115000"/>
              </a:lnSpc>
              <a:spcBef>
                <a:spcPct val="35000"/>
              </a:spcBef>
            </a:pPr>
            <a:r>
              <a:rPr lang="cs-CZ" altLang="cs-CZ" sz="2100" b="0" dirty="0">
                <a:solidFill>
                  <a:srgbClr val="002D5A"/>
                </a:solidFill>
              </a:rPr>
              <a:t>1993-96 – vzestup levicové alternativy v podobě ČSSD v čele s Milošem Zemanem (radikální kritika)</a:t>
            </a:r>
          </a:p>
          <a:p>
            <a:pPr eaLnBrk="1" hangingPunct="1">
              <a:lnSpc>
                <a:spcPct val="90000"/>
              </a:lnSpc>
            </a:pPr>
            <a:endParaRPr lang="cs-CZ" altLang="cs-CZ" dirty="0"/>
          </a:p>
          <a:p>
            <a:pPr eaLnBrk="1" hangingPunct="1">
              <a:lnSpc>
                <a:spcPct val="90000"/>
              </a:lnSpc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87539713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343" y="789036"/>
            <a:ext cx="8183563" cy="385762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Socioekonomická </a:t>
            </a:r>
            <a:r>
              <a:rPr lang="cs-CZ" altLang="cs-CZ" sz="4000"/>
              <a:t>linie transformace</a:t>
            </a:r>
            <a:endParaRPr lang="cs-CZ" altLang="cs-CZ" sz="4000" dirty="0">
              <a:sym typeface="Wingdings" pitchFamily="2" charset="2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24084"/>
            <a:ext cx="8427493" cy="4502079"/>
          </a:xfrm>
        </p:spPr>
        <p:txBody>
          <a:bodyPr>
            <a:no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Volby 1996 a 1998 – střet o další pokračování ekonomické transformace a zejména jejího sociálního rozměru </a:t>
            </a: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 </a:t>
            </a:r>
            <a:r>
              <a:rPr lang="cs-CZ" altLang="cs-CZ" sz="2200" b="0" dirty="0">
                <a:solidFill>
                  <a:srgbClr val="002D5A"/>
                </a:solidFill>
              </a:rPr>
              <a:t> „standardní“ střet levice versus pravice – </a:t>
            </a:r>
            <a:r>
              <a:rPr lang="cs-CZ" altLang="cs-CZ" sz="2200" b="0" i="1" dirty="0">
                <a:solidFill>
                  <a:srgbClr val="002D5A"/>
                </a:solidFill>
              </a:rPr>
              <a:t>unikát v rámci SVE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Základní dualita ČSSD versus ODS – narušena jen opozičně-smluvní spoluprací obou stran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Volby 2002 – střet o sociální stát, ale ve stínu tzv. opoziční smlouvy – vítězství ČSSD, která se od této smlouvy distancovala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Volby 2006 – volba podle „peněženky“ + silná personalizace </a:t>
            </a: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  silná </a:t>
            </a:r>
            <a:r>
              <a:rPr lang="cs-CZ" altLang="cs-CZ" sz="2200" b="0" dirty="0" err="1">
                <a:solidFill>
                  <a:srgbClr val="002D5A"/>
                </a:solidFill>
                <a:sym typeface="Wingdings" pitchFamily="2" charset="2"/>
              </a:rPr>
              <a:t>bipolarizace</a:t>
            </a:r>
            <a:endParaRPr lang="cs-CZ" altLang="cs-CZ" sz="2200" b="0" dirty="0">
              <a:solidFill>
                <a:srgbClr val="002D5A"/>
              </a:solidFill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Volby 2010 - odklon od </a:t>
            </a:r>
            <a:r>
              <a:rPr lang="cs-CZ" altLang="cs-CZ" sz="2200" b="0" dirty="0" err="1">
                <a:solidFill>
                  <a:srgbClr val="002D5A"/>
                </a:solidFill>
                <a:sym typeface="Wingdings" pitchFamily="2" charset="2"/>
              </a:rPr>
              <a:t>bipolarizace</a:t>
            </a: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 - </a:t>
            </a:r>
            <a:r>
              <a:rPr lang="cs-CZ" altLang="cs-CZ" sz="2200" b="0" dirty="0" err="1">
                <a:solidFill>
                  <a:srgbClr val="002D5A"/>
                </a:solidFill>
                <a:sym typeface="Wingdings" pitchFamily="2" charset="2"/>
              </a:rPr>
              <a:t>issue</a:t>
            </a:r>
            <a:r>
              <a:rPr lang="cs-CZ" altLang="cs-CZ" sz="2200" b="0" dirty="0">
                <a:solidFill>
                  <a:srgbClr val="002D5A"/>
                </a:solidFill>
                <a:sym typeface="Wingdings" pitchFamily="2" charset="2"/>
              </a:rPr>
              <a:t> „staré versus nové strany“ (několikanásobná protestní volba) + růst významu socioekonomické konfliktní linie  protichůdné trendy</a:t>
            </a:r>
            <a:endParaRPr lang="cs-CZ" altLang="cs-CZ" sz="2200" b="0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82993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Konfliktní linie levice versus pravice (stát/trh)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87858"/>
            <a:ext cx="8229600" cy="4722124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V letech 1996 až 2008 (2010) - naprostá dominance – základní dualita politické scény</a:t>
            </a:r>
          </a:p>
          <a:p>
            <a:pPr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Postupně se naplňovala obsahem: 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„třídní“ rozměr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voličská jádra + potenciální voliči  </a:t>
            </a:r>
          </a:p>
          <a:p>
            <a:pPr lvl="1" eaLnBrk="1" hangingPunct="1"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2010 a 2013 - významné snížení role</a:t>
            </a:r>
            <a:endParaRPr lang="cs-CZ" altLang="cs-CZ" sz="2000" b="0" dirty="0">
              <a:solidFill>
                <a:srgbClr val="002D5A"/>
              </a:solidFill>
            </a:endParaRPr>
          </a:p>
          <a:p>
            <a:pPr lvl="1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střety o středové voliče: </a:t>
            </a:r>
          </a:p>
          <a:p>
            <a:pPr lvl="2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ve volbách do PS až do roku 2006 výrazně úspěšnější ČSSD </a:t>
            </a:r>
          </a:p>
          <a:p>
            <a:pPr lvl="2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2006 - velký úspěch ODS</a:t>
            </a:r>
          </a:p>
          <a:p>
            <a:pPr lvl="2" eaLnBrk="1" hangingPunct="1">
              <a:spcBef>
                <a:spcPct val="40000"/>
              </a:spcBef>
            </a:pPr>
            <a:r>
              <a:rPr lang="cs-CZ" altLang="cs-CZ" sz="2000" b="0" dirty="0">
                <a:solidFill>
                  <a:srgbClr val="002D5A"/>
                </a:solidFill>
              </a:rPr>
              <a:t>2010 - úspěch nových stran, velké ztráty ČSSD a ODS</a:t>
            </a:r>
          </a:p>
          <a:p>
            <a:pPr lvl="2" eaLnBrk="1" hangingPunct="1">
              <a:spcBef>
                <a:spcPct val="40000"/>
              </a:spcBef>
            </a:pPr>
            <a:r>
              <a:rPr lang="cs-CZ" altLang="cs-CZ" sz="2000" dirty="0">
                <a:solidFill>
                  <a:srgbClr val="002D5A"/>
                </a:solidFill>
              </a:rPr>
              <a:t>2013 - úspěch nových stran, další ztráty - zejména ODS a nově i TOP09</a:t>
            </a:r>
            <a:endParaRPr lang="cs-CZ" altLang="cs-CZ" sz="2000" b="0" dirty="0">
              <a:solidFill>
                <a:srgbClr val="002D5A"/>
              </a:solidFill>
            </a:endParaRPr>
          </a:p>
          <a:p>
            <a:pPr eaLnBrk="1" hangingPunct="1">
              <a:buFont typeface="Arial" charset="0"/>
              <a:buNone/>
            </a:pPr>
            <a:endParaRPr lang="cs-CZ" altLang="cs-CZ" sz="2000" b="0" dirty="0"/>
          </a:p>
          <a:p>
            <a:pPr eaLnBrk="1" hangingPunct="1"/>
            <a:endParaRPr lang="cs-CZ" altLang="cs-CZ" sz="2100" b="0" dirty="0"/>
          </a:p>
          <a:p>
            <a:pPr eaLnBrk="1" hangingPunct="1"/>
            <a:endParaRPr lang="cs-CZ" altLang="cs-CZ" sz="1600" dirty="0">
              <a:solidFill>
                <a:srgbClr val="FF0000"/>
              </a:solidFill>
            </a:endParaRPr>
          </a:p>
          <a:p>
            <a:pPr eaLnBrk="1" hangingPunct="1"/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1055583405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97253"/>
            <a:ext cx="9144000" cy="923926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dirty="0"/>
              <a:t>Další linie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Zahraniční politika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b="0" dirty="0" err="1">
                <a:solidFill>
                  <a:srgbClr val="002D5A"/>
                </a:solidFill>
              </a:rPr>
              <a:t>Postmaterialismus</a:t>
            </a:r>
            <a:endParaRPr lang="cs-CZ" altLang="cs-CZ" sz="2200" b="0" dirty="0">
              <a:solidFill>
                <a:srgbClr val="002D5A"/>
              </a:solidFill>
            </a:endParaRPr>
          </a:p>
          <a:p>
            <a:pPr eaLnBrk="1" hangingPunct="1">
              <a:spcBef>
                <a:spcPct val="5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Církev – stát (náboženství a morálka – </a:t>
            </a:r>
            <a:r>
              <a:rPr lang="cs-CZ" altLang="cs-CZ" sz="2200" b="0" dirty="0" err="1">
                <a:solidFill>
                  <a:srgbClr val="002D5A"/>
                </a:solidFill>
              </a:rPr>
              <a:t>sekularita</a:t>
            </a:r>
            <a:r>
              <a:rPr lang="cs-CZ" altLang="cs-CZ" sz="2200" b="0" dirty="0">
                <a:solidFill>
                  <a:srgbClr val="002D5A"/>
                </a:solidFill>
              </a:rPr>
              <a:t> a tolerance)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Libertarianismus – </a:t>
            </a:r>
            <a:r>
              <a:rPr lang="cs-CZ" altLang="cs-CZ" sz="2200" b="0" dirty="0" err="1">
                <a:solidFill>
                  <a:srgbClr val="002D5A"/>
                </a:solidFill>
              </a:rPr>
              <a:t>autoritarianismus</a:t>
            </a:r>
            <a:r>
              <a:rPr lang="cs-CZ" altLang="cs-CZ" sz="2200" b="0" dirty="0">
                <a:solidFill>
                  <a:srgbClr val="002D5A"/>
                </a:solidFill>
              </a:rPr>
              <a:t> 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Město – venkov</a:t>
            </a:r>
          </a:p>
          <a:p>
            <a:pPr eaLnBrk="1" hangingPunct="1">
              <a:spcBef>
                <a:spcPct val="55000"/>
              </a:spcBef>
            </a:pPr>
            <a:r>
              <a:rPr lang="cs-CZ" altLang="cs-CZ" sz="2200" b="0" dirty="0">
                <a:solidFill>
                  <a:srgbClr val="002D5A"/>
                </a:solidFill>
              </a:rPr>
              <a:t>Protestní volba - „staré versus nové strany“</a:t>
            </a:r>
          </a:p>
          <a:p>
            <a:pPr eaLnBrk="1" hangingPunct="1"/>
            <a:endParaRPr lang="cs-CZ" altLang="cs-CZ" sz="2200" b="0" dirty="0"/>
          </a:p>
        </p:txBody>
      </p:sp>
    </p:spTree>
    <p:extLst>
      <p:ext uri="{BB962C8B-B14F-4D97-AF65-F5344CB8AC3E}">
        <p14:creationId xmlns:p14="http://schemas.microsoft.com/office/powerpoint/2010/main" val="3860156435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87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14325" y="1597025"/>
          <a:ext cx="8678863" cy="491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Graf" r:id="rId3" imgW="5467406" imgH="3419368" progId="Excel.Chart.8">
                  <p:embed/>
                </p:oleObj>
              </mc:Choice>
              <mc:Fallback>
                <p:oleObj name="Graf" r:id="rId3" imgW="5467406" imgH="3419368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1597025"/>
                        <a:ext cx="8678863" cy="491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>
          <a:xfrm>
            <a:off x="314325" y="958850"/>
            <a:ext cx="8474075" cy="301625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dirty="0"/>
              <a:t>Postoje voličů ve dvou hlavních hodnotových dimenzích </a:t>
            </a:r>
            <a:r>
              <a:rPr lang="cs-CZ" altLang="cs-CZ" sz="4000" i="1" dirty="0"/>
              <a:t>(ČVS 2006)</a:t>
            </a:r>
          </a:p>
        </p:txBody>
      </p:sp>
    </p:spTree>
    <p:extLst>
      <p:ext uri="{BB962C8B-B14F-4D97-AF65-F5344CB8AC3E}">
        <p14:creationId xmlns:p14="http://schemas.microsoft.com/office/powerpoint/2010/main" val="4175764307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859554F5BFAA4BBE3FE4010A9ED28D" ma:contentTypeVersion="4" ma:contentTypeDescription="Vytvoří nový dokument" ma:contentTypeScope="" ma:versionID="55ef9247e0fbfaea33e103e7927c9a6e">
  <xsd:schema xmlns:xsd="http://www.w3.org/2001/XMLSchema" xmlns:xs="http://www.w3.org/2001/XMLSchema" xmlns:p="http://schemas.microsoft.com/office/2006/metadata/properties" xmlns:ns2="6851cf81-6817-4491-8dac-539bd890e2c7" targetNamespace="http://schemas.microsoft.com/office/2006/metadata/properties" ma:root="true" ma:fieldsID="2df849617c5043e5b709179a52c34d08" ns2:_="">
    <xsd:import namespace="6851cf81-6817-4491-8dac-539bd890e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1cf81-6817-4491-8dac-539bd890e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22B00A-84C7-40EF-A524-2DF3DD73475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3F38E67-5704-41F9-BCE8-E7FCBB7B48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A164AF-6E64-4A94-8D3A-A20967062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51cf81-6817-4491-8dac-539bd890e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2529</TotalTime>
  <Words>1046</Words>
  <Application>Microsoft Office PowerPoint</Application>
  <PresentationFormat>Předvádění na obrazovce (4:3)</PresentationFormat>
  <Paragraphs>126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Politické strany a stranický systém (1989-2010)</vt:lpstr>
      <vt:lpstr>Literatura a další zdroje k prostudování</vt:lpstr>
      <vt:lpstr>Úkoly k řízené konzultaci</vt:lpstr>
      <vt:lpstr>Socioekonomická linie transformace</vt:lpstr>
      <vt:lpstr>Socioekonomická linie transformace </vt:lpstr>
      <vt:lpstr>Socioekonomická linie transformace</vt:lpstr>
      <vt:lpstr>Konfliktní linie levice versus pravice (stát/trh)</vt:lpstr>
      <vt:lpstr>Další linie</vt:lpstr>
      <vt:lpstr>Postoje voličů ve dvou hlavních hodnotových dimenzích (ČVS 2006)</vt:lpstr>
      <vt:lpstr>CVVM 2009: Politická orientace občanů</vt:lpstr>
      <vt:lpstr>Politické preference a politické směry a věk (CVVM 2009: Politická orientace občanů)</vt:lpstr>
      <vt:lpstr>Formát stranického systému(1992-2010)</vt:lpstr>
      <vt:lpstr>Ideologická polarizace (1992-2010)</vt:lpstr>
      <vt:lpstr>Mechanismus stranického systému</vt:lpstr>
      <vt:lpstr>Prezentace aplikace PowerPoint</vt:lpstr>
      <vt:lpstr>Zařazení stranického systému (Sartori)</vt:lpstr>
      <vt:lpstr>Český stranický systém 1992-2010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cicar</cp:lastModifiedBy>
  <cp:revision>234</cp:revision>
  <dcterms:created xsi:type="dcterms:W3CDTF">2015-06-02T07:24:49Z</dcterms:created>
  <dcterms:modified xsi:type="dcterms:W3CDTF">2020-05-01T12:31:10Z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0x0101008C859554F5BFAA4BBE3FE4010A9ED28D</vt:lpwstr>
  </property>
</Properties>
</file>