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492" r:id="rId5"/>
    <p:sldId id="603" r:id="rId6"/>
    <p:sldId id="604" r:id="rId7"/>
    <p:sldId id="493" r:id="rId8"/>
    <p:sldId id="494" r:id="rId9"/>
    <p:sldId id="495" r:id="rId10"/>
    <p:sldId id="496" r:id="rId11"/>
    <p:sldId id="497" r:id="rId12"/>
    <p:sldId id="498" r:id="rId13"/>
    <p:sldId id="499" r:id="rId14"/>
    <p:sldId id="500" r:id="rId15"/>
    <p:sldId id="579" r:id="rId16"/>
    <p:sldId id="580" r:id="rId17"/>
    <p:sldId id="581" r:id="rId18"/>
    <p:sldId id="605" r:id="rId19"/>
    <p:sldId id="585" r:id="rId20"/>
    <p:sldId id="583" r:id="rId21"/>
  </p:sldIdLst>
  <p:sldSz cx="9144000" cy="6858000" type="screen4x3"/>
  <p:notesSz cx="6858000" cy="9144000"/>
  <p:defaultTextStyle>
    <a:defPPr>
      <a:defRPr lang="cs-CZ"/>
    </a:defPPr>
    <a:lvl1pPr marL="0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3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06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09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11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14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17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20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23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4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974">
          <p15:clr>
            <a:srgbClr val="A4A3A4"/>
          </p15:clr>
        </p15:guide>
        <p15:guide id="4" orient="horz" pos="362">
          <p15:clr>
            <a:srgbClr val="A4A3A4"/>
          </p15:clr>
        </p15:guide>
        <p15:guide id="5" orient="horz" pos="2812">
          <p15:clr>
            <a:srgbClr val="A4A3A4"/>
          </p15:clr>
        </p15:guide>
        <p15:guide id="6" orient="horz" pos="713">
          <p15:clr>
            <a:srgbClr val="A4A3A4"/>
          </p15:clr>
        </p15:guide>
        <p15:guide id="7" pos="2880">
          <p15:clr>
            <a:srgbClr val="A4A3A4"/>
          </p15:clr>
        </p15:guide>
        <p15:guide id="8" pos="360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dislav Mrklas" initials="L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8A64"/>
    <a:srgbClr val="002D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D47CC6-8EC1-4180-BB03-44D5B5D0EC45}" v="1" dt="2020-05-01T12:31:10.3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700" autoAdjust="0"/>
  </p:normalViewPr>
  <p:slideViewPr>
    <p:cSldViewPr snapToGrid="0" showGuides="1">
      <p:cViewPr>
        <p:scale>
          <a:sx n="110" d="100"/>
          <a:sy n="110" d="100"/>
        </p:scale>
        <p:origin x="-1644" y="-102"/>
      </p:cViewPr>
      <p:guideLst>
        <p:guide orient="horz" pos="944"/>
        <p:guide orient="horz" pos="2160"/>
        <p:guide orient="horz" pos="3974"/>
        <p:guide orient="horz" pos="362"/>
        <p:guide orient="horz" pos="2812"/>
        <p:guide orient="horz" pos="713"/>
        <p:guide pos="2880"/>
        <p:guide pos="36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Čížek" userId="S::david.cizek@vsci.cz::3ba9890d-f0ad-4bde-863c-e9d896645f57" providerId="AD" clId="Web-{05D47CC6-8EC1-4180-BB03-44D5B5D0EC45}"/>
    <pc:docChg chg="addSld">
      <pc:chgData name="David Čížek" userId="S::david.cizek@vsci.cz::3ba9890d-f0ad-4bde-863c-e9d896645f57" providerId="AD" clId="Web-{05D47CC6-8EC1-4180-BB03-44D5B5D0EC45}" dt="2020-05-01T12:31:10.312" v="0"/>
      <pc:docMkLst>
        <pc:docMk/>
      </pc:docMkLst>
      <pc:sldChg chg="new">
        <pc:chgData name="David Čížek" userId="S::david.cizek@vsci.cz::3ba9890d-f0ad-4bde-863c-e9d896645f57" providerId="AD" clId="Web-{05D47CC6-8EC1-4180-BB03-44D5B5D0EC45}" dt="2020-05-01T12:31:10.312" v="0"/>
        <pc:sldMkLst>
          <pc:docMk/>
          <pc:sldMk cId="2092419174" sldId="605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/>
          <p:nvPr userDrawn="1"/>
        </p:nvSpPr>
        <p:spPr>
          <a:xfrm>
            <a:off x="5395596" y="-1"/>
            <a:ext cx="3749252" cy="1131889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68500"/>
              <a:gd name="connsiteY0" fmla="*/ 622300 h 622300"/>
              <a:gd name="connsiteX1" fmla="*/ 134937 w 1968500"/>
              <a:gd name="connsiteY1" fmla="*/ 47625 h 622300"/>
              <a:gd name="connsiteX2" fmla="*/ 1965960 w 1968500"/>
              <a:gd name="connsiteY2" fmla="*/ 0 h 622300"/>
              <a:gd name="connsiteX3" fmla="*/ 1968500 w 1968500"/>
              <a:gd name="connsiteY3" fmla="*/ 622300 h 622300"/>
              <a:gd name="connsiteX4" fmla="*/ 0 w 1968500"/>
              <a:gd name="connsiteY4" fmla="*/ 622300 h 622300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33338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0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883621"/>
              <a:gd name="connsiteY0" fmla="*/ 574675 h 574675"/>
              <a:gd name="connsiteX1" fmla="*/ 134937 w 1883621"/>
              <a:gd name="connsiteY1" fmla="*/ 0 h 574675"/>
              <a:gd name="connsiteX2" fmla="*/ 1882774 w 1883621"/>
              <a:gd name="connsiteY2" fmla="*/ 0 h 574675"/>
              <a:gd name="connsiteX3" fmla="*/ 1882774 w 1883621"/>
              <a:gd name="connsiteY3" fmla="*/ 574675 h 574675"/>
              <a:gd name="connsiteX4" fmla="*/ 0 w 1883621"/>
              <a:gd name="connsiteY4" fmla="*/ 574675 h 574675"/>
              <a:gd name="connsiteX0" fmla="*/ 0 w 3758141"/>
              <a:gd name="connsiteY0" fmla="*/ 1135380 h 1135380"/>
              <a:gd name="connsiteX1" fmla="*/ 2009457 w 3758141"/>
              <a:gd name="connsiteY1" fmla="*/ 0 h 1135380"/>
              <a:gd name="connsiteX2" fmla="*/ 3757294 w 3758141"/>
              <a:gd name="connsiteY2" fmla="*/ 0 h 1135380"/>
              <a:gd name="connsiteX3" fmla="*/ 3757294 w 3758141"/>
              <a:gd name="connsiteY3" fmla="*/ 574675 h 1135380"/>
              <a:gd name="connsiteX4" fmla="*/ 0 w 3758141"/>
              <a:gd name="connsiteY4" fmla="*/ 1135380 h 1135380"/>
              <a:gd name="connsiteX0" fmla="*/ 0 w 3758141"/>
              <a:gd name="connsiteY0" fmla="*/ 1135381 h 1135381"/>
              <a:gd name="connsiteX1" fmla="*/ 336233 w 3758141"/>
              <a:gd name="connsiteY1" fmla="*/ 0 h 1135381"/>
              <a:gd name="connsiteX2" fmla="*/ 3757294 w 3758141"/>
              <a:gd name="connsiteY2" fmla="*/ 1 h 1135381"/>
              <a:gd name="connsiteX3" fmla="*/ 3757294 w 3758141"/>
              <a:gd name="connsiteY3" fmla="*/ 574676 h 1135381"/>
              <a:gd name="connsiteX4" fmla="*/ 0 w 3758141"/>
              <a:gd name="connsiteY4" fmla="*/ 1135381 h 1135381"/>
              <a:gd name="connsiteX0" fmla="*/ 0 w 3575261"/>
              <a:gd name="connsiteY0" fmla="*/ 1131889 h 1131889"/>
              <a:gd name="connsiteX1" fmla="*/ 153353 w 3575261"/>
              <a:gd name="connsiteY1" fmla="*/ 0 h 1131889"/>
              <a:gd name="connsiteX2" fmla="*/ 3574414 w 3575261"/>
              <a:gd name="connsiteY2" fmla="*/ 1 h 1131889"/>
              <a:gd name="connsiteX3" fmla="*/ 3574414 w 3575261"/>
              <a:gd name="connsiteY3" fmla="*/ 574676 h 1131889"/>
              <a:gd name="connsiteX4" fmla="*/ 0 w 3575261"/>
              <a:gd name="connsiteY4" fmla="*/ 1131889 h 1131889"/>
              <a:gd name="connsiteX0" fmla="*/ 0 w 3695911"/>
              <a:gd name="connsiteY0" fmla="*/ 1131889 h 1131889"/>
              <a:gd name="connsiteX1" fmla="*/ 274003 w 3695911"/>
              <a:gd name="connsiteY1" fmla="*/ 0 h 1131889"/>
              <a:gd name="connsiteX2" fmla="*/ 3695064 w 3695911"/>
              <a:gd name="connsiteY2" fmla="*/ 1 h 1131889"/>
              <a:gd name="connsiteX3" fmla="*/ 3695064 w 3695911"/>
              <a:gd name="connsiteY3" fmla="*/ 574676 h 1131889"/>
              <a:gd name="connsiteX4" fmla="*/ 0 w 3695911"/>
              <a:gd name="connsiteY4" fmla="*/ 1131889 h 1131889"/>
              <a:gd name="connsiteX0" fmla="*/ 0 w 3748405"/>
              <a:gd name="connsiteY0" fmla="*/ 1131889 h 1131889"/>
              <a:gd name="connsiteX1" fmla="*/ 274003 w 3748405"/>
              <a:gd name="connsiteY1" fmla="*/ 0 h 1131889"/>
              <a:gd name="connsiteX2" fmla="*/ 3695064 w 3748405"/>
              <a:gd name="connsiteY2" fmla="*/ 1 h 1131889"/>
              <a:gd name="connsiteX3" fmla="*/ 3748405 w 3748405"/>
              <a:gd name="connsiteY3" fmla="*/ 1131889 h 1131889"/>
              <a:gd name="connsiteX4" fmla="*/ 0 w 3748405"/>
              <a:gd name="connsiteY4" fmla="*/ 1131889 h 1131889"/>
              <a:gd name="connsiteX0" fmla="*/ 0 w 3749252"/>
              <a:gd name="connsiteY0" fmla="*/ 1131889 h 1131889"/>
              <a:gd name="connsiteX1" fmla="*/ 274003 w 3749252"/>
              <a:gd name="connsiteY1" fmla="*/ 0 h 1131889"/>
              <a:gd name="connsiteX2" fmla="*/ 3748405 w 3749252"/>
              <a:gd name="connsiteY2" fmla="*/ 1 h 1131889"/>
              <a:gd name="connsiteX3" fmla="*/ 3748405 w 3749252"/>
              <a:gd name="connsiteY3" fmla="*/ 1131889 h 1131889"/>
              <a:gd name="connsiteX4" fmla="*/ 0 w 3749252"/>
              <a:gd name="connsiteY4" fmla="*/ 1131889 h 1131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49252" h="1131889">
                <a:moveTo>
                  <a:pt x="0" y="1131889"/>
                </a:moveTo>
                <a:lnTo>
                  <a:pt x="274003" y="0"/>
                </a:lnTo>
                <a:lnTo>
                  <a:pt x="3748405" y="1"/>
                </a:lnTo>
                <a:cubicBezTo>
                  <a:pt x="3749252" y="207434"/>
                  <a:pt x="3747558" y="924456"/>
                  <a:pt x="3748405" y="1131889"/>
                </a:cubicBezTo>
                <a:lnTo>
                  <a:pt x="0" y="1131889"/>
                </a:lnTo>
                <a:close/>
              </a:path>
            </a:pathLst>
          </a:custGeom>
          <a:solidFill>
            <a:srgbClr val="002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 descr="Cevro institut_doplnkove_rgb_neg_c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935244" y="290218"/>
            <a:ext cx="2976981" cy="605132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9400" y="942975"/>
            <a:ext cx="8447088" cy="40163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79400" y="1619250"/>
            <a:ext cx="8447088" cy="23225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79400" y="4094163"/>
            <a:ext cx="8447088" cy="232251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68531604"/>
      </p:ext>
    </p:extLst>
  </p:cSld>
  <p:clrMapOvr>
    <a:masterClrMapping/>
  </p:clrMapOvr>
  <p:transition spd="med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4674"/>
            <a:ext cx="9144000" cy="923926"/>
          </a:xfrm>
        </p:spPr>
        <p:txBody>
          <a:bodyPr lIns="252000" rIns="252000">
            <a:normAutofit/>
          </a:bodyPr>
          <a:lstStyle>
            <a:lvl1pPr algn="l">
              <a:defRPr sz="6600">
                <a:solidFill>
                  <a:srgbClr val="CA8A64"/>
                </a:solidFill>
                <a:latin typeface="+mn-lt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Volný tvar 6"/>
          <p:cNvSpPr/>
          <p:nvPr userDrawn="1"/>
        </p:nvSpPr>
        <p:spPr>
          <a:xfrm>
            <a:off x="7261225" y="0"/>
            <a:ext cx="1883621" cy="574675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68500"/>
              <a:gd name="connsiteY0" fmla="*/ 622300 h 622300"/>
              <a:gd name="connsiteX1" fmla="*/ 134937 w 1968500"/>
              <a:gd name="connsiteY1" fmla="*/ 47625 h 622300"/>
              <a:gd name="connsiteX2" fmla="*/ 1965960 w 1968500"/>
              <a:gd name="connsiteY2" fmla="*/ 0 h 622300"/>
              <a:gd name="connsiteX3" fmla="*/ 1968500 w 1968500"/>
              <a:gd name="connsiteY3" fmla="*/ 622300 h 622300"/>
              <a:gd name="connsiteX4" fmla="*/ 0 w 1968500"/>
              <a:gd name="connsiteY4" fmla="*/ 622300 h 622300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33338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0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883621"/>
              <a:gd name="connsiteY0" fmla="*/ 574675 h 574675"/>
              <a:gd name="connsiteX1" fmla="*/ 134937 w 1883621"/>
              <a:gd name="connsiteY1" fmla="*/ 0 h 574675"/>
              <a:gd name="connsiteX2" fmla="*/ 1882774 w 1883621"/>
              <a:gd name="connsiteY2" fmla="*/ 0 h 574675"/>
              <a:gd name="connsiteX3" fmla="*/ 1882774 w 1883621"/>
              <a:gd name="connsiteY3" fmla="*/ 574675 h 574675"/>
              <a:gd name="connsiteX4" fmla="*/ 0 w 1883621"/>
              <a:gd name="connsiteY4" fmla="*/ 574675 h 57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3621" h="574675">
                <a:moveTo>
                  <a:pt x="0" y="574675"/>
                </a:moveTo>
                <a:lnTo>
                  <a:pt x="134937" y="0"/>
                </a:lnTo>
                <a:lnTo>
                  <a:pt x="1882774" y="0"/>
                </a:lnTo>
                <a:cubicBezTo>
                  <a:pt x="1883621" y="207433"/>
                  <a:pt x="1881927" y="367242"/>
                  <a:pt x="1882774" y="574675"/>
                </a:cubicBezTo>
                <a:lnTo>
                  <a:pt x="0" y="574675"/>
                </a:lnTo>
                <a:close/>
              </a:path>
            </a:pathLst>
          </a:custGeom>
          <a:solidFill>
            <a:srgbClr val="002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 userDrawn="1"/>
        </p:nvSpPr>
        <p:spPr>
          <a:xfrm>
            <a:off x="7114540" y="6308726"/>
            <a:ext cx="2030307" cy="549274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2030307"/>
              <a:gd name="connsiteY0" fmla="*/ 705485 h 705485"/>
              <a:gd name="connsiteX1" fmla="*/ 149225 w 2030307"/>
              <a:gd name="connsiteY1" fmla="*/ 76835 h 705485"/>
              <a:gd name="connsiteX2" fmla="*/ 2029460 w 2030307"/>
              <a:gd name="connsiteY2" fmla="*/ 0 h 705485"/>
              <a:gd name="connsiteX3" fmla="*/ 1968500 w 2030307"/>
              <a:gd name="connsiteY3" fmla="*/ 705485 h 705485"/>
              <a:gd name="connsiteX4" fmla="*/ 0 w 2030307"/>
              <a:gd name="connsiteY4" fmla="*/ 705485 h 705485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6 h 628650"/>
              <a:gd name="connsiteX3" fmla="*/ 196850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196850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202946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202946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31031 h 631031"/>
              <a:gd name="connsiteX1" fmla="*/ 149225 w 2030307"/>
              <a:gd name="connsiteY1" fmla="*/ 2381 h 631031"/>
              <a:gd name="connsiteX2" fmla="*/ 2029460 w 2030307"/>
              <a:gd name="connsiteY2" fmla="*/ 0 h 631031"/>
              <a:gd name="connsiteX3" fmla="*/ 2029460 w 2030307"/>
              <a:gd name="connsiteY3" fmla="*/ 631031 h 631031"/>
              <a:gd name="connsiteX4" fmla="*/ 0 w 2030307"/>
              <a:gd name="connsiteY4" fmla="*/ 631031 h 631031"/>
              <a:gd name="connsiteX0" fmla="*/ 0 w 2030307"/>
              <a:gd name="connsiteY0" fmla="*/ 631031 h 631031"/>
              <a:gd name="connsiteX1" fmla="*/ 132556 w 2030307"/>
              <a:gd name="connsiteY1" fmla="*/ 81757 h 631031"/>
              <a:gd name="connsiteX2" fmla="*/ 2029460 w 2030307"/>
              <a:gd name="connsiteY2" fmla="*/ 0 h 631031"/>
              <a:gd name="connsiteX3" fmla="*/ 2029460 w 2030307"/>
              <a:gd name="connsiteY3" fmla="*/ 631031 h 631031"/>
              <a:gd name="connsiteX4" fmla="*/ 0 w 2030307"/>
              <a:gd name="connsiteY4" fmla="*/ 631031 h 631031"/>
              <a:gd name="connsiteX0" fmla="*/ 0 w 2030307"/>
              <a:gd name="connsiteY0" fmla="*/ 549274 h 549274"/>
              <a:gd name="connsiteX1" fmla="*/ 132556 w 2030307"/>
              <a:gd name="connsiteY1" fmla="*/ 0 h 549274"/>
              <a:gd name="connsiteX2" fmla="*/ 2029460 w 2030307"/>
              <a:gd name="connsiteY2" fmla="*/ 0 h 549274"/>
              <a:gd name="connsiteX3" fmla="*/ 2029460 w 2030307"/>
              <a:gd name="connsiteY3" fmla="*/ 549274 h 549274"/>
              <a:gd name="connsiteX4" fmla="*/ 0 w 2030307"/>
              <a:gd name="connsiteY4" fmla="*/ 549274 h 549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0307" h="549274">
                <a:moveTo>
                  <a:pt x="0" y="549274"/>
                </a:moveTo>
                <a:lnTo>
                  <a:pt x="132556" y="0"/>
                </a:lnTo>
                <a:lnTo>
                  <a:pt x="2029460" y="0"/>
                </a:lnTo>
                <a:cubicBezTo>
                  <a:pt x="2030307" y="207433"/>
                  <a:pt x="2028613" y="341841"/>
                  <a:pt x="2029460" y="549274"/>
                </a:cubicBezTo>
                <a:lnTo>
                  <a:pt x="0" y="549274"/>
                </a:lnTo>
                <a:close/>
              </a:path>
            </a:pathLst>
          </a:custGeom>
          <a:solidFill>
            <a:srgbClr val="CA8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 descr="Cevro institut_doplnkove_rgb_neg_c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45789" y="150518"/>
            <a:ext cx="1474386" cy="299699"/>
          </a:xfrm>
          <a:prstGeom prst="rect">
            <a:avLst/>
          </a:prstGeom>
        </p:spPr>
      </p:pic>
      <p:pic>
        <p:nvPicPr>
          <p:cNvPr id="10" name="Obrázek 9" descr="CEVRO_we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02865" y="6519270"/>
            <a:ext cx="1617310" cy="162518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3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09" indent="0">
              <a:buNone/>
              <a:defRPr sz="1600" b="1"/>
            </a:lvl4pPr>
            <a:lvl5pPr marL="1828411" indent="0">
              <a:buNone/>
              <a:defRPr sz="1600" b="1"/>
            </a:lvl5pPr>
            <a:lvl6pPr marL="2285514" indent="0">
              <a:buNone/>
              <a:defRPr sz="1600" b="1"/>
            </a:lvl6pPr>
            <a:lvl7pPr marL="2742617" indent="0">
              <a:buNone/>
              <a:defRPr sz="1600" b="1"/>
            </a:lvl7pPr>
            <a:lvl8pPr marL="3199720" indent="0">
              <a:buNone/>
              <a:defRPr sz="1600" b="1"/>
            </a:lvl8pPr>
            <a:lvl9pPr marL="3656823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3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09" indent="0">
              <a:buNone/>
              <a:defRPr sz="1600" b="1"/>
            </a:lvl4pPr>
            <a:lvl5pPr marL="1828411" indent="0">
              <a:buNone/>
              <a:defRPr sz="1600" b="1"/>
            </a:lvl5pPr>
            <a:lvl6pPr marL="2285514" indent="0">
              <a:buNone/>
              <a:defRPr sz="1600" b="1"/>
            </a:lvl6pPr>
            <a:lvl7pPr marL="2742617" indent="0">
              <a:buNone/>
              <a:defRPr sz="1600" b="1"/>
            </a:lvl7pPr>
            <a:lvl8pPr marL="3199720" indent="0">
              <a:buNone/>
              <a:defRPr sz="1600" b="1"/>
            </a:lvl8pPr>
            <a:lvl9pPr marL="3656823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3" indent="0">
              <a:buNone/>
              <a:defRPr sz="1200"/>
            </a:lvl2pPr>
            <a:lvl3pPr marL="914206" indent="0">
              <a:buNone/>
              <a:defRPr sz="1000"/>
            </a:lvl3pPr>
            <a:lvl4pPr marL="1371309" indent="0">
              <a:buNone/>
              <a:defRPr sz="900"/>
            </a:lvl4pPr>
            <a:lvl5pPr marL="1828411" indent="0">
              <a:buNone/>
              <a:defRPr sz="900"/>
            </a:lvl5pPr>
            <a:lvl6pPr marL="2285514" indent="0">
              <a:buNone/>
              <a:defRPr sz="900"/>
            </a:lvl6pPr>
            <a:lvl7pPr marL="2742617" indent="0">
              <a:buNone/>
              <a:defRPr sz="900"/>
            </a:lvl7pPr>
            <a:lvl8pPr marL="3199720" indent="0">
              <a:buNone/>
              <a:defRPr sz="900"/>
            </a:lvl8pPr>
            <a:lvl9pPr marL="3656823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03" indent="0">
              <a:buNone/>
              <a:defRPr sz="2800"/>
            </a:lvl2pPr>
            <a:lvl3pPr marL="914206" indent="0">
              <a:buNone/>
              <a:defRPr sz="2400"/>
            </a:lvl3pPr>
            <a:lvl4pPr marL="1371309" indent="0">
              <a:buNone/>
              <a:defRPr sz="2000"/>
            </a:lvl4pPr>
            <a:lvl5pPr marL="1828411" indent="0">
              <a:buNone/>
              <a:defRPr sz="2000"/>
            </a:lvl5pPr>
            <a:lvl6pPr marL="2285514" indent="0">
              <a:buNone/>
              <a:defRPr sz="2000"/>
            </a:lvl6pPr>
            <a:lvl7pPr marL="2742617" indent="0">
              <a:buNone/>
              <a:defRPr sz="2000"/>
            </a:lvl7pPr>
            <a:lvl8pPr marL="3199720" indent="0">
              <a:buNone/>
              <a:defRPr sz="2000"/>
            </a:lvl8pPr>
            <a:lvl9pPr marL="365682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3" indent="0">
              <a:buNone/>
              <a:defRPr sz="1200"/>
            </a:lvl2pPr>
            <a:lvl3pPr marL="914206" indent="0">
              <a:buNone/>
              <a:defRPr sz="1000"/>
            </a:lvl3pPr>
            <a:lvl4pPr marL="1371309" indent="0">
              <a:buNone/>
              <a:defRPr sz="900"/>
            </a:lvl4pPr>
            <a:lvl5pPr marL="1828411" indent="0">
              <a:buNone/>
              <a:defRPr sz="900"/>
            </a:lvl5pPr>
            <a:lvl6pPr marL="2285514" indent="0">
              <a:buNone/>
              <a:defRPr sz="900"/>
            </a:lvl6pPr>
            <a:lvl7pPr marL="2742617" indent="0">
              <a:buNone/>
              <a:defRPr sz="900"/>
            </a:lvl7pPr>
            <a:lvl8pPr marL="3199720" indent="0">
              <a:buNone/>
              <a:defRPr sz="900"/>
            </a:lvl8pPr>
            <a:lvl9pPr marL="3656823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0" tIns="45710" rIns="91420" bIns="4571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4174D-E7E7-45B3-A872-4B12C218382D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4" r:id="rId12"/>
  </p:sldLayoutIdLst>
  <p:transition spd="slow">
    <p:pull/>
  </p:transition>
  <p:txStyles>
    <p:titleStyle>
      <a:lvl1pPr algn="ctr" defTabSz="91420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7" indent="-342827" algn="l" defTabSz="91420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92" indent="-285689" algn="l" defTabSz="91420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57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60" indent="-228552" algn="l" defTabSz="91420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63" indent="-228552" algn="l" defTabSz="91420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66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8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72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74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9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1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14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17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2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2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lby.cz/" TargetMode="External"/><Relationship Id="rId2" Type="http://schemas.openxmlformats.org/officeDocument/2006/relationships/hyperlink" Target="http://kramerius-vs.nkp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zso.cz/csu/czso/poslanecka-snemovna" TargetMode="External"/><Relationship Id="rId4" Type="http://schemas.openxmlformats.org/officeDocument/2006/relationships/hyperlink" Target="http://www.czso.cz/csu/czso/volebni-statistik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81736" y="2662687"/>
            <a:ext cx="7980528" cy="1470025"/>
          </a:xfrm>
        </p:spPr>
        <p:txBody>
          <a:bodyPr>
            <a:noAutofit/>
          </a:bodyPr>
          <a:lstStyle/>
          <a:p>
            <a:r>
              <a:rPr lang="cs-CZ" sz="6300" b="1" cap="all" dirty="0">
                <a:solidFill>
                  <a:srgbClr val="002D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Politické strany a stranický systém</a:t>
            </a:r>
            <a:br>
              <a:rPr lang="cs-CZ" sz="6300" b="1" cap="all" dirty="0">
                <a:solidFill>
                  <a:srgbClr val="002D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6300" b="1" cap="all" dirty="0">
                <a:solidFill>
                  <a:srgbClr val="CA8A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(1989-2010)</a:t>
            </a:r>
            <a:endParaRPr lang="cs-CZ" sz="4800" b="1" cap="all" dirty="0">
              <a:solidFill>
                <a:srgbClr val="CA8A6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63773" y="499908"/>
            <a:ext cx="4572000" cy="557213"/>
          </a:xfrm>
          <a:prstGeom prst="rect">
            <a:avLst/>
          </a:prstGeom>
          <a:noFill/>
        </p:spPr>
        <p:txBody>
          <a:bodyPr wrap="none" lIns="252000" tIns="0" rIns="252000" bIns="36000" rtlCol="0" anchor="t" anchorCtr="0">
            <a:noAutofit/>
          </a:bodyPr>
          <a:lstStyle/>
          <a:p>
            <a:r>
              <a:rPr lang="cs-CZ" sz="2800" dirty="0">
                <a:solidFill>
                  <a:srgbClr val="002D5A"/>
                </a:solidFill>
              </a:rPr>
              <a:t>AR 2019/20</a:t>
            </a:r>
          </a:p>
        </p:txBody>
      </p:sp>
    </p:spTree>
    <p:extLst>
      <p:ext uri="{BB962C8B-B14F-4D97-AF65-F5344CB8AC3E}">
        <p14:creationId xmlns:p14="http://schemas.microsoft.com/office/powerpoint/2010/main" val="776262089"/>
      </p:ext>
    </p:extLst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000" dirty="0"/>
              <a:t>CVVM 2009: Politická orientace občanů</a:t>
            </a:r>
          </a:p>
        </p:txBody>
      </p:sp>
      <p:pic>
        <p:nvPicPr>
          <p:cNvPr id="829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0075" y="1760538"/>
            <a:ext cx="7362825" cy="4656137"/>
          </a:xfrm>
        </p:spPr>
      </p:pic>
    </p:spTree>
    <p:extLst>
      <p:ext uri="{BB962C8B-B14F-4D97-AF65-F5344CB8AC3E}">
        <p14:creationId xmlns:p14="http://schemas.microsoft.com/office/powerpoint/2010/main" val="1173726553"/>
      </p:ext>
    </p:extLst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5753" y="754133"/>
            <a:ext cx="8447088" cy="7540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4400" dirty="0"/>
              <a:t>Politické preference a politické směry a věk </a:t>
            </a:r>
            <a:r>
              <a:rPr lang="cs-CZ" altLang="cs-CZ" sz="1900" i="1" dirty="0"/>
              <a:t>(CVVM 2009: Politická orientace občanů)</a:t>
            </a:r>
          </a:p>
        </p:txBody>
      </p:sp>
      <p:pic>
        <p:nvPicPr>
          <p:cNvPr id="839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2148" y="1905995"/>
            <a:ext cx="7505700" cy="4341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1841407"/>
      </p:ext>
    </p:extLst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23926"/>
          </a:xfrm>
        </p:spPr>
        <p:txBody>
          <a:bodyPr>
            <a:noAutofit/>
          </a:bodyPr>
          <a:lstStyle/>
          <a:p>
            <a:pPr eaLnBrk="1" hangingPunct="1"/>
            <a:r>
              <a:rPr lang="cs-CZ" sz="3200" dirty="0"/>
              <a:t>Formát stranického systému(1992-2010)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2263" y="1037230"/>
            <a:ext cx="8394250" cy="5554639"/>
          </a:xfrm>
        </p:spPr>
        <p:txBody>
          <a:bodyPr>
            <a:noAutofit/>
          </a:bodyPr>
          <a:lstStyle/>
          <a:p>
            <a:pPr eaLnBrk="1" hangingPunct="1">
              <a:lnSpc>
                <a:spcPct val="105000"/>
              </a:lnSpc>
              <a:spcBef>
                <a:spcPct val="25000"/>
              </a:spcBef>
            </a:pPr>
            <a:r>
              <a:rPr lang="cs-CZ" sz="2100" b="0" dirty="0">
                <a:solidFill>
                  <a:srgbClr val="002D5A"/>
                </a:solidFill>
              </a:rPr>
              <a:t>Multipartismus bez dominantní strany (Blondel)</a:t>
            </a:r>
          </a:p>
          <a:p>
            <a:pPr eaLnBrk="1" hangingPunct="1">
              <a:lnSpc>
                <a:spcPct val="105000"/>
              </a:lnSpc>
              <a:spcBef>
                <a:spcPct val="25000"/>
              </a:spcBef>
            </a:pPr>
            <a:r>
              <a:rPr lang="cs-CZ" sz="2100" dirty="0">
                <a:solidFill>
                  <a:srgbClr val="002D5A"/>
                </a:solidFill>
              </a:rPr>
              <a:t>Od 8</a:t>
            </a:r>
            <a:r>
              <a:rPr lang="cs-CZ" sz="2100" b="0" dirty="0">
                <a:solidFill>
                  <a:srgbClr val="002D5A"/>
                </a:solidFill>
              </a:rPr>
              <a:t> stran v roce 1992 k 5 stranám v období 1998-2010 </a:t>
            </a:r>
            <a:r>
              <a:rPr lang="cs-CZ" sz="2100" b="0" dirty="0">
                <a:solidFill>
                  <a:srgbClr val="002D5A"/>
                </a:solidFill>
                <a:sym typeface="Wingdings" pitchFamily="2" charset="2"/>
              </a:rPr>
              <a:t> umírněný pluralismus (</a:t>
            </a:r>
            <a:r>
              <a:rPr lang="cs-CZ" sz="2100" b="0" dirty="0" err="1">
                <a:solidFill>
                  <a:srgbClr val="002D5A"/>
                </a:solidFill>
                <a:sym typeface="Wingdings" pitchFamily="2" charset="2"/>
              </a:rPr>
              <a:t>Sartori</a:t>
            </a:r>
            <a:r>
              <a:rPr lang="cs-CZ" sz="2100" b="0" dirty="0">
                <a:solidFill>
                  <a:srgbClr val="002D5A"/>
                </a:solidFill>
                <a:sym typeface="Wingdings" pitchFamily="2" charset="2"/>
              </a:rPr>
              <a:t>)</a:t>
            </a:r>
          </a:p>
          <a:p>
            <a:pPr eaLnBrk="1" hangingPunct="1">
              <a:lnSpc>
                <a:spcPct val="105000"/>
              </a:lnSpc>
              <a:spcBef>
                <a:spcPct val="25000"/>
              </a:spcBef>
              <a:buFont typeface="Arial" charset="0"/>
              <a:buNone/>
            </a:pPr>
            <a:r>
              <a:rPr lang="cs-CZ" sz="2100" b="0" dirty="0">
                <a:solidFill>
                  <a:srgbClr val="002D5A"/>
                </a:solidFill>
                <a:sym typeface="Wingdings" pitchFamily="2" charset="2"/>
              </a:rPr>
              <a:t>____________</a:t>
            </a:r>
          </a:p>
          <a:p>
            <a:pPr eaLnBrk="1" hangingPunct="1">
              <a:lnSpc>
                <a:spcPct val="105000"/>
              </a:lnSpc>
              <a:spcBef>
                <a:spcPct val="25000"/>
              </a:spcBef>
            </a:pPr>
            <a:r>
              <a:rPr lang="cs-CZ" sz="2100" dirty="0">
                <a:solidFill>
                  <a:srgbClr val="002D5A"/>
                </a:solidFill>
              </a:rPr>
              <a:t>Postupně dva hlavní póly</a:t>
            </a:r>
            <a:r>
              <a:rPr lang="cs-CZ" sz="2100" b="0" dirty="0">
                <a:solidFill>
                  <a:srgbClr val="002D5A"/>
                </a:solidFill>
              </a:rPr>
              <a:t>: </a:t>
            </a:r>
            <a:r>
              <a:rPr lang="cs-CZ" sz="2100" b="1" dirty="0">
                <a:solidFill>
                  <a:srgbClr val="002D5A"/>
                </a:solidFill>
              </a:rPr>
              <a:t>ODS, ČSSD </a:t>
            </a:r>
            <a:r>
              <a:rPr lang="cs-CZ" sz="2100" b="0" dirty="0">
                <a:solidFill>
                  <a:srgbClr val="002D5A"/>
                </a:solidFill>
              </a:rPr>
              <a:t>– potenciál tzv. </a:t>
            </a:r>
            <a:r>
              <a:rPr lang="cs-CZ" sz="2100" b="0" dirty="0" err="1">
                <a:solidFill>
                  <a:srgbClr val="002D5A"/>
                </a:solidFill>
              </a:rPr>
              <a:t>catch-all</a:t>
            </a:r>
            <a:r>
              <a:rPr lang="cs-CZ" sz="2100" b="0" dirty="0">
                <a:solidFill>
                  <a:srgbClr val="002D5A"/>
                </a:solidFill>
              </a:rPr>
              <a:t>, neboli univerzálních (všelidových) stran – nejblíže 2006</a:t>
            </a:r>
          </a:p>
          <a:p>
            <a:pPr eaLnBrk="1" hangingPunct="1">
              <a:lnSpc>
                <a:spcPct val="105000"/>
              </a:lnSpc>
              <a:spcBef>
                <a:spcPct val="25000"/>
              </a:spcBef>
            </a:pPr>
            <a:r>
              <a:rPr lang="cs-CZ" sz="2100" dirty="0">
                <a:solidFill>
                  <a:srgbClr val="002D5A"/>
                </a:solidFill>
              </a:rPr>
              <a:t>Od více vedlejších pólů v roce 1992 ke dvěma od roku 1998 (KSČM, KDU-ČSL)</a:t>
            </a:r>
          </a:p>
          <a:p>
            <a:pPr eaLnBrk="1" hangingPunct="1">
              <a:lnSpc>
                <a:spcPct val="105000"/>
              </a:lnSpc>
              <a:spcBef>
                <a:spcPct val="25000"/>
              </a:spcBef>
            </a:pPr>
            <a:r>
              <a:rPr lang="cs-CZ" sz="1800" dirty="0">
                <a:solidFill>
                  <a:srgbClr val="002D5A"/>
                </a:solidFill>
              </a:rPr>
              <a:t>Epizodické pokusy o narušení: </a:t>
            </a:r>
          </a:p>
          <a:p>
            <a:pPr lvl="1">
              <a:lnSpc>
                <a:spcPct val="105000"/>
              </a:lnSpc>
              <a:spcBef>
                <a:spcPct val="25000"/>
              </a:spcBef>
            </a:pPr>
            <a:r>
              <a:rPr lang="cs-CZ" sz="1800" dirty="0">
                <a:solidFill>
                  <a:srgbClr val="002D5A"/>
                </a:solidFill>
              </a:rPr>
              <a:t>Alternativní občanská pravice – ODA, US (1992-2002)</a:t>
            </a:r>
          </a:p>
          <a:p>
            <a:pPr lvl="1">
              <a:lnSpc>
                <a:spcPct val="105000"/>
              </a:lnSpc>
              <a:spcBef>
                <a:spcPct val="25000"/>
              </a:spcBef>
            </a:pPr>
            <a:r>
              <a:rPr lang="cs-CZ" sz="1800" dirty="0">
                <a:solidFill>
                  <a:srgbClr val="002D5A"/>
                </a:solidFill>
              </a:rPr>
              <a:t>Krajní pravice – SPR-RSČ (1992-98)</a:t>
            </a:r>
          </a:p>
          <a:p>
            <a:pPr lvl="1">
              <a:lnSpc>
                <a:spcPct val="105000"/>
              </a:lnSpc>
              <a:spcBef>
                <a:spcPct val="25000"/>
              </a:spcBef>
            </a:pPr>
            <a:r>
              <a:rPr lang="cs-CZ" sz="1800" b="0" dirty="0">
                <a:solidFill>
                  <a:srgbClr val="002D5A"/>
                </a:solidFill>
              </a:rPr>
              <a:t>Zelení (2006-10)</a:t>
            </a:r>
          </a:p>
        </p:txBody>
      </p:sp>
    </p:spTree>
    <p:extLst>
      <p:ext uri="{BB962C8B-B14F-4D97-AF65-F5344CB8AC3E}">
        <p14:creationId xmlns:p14="http://schemas.microsoft.com/office/powerpoint/2010/main" val="237383068"/>
      </p:ext>
    </p:extLst>
  </p:cSld>
  <p:clrMapOvr>
    <a:masterClrMapping/>
  </p:clrMapOvr>
  <p:transition spd="slow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9012" y="324508"/>
            <a:ext cx="9144000" cy="923926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600" dirty="0"/>
              <a:t>Ideologická polarizace (1992-2010)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380226"/>
            <a:ext cx="8545513" cy="5036449"/>
          </a:xfrm>
        </p:spPr>
        <p:txBody>
          <a:bodyPr/>
          <a:lstStyle/>
          <a:p>
            <a:pPr eaLnBrk="1" hangingPunct="1">
              <a:spcBef>
                <a:spcPct val="65000"/>
              </a:spcBef>
            </a:pPr>
            <a:r>
              <a:rPr lang="cs-CZ" sz="2400" b="0" dirty="0">
                <a:solidFill>
                  <a:srgbClr val="002D5A"/>
                </a:solidFill>
              </a:rPr>
              <a:t>KSČM a ODS představují krajní póly politického spektra </a:t>
            </a:r>
            <a:r>
              <a:rPr lang="cs-CZ" sz="2400" b="0" dirty="0">
                <a:solidFill>
                  <a:srgbClr val="002D5A"/>
                </a:solidFill>
                <a:sym typeface="Wingdings" pitchFamily="2" charset="2"/>
              </a:rPr>
              <a:t> relativně velká ideologická vzdálenost, avšak menší než v období 1992-98, kdy bylo krajním pólem SPR-RSČ</a:t>
            </a:r>
          </a:p>
          <a:p>
            <a:pPr eaLnBrk="1" hangingPunct="1">
              <a:spcBef>
                <a:spcPct val="65000"/>
              </a:spcBef>
            </a:pPr>
            <a:r>
              <a:rPr lang="cs-CZ" sz="2400" b="0" dirty="0">
                <a:solidFill>
                  <a:srgbClr val="002D5A"/>
                </a:solidFill>
                <a:sym typeface="Wingdings" pitchFamily="2" charset="2"/>
              </a:rPr>
              <a:t>KSČM přitom představuje stranu, kterou většina domácích i zahraničních politologů řadí mezi antisystémové, nebo aspoň </a:t>
            </a:r>
            <a:r>
              <a:rPr lang="cs-CZ" sz="2400" b="0" dirty="0" err="1">
                <a:solidFill>
                  <a:srgbClr val="002D5A"/>
                </a:solidFill>
                <a:sym typeface="Wingdings" pitchFamily="2" charset="2"/>
              </a:rPr>
              <a:t>semiantisystémové</a:t>
            </a:r>
            <a:r>
              <a:rPr lang="cs-CZ" sz="2400" b="0" dirty="0">
                <a:solidFill>
                  <a:srgbClr val="002D5A"/>
                </a:solidFill>
                <a:sym typeface="Wingdings" pitchFamily="2" charset="2"/>
              </a:rPr>
              <a:t>, resp. extremistické strany</a:t>
            </a:r>
          </a:p>
          <a:p>
            <a:pPr eaLnBrk="1" hangingPunct="1">
              <a:spcBef>
                <a:spcPct val="65000"/>
              </a:spcBef>
            </a:pPr>
            <a:r>
              <a:rPr lang="cs-CZ" sz="2400" b="0" dirty="0">
                <a:solidFill>
                  <a:srgbClr val="002D5A"/>
                </a:solidFill>
                <a:sym typeface="Wingdings" pitchFamily="2" charset="2"/>
              </a:rPr>
              <a:t>SPR-RSČ a její specifická pozice</a:t>
            </a:r>
          </a:p>
          <a:p>
            <a:pPr eaLnBrk="1" hangingPunct="1">
              <a:spcBef>
                <a:spcPct val="65000"/>
              </a:spcBef>
            </a:pPr>
            <a:r>
              <a:rPr lang="cs-CZ" sz="2400" b="0" dirty="0">
                <a:solidFill>
                  <a:srgbClr val="002D5A"/>
                </a:solidFill>
                <a:sym typeface="Wingdings" pitchFamily="2" charset="2"/>
              </a:rPr>
              <a:t>Zvláštní postavení KDU-ČSL</a:t>
            </a:r>
          </a:p>
          <a:p>
            <a:pPr eaLnBrk="1" hangingPunct="1">
              <a:spcBef>
                <a:spcPct val="65000"/>
              </a:spcBef>
            </a:pPr>
            <a:r>
              <a:rPr lang="cs-CZ" sz="2400" dirty="0">
                <a:solidFill>
                  <a:srgbClr val="002D5A"/>
                </a:solidFill>
                <a:sym typeface="Wingdings" pitchFamily="2" charset="2"/>
              </a:rPr>
              <a:t>Spory o minulost, zahraniční politiku (NATO, méně EU), občanskou společnost, roli politických stran…</a:t>
            </a:r>
            <a:endParaRPr lang="cs-CZ" sz="2400" b="0" dirty="0">
              <a:solidFill>
                <a:srgbClr val="002D5A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53650574"/>
      </p:ext>
    </p:extLst>
  </p:cSld>
  <p:clrMapOvr>
    <a:masterClrMapping/>
  </p:clrMapOvr>
  <p:transition spd="slow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3134"/>
            <a:ext cx="9144000" cy="923926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600" dirty="0"/>
              <a:t>Mechanismus stranického systému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9238"/>
            <a:ext cx="8229600" cy="4676925"/>
          </a:xfrm>
        </p:spPr>
        <p:txBody>
          <a:bodyPr/>
          <a:lstStyle/>
          <a:p>
            <a:pPr eaLnBrk="1" hangingPunct="1">
              <a:lnSpc>
                <a:spcPct val="105000"/>
              </a:lnSpc>
              <a:spcBef>
                <a:spcPct val="30000"/>
              </a:spcBef>
            </a:pPr>
            <a:r>
              <a:rPr lang="cs-CZ" sz="2400" b="0" dirty="0">
                <a:solidFill>
                  <a:srgbClr val="002D5A"/>
                </a:solidFill>
              </a:rPr>
              <a:t>Slabé vlády – nestabilní a/nebo neakceschopné</a:t>
            </a:r>
          </a:p>
          <a:p>
            <a:pPr lvl="1">
              <a:lnSpc>
                <a:spcPct val="105000"/>
              </a:lnSpc>
              <a:spcBef>
                <a:spcPct val="30000"/>
              </a:spcBef>
            </a:pPr>
            <a:r>
              <a:rPr lang="cs-CZ" sz="2000" b="0" dirty="0">
                <a:solidFill>
                  <a:srgbClr val="002D5A"/>
                </a:solidFill>
              </a:rPr>
              <a:t>Koaliční </a:t>
            </a:r>
          </a:p>
          <a:p>
            <a:pPr lvl="2">
              <a:lnSpc>
                <a:spcPct val="105000"/>
              </a:lnSpc>
              <a:spcBef>
                <a:spcPct val="30000"/>
              </a:spcBef>
            </a:pPr>
            <a:r>
              <a:rPr lang="cs-CZ" sz="2000" b="0" dirty="0">
                <a:solidFill>
                  <a:srgbClr val="002D5A"/>
                </a:solidFill>
              </a:rPr>
              <a:t>většinové (Klaus I, Špidla, Gross, Paroubek)</a:t>
            </a:r>
          </a:p>
          <a:p>
            <a:pPr lvl="2">
              <a:lnSpc>
                <a:spcPct val="105000"/>
              </a:lnSpc>
              <a:spcBef>
                <a:spcPct val="30000"/>
              </a:spcBef>
            </a:pPr>
            <a:r>
              <a:rPr lang="cs-CZ" sz="2000" b="0" dirty="0">
                <a:solidFill>
                  <a:srgbClr val="002D5A"/>
                </a:solidFill>
              </a:rPr>
              <a:t>menšinové (Klaus II, Topolánek II)</a:t>
            </a:r>
          </a:p>
          <a:p>
            <a:pPr lvl="1">
              <a:lnSpc>
                <a:spcPct val="105000"/>
              </a:lnSpc>
              <a:spcBef>
                <a:spcPct val="30000"/>
              </a:spcBef>
            </a:pPr>
            <a:r>
              <a:rPr lang="cs-CZ" sz="2000" dirty="0">
                <a:solidFill>
                  <a:srgbClr val="002D5A"/>
                </a:solidFill>
              </a:rPr>
              <a:t>Jednobarevné menšinové (Zeman, Topolánek I)</a:t>
            </a:r>
            <a:endParaRPr lang="cs-CZ" sz="2000" b="0" dirty="0">
              <a:solidFill>
                <a:srgbClr val="002D5A"/>
              </a:solidFill>
            </a:endParaRPr>
          </a:p>
          <a:p>
            <a:pPr lvl="1">
              <a:lnSpc>
                <a:spcPct val="105000"/>
              </a:lnSpc>
              <a:spcBef>
                <a:spcPct val="30000"/>
              </a:spcBef>
            </a:pPr>
            <a:r>
              <a:rPr lang="cs-CZ" sz="2000" b="0" dirty="0" err="1">
                <a:solidFill>
                  <a:srgbClr val="002D5A"/>
                </a:solidFill>
              </a:rPr>
              <a:t>Polopolitické</a:t>
            </a:r>
            <a:r>
              <a:rPr lang="cs-CZ" sz="2000" b="0" dirty="0">
                <a:solidFill>
                  <a:srgbClr val="002D5A"/>
                </a:solidFill>
              </a:rPr>
              <a:t> (Tošovský, Fischer)</a:t>
            </a:r>
          </a:p>
          <a:p>
            <a:pPr eaLnBrk="1" hangingPunct="1">
              <a:lnSpc>
                <a:spcPct val="105000"/>
              </a:lnSpc>
              <a:spcBef>
                <a:spcPct val="30000"/>
              </a:spcBef>
            </a:pPr>
            <a:r>
              <a:rPr lang="cs-CZ" sz="2400" dirty="0">
                <a:solidFill>
                  <a:srgbClr val="002D5A"/>
                </a:solidFill>
              </a:rPr>
              <a:t>Vyloučení KSČM a SPR-RSČ</a:t>
            </a:r>
          </a:p>
          <a:p>
            <a:pPr eaLnBrk="1" hangingPunct="1">
              <a:lnSpc>
                <a:spcPct val="105000"/>
              </a:lnSpc>
              <a:spcBef>
                <a:spcPct val="30000"/>
              </a:spcBef>
            </a:pPr>
            <a:r>
              <a:rPr lang="cs-CZ" sz="2400" dirty="0">
                <a:solidFill>
                  <a:srgbClr val="002D5A"/>
                </a:solidFill>
              </a:rPr>
              <a:t>Spory mezi „velkými“ a malými stranami</a:t>
            </a:r>
          </a:p>
        </p:txBody>
      </p:sp>
    </p:spTree>
    <p:extLst>
      <p:ext uri="{BB962C8B-B14F-4D97-AF65-F5344CB8AC3E}">
        <p14:creationId xmlns:p14="http://schemas.microsoft.com/office/powerpoint/2010/main" val="123855875"/>
      </p:ext>
    </p:extLst>
  </p:cSld>
  <p:clrMapOvr>
    <a:masterClrMapping/>
  </p:clrMapOvr>
  <p:transition spd="slow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0DC11F-262F-41A8-80FF-E0AD48920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29852E-60AB-4B67-8341-A9B198852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419174"/>
      </p:ext>
    </p:extLst>
  </p:cSld>
  <p:clrMapOvr>
    <a:masterClrMapping/>
  </p:clrMapOvr>
  <p:transition spd="slow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5492"/>
            <a:ext cx="9144000" cy="92392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500" dirty="0"/>
              <a:t>Zařazení stranického systému (</a:t>
            </a:r>
            <a:r>
              <a:rPr lang="cs-CZ" altLang="cs-CZ" sz="3500" dirty="0" err="1"/>
              <a:t>Sartori</a:t>
            </a:r>
            <a:r>
              <a:rPr lang="cs-CZ" altLang="cs-CZ" sz="3500" dirty="0"/>
              <a:t>)</a:t>
            </a:r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66840"/>
              </p:ext>
            </p:extLst>
          </p:nvPr>
        </p:nvGraphicFramePr>
        <p:xfrm>
          <a:off x="313898" y="1537362"/>
          <a:ext cx="8461612" cy="4399413"/>
        </p:xfrm>
        <a:graphic>
          <a:graphicData uri="http://schemas.openxmlformats.org/drawingml/2006/table">
            <a:tbl>
              <a:tblPr/>
              <a:tblGrid>
                <a:gridCol w="423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0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6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Umírněný pluralismus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Polarizovaný pluralismus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2620">
                <a:tc>
                  <a:txBody>
                    <a:bodyPr/>
                    <a:lstStyle/>
                    <a:p>
                      <a:pPr marL="271463" marR="0" lvl="0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Char char="■"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Ideologická umírněnost</a:t>
                      </a:r>
                    </a:p>
                    <a:p>
                      <a:pPr marL="271463" marR="0" lvl="0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Char char="■"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Bipolární vztahovost</a:t>
                      </a:r>
                    </a:p>
                    <a:p>
                      <a:pPr marL="271463" marR="0" lvl="0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Char char="■"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Dostředivost </a:t>
                      </a:r>
                    </a:p>
                    <a:p>
                      <a:pPr marL="271463" marR="0" lvl="0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Char char="■"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Neomezené formování a střídání vládní koalice</a:t>
                      </a:r>
                    </a:p>
                    <a:p>
                      <a:pPr marL="271463" marR="0" lvl="0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Char char="■"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1463" marR="0" lvl="0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Char char="■"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Přítomnost antisystémových stran</a:t>
                      </a:r>
                    </a:p>
                    <a:p>
                      <a:pPr marL="271463" marR="0" lvl="0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Char char="■"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Dvojstranná opozice</a:t>
                      </a:r>
                    </a:p>
                    <a:p>
                      <a:pPr marL="271463" marR="0" lvl="0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Char char="■"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Obsazení politického středu</a:t>
                      </a:r>
                    </a:p>
                    <a:p>
                      <a:pPr marL="271463" marR="0" lvl="0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Char char="■"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Odstředivost</a:t>
                      </a:r>
                    </a:p>
                    <a:p>
                      <a:pPr marL="271463" marR="0" lvl="0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Char char="■"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Ideologický přístup k politice</a:t>
                      </a:r>
                    </a:p>
                    <a:p>
                      <a:pPr marL="271463" marR="0" lvl="0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Char char="■"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Neodpovědná opozice</a:t>
                      </a:r>
                    </a:p>
                    <a:p>
                      <a:pPr marL="271463" marR="0" lvl="0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Char char="■"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Politika nesplnitelných slibů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285395"/>
      </p:ext>
    </p:extLst>
  </p:cSld>
  <p:clrMapOvr>
    <a:masterClrMapping/>
  </p:clrMapOvr>
  <p:transition spd="slow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460541"/>
            <a:ext cx="8447088" cy="4064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cs-CZ" dirty="0">
                <a:solidFill>
                  <a:srgbClr val="CA8A64"/>
                </a:solidFill>
              </a:rPr>
              <a:t>Český stranický systém 1992-2010</a:t>
            </a:r>
          </a:p>
        </p:txBody>
      </p:sp>
      <p:graphicFrame>
        <p:nvGraphicFramePr>
          <p:cNvPr id="722947" name="Group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07160581"/>
              </p:ext>
            </p:extLst>
          </p:nvPr>
        </p:nvGraphicFramePr>
        <p:xfrm>
          <a:off x="423080" y="1252343"/>
          <a:ext cx="8298226" cy="5093951"/>
        </p:xfrm>
        <a:graphic>
          <a:graphicData uri="http://schemas.openxmlformats.org/drawingml/2006/table">
            <a:tbl>
              <a:tblPr/>
              <a:tblGrid>
                <a:gridCol w="1522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7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8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3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Kategorie</a:t>
                      </a:r>
                    </a:p>
                  </a:txBody>
                  <a:tcPr marL="89995" marR="89995" marT="46794" marB="467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Umírněný pluralismus</a:t>
                      </a:r>
                    </a:p>
                  </a:txBody>
                  <a:tcPr marL="89995" marR="89995" marT="46794" marB="467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Polarizovaný pluralismus</a:t>
                      </a:r>
                    </a:p>
                  </a:txBody>
                  <a:tcPr marL="89995" marR="89995" marT="46794" marB="467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2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Ano</a:t>
                      </a:r>
                    </a:p>
                  </a:txBody>
                  <a:tcPr marL="89995" marR="89995" marT="46794" marB="467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Dostředivost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Bipolární vztahovost</a:t>
                      </a:r>
                    </a:p>
                  </a:txBody>
                  <a:tcPr marL="89995" marR="89995" marT="46794" marB="467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Přítomnost antisystémových stran </a:t>
                      </a:r>
                    </a:p>
                  </a:txBody>
                  <a:tcPr marL="89995" marR="89995" marT="46794" marB="467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3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Napůl</a:t>
                      </a:r>
                    </a:p>
                  </a:txBody>
                  <a:tcPr marL="89995" marR="89995" marT="46794" marB="467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Ideologická umírněnost</a:t>
                      </a:r>
                    </a:p>
                  </a:txBody>
                  <a:tcPr marL="89995" marR="89995" marT="46794" marB="467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Politika nesplnitelných slibů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Neodpovědná opozice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Obsazení pol. středu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Dvojstranná opozice</a:t>
                      </a:r>
                    </a:p>
                  </a:txBody>
                  <a:tcPr marL="89995" marR="89995" marT="46794" marB="467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6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Ne</a:t>
                      </a:r>
                    </a:p>
                  </a:txBody>
                  <a:tcPr marL="89995" marR="89995" marT="46794" marB="467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Neomezené formování a střídání vládní koalice</a:t>
                      </a:r>
                    </a:p>
                  </a:txBody>
                  <a:tcPr marL="89995" marR="89995" marT="46794" marB="467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Odstředivost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Ideologický přístup k politice</a:t>
                      </a:r>
                    </a:p>
                  </a:txBody>
                  <a:tcPr marL="89995" marR="89995" marT="46794" marB="467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9995" marR="89995" marT="46794" marB="467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A8A64"/>
                          </a:solidFill>
                          <a:effectLst/>
                          <a:latin typeface="Arial" pitchFamily="34" charset="0"/>
                        </a:rPr>
                        <a:t>5/8 (60 %)</a:t>
                      </a:r>
                    </a:p>
                  </a:txBody>
                  <a:tcPr marL="89995" marR="89995" marT="46794" marB="467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6/14 (40 %)</a:t>
                      </a:r>
                    </a:p>
                  </a:txBody>
                  <a:tcPr marL="89995" marR="89995" marT="46794" marB="467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955241"/>
      </p:ext>
    </p:extLst>
  </p:cSld>
  <p:clrMapOvr>
    <a:masterClrMapping/>
  </p:clrMapOvr>
  <p:transition spd="med"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38244"/>
            <a:ext cx="9144000" cy="206376"/>
          </a:xfrm>
        </p:spPr>
        <p:txBody>
          <a:bodyPr>
            <a:noAutofit/>
          </a:bodyPr>
          <a:lstStyle/>
          <a:p>
            <a:r>
              <a:rPr lang="cs-CZ" sz="3200" dirty="0"/>
              <a:t>Literatura a další zdroje k prostudování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50499"/>
            <a:ext cx="8229600" cy="584008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altLang="cs-CZ" sz="2000" dirty="0">
                <a:solidFill>
                  <a:srgbClr val="002D5A"/>
                </a:solidFill>
              </a:rPr>
              <a:t>Balík, S. a kol.: Od Palackého k </a:t>
            </a:r>
            <a:r>
              <a:rPr lang="cs-CZ" altLang="cs-CZ" sz="2000" dirty="0" err="1">
                <a:solidFill>
                  <a:srgbClr val="002D5A"/>
                </a:solidFill>
              </a:rPr>
              <a:t>Babišovi</a:t>
            </a:r>
            <a:r>
              <a:rPr lang="cs-CZ" altLang="cs-CZ" sz="2000" dirty="0">
                <a:solidFill>
                  <a:srgbClr val="002D5A"/>
                </a:solidFill>
              </a:rPr>
              <a:t>, kap. 8 – str. 184-211 </a:t>
            </a:r>
            <a:r>
              <a:rPr lang="cs-CZ" altLang="cs-CZ" sz="2000" dirty="0">
                <a:solidFill>
                  <a:srgbClr val="FF0000"/>
                </a:solidFill>
              </a:rPr>
              <a:t>(není bohužel dostupná elektronicky)</a:t>
            </a:r>
          </a:p>
          <a:p>
            <a:pPr marL="0" indent="0">
              <a:lnSpc>
                <a:spcPct val="120000"/>
              </a:lnSpc>
              <a:buNone/>
            </a:pPr>
            <a:endParaRPr lang="cs-CZ" altLang="cs-CZ" sz="2000" b="1" dirty="0">
              <a:solidFill>
                <a:srgbClr val="002D5A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000" b="1" dirty="0">
                <a:solidFill>
                  <a:srgbClr val="002D5A"/>
                </a:solidFill>
              </a:rPr>
              <a:t>Tituly vložené v MS </a:t>
            </a:r>
            <a:r>
              <a:rPr lang="cs-CZ" altLang="cs-CZ" sz="2000" b="1" dirty="0" err="1">
                <a:solidFill>
                  <a:srgbClr val="002D5A"/>
                </a:solidFill>
              </a:rPr>
              <a:t>Teams</a:t>
            </a:r>
            <a:r>
              <a:rPr lang="cs-CZ" altLang="cs-CZ" sz="2000" b="1" dirty="0">
                <a:solidFill>
                  <a:srgbClr val="002D5A"/>
                </a:solidFill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pl-PL" altLang="cs-CZ" sz="2000" dirty="0">
                <a:solidFill>
                  <a:srgbClr val="002D5A"/>
                </a:solidFill>
              </a:rPr>
              <a:t>Hloušek, V., Kopeček, L.: </a:t>
            </a:r>
            <a:r>
              <a:rPr lang="pl-PL" altLang="cs-CZ" sz="2000" i="1" dirty="0">
                <a:solidFill>
                  <a:srgbClr val="002D5A"/>
                </a:solidFill>
              </a:rPr>
              <a:t>Konfliktní demokracie</a:t>
            </a:r>
            <a:r>
              <a:rPr lang="pl-PL" altLang="cs-CZ" sz="2000" dirty="0">
                <a:solidFill>
                  <a:srgbClr val="002D5A"/>
                </a:solidFill>
              </a:rPr>
              <a:t>, str. 47-54 a 89-101 (z minula)</a:t>
            </a:r>
          </a:p>
          <a:p>
            <a:pPr>
              <a:lnSpc>
                <a:spcPct val="120000"/>
              </a:lnSpc>
            </a:pPr>
            <a:r>
              <a:rPr lang="pl-PL" altLang="cs-CZ" sz="2000" dirty="0">
                <a:solidFill>
                  <a:srgbClr val="002D5A"/>
                </a:solidFill>
              </a:rPr>
              <a:t>Mrklas, L. Formování české pravicové politiky po roce 1989. Dizertační práce. (nyní)</a:t>
            </a:r>
            <a:endParaRPr lang="cs-CZ" altLang="cs-CZ" sz="2000" dirty="0">
              <a:solidFill>
                <a:srgbClr val="002D5A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cs-CZ" altLang="cs-CZ" sz="1100" dirty="0">
              <a:solidFill>
                <a:srgbClr val="002D5A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000" b="1" dirty="0">
                <a:solidFill>
                  <a:srgbClr val="002D5A"/>
                </a:solidFill>
              </a:rPr>
              <a:t>Tituly přístupné v Národní knihovně - </a:t>
            </a:r>
            <a:r>
              <a:rPr lang="cs-CZ" altLang="cs-CZ" sz="2000" b="1" dirty="0">
                <a:solidFill>
                  <a:srgbClr val="002D5A"/>
                </a:solidFill>
                <a:hlinkClick r:id="rId2"/>
              </a:rPr>
              <a:t>http://kramerius-vs.nkp.cz/</a:t>
            </a:r>
            <a:r>
              <a:rPr lang="cs-CZ" altLang="cs-CZ" sz="2000" b="1" dirty="0">
                <a:solidFill>
                  <a:srgbClr val="002D5A"/>
                </a:solidFill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pl-PL" altLang="cs-CZ" sz="2000" dirty="0">
                <a:solidFill>
                  <a:srgbClr val="002D5A"/>
                </a:solidFill>
              </a:rPr>
              <a:t>Malíř J. - Marek P. a kol.: </a:t>
            </a:r>
            <a:r>
              <a:rPr lang="pl-PL" altLang="cs-CZ" sz="2000" i="1" dirty="0">
                <a:solidFill>
                  <a:srgbClr val="002D5A"/>
                </a:solidFill>
              </a:rPr>
              <a:t>Politické strany 1938-2004. Vývoj politických stran a hnutí v českých zemích a v Československu</a:t>
            </a:r>
            <a:r>
              <a:rPr lang="pl-PL" altLang="cs-CZ" sz="2000" dirty="0">
                <a:solidFill>
                  <a:srgbClr val="002D5A"/>
                </a:solidFill>
              </a:rPr>
              <a:t>, str. 1359-1380</a:t>
            </a:r>
          </a:p>
          <a:p>
            <a:pPr>
              <a:lnSpc>
                <a:spcPct val="120000"/>
              </a:lnSpc>
            </a:pPr>
            <a:r>
              <a:rPr lang="cs-CZ" altLang="cs-CZ" sz="2000" dirty="0" err="1">
                <a:solidFill>
                  <a:srgbClr val="002D5A"/>
                </a:solidFill>
              </a:rPr>
              <a:t>Pšeja</a:t>
            </a:r>
            <a:r>
              <a:rPr lang="cs-CZ" altLang="cs-CZ" sz="2000" dirty="0">
                <a:solidFill>
                  <a:srgbClr val="002D5A"/>
                </a:solidFill>
              </a:rPr>
              <a:t>, P.: </a:t>
            </a:r>
            <a:r>
              <a:rPr lang="cs-CZ" altLang="cs-CZ" sz="2000" i="1" dirty="0">
                <a:solidFill>
                  <a:srgbClr val="002D5A"/>
                </a:solidFill>
              </a:rPr>
              <a:t>Stranický systém ČR</a:t>
            </a:r>
            <a:r>
              <a:rPr lang="cs-CZ" altLang="cs-CZ" sz="2000" dirty="0">
                <a:solidFill>
                  <a:srgbClr val="002D5A"/>
                </a:solidFill>
              </a:rPr>
              <a:t>, str. 29-34, 43-85, 85-87, 95-111</a:t>
            </a:r>
            <a:r>
              <a:rPr lang="cs-CZ" altLang="cs-CZ" sz="1600" dirty="0">
                <a:solidFill>
                  <a:srgbClr val="FF000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endParaRPr lang="cs-CZ" altLang="cs-CZ" sz="1100" dirty="0">
              <a:solidFill>
                <a:srgbClr val="002D5A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000" b="1" dirty="0">
                <a:solidFill>
                  <a:srgbClr val="002D5A"/>
                </a:solidFill>
              </a:rPr>
              <a:t>Internetové zdroje</a:t>
            </a:r>
          </a:p>
          <a:p>
            <a:pPr>
              <a:lnSpc>
                <a:spcPct val="120000"/>
              </a:lnSpc>
            </a:pPr>
            <a:r>
              <a:rPr lang="cs-CZ" altLang="cs-CZ" sz="1700" dirty="0">
                <a:solidFill>
                  <a:srgbClr val="002D5A"/>
                </a:solidFill>
                <a:hlinkClick r:id="rId3"/>
              </a:rPr>
              <a:t>www.volby.cz</a:t>
            </a:r>
            <a:r>
              <a:rPr lang="cs-CZ" altLang="cs-CZ" sz="1700" dirty="0">
                <a:solidFill>
                  <a:srgbClr val="002D5A"/>
                </a:solidFill>
              </a:rPr>
              <a:t> – parlamentní volby 1990 a 1992 (3 různé komory), 1996, 1998, 2002, 2006</a:t>
            </a:r>
          </a:p>
          <a:p>
            <a:pPr>
              <a:lnSpc>
                <a:spcPct val="120000"/>
              </a:lnSpc>
            </a:pPr>
            <a:r>
              <a:rPr lang="cs-CZ" altLang="cs-CZ" sz="1700" dirty="0">
                <a:solidFill>
                  <a:srgbClr val="002D5A"/>
                </a:solidFill>
                <a:hlinkClick r:id="rId4"/>
              </a:rPr>
              <a:t>www.czso.cz/csu/czso/volebni-statistika</a:t>
            </a:r>
            <a:r>
              <a:rPr lang="cs-CZ" altLang="cs-CZ" sz="1700" dirty="0">
                <a:solidFill>
                  <a:srgbClr val="002D5A"/>
                </a:solidFill>
              </a:rPr>
              <a:t>  + </a:t>
            </a:r>
            <a:r>
              <a:rPr lang="cs-CZ" altLang="cs-CZ" sz="1700" dirty="0">
                <a:solidFill>
                  <a:srgbClr val="002D5A"/>
                </a:solidFill>
                <a:hlinkClick r:id="rId5"/>
              </a:rPr>
              <a:t>www.czso.cz/csu/czso/poslanecka-snemovna</a:t>
            </a:r>
            <a:r>
              <a:rPr lang="cs-CZ" altLang="cs-CZ" sz="1700" dirty="0">
                <a:solidFill>
                  <a:srgbClr val="002D5A"/>
                </a:solidFill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cs-CZ" altLang="cs-CZ" sz="1700" dirty="0">
                <a:solidFill>
                  <a:srgbClr val="002D5A"/>
                </a:solidFill>
              </a:rPr>
              <a:t>Weby politických stran</a:t>
            </a:r>
          </a:p>
          <a:p>
            <a:pPr marL="0" indent="0">
              <a:lnSpc>
                <a:spcPct val="120000"/>
              </a:lnSpc>
              <a:buNone/>
            </a:pPr>
            <a:endParaRPr lang="cs-CZ" altLang="cs-CZ" sz="1100" b="1" dirty="0">
              <a:solidFill>
                <a:srgbClr val="002D5A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000" b="1" dirty="0" err="1">
                <a:solidFill>
                  <a:srgbClr val="002D5A"/>
                </a:solidFill>
              </a:rPr>
              <a:t>Slidy</a:t>
            </a:r>
            <a:r>
              <a:rPr lang="cs-CZ" altLang="cs-CZ" sz="2000" b="1" dirty="0">
                <a:solidFill>
                  <a:srgbClr val="002D5A"/>
                </a:solidFill>
              </a:rPr>
              <a:t> v této prezentaci</a:t>
            </a:r>
          </a:p>
        </p:txBody>
      </p:sp>
    </p:spTree>
    <p:extLst>
      <p:ext uri="{BB962C8B-B14F-4D97-AF65-F5344CB8AC3E}">
        <p14:creationId xmlns:p14="http://schemas.microsoft.com/office/powerpoint/2010/main" val="2391898035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60606"/>
            <a:ext cx="9144000" cy="477749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Úkoly k řízené konzultaci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76377"/>
            <a:ext cx="8229600" cy="5650302"/>
          </a:xfrm>
        </p:spPr>
        <p:txBody>
          <a:bodyPr>
            <a:normAutofit lnSpcReduction="10000"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2D5A"/>
                </a:solidFill>
              </a:rPr>
              <a:t>Jak periodizuje vývoj českého stranického systému Pavel </a:t>
            </a:r>
            <a:r>
              <a:rPr lang="cs-CZ" sz="2000" dirty="0" err="1">
                <a:solidFill>
                  <a:srgbClr val="002D5A"/>
                </a:solidFill>
              </a:rPr>
              <a:t>Pšeja</a:t>
            </a:r>
            <a:r>
              <a:rPr lang="cs-CZ" sz="2000" dirty="0">
                <a:solidFill>
                  <a:srgbClr val="002D5A"/>
                </a:solidFill>
              </a:rPr>
              <a:t>? Čím se etapy od sebe liší a které milníky je dělí? </a:t>
            </a:r>
            <a:r>
              <a:rPr lang="cs-CZ" sz="2000" i="1" dirty="0">
                <a:solidFill>
                  <a:srgbClr val="002D5A"/>
                </a:solidFill>
              </a:rPr>
              <a:t>(viz </a:t>
            </a:r>
            <a:r>
              <a:rPr lang="cs-CZ" sz="2000" i="1" dirty="0" err="1">
                <a:solidFill>
                  <a:srgbClr val="002D5A"/>
                </a:solidFill>
              </a:rPr>
              <a:t>Pšeja</a:t>
            </a:r>
            <a:r>
              <a:rPr lang="cs-CZ" sz="2000" i="1" dirty="0">
                <a:solidFill>
                  <a:srgbClr val="002D5A"/>
                </a:solidFill>
              </a:rPr>
              <a:t> / Malíř a Marek)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2D5A"/>
                </a:solidFill>
              </a:rPr>
              <a:t>Jako roli hrálo v první fázi formování stranického systému Občanské fórum? Proč se rozpadlo? Které subjekty byly, resp. jsou formální a které neformálními nástupci? </a:t>
            </a:r>
            <a:r>
              <a:rPr lang="cs-CZ" sz="2000" i="1" dirty="0">
                <a:solidFill>
                  <a:srgbClr val="002D5A"/>
                </a:solidFill>
              </a:rPr>
              <a:t>(viz </a:t>
            </a:r>
            <a:r>
              <a:rPr lang="cs-CZ" sz="2000" i="1" dirty="0" err="1">
                <a:solidFill>
                  <a:srgbClr val="002D5A"/>
                </a:solidFill>
              </a:rPr>
              <a:t>Pšeja</a:t>
            </a:r>
            <a:r>
              <a:rPr lang="cs-CZ" sz="2000" i="1" dirty="0">
                <a:solidFill>
                  <a:srgbClr val="002D5A"/>
                </a:solidFill>
              </a:rPr>
              <a:t> / Malíř a Marek)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2D5A"/>
                </a:solidFill>
              </a:rPr>
              <a:t>Připomeňte si koncept tzv. konfliktních linií (</a:t>
            </a:r>
            <a:r>
              <a:rPr lang="cs-CZ" sz="2000" dirty="0" err="1">
                <a:solidFill>
                  <a:srgbClr val="002D5A"/>
                </a:solidFill>
              </a:rPr>
              <a:t>cleavages</a:t>
            </a:r>
            <a:r>
              <a:rPr lang="cs-CZ" sz="2000" dirty="0">
                <a:solidFill>
                  <a:srgbClr val="002D5A"/>
                </a:solidFill>
              </a:rPr>
              <a:t>) spojený se jmény </a:t>
            </a:r>
            <a:r>
              <a:rPr lang="cs-CZ" sz="2000" dirty="0" err="1">
                <a:solidFill>
                  <a:srgbClr val="002D5A"/>
                </a:solidFill>
              </a:rPr>
              <a:t>Rokkan</a:t>
            </a:r>
            <a:r>
              <a:rPr lang="cs-CZ" sz="2000" dirty="0">
                <a:solidFill>
                  <a:srgbClr val="002D5A"/>
                </a:solidFill>
              </a:rPr>
              <a:t> a </a:t>
            </a:r>
            <a:r>
              <a:rPr lang="cs-CZ" sz="2000" dirty="0" err="1">
                <a:solidFill>
                  <a:srgbClr val="002D5A"/>
                </a:solidFill>
              </a:rPr>
              <a:t>Lipset</a:t>
            </a:r>
            <a:r>
              <a:rPr lang="cs-CZ" sz="2000" dirty="0">
                <a:solidFill>
                  <a:srgbClr val="002D5A"/>
                </a:solidFill>
              </a:rPr>
              <a:t>. Uveďte jej do kontextu střední a východní Evropy v období </a:t>
            </a:r>
            <a:r>
              <a:rPr lang="cs-CZ" sz="2000" dirty="0" err="1">
                <a:solidFill>
                  <a:srgbClr val="002D5A"/>
                </a:solidFill>
              </a:rPr>
              <a:t>tranzice</a:t>
            </a:r>
            <a:r>
              <a:rPr lang="cs-CZ" sz="2000" dirty="0">
                <a:solidFill>
                  <a:srgbClr val="002D5A"/>
                </a:solidFill>
              </a:rPr>
              <a:t> a konsolidace demokracie. Vysvětlete pojmy nacionalistická a socioekonomická linie transformace. </a:t>
            </a:r>
            <a:r>
              <a:rPr lang="cs-CZ" sz="2000" i="1" dirty="0">
                <a:solidFill>
                  <a:srgbClr val="002D5A"/>
                </a:solidFill>
              </a:rPr>
              <a:t>(viz Hloušek – Kopeček)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2D5A"/>
                </a:solidFill>
              </a:rPr>
              <a:t>Vysvětlete, jaké typy stran z hlediska původu byla přítomny na politické scéně v prvních fázích polistopadového vývoje. </a:t>
            </a:r>
            <a:r>
              <a:rPr lang="cs-CZ" sz="2000" i="1" dirty="0">
                <a:solidFill>
                  <a:srgbClr val="002D5A"/>
                </a:solidFill>
              </a:rPr>
              <a:t>(viz </a:t>
            </a:r>
            <a:r>
              <a:rPr lang="cs-CZ" sz="2000" i="1" dirty="0" err="1">
                <a:solidFill>
                  <a:srgbClr val="002D5A"/>
                </a:solidFill>
              </a:rPr>
              <a:t>Pšeja</a:t>
            </a:r>
            <a:r>
              <a:rPr lang="cs-CZ" sz="2000" i="1" dirty="0">
                <a:solidFill>
                  <a:srgbClr val="002D5A"/>
                </a:solidFill>
              </a:rPr>
              <a:t>)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2D5A"/>
                </a:solidFill>
              </a:rPr>
              <a:t>Sledujte vývoj </a:t>
            </a:r>
            <a:r>
              <a:rPr lang="cs-CZ" sz="2000" dirty="0" err="1">
                <a:solidFill>
                  <a:srgbClr val="002D5A"/>
                </a:solidFill>
              </a:rPr>
              <a:t>levo</a:t>
            </a:r>
            <a:r>
              <a:rPr lang="cs-CZ" sz="2000" dirty="0">
                <a:solidFill>
                  <a:srgbClr val="002D5A"/>
                </a:solidFill>
              </a:rPr>
              <a:t>-pravého soupeření v české politice a jeho projevy. Vysvětlete význam dalších konfliktních linií. </a:t>
            </a:r>
            <a:r>
              <a:rPr lang="cs-CZ" sz="2000" i="1" dirty="0">
                <a:solidFill>
                  <a:srgbClr val="002D5A"/>
                </a:solidFill>
              </a:rPr>
              <a:t>(viz </a:t>
            </a:r>
            <a:r>
              <a:rPr lang="cs-CZ" sz="2000" i="1" dirty="0" err="1">
                <a:solidFill>
                  <a:srgbClr val="002D5A"/>
                </a:solidFill>
              </a:rPr>
              <a:t>slidy</a:t>
            </a:r>
            <a:r>
              <a:rPr lang="cs-CZ" sz="2000" i="1" dirty="0">
                <a:solidFill>
                  <a:srgbClr val="002D5A"/>
                </a:solidFill>
              </a:rPr>
              <a:t>)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2D5A"/>
                </a:solidFill>
              </a:rPr>
              <a:t>Jak se vyvíjel formát a mechanismus stranického systému od voleb v roce 1992 do konce volebního období 2006-2010? </a:t>
            </a:r>
            <a:r>
              <a:rPr lang="cs-CZ" sz="2000" i="1" dirty="0">
                <a:solidFill>
                  <a:srgbClr val="002D5A"/>
                </a:solidFill>
              </a:rPr>
              <a:t>(viz </a:t>
            </a:r>
            <a:r>
              <a:rPr lang="cs-CZ" sz="2000" i="1" dirty="0" err="1">
                <a:solidFill>
                  <a:srgbClr val="002D5A"/>
                </a:solidFill>
              </a:rPr>
              <a:t>slidy</a:t>
            </a:r>
            <a:r>
              <a:rPr lang="cs-CZ" sz="2000" i="1" dirty="0">
                <a:solidFill>
                  <a:srgbClr val="002D5A"/>
                </a:solidFill>
              </a:rPr>
              <a:t>)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cs-CZ" sz="2000" dirty="0">
                <a:solidFill>
                  <a:srgbClr val="002D5A"/>
                </a:solidFill>
              </a:rPr>
              <a:t>Vyjmenujte a krátce představte relevantní strany v jednotlivých volebních obdobích. Charakterizujte jejich postavení v jednotlivých fázích vývoje. </a:t>
            </a:r>
          </a:p>
          <a:p>
            <a:pPr marL="457200" indent="-457200">
              <a:buFont typeface="+mj-lt"/>
              <a:buAutoNum type="arabicPeriod"/>
            </a:pPr>
            <a:endParaRPr lang="cs-CZ" sz="2400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915907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-150125" y="383605"/>
            <a:ext cx="9144000" cy="92392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dirty="0"/>
              <a:t>Socioekonomická linie transformace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37482"/>
            <a:ext cx="8441140" cy="4788682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  <a:spcBef>
                <a:spcPts val="6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Ekonomická reforma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klíčové dělítko české politické scény od roku 1990 (1991) – střet o rychlost a rozsah uvnitř OF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personálně Václav Klaus versus Valtr Komárek – lídři ODS a ČSSD ve volbách 1992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Koncept tzv. lidového kapitalismu, včetně kupónové privatizace, stál u zrodu občanské pravice – ODA a ODS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ODS – pokus o vytvoření historicky první </a:t>
            </a:r>
            <a:r>
              <a:rPr lang="cs-CZ" altLang="cs-CZ" sz="2400" b="0" dirty="0" err="1">
                <a:solidFill>
                  <a:srgbClr val="002D5A"/>
                </a:solidFill>
              </a:rPr>
              <a:t>catch-all</a:t>
            </a:r>
            <a:r>
              <a:rPr lang="cs-CZ" altLang="cs-CZ" sz="2400" b="0" dirty="0">
                <a:solidFill>
                  <a:srgbClr val="002D5A"/>
                </a:solidFill>
              </a:rPr>
              <a:t> party napravo od středu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Související střet o podobu politiky uvnitř OF – strany versus hnutí (politická versus nepolitická politika) - ODS versus OH</a:t>
            </a:r>
            <a:endParaRPr lang="cs-CZ" altLang="cs-CZ" sz="2400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696196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000" dirty="0"/>
              <a:t>Socioekonomická linie transformace 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5000"/>
              </a:lnSpc>
              <a:spcBef>
                <a:spcPct val="35000"/>
              </a:spcBef>
            </a:pPr>
            <a:r>
              <a:rPr lang="cs-CZ" altLang="cs-CZ" sz="2100" b="0" dirty="0">
                <a:solidFill>
                  <a:srgbClr val="002D5A"/>
                </a:solidFill>
              </a:rPr>
              <a:t>Volby 1992 – česko-slovenský střet o reformu a státoprávní uspořádání – kombinace socioekonomické a nacionalistické linie - </a:t>
            </a:r>
            <a:r>
              <a:rPr lang="cs-CZ" altLang="cs-CZ" sz="2100" b="0" u="sng" dirty="0">
                <a:solidFill>
                  <a:srgbClr val="002D5A"/>
                </a:solidFill>
              </a:rPr>
              <a:t>vítězství odlišných konceptů v obou republikách</a:t>
            </a:r>
            <a:r>
              <a:rPr lang="cs-CZ" altLang="cs-CZ" sz="2100" b="0" dirty="0">
                <a:solidFill>
                  <a:srgbClr val="002D5A"/>
                </a:solidFill>
              </a:rPr>
              <a:t> </a:t>
            </a:r>
            <a:r>
              <a:rPr lang="cs-CZ" altLang="cs-CZ" sz="2500" b="0" dirty="0">
                <a:solidFill>
                  <a:srgbClr val="002D5A"/>
                </a:solidFill>
                <a:sym typeface="Wingdings" pitchFamily="2" charset="2"/>
              </a:rPr>
              <a:t> </a:t>
            </a:r>
            <a:r>
              <a:rPr lang="cs-CZ" altLang="cs-CZ" sz="2100" b="0" dirty="0">
                <a:solidFill>
                  <a:srgbClr val="002D5A"/>
                </a:solidFill>
              </a:rPr>
              <a:t> rozpad společného státu</a:t>
            </a:r>
          </a:p>
          <a:p>
            <a:pPr eaLnBrk="1" hangingPunct="1">
              <a:lnSpc>
                <a:spcPct val="115000"/>
              </a:lnSpc>
              <a:spcBef>
                <a:spcPct val="35000"/>
              </a:spcBef>
            </a:pPr>
            <a:r>
              <a:rPr lang="cs-CZ" altLang="cs-CZ" sz="2100" b="0" dirty="0">
                <a:solidFill>
                  <a:srgbClr val="002D5A"/>
                </a:solidFill>
              </a:rPr>
              <a:t>Vznik středopravicové vlády Václava Klause</a:t>
            </a:r>
          </a:p>
          <a:p>
            <a:pPr eaLnBrk="1" hangingPunct="1">
              <a:lnSpc>
                <a:spcPct val="115000"/>
              </a:lnSpc>
              <a:spcBef>
                <a:spcPct val="35000"/>
              </a:spcBef>
            </a:pPr>
            <a:r>
              <a:rPr lang="cs-CZ" altLang="cs-CZ" sz="2100" b="0" dirty="0">
                <a:solidFill>
                  <a:srgbClr val="002D5A"/>
                </a:solidFill>
              </a:rPr>
              <a:t>1993-96 – vzestup levicové alternativy v podobě ČSSD v čele s Milošem Zemanem (radikální kritika)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87539713"/>
      </p:ext>
    </p:extLst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0343" y="789036"/>
            <a:ext cx="8183563" cy="385762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000" dirty="0"/>
              <a:t>Socioekonomická </a:t>
            </a:r>
            <a:r>
              <a:rPr lang="cs-CZ" altLang="cs-CZ" sz="4000"/>
              <a:t>linie transformace</a:t>
            </a:r>
            <a:endParaRPr lang="cs-CZ" altLang="cs-CZ" sz="4000" dirty="0">
              <a:sym typeface="Wingdings" pitchFamily="2" charset="2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624084"/>
            <a:ext cx="8427493" cy="4502079"/>
          </a:xfrm>
        </p:spPr>
        <p:txBody>
          <a:bodyPr>
            <a:no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Volby 1996 a 1998 – střet o další pokračování ekonomické transformace a zejména jejího sociálního rozměru </a:t>
            </a:r>
            <a:r>
              <a:rPr lang="cs-CZ" altLang="cs-CZ" sz="2200" b="0" dirty="0">
                <a:solidFill>
                  <a:srgbClr val="002D5A"/>
                </a:solidFill>
                <a:sym typeface="Wingdings" pitchFamily="2" charset="2"/>
              </a:rPr>
              <a:t> </a:t>
            </a:r>
            <a:r>
              <a:rPr lang="cs-CZ" altLang="cs-CZ" sz="2200" b="0" dirty="0">
                <a:solidFill>
                  <a:srgbClr val="002D5A"/>
                </a:solidFill>
              </a:rPr>
              <a:t> „standardní“ střet levice versus pravice – </a:t>
            </a:r>
            <a:r>
              <a:rPr lang="cs-CZ" altLang="cs-CZ" sz="2200" b="0" i="1" dirty="0">
                <a:solidFill>
                  <a:srgbClr val="002D5A"/>
                </a:solidFill>
              </a:rPr>
              <a:t>unikát v rámci SVE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Základní dualita ČSSD versus ODS – narušena jen opozičně-smluvní spoluprací obou stran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Volby 2002 – střet o sociální stát, ale ve stínu tzv. opoziční smlouvy – vítězství ČSSD, která se od této smlouvy distancovala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Volby 2006 – volba podle „peněženky“ + silná personalizace </a:t>
            </a:r>
            <a:r>
              <a:rPr lang="cs-CZ" altLang="cs-CZ" sz="2200" b="0" dirty="0">
                <a:solidFill>
                  <a:srgbClr val="002D5A"/>
                </a:solidFill>
                <a:sym typeface="Wingdings" pitchFamily="2" charset="2"/>
              </a:rPr>
              <a:t>  silná </a:t>
            </a:r>
            <a:r>
              <a:rPr lang="cs-CZ" altLang="cs-CZ" sz="2200" b="0" dirty="0" err="1">
                <a:solidFill>
                  <a:srgbClr val="002D5A"/>
                </a:solidFill>
                <a:sym typeface="Wingdings" pitchFamily="2" charset="2"/>
              </a:rPr>
              <a:t>bipolarizace</a:t>
            </a:r>
            <a:endParaRPr lang="cs-CZ" altLang="cs-CZ" sz="2200" b="0" dirty="0">
              <a:solidFill>
                <a:srgbClr val="002D5A"/>
              </a:solidFill>
              <a:sym typeface="Wingdings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sz="2200" b="0" dirty="0">
                <a:solidFill>
                  <a:srgbClr val="002D5A"/>
                </a:solidFill>
                <a:sym typeface="Wingdings" pitchFamily="2" charset="2"/>
              </a:rPr>
              <a:t>Volby 2010 - odklon od </a:t>
            </a:r>
            <a:r>
              <a:rPr lang="cs-CZ" altLang="cs-CZ" sz="2200" b="0" dirty="0" err="1">
                <a:solidFill>
                  <a:srgbClr val="002D5A"/>
                </a:solidFill>
                <a:sym typeface="Wingdings" pitchFamily="2" charset="2"/>
              </a:rPr>
              <a:t>bipolarizace</a:t>
            </a:r>
            <a:r>
              <a:rPr lang="cs-CZ" altLang="cs-CZ" sz="2200" b="0" dirty="0">
                <a:solidFill>
                  <a:srgbClr val="002D5A"/>
                </a:solidFill>
                <a:sym typeface="Wingdings" pitchFamily="2" charset="2"/>
              </a:rPr>
              <a:t> - </a:t>
            </a:r>
            <a:r>
              <a:rPr lang="cs-CZ" altLang="cs-CZ" sz="2200" b="0" dirty="0" err="1">
                <a:solidFill>
                  <a:srgbClr val="002D5A"/>
                </a:solidFill>
                <a:sym typeface="Wingdings" pitchFamily="2" charset="2"/>
              </a:rPr>
              <a:t>issue</a:t>
            </a:r>
            <a:r>
              <a:rPr lang="cs-CZ" altLang="cs-CZ" sz="2200" b="0" dirty="0">
                <a:solidFill>
                  <a:srgbClr val="002D5A"/>
                </a:solidFill>
                <a:sym typeface="Wingdings" pitchFamily="2" charset="2"/>
              </a:rPr>
              <a:t> „staré versus nové strany“ (několikanásobná protestní volba) + růst významu socioekonomické konfliktní linie  protichůdné trendy</a:t>
            </a:r>
            <a:endParaRPr lang="cs-CZ" altLang="cs-CZ" sz="2200" b="0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82993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4000" dirty="0"/>
              <a:t>Konfliktní linie levice versus pravice (stát/trh)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87858"/>
            <a:ext cx="8229600" cy="4722124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ct val="40000"/>
              </a:spcBef>
            </a:pPr>
            <a:r>
              <a:rPr lang="cs-CZ" altLang="cs-CZ" sz="2000" b="0" dirty="0">
                <a:solidFill>
                  <a:srgbClr val="002D5A"/>
                </a:solidFill>
              </a:rPr>
              <a:t>V letech 1996 až 2008 (2010) - naprostá dominance – základní dualita politické scény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000" b="0" dirty="0">
                <a:solidFill>
                  <a:srgbClr val="002D5A"/>
                </a:solidFill>
              </a:rPr>
              <a:t>Postupně se naplňovala obsahem: 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2000" b="0" dirty="0">
                <a:solidFill>
                  <a:srgbClr val="002D5A"/>
                </a:solidFill>
              </a:rPr>
              <a:t>„třídní“ rozměr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2000" b="0" dirty="0">
                <a:solidFill>
                  <a:srgbClr val="002D5A"/>
                </a:solidFill>
              </a:rPr>
              <a:t>voličská jádra + potenciální voliči  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2000" dirty="0">
                <a:solidFill>
                  <a:srgbClr val="002D5A"/>
                </a:solidFill>
              </a:rPr>
              <a:t>2010 a 2013 - významné snížení role</a:t>
            </a:r>
            <a:endParaRPr lang="cs-CZ" altLang="cs-CZ" sz="2000" b="0" dirty="0">
              <a:solidFill>
                <a:srgbClr val="002D5A"/>
              </a:solidFill>
            </a:endParaRPr>
          </a:p>
          <a:p>
            <a:pPr lvl="1" eaLnBrk="1" hangingPunct="1">
              <a:spcBef>
                <a:spcPct val="40000"/>
              </a:spcBef>
            </a:pPr>
            <a:r>
              <a:rPr lang="cs-CZ" altLang="cs-CZ" sz="2000" b="0" dirty="0">
                <a:solidFill>
                  <a:srgbClr val="002D5A"/>
                </a:solidFill>
              </a:rPr>
              <a:t>střety o středové voliče: </a:t>
            </a:r>
          </a:p>
          <a:p>
            <a:pPr lvl="2" eaLnBrk="1" hangingPunct="1">
              <a:spcBef>
                <a:spcPct val="40000"/>
              </a:spcBef>
            </a:pPr>
            <a:r>
              <a:rPr lang="cs-CZ" altLang="cs-CZ" sz="2000" b="0" dirty="0">
                <a:solidFill>
                  <a:srgbClr val="002D5A"/>
                </a:solidFill>
              </a:rPr>
              <a:t>ve volbách do PS až do roku 2006 výrazně úspěšnější ČSSD </a:t>
            </a:r>
          </a:p>
          <a:p>
            <a:pPr lvl="2" eaLnBrk="1" hangingPunct="1">
              <a:spcBef>
                <a:spcPct val="40000"/>
              </a:spcBef>
            </a:pPr>
            <a:r>
              <a:rPr lang="cs-CZ" altLang="cs-CZ" sz="2000" b="0" dirty="0">
                <a:solidFill>
                  <a:srgbClr val="002D5A"/>
                </a:solidFill>
              </a:rPr>
              <a:t>2006 - velký úspěch ODS</a:t>
            </a:r>
          </a:p>
          <a:p>
            <a:pPr lvl="2" eaLnBrk="1" hangingPunct="1">
              <a:spcBef>
                <a:spcPct val="40000"/>
              </a:spcBef>
            </a:pPr>
            <a:r>
              <a:rPr lang="cs-CZ" altLang="cs-CZ" sz="2000" b="0" dirty="0">
                <a:solidFill>
                  <a:srgbClr val="002D5A"/>
                </a:solidFill>
              </a:rPr>
              <a:t>2010 - úspěch nových stran, velké ztráty ČSSD a ODS</a:t>
            </a:r>
          </a:p>
          <a:p>
            <a:pPr lvl="2" eaLnBrk="1" hangingPunct="1">
              <a:spcBef>
                <a:spcPct val="40000"/>
              </a:spcBef>
            </a:pPr>
            <a:r>
              <a:rPr lang="cs-CZ" altLang="cs-CZ" sz="2000" dirty="0">
                <a:solidFill>
                  <a:srgbClr val="002D5A"/>
                </a:solidFill>
              </a:rPr>
              <a:t>2013 - úspěch nových stran, další ztráty - zejména ODS a nově i TOP09</a:t>
            </a:r>
            <a:endParaRPr lang="cs-CZ" altLang="cs-CZ" sz="2000" b="0" dirty="0">
              <a:solidFill>
                <a:srgbClr val="002D5A"/>
              </a:solidFill>
            </a:endParaRPr>
          </a:p>
          <a:p>
            <a:pPr eaLnBrk="1" hangingPunct="1">
              <a:buFont typeface="Arial" charset="0"/>
              <a:buNone/>
            </a:pPr>
            <a:endParaRPr lang="cs-CZ" altLang="cs-CZ" sz="2000" b="0" dirty="0"/>
          </a:p>
          <a:p>
            <a:pPr eaLnBrk="1" hangingPunct="1"/>
            <a:endParaRPr lang="cs-CZ" altLang="cs-CZ" sz="2100" b="0" dirty="0"/>
          </a:p>
          <a:p>
            <a:pPr eaLnBrk="1" hangingPunct="1"/>
            <a:endParaRPr lang="cs-CZ" altLang="cs-CZ" sz="1600" dirty="0">
              <a:solidFill>
                <a:srgbClr val="FF0000"/>
              </a:solidFill>
            </a:endParaRPr>
          </a:p>
          <a:p>
            <a:pPr eaLnBrk="1" hangingPunct="1"/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1055583405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97253"/>
            <a:ext cx="9144000" cy="92392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dirty="0"/>
              <a:t>Další linie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5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Zahraniční politika</a:t>
            </a:r>
          </a:p>
          <a:p>
            <a:pPr eaLnBrk="1" hangingPunct="1">
              <a:spcBef>
                <a:spcPct val="55000"/>
              </a:spcBef>
            </a:pPr>
            <a:r>
              <a:rPr lang="cs-CZ" altLang="cs-CZ" sz="2200" b="0" dirty="0" err="1">
                <a:solidFill>
                  <a:srgbClr val="002D5A"/>
                </a:solidFill>
              </a:rPr>
              <a:t>Postmaterialismus</a:t>
            </a:r>
            <a:endParaRPr lang="cs-CZ" altLang="cs-CZ" sz="2200" b="0" dirty="0">
              <a:solidFill>
                <a:srgbClr val="002D5A"/>
              </a:solidFill>
            </a:endParaRPr>
          </a:p>
          <a:p>
            <a:pPr eaLnBrk="1" hangingPunct="1">
              <a:spcBef>
                <a:spcPct val="55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Církev – stát (náboženství a morálka – </a:t>
            </a:r>
            <a:r>
              <a:rPr lang="cs-CZ" altLang="cs-CZ" sz="2200" b="0" dirty="0" err="1">
                <a:solidFill>
                  <a:srgbClr val="002D5A"/>
                </a:solidFill>
              </a:rPr>
              <a:t>sekularita</a:t>
            </a:r>
            <a:r>
              <a:rPr lang="cs-CZ" altLang="cs-CZ" sz="2200" b="0" dirty="0">
                <a:solidFill>
                  <a:srgbClr val="002D5A"/>
                </a:solidFill>
              </a:rPr>
              <a:t> a tolerance)</a:t>
            </a:r>
          </a:p>
          <a:p>
            <a:pPr eaLnBrk="1" hangingPunct="1">
              <a:spcBef>
                <a:spcPct val="55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Libertarianismus – </a:t>
            </a:r>
            <a:r>
              <a:rPr lang="cs-CZ" altLang="cs-CZ" sz="2200" b="0" dirty="0" err="1">
                <a:solidFill>
                  <a:srgbClr val="002D5A"/>
                </a:solidFill>
              </a:rPr>
              <a:t>autoritarianismus</a:t>
            </a:r>
            <a:r>
              <a:rPr lang="cs-CZ" altLang="cs-CZ" sz="2200" b="0" dirty="0">
                <a:solidFill>
                  <a:srgbClr val="002D5A"/>
                </a:solidFill>
              </a:rPr>
              <a:t> </a:t>
            </a:r>
          </a:p>
          <a:p>
            <a:pPr eaLnBrk="1" hangingPunct="1">
              <a:spcBef>
                <a:spcPct val="55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Město – venkov</a:t>
            </a:r>
          </a:p>
          <a:p>
            <a:pPr eaLnBrk="1" hangingPunct="1">
              <a:spcBef>
                <a:spcPct val="55000"/>
              </a:spcBef>
            </a:pPr>
            <a:r>
              <a:rPr lang="cs-CZ" altLang="cs-CZ" sz="2200" b="0" dirty="0">
                <a:solidFill>
                  <a:srgbClr val="002D5A"/>
                </a:solidFill>
              </a:rPr>
              <a:t>Protestní volba - „staré versus nové strany“</a:t>
            </a:r>
          </a:p>
          <a:p>
            <a:pPr eaLnBrk="1" hangingPunct="1"/>
            <a:endParaRPr lang="cs-CZ" altLang="cs-CZ" sz="2200" b="0" dirty="0"/>
          </a:p>
        </p:txBody>
      </p:sp>
    </p:spTree>
    <p:extLst>
      <p:ext uri="{BB962C8B-B14F-4D97-AF65-F5344CB8AC3E}">
        <p14:creationId xmlns:p14="http://schemas.microsoft.com/office/powerpoint/2010/main" val="3860156435"/>
      </p:ext>
    </p:extLst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87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14325" y="1597025"/>
          <a:ext cx="8678863" cy="491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Graf" r:id="rId3" imgW="5467406" imgH="3419368" progId="Excel.Chart.8">
                  <p:embed/>
                </p:oleObj>
              </mc:Choice>
              <mc:Fallback>
                <p:oleObj name="Graf" r:id="rId3" imgW="5467406" imgH="3419368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1597025"/>
                        <a:ext cx="8678863" cy="491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75" name="Rectangle 3"/>
          <p:cNvSpPr>
            <a:spLocks noGrp="1" noChangeArrowheads="1"/>
          </p:cNvSpPr>
          <p:nvPr>
            <p:ph type="title"/>
          </p:nvPr>
        </p:nvSpPr>
        <p:spPr>
          <a:xfrm>
            <a:off x="314325" y="958850"/>
            <a:ext cx="8474075" cy="30162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000" dirty="0"/>
              <a:t>Postoje voličů ve dvou hlavních hodnotových dimenzích </a:t>
            </a:r>
            <a:r>
              <a:rPr lang="cs-CZ" altLang="cs-CZ" sz="4000" i="1" dirty="0"/>
              <a:t>(ČVS 2006)</a:t>
            </a:r>
          </a:p>
        </p:txBody>
      </p:sp>
    </p:spTree>
    <p:extLst>
      <p:ext uri="{BB962C8B-B14F-4D97-AF65-F5344CB8AC3E}">
        <p14:creationId xmlns:p14="http://schemas.microsoft.com/office/powerpoint/2010/main" val="4175764307"/>
      </p:ext>
    </p:extLst>
  </p:cSld>
  <p:clrMapOvr>
    <a:masterClrMapping/>
  </p:clrMapOvr>
  <p:transition spd="slow">
    <p:pull/>
  </p:transition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859554F5BFAA4BBE3FE4010A9ED28D" ma:contentTypeVersion="4" ma:contentTypeDescription="Vytvoří nový dokument" ma:contentTypeScope="" ma:versionID="55ef9247e0fbfaea33e103e7927c9a6e">
  <xsd:schema xmlns:xsd="http://www.w3.org/2001/XMLSchema" xmlns:xs="http://www.w3.org/2001/XMLSchema" xmlns:p="http://schemas.microsoft.com/office/2006/metadata/properties" xmlns:ns2="6851cf81-6817-4491-8dac-539bd890e2c7" targetNamespace="http://schemas.microsoft.com/office/2006/metadata/properties" ma:root="true" ma:fieldsID="2df849617c5043e5b709179a52c34d08" ns2:_="">
    <xsd:import namespace="6851cf81-6817-4491-8dac-539bd890e2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1cf81-6817-4491-8dac-539bd890e2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22B00A-84C7-40EF-A524-2DF3DD73475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3F38E67-5704-41F9-BCE8-E7FCBB7B48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A164AF-6E64-4A94-8D3A-A209670621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51cf81-6817-4491-8dac-539bd890e2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2529</TotalTime>
  <Words>1046</Words>
  <Application>Microsoft Office PowerPoint</Application>
  <PresentationFormat>Předvádění na obrazovce (4:3)</PresentationFormat>
  <Paragraphs>126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Politické strany a stranický systém (1989-2010)</vt:lpstr>
      <vt:lpstr>Literatura a další zdroje k prostudování</vt:lpstr>
      <vt:lpstr>Úkoly k řízené konzultaci</vt:lpstr>
      <vt:lpstr>Socioekonomická linie transformace</vt:lpstr>
      <vt:lpstr>Socioekonomická linie transformace </vt:lpstr>
      <vt:lpstr>Socioekonomická linie transformace</vt:lpstr>
      <vt:lpstr>Konfliktní linie levice versus pravice (stát/trh)</vt:lpstr>
      <vt:lpstr>Další linie</vt:lpstr>
      <vt:lpstr>Postoje voličů ve dvou hlavních hodnotových dimenzích (ČVS 2006)</vt:lpstr>
      <vt:lpstr>CVVM 2009: Politická orientace občanů</vt:lpstr>
      <vt:lpstr>Politické preference a politické směry a věk (CVVM 2009: Politická orientace občanů)</vt:lpstr>
      <vt:lpstr>Formát stranického systému(1992-2010)</vt:lpstr>
      <vt:lpstr>Ideologická polarizace (1992-2010)</vt:lpstr>
      <vt:lpstr>Mechanismus stranického systému</vt:lpstr>
      <vt:lpstr>Prezentace aplikace PowerPoint</vt:lpstr>
      <vt:lpstr>Zařazení stranického systému (Sartori)</vt:lpstr>
      <vt:lpstr>Český stranický systém 1992-2010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xmas</dc:creator>
  <cp:lastModifiedBy>cicar</cp:lastModifiedBy>
  <cp:revision>234</cp:revision>
  <dcterms:created xsi:type="dcterms:W3CDTF">2015-06-02T07:24:49Z</dcterms:created>
  <dcterms:modified xsi:type="dcterms:W3CDTF">2020-05-01T12:31:10Z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0x0101008C859554F5BFAA4BBE3FE4010A9ED28D</vt:lpwstr>
  </property>
</Properties>
</file>