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464" r:id="rId5"/>
    <p:sldId id="466" r:id="rId6"/>
    <p:sldId id="565" r:id="rId7"/>
    <p:sldId id="467" r:id="rId8"/>
    <p:sldId id="468" r:id="rId9"/>
    <p:sldId id="469" r:id="rId10"/>
    <p:sldId id="470" r:id="rId11"/>
    <p:sldId id="564" r:id="rId12"/>
    <p:sldId id="471" r:id="rId13"/>
    <p:sldId id="472" r:id="rId14"/>
    <p:sldId id="473" r:id="rId15"/>
    <p:sldId id="474" r:id="rId16"/>
    <p:sldId id="475" r:id="rId17"/>
    <p:sldId id="476" r:id="rId18"/>
    <p:sldId id="477" r:id="rId19"/>
    <p:sldId id="478" r:id="rId20"/>
  </p:sldIdLst>
  <p:sldSz cx="9144000" cy="6858000" type="screen4x3"/>
  <p:notesSz cx="6858000" cy="9144000"/>
  <p:defaultTextStyle>
    <a:defPPr>
      <a:defRPr lang="cs-CZ"/>
    </a:defPPr>
    <a:lvl1pPr marL="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6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9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1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4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7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2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2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362">
          <p15:clr>
            <a:srgbClr val="A4A3A4"/>
          </p15:clr>
        </p15:guide>
        <p15:guide id="5" orient="horz" pos="2812">
          <p15:clr>
            <a:srgbClr val="A4A3A4"/>
          </p15:clr>
        </p15:guide>
        <p15:guide id="6" orient="horz" pos="713">
          <p15:clr>
            <a:srgbClr val="A4A3A4"/>
          </p15:clr>
        </p15:guide>
        <p15:guide id="7" pos="2880">
          <p15:clr>
            <a:srgbClr val="A4A3A4"/>
          </p15:clr>
        </p15:guide>
        <p15:guide id="8" pos="360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dislav Mrklas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A"/>
    <a:srgbClr val="CA8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00" autoAdjust="0"/>
  </p:normalViewPr>
  <p:slideViewPr>
    <p:cSldViewPr snapToGrid="0" showGuides="1">
      <p:cViewPr varScale="1">
        <p:scale>
          <a:sx n="109" d="100"/>
          <a:sy n="109" d="100"/>
        </p:scale>
        <p:origin x="1296" y="108"/>
      </p:cViewPr>
      <p:guideLst>
        <p:guide orient="horz" pos="944"/>
        <p:guide orient="horz" pos="2160"/>
        <p:guide orient="horz" pos="3974"/>
        <p:guide orient="horz" pos="362"/>
        <p:guide orient="horz" pos="2812"/>
        <p:guide orient="horz" pos="713"/>
        <p:guide pos="2880"/>
        <p:guide pos="36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E18F4-FB9B-4843-8FB9-98F45D0056F2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4C4A8-1EBF-427E-8528-D4A1C2BC62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9938" indent="-295275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275" indent="-236538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8938" indent="-236538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3600" indent="-236538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90800" indent="-236538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8000" indent="-236538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5200" indent="-236538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2400" indent="-236538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02F752-1F4F-4006-B5BD-07EB95570A38}" type="slidenum">
              <a:rPr lang="cs-CZ" altLang="cs-CZ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Říchová, Blanka. 2000. </a:t>
            </a:r>
            <a:r>
              <a:rPr lang="cs-CZ" altLang="cs-CZ" i="1" smtClean="0">
                <a:latin typeface="Arial" panose="020B0604020202020204" pitchFamily="34" charset="0"/>
              </a:rPr>
              <a:t>Přehled moderních politologických teorií</a:t>
            </a:r>
            <a:r>
              <a:rPr lang="cs-CZ" altLang="cs-CZ" smtClean="0">
                <a:latin typeface="Arial" panose="020B0604020202020204" pitchFamily="34" charset="0"/>
              </a:rPr>
              <a:t>. Praha: Portál, s. 244.</a:t>
            </a:r>
          </a:p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4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 userDrawn="1"/>
        </p:nvSpPr>
        <p:spPr>
          <a:xfrm>
            <a:off x="5395596" y="-1"/>
            <a:ext cx="3749252" cy="1131889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  <a:gd name="connsiteX0" fmla="*/ 0 w 3758141"/>
              <a:gd name="connsiteY0" fmla="*/ 1135380 h 1135380"/>
              <a:gd name="connsiteX1" fmla="*/ 2009457 w 3758141"/>
              <a:gd name="connsiteY1" fmla="*/ 0 h 1135380"/>
              <a:gd name="connsiteX2" fmla="*/ 3757294 w 3758141"/>
              <a:gd name="connsiteY2" fmla="*/ 0 h 1135380"/>
              <a:gd name="connsiteX3" fmla="*/ 3757294 w 3758141"/>
              <a:gd name="connsiteY3" fmla="*/ 574675 h 1135380"/>
              <a:gd name="connsiteX4" fmla="*/ 0 w 3758141"/>
              <a:gd name="connsiteY4" fmla="*/ 1135380 h 1135380"/>
              <a:gd name="connsiteX0" fmla="*/ 0 w 3758141"/>
              <a:gd name="connsiteY0" fmla="*/ 1135381 h 1135381"/>
              <a:gd name="connsiteX1" fmla="*/ 336233 w 3758141"/>
              <a:gd name="connsiteY1" fmla="*/ 0 h 1135381"/>
              <a:gd name="connsiteX2" fmla="*/ 3757294 w 3758141"/>
              <a:gd name="connsiteY2" fmla="*/ 1 h 1135381"/>
              <a:gd name="connsiteX3" fmla="*/ 3757294 w 3758141"/>
              <a:gd name="connsiteY3" fmla="*/ 574676 h 1135381"/>
              <a:gd name="connsiteX4" fmla="*/ 0 w 3758141"/>
              <a:gd name="connsiteY4" fmla="*/ 1135381 h 1135381"/>
              <a:gd name="connsiteX0" fmla="*/ 0 w 3575261"/>
              <a:gd name="connsiteY0" fmla="*/ 1131889 h 1131889"/>
              <a:gd name="connsiteX1" fmla="*/ 153353 w 3575261"/>
              <a:gd name="connsiteY1" fmla="*/ 0 h 1131889"/>
              <a:gd name="connsiteX2" fmla="*/ 3574414 w 3575261"/>
              <a:gd name="connsiteY2" fmla="*/ 1 h 1131889"/>
              <a:gd name="connsiteX3" fmla="*/ 3574414 w 3575261"/>
              <a:gd name="connsiteY3" fmla="*/ 574676 h 1131889"/>
              <a:gd name="connsiteX4" fmla="*/ 0 w 3575261"/>
              <a:gd name="connsiteY4" fmla="*/ 1131889 h 1131889"/>
              <a:gd name="connsiteX0" fmla="*/ 0 w 3695911"/>
              <a:gd name="connsiteY0" fmla="*/ 1131889 h 1131889"/>
              <a:gd name="connsiteX1" fmla="*/ 274003 w 3695911"/>
              <a:gd name="connsiteY1" fmla="*/ 0 h 1131889"/>
              <a:gd name="connsiteX2" fmla="*/ 3695064 w 3695911"/>
              <a:gd name="connsiteY2" fmla="*/ 1 h 1131889"/>
              <a:gd name="connsiteX3" fmla="*/ 3695064 w 3695911"/>
              <a:gd name="connsiteY3" fmla="*/ 574676 h 1131889"/>
              <a:gd name="connsiteX4" fmla="*/ 0 w 3695911"/>
              <a:gd name="connsiteY4" fmla="*/ 1131889 h 1131889"/>
              <a:gd name="connsiteX0" fmla="*/ 0 w 3748405"/>
              <a:gd name="connsiteY0" fmla="*/ 1131889 h 1131889"/>
              <a:gd name="connsiteX1" fmla="*/ 274003 w 3748405"/>
              <a:gd name="connsiteY1" fmla="*/ 0 h 1131889"/>
              <a:gd name="connsiteX2" fmla="*/ 3695064 w 3748405"/>
              <a:gd name="connsiteY2" fmla="*/ 1 h 1131889"/>
              <a:gd name="connsiteX3" fmla="*/ 3748405 w 3748405"/>
              <a:gd name="connsiteY3" fmla="*/ 1131889 h 1131889"/>
              <a:gd name="connsiteX4" fmla="*/ 0 w 3748405"/>
              <a:gd name="connsiteY4" fmla="*/ 1131889 h 1131889"/>
              <a:gd name="connsiteX0" fmla="*/ 0 w 3749252"/>
              <a:gd name="connsiteY0" fmla="*/ 1131889 h 1131889"/>
              <a:gd name="connsiteX1" fmla="*/ 274003 w 3749252"/>
              <a:gd name="connsiteY1" fmla="*/ 0 h 1131889"/>
              <a:gd name="connsiteX2" fmla="*/ 3748405 w 3749252"/>
              <a:gd name="connsiteY2" fmla="*/ 1 h 1131889"/>
              <a:gd name="connsiteX3" fmla="*/ 3748405 w 3749252"/>
              <a:gd name="connsiteY3" fmla="*/ 1131889 h 1131889"/>
              <a:gd name="connsiteX4" fmla="*/ 0 w 3749252"/>
              <a:gd name="connsiteY4" fmla="*/ 1131889 h 11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9252" h="1131889">
                <a:moveTo>
                  <a:pt x="0" y="1131889"/>
                </a:moveTo>
                <a:lnTo>
                  <a:pt x="274003" y="0"/>
                </a:lnTo>
                <a:lnTo>
                  <a:pt x="3748405" y="1"/>
                </a:lnTo>
                <a:cubicBezTo>
                  <a:pt x="3749252" y="207434"/>
                  <a:pt x="3747558" y="924456"/>
                  <a:pt x="3748405" y="1131889"/>
                </a:cubicBezTo>
                <a:lnTo>
                  <a:pt x="0" y="1131889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5244" y="290218"/>
            <a:ext cx="2976981" cy="605132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5"/>
          <p:cNvSpPr>
            <a:spLocks noChangeArrowheads="1"/>
          </p:cNvSpPr>
          <p:nvPr userDrawn="1"/>
        </p:nvSpPr>
        <p:spPr bwMode="auto">
          <a:xfrm>
            <a:off x="0" y="0"/>
            <a:ext cx="9144000" cy="8588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5" name="Rectangle 56"/>
          <p:cNvSpPr>
            <a:spLocks noChangeArrowheads="1"/>
          </p:cNvSpPr>
          <p:nvPr userDrawn="1"/>
        </p:nvSpPr>
        <p:spPr bwMode="auto">
          <a:xfrm>
            <a:off x="0" y="858838"/>
            <a:ext cx="9144000" cy="9017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6" name="Rectangle 52"/>
          <p:cNvSpPr>
            <a:spLocks noChangeArrowheads="1"/>
          </p:cNvSpPr>
          <p:nvPr userDrawn="1"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404813" y="661988"/>
            <a:ext cx="504825" cy="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8" name="Text Box 47"/>
          <p:cNvSpPr txBox="1">
            <a:spLocks noChangeArrowheads="1"/>
          </p:cNvSpPr>
          <p:nvPr userDrawn="1"/>
        </p:nvSpPr>
        <p:spPr bwMode="auto">
          <a:xfrm>
            <a:off x="279400" y="6599238"/>
            <a:ext cx="15843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cs-CZ" sz="1200" b="1" smtClean="0">
                <a:solidFill>
                  <a:schemeClr val="accent2"/>
                </a:solidFill>
                <a:latin typeface="Arial" charset="0"/>
              </a:rPr>
              <a:t>www.cevroinstitut.cz</a:t>
            </a:r>
          </a:p>
        </p:txBody>
      </p:sp>
      <p:sp>
        <p:nvSpPr>
          <p:cNvPr id="9" name="Rectangle 55"/>
          <p:cNvSpPr>
            <a:spLocks noChangeArrowheads="1"/>
          </p:cNvSpPr>
          <p:nvPr userDrawn="1"/>
        </p:nvSpPr>
        <p:spPr bwMode="auto">
          <a:xfrm>
            <a:off x="0" y="858838"/>
            <a:ext cx="9144000" cy="12223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" name="Rectangle 57"/>
          <p:cNvSpPr>
            <a:spLocks noChangeArrowheads="1"/>
          </p:cNvSpPr>
          <p:nvPr userDrawn="1"/>
        </p:nvSpPr>
        <p:spPr bwMode="auto">
          <a:xfrm>
            <a:off x="0" y="1760538"/>
            <a:ext cx="9144000" cy="12223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graphicFrame>
        <p:nvGraphicFramePr>
          <p:cNvPr id="11" name="Object 95"/>
          <p:cNvGraphicFramePr>
            <a:graphicFrameLocks noChangeAspect="1"/>
          </p:cNvGraphicFramePr>
          <p:nvPr userDrawn="1"/>
        </p:nvGraphicFramePr>
        <p:xfrm>
          <a:off x="279400" y="198438"/>
          <a:ext cx="2598738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Image" r:id="rId3" imgW="6131064" imgH="1261875" progId="Photoshop.Image.7">
                  <p:embed/>
                </p:oleObj>
              </mc:Choice>
              <mc:Fallback>
                <p:oleObj name="Image" r:id="rId3" imgW="6131064" imgH="1261875" progId="Photoshop.Image.7">
                  <p:embed/>
                  <p:pic>
                    <p:nvPicPr>
                      <p:cNvPr id="11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" y="198438"/>
                        <a:ext cx="2598738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9400" y="1293813"/>
            <a:ext cx="8447088" cy="4191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279400" y="2203450"/>
            <a:ext cx="8447088" cy="4051300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45848214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923926"/>
          </a:xfrm>
        </p:spPr>
        <p:txBody>
          <a:bodyPr lIns="252000" rIns="252000">
            <a:normAutofit/>
          </a:bodyPr>
          <a:lstStyle>
            <a:lvl1pPr algn="l">
              <a:defRPr sz="6600">
                <a:solidFill>
                  <a:srgbClr val="CA8A64"/>
                </a:solidFill>
                <a:latin typeface="+mn-lt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Volný tvar 6"/>
          <p:cNvSpPr/>
          <p:nvPr userDrawn="1"/>
        </p:nvSpPr>
        <p:spPr>
          <a:xfrm>
            <a:off x="7261225" y="0"/>
            <a:ext cx="1883621" cy="574675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3621" h="574675">
                <a:moveTo>
                  <a:pt x="0" y="574675"/>
                </a:moveTo>
                <a:lnTo>
                  <a:pt x="134937" y="0"/>
                </a:lnTo>
                <a:lnTo>
                  <a:pt x="1882774" y="0"/>
                </a:lnTo>
                <a:cubicBezTo>
                  <a:pt x="1883621" y="207433"/>
                  <a:pt x="1881927" y="367242"/>
                  <a:pt x="1882774" y="574675"/>
                </a:cubicBezTo>
                <a:lnTo>
                  <a:pt x="0" y="574675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 userDrawn="1"/>
        </p:nvSpPr>
        <p:spPr>
          <a:xfrm>
            <a:off x="7114540" y="6308726"/>
            <a:ext cx="2030307" cy="549274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2030307"/>
              <a:gd name="connsiteY0" fmla="*/ 705485 h 705485"/>
              <a:gd name="connsiteX1" fmla="*/ 149225 w 2030307"/>
              <a:gd name="connsiteY1" fmla="*/ 76835 h 705485"/>
              <a:gd name="connsiteX2" fmla="*/ 2029460 w 2030307"/>
              <a:gd name="connsiteY2" fmla="*/ 0 h 705485"/>
              <a:gd name="connsiteX3" fmla="*/ 1968500 w 2030307"/>
              <a:gd name="connsiteY3" fmla="*/ 705485 h 705485"/>
              <a:gd name="connsiteX4" fmla="*/ 0 w 2030307"/>
              <a:gd name="connsiteY4" fmla="*/ 705485 h 705485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6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31031 h 631031"/>
              <a:gd name="connsiteX1" fmla="*/ 149225 w 2030307"/>
              <a:gd name="connsiteY1" fmla="*/ 2381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631031 h 631031"/>
              <a:gd name="connsiteX1" fmla="*/ 132556 w 2030307"/>
              <a:gd name="connsiteY1" fmla="*/ 81757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549274 h 549274"/>
              <a:gd name="connsiteX1" fmla="*/ 132556 w 2030307"/>
              <a:gd name="connsiteY1" fmla="*/ 0 h 549274"/>
              <a:gd name="connsiteX2" fmla="*/ 2029460 w 2030307"/>
              <a:gd name="connsiteY2" fmla="*/ 0 h 549274"/>
              <a:gd name="connsiteX3" fmla="*/ 2029460 w 2030307"/>
              <a:gd name="connsiteY3" fmla="*/ 549274 h 549274"/>
              <a:gd name="connsiteX4" fmla="*/ 0 w 2030307"/>
              <a:gd name="connsiteY4" fmla="*/ 549274 h 54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307" h="549274">
                <a:moveTo>
                  <a:pt x="0" y="549274"/>
                </a:moveTo>
                <a:lnTo>
                  <a:pt x="132556" y="0"/>
                </a:lnTo>
                <a:lnTo>
                  <a:pt x="2029460" y="0"/>
                </a:lnTo>
                <a:cubicBezTo>
                  <a:pt x="2030307" y="207433"/>
                  <a:pt x="2028613" y="341841"/>
                  <a:pt x="2029460" y="549274"/>
                </a:cubicBezTo>
                <a:lnTo>
                  <a:pt x="0" y="549274"/>
                </a:lnTo>
                <a:close/>
              </a:path>
            </a:pathLst>
          </a:custGeom>
          <a:solidFill>
            <a:srgbClr val="CA8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5789" y="150518"/>
            <a:ext cx="1474386" cy="299699"/>
          </a:xfrm>
          <a:prstGeom prst="rect">
            <a:avLst/>
          </a:prstGeom>
        </p:spPr>
      </p:pic>
      <p:pic>
        <p:nvPicPr>
          <p:cNvPr id="10" name="Obrázek 9" descr="CEVRO_we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2865" y="6519270"/>
            <a:ext cx="1617310" cy="162518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3" indent="0">
              <a:buNone/>
              <a:defRPr sz="2800"/>
            </a:lvl2pPr>
            <a:lvl3pPr marL="914206" indent="0">
              <a:buNone/>
              <a:defRPr sz="2400"/>
            </a:lvl3pPr>
            <a:lvl4pPr marL="1371309" indent="0">
              <a:buNone/>
              <a:defRPr sz="2000"/>
            </a:lvl4pPr>
            <a:lvl5pPr marL="1828411" indent="0">
              <a:buNone/>
              <a:defRPr sz="2000"/>
            </a:lvl5pPr>
            <a:lvl6pPr marL="2285514" indent="0">
              <a:buNone/>
              <a:defRPr sz="2000"/>
            </a:lvl6pPr>
            <a:lvl7pPr marL="2742617" indent="0">
              <a:buNone/>
              <a:defRPr sz="2000"/>
            </a:lvl7pPr>
            <a:lvl8pPr marL="3199720" indent="0">
              <a:buNone/>
              <a:defRPr sz="2000"/>
            </a:lvl8pPr>
            <a:lvl9pPr marL="365682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174D-E7E7-45B3-A872-4B12C218382D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ll/>
  </p:transition>
  <p:txStyles>
    <p:titleStyle>
      <a:lvl1pPr algn="ctr" defTabSz="9142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7" indent="-342827" algn="l" defTabSz="9142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2" indent="-285689" algn="l" defTabSz="9142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2" algn="l" defTabSz="9142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3" indent="-228552" algn="l" defTabSz="9142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8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2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4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7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81736" y="2662687"/>
            <a:ext cx="7980528" cy="1470025"/>
          </a:xfrm>
        </p:spPr>
        <p:txBody>
          <a:bodyPr>
            <a:noAutofit/>
          </a:bodyPr>
          <a:lstStyle/>
          <a:p>
            <a:r>
              <a:rPr lang="cs-CZ" sz="4800" b="1" cap="all" dirty="0" smtClean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Přechod </a:t>
            </a:r>
            <a:r>
              <a:rPr lang="cs-CZ" sz="4800" b="1" cap="all" dirty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demokracii po česku (</a:t>
            </a:r>
            <a:r>
              <a:rPr lang="cs-CZ" sz="4800" b="1" cap="all" dirty="0" err="1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československu</a:t>
            </a:r>
            <a:r>
              <a:rPr lang="cs-CZ" sz="4800" b="1" cap="all" dirty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3773" y="499908"/>
            <a:ext cx="4572000" cy="557213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r>
              <a:rPr lang="cs-CZ" sz="2800" dirty="0" smtClean="0">
                <a:solidFill>
                  <a:srgbClr val="002D5A"/>
                </a:solidFill>
              </a:rPr>
              <a:t>AR 2019-20</a:t>
            </a:r>
          </a:p>
        </p:txBody>
      </p:sp>
    </p:spTree>
    <p:extLst>
      <p:ext uri="{BB962C8B-B14F-4D97-AF65-F5344CB8AC3E}">
        <p14:creationId xmlns:p14="http://schemas.microsoft.com/office/powerpoint/2010/main" val="12316931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Tři fáze přechodu k demokracii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15152"/>
            <a:ext cx="8229600" cy="4311011"/>
          </a:xfrm>
        </p:spPr>
        <p:txBody>
          <a:bodyPr/>
          <a:lstStyle/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cs-CZ" dirty="0" smtClean="0">
                <a:solidFill>
                  <a:srgbClr val="002D5A"/>
                </a:solidFill>
              </a:rPr>
              <a:t>Liberalizace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cs-CZ" dirty="0" smtClean="0">
                <a:solidFill>
                  <a:srgbClr val="002D5A"/>
                </a:solidFill>
              </a:rPr>
              <a:t>Demokratizace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cs-CZ" dirty="0" smtClean="0">
                <a:solidFill>
                  <a:srgbClr val="002D5A"/>
                </a:solidFill>
              </a:rPr>
              <a:t>Konsolidace </a:t>
            </a:r>
            <a:endParaRPr lang="cs-CZ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324695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Fáze konsolidace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82084" cy="452596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dirty="0" smtClean="0">
                <a:solidFill>
                  <a:srgbClr val="002D5A"/>
                </a:solidFill>
              </a:rPr>
              <a:t>Zvýšení akceptace pravidel, </a:t>
            </a:r>
          </a:p>
          <a:p>
            <a:pPr>
              <a:spcBef>
                <a:spcPts val="1800"/>
              </a:spcBef>
            </a:pPr>
            <a:r>
              <a:rPr lang="cs-CZ" dirty="0" smtClean="0">
                <a:solidFill>
                  <a:srgbClr val="002D5A"/>
                </a:solidFill>
              </a:rPr>
              <a:t>Institucionalizace postupů</a:t>
            </a:r>
          </a:p>
          <a:p>
            <a:pPr>
              <a:spcBef>
                <a:spcPts val="1800"/>
              </a:spcBef>
            </a:pPr>
            <a:r>
              <a:rPr lang="cs-CZ" dirty="0" smtClean="0">
                <a:solidFill>
                  <a:srgbClr val="002D5A"/>
                </a:solidFill>
              </a:rPr>
              <a:t>Upevnění institucionálních struktur</a:t>
            </a:r>
          </a:p>
          <a:p>
            <a:pPr marL="0" indent="0">
              <a:spcBef>
                <a:spcPts val="1800"/>
              </a:spcBef>
              <a:buNone/>
            </a:pPr>
            <a:endParaRPr lang="cs-CZ" dirty="0">
              <a:solidFill>
                <a:srgbClr val="002D5A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cs-CZ" sz="2800" dirty="0" smtClean="0">
                <a:solidFill>
                  <a:srgbClr val="002D5A"/>
                </a:solidFill>
              </a:rPr>
              <a:t>Klaus von </a:t>
            </a:r>
            <a:r>
              <a:rPr lang="cs-CZ" sz="2800" dirty="0" err="1" smtClean="0">
                <a:solidFill>
                  <a:srgbClr val="002D5A"/>
                </a:solidFill>
              </a:rPr>
              <a:t>Beyme</a:t>
            </a:r>
            <a:r>
              <a:rPr lang="cs-CZ" sz="2800" dirty="0" smtClean="0">
                <a:solidFill>
                  <a:srgbClr val="002D5A"/>
                </a:solidFill>
              </a:rPr>
              <a:t> (1996): </a:t>
            </a:r>
            <a:r>
              <a:rPr lang="cs-CZ" sz="2800" i="1" dirty="0" smtClean="0">
                <a:solidFill>
                  <a:srgbClr val="002D5A"/>
                </a:solidFill>
              </a:rPr>
              <a:t>„Konsolidaci je možno považovat za ukončenou tehdy, jestliže všechny relevantní skupiny akceptují pravidla hry.“</a:t>
            </a:r>
          </a:p>
        </p:txBody>
      </p:sp>
    </p:spTree>
    <p:extLst>
      <p:ext uri="{BB962C8B-B14F-4D97-AF65-F5344CB8AC3E}">
        <p14:creationId xmlns:p14="http://schemas.microsoft.com/office/powerpoint/2010/main" val="2792194425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Faktory ovlivňující proces konsolidace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dirty="0" smtClean="0">
                <a:solidFill>
                  <a:srgbClr val="002D5A"/>
                </a:solidFill>
              </a:rPr>
              <a:t>Hospodářský kontext</a:t>
            </a:r>
          </a:p>
          <a:p>
            <a:pPr>
              <a:spcBef>
                <a:spcPts val="1800"/>
              </a:spcBef>
            </a:pPr>
            <a:r>
              <a:rPr lang="cs-CZ" dirty="0" smtClean="0">
                <a:solidFill>
                  <a:srgbClr val="002D5A"/>
                </a:solidFill>
              </a:rPr>
              <a:t>Mezinárodní souvislosti</a:t>
            </a:r>
          </a:p>
          <a:p>
            <a:pPr>
              <a:spcBef>
                <a:spcPts val="1800"/>
              </a:spcBef>
            </a:pPr>
            <a:r>
              <a:rPr lang="cs-CZ" dirty="0" smtClean="0">
                <a:solidFill>
                  <a:srgbClr val="002D5A"/>
                </a:solidFill>
              </a:rPr>
              <a:t>Konfliktní linie ve společnosti</a:t>
            </a:r>
          </a:p>
          <a:p>
            <a:pPr>
              <a:spcBef>
                <a:spcPts val="1800"/>
              </a:spcBef>
            </a:pPr>
            <a:r>
              <a:rPr lang="cs-CZ" dirty="0" smtClean="0">
                <a:solidFill>
                  <a:srgbClr val="002D5A"/>
                </a:solidFill>
              </a:rPr>
              <a:t>Regionální kontext</a:t>
            </a:r>
            <a:endParaRPr lang="cs-CZ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86321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969963"/>
            <a:ext cx="8447088" cy="37465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dirty="0"/>
              <a:t>Ú</a:t>
            </a:r>
            <a:r>
              <a:rPr lang="cs-CZ" altLang="cs-CZ" sz="4000" dirty="0" smtClean="0"/>
              <a:t>rovně konsolidace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975" y="1668463"/>
            <a:ext cx="8313738" cy="4586287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1800"/>
              </a:spcBef>
              <a:buClr>
                <a:schemeClr val="hlink"/>
              </a:buClr>
            </a:pPr>
            <a:r>
              <a:rPr lang="cs-CZ" altLang="cs-CZ" b="0" dirty="0" smtClean="0">
                <a:solidFill>
                  <a:srgbClr val="002D5A"/>
                </a:solidFill>
              </a:rPr>
              <a:t>Konstituční k. </a:t>
            </a:r>
            <a:endParaRPr lang="cs-CZ" altLang="cs-CZ" i="1" dirty="0">
              <a:solidFill>
                <a:srgbClr val="002D5A"/>
              </a:solidFill>
            </a:endParaRPr>
          </a:p>
          <a:p>
            <a:pPr marL="457200" lvl="1" indent="-457200">
              <a:spcBef>
                <a:spcPts val="1800"/>
              </a:spcBef>
              <a:buClr>
                <a:schemeClr val="hlink"/>
              </a:buClr>
            </a:pPr>
            <a:r>
              <a:rPr lang="cs-CZ" altLang="cs-CZ" b="0" dirty="0" smtClean="0">
                <a:solidFill>
                  <a:srgbClr val="002D5A"/>
                </a:solidFill>
              </a:rPr>
              <a:t>K. systémů zájmových skupin a pol. stran </a:t>
            </a:r>
          </a:p>
          <a:p>
            <a:pPr marL="457200" lvl="1" indent="-457200">
              <a:spcBef>
                <a:spcPts val="1800"/>
              </a:spcBef>
              <a:buClr>
                <a:schemeClr val="hlink"/>
              </a:buClr>
            </a:pPr>
            <a:r>
              <a:rPr lang="cs-CZ" altLang="cs-CZ" b="0" dirty="0" smtClean="0">
                <a:solidFill>
                  <a:srgbClr val="002D5A"/>
                </a:solidFill>
              </a:rPr>
              <a:t>K. poměrů u neformálních, nepřímých aktérů (armáda, podnikatelé…) </a:t>
            </a:r>
          </a:p>
          <a:p>
            <a:pPr marL="457200" lvl="1" indent="-457200">
              <a:spcBef>
                <a:spcPts val="1800"/>
              </a:spcBef>
              <a:buClr>
                <a:schemeClr val="hlink"/>
              </a:buClr>
            </a:pPr>
            <a:r>
              <a:rPr lang="cs-CZ" altLang="cs-CZ" b="0" dirty="0" smtClean="0">
                <a:solidFill>
                  <a:srgbClr val="002D5A"/>
                </a:solidFill>
              </a:rPr>
              <a:t>K. občanské společnosti</a:t>
            </a:r>
            <a:endParaRPr lang="cs-CZ" altLang="cs-CZ" b="0" i="1" dirty="0" smtClean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34039"/>
      </p:ext>
    </p:extLst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842679"/>
            <a:ext cx="8447088" cy="4064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dirty="0" smtClean="0"/>
              <a:t>Konsolidace české demokracie (2002)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465193"/>
              </p:ext>
            </p:extLst>
          </p:nvPr>
        </p:nvGraphicFramePr>
        <p:xfrm>
          <a:off x="634242" y="1555843"/>
          <a:ext cx="8045734" cy="4650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553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rovina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stav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523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konstituční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ano, s výjimkou některých souvisejících bodů (</a:t>
                      </a:r>
                      <a:r>
                        <a:rPr lang="cs-CZ" sz="2100" dirty="0" err="1" smtClean="0">
                          <a:solidFill>
                            <a:srgbClr val="002D5A"/>
                          </a:solidFill>
                        </a:rPr>
                        <a:t>zj</a:t>
                      </a:r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. volební systém)</a:t>
                      </a: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523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přímí aktéři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spíše ano, zejména politické strany, u zájmových skupin existuje několik zásadních problémů </a:t>
                      </a: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0523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nepřímí aktéři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napůl, obtížná měřitelnost (např. výzkumy signalizují zvyšující se důvěru armádě)</a:t>
                      </a:r>
                      <a:endParaRPr lang="cs-CZ" sz="21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817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občanská společnost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FF0000"/>
                          </a:solidFill>
                        </a:rPr>
                        <a:t>trvá nejdéle, zdaleka není ukončena, výzkumy potvrzují vzrůstající pol. participaci občanů</a:t>
                      </a: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20289"/>
      </p:ext>
    </p:extLst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842679"/>
            <a:ext cx="8447088" cy="4064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dirty="0" smtClean="0"/>
              <a:t>Konsolidace české demokracie (2020)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686304"/>
              </p:ext>
            </p:extLst>
          </p:nvPr>
        </p:nvGraphicFramePr>
        <p:xfrm>
          <a:off x="634242" y="1555843"/>
          <a:ext cx="8045734" cy="4650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553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rovina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stav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523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konstituční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napůl (přímá volba</a:t>
                      </a:r>
                      <a:r>
                        <a:rPr lang="cs-CZ" sz="21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prezidenta, přímá demokracie, volební systém…)</a:t>
                      </a:r>
                      <a:r>
                        <a:rPr lang="cs-CZ" sz="2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endParaRPr lang="cs-CZ" sz="21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523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přímí aktéři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FF0000"/>
                          </a:solidFill>
                        </a:rPr>
                        <a:t>ne, strany ani zájmové skupiny</a:t>
                      </a:r>
                      <a:r>
                        <a:rPr lang="cs-CZ" sz="2100" baseline="0" dirty="0" smtClean="0">
                          <a:solidFill>
                            <a:srgbClr val="FF0000"/>
                          </a:solidFill>
                        </a:rPr>
                        <a:t> v tomto momentu nejsou plně konsolidované</a:t>
                      </a:r>
                      <a:endParaRPr lang="cs-CZ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0523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nepřímí aktéři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FF0000"/>
                          </a:solidFill>
                        </a:rPr>
                        <a:t>stále obtížné</a:t>
                      </a:r>
                      <a:r>
                        <a:rPr lang="cs-CZ" sz="2100" baseline="0" dirty="0" smtClean="0">
                          <a:solidFill>
                            <a:srgbClr val="FF0000"/>
                          </a:solidFill>
                        </a:rPr>
                        <a:t> určit, ale spíše ne (např. velcí ekonomičtí hráči vstupují přímo do politiky, vlastní média)</a:t>
                      </a:r>
                      <a:endParaRPr lang="cs-CZ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817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občanská společnost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napůl, stále není ukončena, vše nasvědčuje vzrůstající pol. participaci, jež má ovšem často nestandardní formu</a:t>
                      </a:r>
                      <a:endParaRPr lang="cs-CZ" sz="21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589680"/>
      </p:ext>
    </p:extLst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842679"/>
            <a:ext cx="8447088" cy="4064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600" dirty="0" smtClean="0"/>
              <a:t>Konsolidace české demokracie - srovnání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43214"/>
              </p:ext>
            </p:extLst>
          </p:nvPr>
        </p:nvGraphicFramePr>
        <p:xfrm>
          <a:off x="634242" y="1555843"/>
          <a:ext cx="8004792" cy="4626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267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rovina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2002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2020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65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konstituční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Ano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1/2</a:t>
                      </a:r>
                      <a:endParaRPr lang="cs-CZ" sz="21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665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přímí aktéři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Ano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665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nepřímí aktéři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1/2</a:t>
                      </a:r>
                      <a:endParaRPr lang="cs-CZ" sz="21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665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rgbClr val="002D5A"/>
                          </a:solidFill>
                        </a:rPr>
                        <a:t>občanská společnost</a:t>
                      </a:r>
                      <a:endParaRPr lang="cs-CZ" sz="2100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1/2</a:t>
                      </a:r>
                      <a:endParaRPr lang="cs-CZ" sz="21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665">
                <a:tc>
                  <a:txBody>
                    <a:bodyPr/>
                    <a:lstStyle/>
                    <a:p>
                      <a:r>
                        <a:rPr lang="cs-CZ" sz="2100" b="1" dirty="0" smtClean="0">
                          <a:solidFill>
                            <a:srgbClr val="002D5A"/>
                          </a:solidFill>
                        </a:rPr>
                        <a:t>Celkem</a:t>
                      </a:r>
                      <a:endParaRPr lang="cs-CZ" sz="2100" b="1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b="1" dirty="0" smtClean="0">
                          <a:solidFill>
                            <a:srgbClr val="002D5A"/>
                          </a:solidFill>
                        </a:rPr>
                        <a:t>2,5</a:t>
                      </a:r>
                      <a:endParaRPr lang="cs-CZ" sz="2100" b="1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100" b="1" dirty="0" smtClean="0">
                          <a:solidFill>
                            <a:srgbClr val="002D5A"/>
                          </a:solidFill>
                        </a:rPr>
                        <a:t>1</a:t>
                      </a:r>
                      <a:endParaRPr lang="cs-CZ" sz="2100" b="1" dirty="0">
                        <a:solidFill>
                          <a:srgbClr val="002D5A"/>
                        </a:solidFill>
                      </a:endParaRPr>
                    </a:p>
                  </a:txBody>
                  <a:tcPr marL="91445" marR="91445" marT="45711" marB="4571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797456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8457" y="483406"/>
            <a:ext cx="8447088" cy="369888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dirty="0" smtClean="0"/>
              <a:t>Přechody k demokracii: </a:t>
            </a:r>
            <a:br>
              <a:rPr lang="cs-CZ" altLang="cs-CZ" sz="3200" dirty="0" smtClean="0"/>
            </a:br>
            <a:r>
              <a:rPr lang="cs-CZ" altLang="cs-CZ" sz="3200" dirty="0" smtClean="0"/>
              <a:t>několik obecných poznámek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2072"/>
            <a:ext cx="8229600" cy="5308979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</a:pPr>
            <a:r>
              <a:rPr lang="cs-CZ" altLang="cs-CZ" sz="2200" b="1" dirty="0" smtClean="0">
                <a:solidFill>
                  <a:srgbClr val="002D5A"/>
                </a:solidFill>
              </a:rPr>
              <a:t>Charakter (povaha) nedemokratického režimu</a:t>
            </a:r>
          </a:p>
          <a:p>
            <a:pPr lvl="1" eaLnBrk="1" hangingPunct="1">
              <a:spcBef>
                <a:spcPts val="1200"/>
              </a:spcBef>
            </a:pPr>
            <a:r>
              <a:rPr lang="cs-CZ" altLang="cs-CZ" sz="2200" b="0" i="1" dirty="0" smtClean="0">
                <a:solidFill>
                  <a:srgbClr val="002D5A"/>
                </a:solidFill>
              </a:rPr>
              <a:t>Totalitní / posttotalitní / autoritářský</a:t>
            </a:r>
          </a:p>
          <a:p>
            <a:pPr lvl="1" eaLnBrk="1" hangingPunct="1">
              <a:spcBef>
                <a:spcPts val="1200"/>
              </a:spcBef>
            </a:pPr>
            <a:r>
              <a:rPr lang="cs-CZ" altLang="cs-CZ" sz="2200" b="0" dirty="0" err="1" smtClean="0">
                <a:solidFill>
                  <a:srgbClr val="002D5A"/>
                </a:solidFill>
              </a:rPr>
              <a:t>Kitschelt</a:t>
            </a:r>
            <a:r>
              <a:rPr lang="cs-CZ" altLang="cs-CZ" sz="2200" b="0" dirty="0" smtClean="0">
                <a:solidFill>
                  <a:srgbClr val="002D5A"/>
                </a:solidFill>
              </a:rPr>
              <a:t>: </a:t>
            </a:r>
            <a:r>
              <a:rPr lang="cs-CZ" altLang="cs-CZ" sz="2200" b="0" i="1" dirty="0" smtClean="0">
                <a:solidFill>
                  <a:srgbClr val="002D5A"/>
                </a:solidFill>
              </a:rPr>
              <a:t>patrimoniální, byrokraticko-autoritářský a národně konsensuální komunismus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200" b="1" dirty="0" smtClean="0">
                <a:solidFill>
                  <a:srgbClr val="002D5A"/>
                </a:solidFill>
              </a:rPr>
              <a:t>Typologie ukončení režimů</a:t>
            </a:r>
          </a:p>
          <a:p>
            <a:pPr lvl="1" eaLnBrk="1" hangingPunct="1">
              <a:spcBef>
                <a:spcPts val="1200"/>
              </a:spcBef>
            </a:pPr>
            <a:r>
              <a:rPr lang="cs-CZ" altLang="cs-CZ" sz="2200" b="0" dirty="0" smtClean="0">
                <a:solidFill>
                  <a:srgbClr val="002D5A"/>
                </a:solidFill>
              </a:rPr>
              <a:t>Aktéři a strategie: </a:t>
            </a:r>
            <a:r>
              <a:rPr lang="cs-CZ" altLang="cs-CZ" sz="2200" b="0" i="1" dirty="0" smtClean="0">
                <a:solidFill>
                  <a:srgbClr val="002D5A"/>
                </a:solidFill>
              </a:rPr>
              <a:t>pakt, vnucení, reforma, revoluce</a:t>
            </a:r>
          </a:p>
          <a:p>
            <a:pPr lvl="1" eaLnBrk="1" hangingPunct="1">
              <a:spcBef>
                <a:spcPts val="1200"/>
              </a:spcBef>
            </a:pPr>
            <a:r>
              <a:rPr lang="cs-CZ" altLang="cs-CZ" sz="2200" b="0" dirty="0" smtClean="0">
                <a:solidFill>
                  <a:srgbClr val="002D5A"/>
                </a:solidFill>
              </a:rPr>
              <a:t>Aktéři a tempo: </a:t>
            </a:r>
            <a:r>
              <a:rPr lang="cs-CZ" altLang="cs-CZ" sz="2200" b="0" i="1" dirty="0" smtClean="0">
                <a:solidFill>
                  <a:srgbClr val="002D5A"/>
                </a:solidFill>
              </a:rPr>
              <a:t>posílení demokratizace, přechod revolučním bojem, přechod transakcí, přechod zlomem</a:t>
            </a:r>
          </a:p>
          <a:p>
            <a:pPr lvl="1" eaLnBrk="1" hangingPunct="1">
              <a:spcBef>
                <a:spcPts val="1200"/>
              </a:spcBef>
            </a:pPr>
            <a:r>
              <a:rPr lang="cs-CZ" altLang="cs-CZ" sz="2200" dirty="0" smtClean="0">
                <a:solidFill>
                  <a:srgbClr val="002D5A"/>
                </a:solidFill>
              </a:rPr>
              <a:t>Shrnutí: </a:t>
            </a:r>
            <a:r>
              <a:rPr lang="cs-CZ" altLang="cs-CZ" sz="2200" i="1" dirty="0" smtClean="0">
                <a:solidFill>
                  <a:srgbClr val="002D5A"/>
                </a:solidFill>
              </a:rPr>
              <a:t>sjednaný p., p. kolapsem, p. sebevyloučením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200" b="1" dirty="0" smtClean="0">
                <a:solidFill>
                  <a:srgbClr val="002D5A"/>
                </a:solidFill>
              </a:rPr>
              <a:t>Etapy přechodu</a:t>
            </a:r>
          </a:p>
          <a:p>
            <a:pPr lvl="1" eaLnBrk="1" hangingPunct="1">
              <a:spcBef>
                <a:spcPts val="1200"/>
              </a:spcBef>
            </a:pPr>
            <a:r>
              <a:rPr lang="cs-CZ" altLang="cs-CZ" sz="2200" b="0" i="1" dirty="0" smtClean="0">
                <a:solidFill>
                  <a:srgbClr val="002D5A"/>
                </a:solidFill>
              </a:rPr>
              <a:t>přípravná, rozhodující, </a:t>
            </a:r>
            <a:r>
              <a:rPr lang="cs-CZ" altLang="cs-CZ" sz="2200" b="0" i="1" dirty="0" err="1" smtClean="0">
                <a:solidFill>
                  <a:srgbClr val="002D5A"/>
                </a:solidFill>
              </a:rPr>
              <a:t>uvykací</a:t>
            </a:r>
            <a:endParaRPr lang="cs-CZ" altLang="cs-CZ" sz="2200" b="0" i="1" dirty="0" smtClean="0">
              <a:solidFill>
                <a:srgbClr val="002D5A"/>
              </a:solidFill>
            </a:endParaRPr>
          </a:p>
          <a:p>
            <a:pPr lvl="1" eaLnBrk="1" hangingPunct="1">
              <a:spcBef>
                <a:spcPts val="1200"/>
              </a:spcBef>
            </a:pPr>
            <a:r>
              <a:rPr lang="cs-CZ" altLang="cs-CZ" sz="2200" b="0" i="1" dirty="0" smtClean="0">
                <a:solidFill>
                  <a:srgbClr val="002D5A"/>
                </a:solidFill>
              </a:rPr>
              <a:t>liberalizace, demokratizace</a:t>
            </a:r>
          </a:p>
          <a:p>
            <a:pPr eaLnBrk="1" hangingPunct="1"/>
            <a:endParaRPr lang="cs-CZ" altLang="cs-CZ" sz="1600" b="0" i="1" dirty="0" smtClean="0"/>
          </a:p>
        </p:txBody>
      </p:sp>
    </p:spTree>
    <p:extLst>
      <p:ext uri="{BB962C8B-B14F-4D97-AF65-F5344CB8AC3E}">
        <p14:creationId xmlns:p14="http://schemas.microsoft.com/office/powerpoint/2010/main" val="1739565443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Ukončení režimů: </a:t>
            </a:r>
            <a:r>
              <a:rPr lang="cs-CZ" altLang="cs-CZ" dirty="0" err="1" smtClean="0"/>
              <a:t>Terry</a:t>
            </a:r>
            <a:r>
              <a:rPr lang="cs-CZ" altLang="cs-CZ" dirty="0" smtClean="0"/>
              <a:t> L. Karlová a </a:t>
            </a:r>
            <a:r>
              <a:rPr lang="cs-CZ" altLang="cs-CZ" dirty="0" err="1" smtClean="0"/>
              <a:t>Phillippe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Schmitter</a:t>
            </a:r>
            <a:r>
              <a:rPr lang="cs-CZ" altLang="cs-CZ" dirty="0" smtClean="0"/>
              <a:t> </a:t>
            </a:r>
            <a:endParaRPr lang="en-US" altLang="cs-CZ" dirty="0" smtClean="0"/>
          </a:p>
        </p:txBody>
      </p:sp>
      <p:graphicFrame>
        <p:nvGraphicFramePr>
          <p:cNvPr id="1162332" name="Group 92"/>
          <p:cNvGraphicFramePr>
            <a:graphicFrameLocks noGrp="1"/>
          </p:cNvGraphicFramePr>
          <p:nvPr>
            <p:ph idx="1"/>
          </p:nvPr>
        </p:nvGraphicFramePr>
        <p:xfrm>
          <a:off x="279400" y="2203450"/>
          <a:ext cx="8447088" cy="4051301"/>
        </p:xfrm>
        <a:graphic>
          <a:graphicData uri="http://schemas.openxmlformats.org/drawingml/2006/table">
            <a:tbl>
              <a:tblPr/>
              <a:tblGrid>
                <a:gridCol w="153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7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9625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STRATEGIE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213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KOMPROMIS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SÍLA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62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multilaterální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jednostranná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21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ELITY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PAKT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VNUCENÍ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6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MASY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REFORMA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REVOLUCE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455" name="Line 94"/>
          <p:cNvSpPr>
            <a:spLocks noChangeShapeType="1"/>
          </p:cNvSpPr>
          <p:nvPr/>
        </p:nvSpPr>
        <p:spPr bwMode="auto">
          <a:xfrm flipV="1">
            <a:off x="4606925" y="3013075"/>
            <a:ext cx="890588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18456" name="Line 95"/>
          <p:cNvSpPr>
            <a:spLocks noChangeShapeType="1"/>
          </p:cNvSpPr>
          <p:nvPr/>
        </p:nvSpPr>
        <p:spPr bwMode="auto">
          <a:xfrm>
            <a:off x="6365875" y="3013075"/>
            <a:ext cx="819150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18457" name="Line 98"/>
          <p:cNvSpPr>
            <a:spLocks noChangeShapeType="1"/>
          </p:cNvSpPr>
          <p:nvPr/>
        </p:nvSpPr>
        <p:spPr bwMode="auto">
          <a:xfrm>
            <a:off x="1816100" y="60325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18458" name="Text Box 99"/>
          <p:cNvSpPr txBox="1">
            <a:spLocks noChangeArrowheads="1"/>
          </p:cNvSpPr>
          <p:nvPr/>
        </p:nvSpPr>
        <p:spPr bwMode="auto">
          <a:xfrm>
            <a:off x="0" y="5299075"/>
            <a:ext cx="1543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■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50000"/>
              </a:spcBef>
              <a:buClr>
                <a:schemeClr val="accent1"/>
              </a:buClr>
              <a:buSzPct val="125000"/>
              <a:buFont typeface="Arial" panose="020B0604020202020204" pitchFamily="34" charset="0"/>
              <a:buChar char="■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25000"/>
              <a:buFont typeface="Arial" panose="020B0604020202020204" pitchFamily="34" charset="0"/>
              <a:buChar char="■"/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0">
                <a:latin typeface="Times New Roman" panose="02020603050405020304" pitchFamily="18" charset="0"/>
              </a:rPr>
              <a:t>AKTÉŘI</a:t>
            </a:r>
            <a:endParaRPr lang="en-US" altLang="cs-CZ" sz="2800" b="0">
              <a:latin typeface="Times New Roman" panose="02020603050405020304" pitchFamily="18" charset="0"/>
            </a:endParaRPr>
          </a:p>
        </p:txBody>
      </p:sp>
      <p:sp>
        <p:nvSpPr>
          <p:cNvPr id="18459" name="Line 100"/>
          <p:cNvSpPr>
            <a:spLocks noChangeShapeType="1"/>
          </p:cNvSpPr>
          <p:nvPr/>
        </p:nvSpPr>
        <p:spPr bwMode="auto">
          <a:xfrm flipV="1">
            <a:off x="1354138" y="5299075"/>
            <a:ext cx="461962" cy="1460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18460" name="Line 101"/>
          <p:cNvSpPr>
            <a:spLocks noChangeShapeType="1"/>
          </p:cNvSpPr>
          <p:nvPr/>
        </p:nvSpPr>
        <p:spPr bwMode="auto">
          <a:xfrm flipV="1">
            <a:off x="1354138" y="5299075"/>
            <a:ext cx="461962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  <p:sp>
        <p:nvSpPr>
          <p:cNvPr id="18461" name="Line 102"/>
          <p:cNvSpPr>
            <a:spLocks noChangeShapeType="1"/>
          </p:cNvSpPr>
          <p:nvPr/>
        </p:nvSpPr>
        <p:spPr bwMode="auto">
          <a:xfrm>
            <a:off x="1354138" y="5664200"/>
            <a:ext cx="461962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151217"/>
      </p:ext>
    </p:extLst>
  </p:cSld>
  <p:clrMapOvr>
    <a:masterClrMapping/>
  </p:clrMapOvr>
  <p:transition advClick="0" advTm="12000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6695" y="592587"/>
            <a:ext cx="8447088" cy="369888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600" dirty="0" smtClean="0"/>
              <a:t>Československo pohledem </a:t>
            </a:r>
            <a:br>
              <a:rPr lang="cs-CZ" altLang="cs-CZ" sz="3600" dirty="0" smtClean="0"/>
            </a:br>
            <a:r>
              <a:rPr lang="cs-CZ" altLang="cs-CZ" sz="3600" dirty="0" smtClean="0"/>
              <a:t>teorie a praxe přechodů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000" dirty="0" smtClean="0">
                <a:solidFill>
                  <a:srgbClr val="002D5A"/>
                </a:solidFill>
              </a:rPr>
              <a:t>Charakter (povaha) nedemokratického režimu</a:t>
            </a:r>
          </a:p>
          <a:p>
            <a:pPr lvl="1"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000" b="0" dirty="0" err="1" smtClean="0">
                <a:solidFill>
                  <a:srgbClr val="002D5A"/>
                </a:solidFill>
              </a:rPr>
              <a:t>Linz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, </a:t>
            </a:r>
            <a:r>
              <a:rPr lang="cs-CZ" altLang="cs-CZ" sz="2000" b="0" dirty="0" err="1" smtClean="0">
                <a:solidFill>
                  <a:srgbClr val="002D5A"/>
                </a:solidFill>
              </a:rPr>
              <a:t>Stepan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: </a:t>
            </a:r>
            <a:r>
              <a:rPr lang="cs-CZ" altLang="cs-CZ" sz="2000" i="1" dirty="0" smtClean="0">
                <a:solidFill>
                  <a:srgbClr val="002D5A"/>
                </a:solidFill>
              </a:rPr>
              <a:t>„zamrzlý </a:t>
            </a:r>
            <a:r>
              <a:rPr lang="cs-CZ" altLang="cs-CZ" sz="2000" i="1" dirty="0" err="1" smtClean="0">
                <a:solidFill>
                  <a:srgbClr val="002D5A"/>
                </a:solidFill>
              </a:rPr>
              <a:t>posttotalitarismus</a:t>
            </a:r>
            <a:r>
              <a:rPr lang="cs-CZ" altLang="cs-CZ" sz="2000" i="1" dirty="0" smtClean="0">
                <a:solidFill>
                  <a:srgbClr val="002D5A"/>
                </a:solidFill>
              </a:rPr>
              <a:t>“</a:t>
            </a:r>
          </a:p>
          <a:p>
            <a:pPr lvl="1"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000" b="0" dirty="0" err="1" smtClean="0">
                <a:solidFill>
                  <a:srgbClr val="002D5A"/>
                </a:solidFill>
              </a:rPr>
              <a:t>Kitschelt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: </a:t>
            </a:r>
            <a:r>
              <a:rPr lang="cs-CZ" altLang="cs-CZ" sz="2000" i="1" dirty="0" smtClean="0">
                <a:solidFill>
                  <a:srgbClr val="002D5A"/>
                </a:solidFill>
              </a:rPr>
              <a:t>byrokraticko-autoritářský</a:t>
            </a:r>
          </a:p>
          <a:p>
            <a:pPr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000" dirty="0" smtClean="0">
                <a:solidFill>
                  <a:srgbClr val="002D5A"/>
                </a:solidFill>
              </a:rPr>
              <a:t>Typologie ukončení režimů</a:t>
            </a:r>
          </a:p>
          <a:p>
            <a:pPr lvl="1"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000" b="0" dirty="0" err="1" smtClean="0">
                <a:solidFill>
                  <a:srgbClr val="002D5A"/>
                </a:solidFill>
              </a:rPr>
              <a:t>Huntington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: </a:t>
            </a:r>
            <a:r>
              <a:rPr lang="cs-CZ" altLang="cs-CZ" sz="2000" i="1" dirty="0" smtClean="0">
                <a:solidFill>
                  <a:srgbClr val="002D5A"/>
                </a:solidFill>
              </a:rPr>
              <a:t>přesun (kooperace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)</a:t>
            </a:r>
          </a:p>
          <a:p>
            <a:pPr lvl="1"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000" b="0" dirty="0" smtClean="0">
                <a:solidFill>
                  <a:srgbClr val="002D5A"/>
                </a:solidFill>
              </a:rPr>
              <a:t>Karlová, </a:t>
            </a:r>
            <a:r>
              <a:rPr lang="cs-CZ" altLang="cs-CZ" sz="2000" b="0" dirty="0" err="1" smtClean="0">
                <a:solidFill>
                  <a:srgbClr val="002D5A"/>
                </a:solidFill>
              </a:rPr>
              <a:t>Schmitter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: </a:t>
            </a:r>
            <a:r>
              <a:rPr lang="cs-CZ" altLang="cs-CZ" sz="2000" i="1" dirty="0" smtClean="0">
                <a:solidFill>
                  <a:srgbClr val="002D5A"/>
                </a:solidFill>
              </a:rPr>
              <a:t>reforma</a:t>
            </a:r>
          </a:p>
          <a:p>
            <a:pPr lvl="1"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000" b="0" dirty="0" err="1" smtClean="0">
                <a:solidFill>
                  <a:srgbClr val="002D5A"/>
                </a:solidFill>
              </a:rPr>
              <a:t>Linz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, </a:t>
            </a:r>
            <a:r>
              <a:rPr lang="cs-CZ" altLang="cs-CZ" sz="2000" b="0" dirty="0" err="1" smtClean="0">
                <a:solidFill>
                  <a:srgbClr val="002D5A"/>
                </a:solidFill>
              </a:rPr>
              <a:t>Stepan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 (Kunc, Dvořáková): </a:t>
            </a:r>
            <a:r>
              <a:rPr lang="cs-CZ" altLang="cs-CZ" sz="2000" i="1" dirty="0" smtClean="0">
                <a:solidFill>
                  <a:srgbClr val="002D5A"/>
                </a:solidFill>
              </a:rPr>
              <a:t>kolaps</a:t>
            </a:r>
          </a:p>
          <a:p>
            <a:pPr lvl="1"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000" b="0" dirty="0" smtClean="0">
                <a:solidFill>
                  <a:srgbClr val="002D5A"/>
                </a:solidFill>
              </a:rPr>
              <a:t>Novák: </a:t>
            </a:r>
            <a:r>
              <a:rPr lang="cs-CZ" altLang="cs-CZ" sz="2000" i="1" dirty="0" smtClean="0">
                <a:solidFill>
                  <a:srgbClr val="002D5A"/>
                </a:solidFill>
              </a:rPr>
              <a:t>vynucený přechod masovou mobilizací, opozičními silami a </a:t>
            </a:r>
            <a:r>
              <a:rPr lang="cs-CZ" altLang="cs-CZ" sz="2000" i="1" dirty="0" err="1" smtClean="0">
                <a:solidFill>
                  <a:srgbClr val="002D5A"/>
                </a:solidFill>
              </a:rPr>
              <a:t>mezinár</a:t>
            </a:r>
            <a:r>
              <a:rPr lang="cs-CZ" altLang="cs-CZ" sz="2000" i="1" dirty="0" smtClean="0">
                <a:solidFill>
                  <a:srgbClr val="002D5A"/>
                </a:solidFill>
              </a:rPr>
              <a:t>. událostmi</a:t>
            </a:r>
          </a:p>
          <a:p>
            <a:pPr lvl="1" eaLnBrk="1" hangingPunct="1">
              <a:lnSpc>
                <a:spcPct val="115000"/>
              </a:lnSpc>
              <a:spcBef>
                <a:spcPct val="35000"/>
              </a:spcBef>
            </a:pPr>
            <a:r>
              <a:rPr lang="cs-CZ" altLang="cs-CZ" sz="2000" b="0" dirty="0" err="1" smtClean="0">
                <a:solidFill>
                  <a:srgbClr val="002D5A"/>
                </a:solidFill>
              </a:rPr>
              <a:t>Szomolányi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, </a:t>
            </a:r>
            <a:r>
              <a:rPr lang="cs-CZ" altLang="cs-CZ" sz="2000" b="0" dirty="0" err="1" smtClean="0">
                <a:solidFill>
                  <a:srgbClr val="002D5A"/>
                </a:solidFill>
              </a:rPr>
              <a:t>Civín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, Mrklas: </a:t>
            </a:r>
            <a:r>
              <a:rPr lang="cs-CZ" altLang="cs-CZ" sz="2000" i="1" dirty="0" smtClean="0">
                <a:solidFill>
                  <a:srgbClr val="002D5A"/>
                </a:solidFill>
              </a:rPr>
              <a:t>kombinace kolapsu a jednání</a:t>
            </a:r>
            <a:r>
              <a:rPr lang="cs-CZ" altLang="cs-CZ" sz="2000" b="0" dirty="0" smtClean="0">
                <a:solidFill>
                  <a:srgbClr val="002D5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6428784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1593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 dirty="0" smtClean="0"/>
              <a:t>Otevření čs. přechodu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5191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cs-CZ" altLang="cs-CZ" b="0" dirty="0" smtClean="0">
                <a:solidFill>
                  <a:srgbClr val="002D5A"/>
                </a:solidFill>
              </a:rPr>
              <a:t>Nástup M. Gorbačova v SSSR - 1. signál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cs-CZ" altLang="cs-CZ" b="0" dirty="0" smtClean="0">
                <a:solidFill>
                  <a:srgbClr val="002D5A"/>
                </a:solidFill>
              </a:rPr>
              <a:t>Reformy v Maďarsku, Polsku, podzim 1989 v NDR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cs-CZ" altLang="cs-CZ" b="0" dirty="0" smtClean="0">
                <a:solidFill>
                  <a:srgbClr val="002D5A"/>
                </a:solidFill>
              </a:rPr>
              <a:t>Drobné změny i v ČSSR: mírné ekonomické reformy, zmírnění tlaku na kulturu, kritické příspěvky v médiích, růst dynamiky opozičního hnutí (nové iniciativy, masovější protesty, Několik vět…)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cs-CZ" altLang="cs-CZ" b="0" dirty="0" smtClean="0">
                <a:solidFill>
                  <a:srgbClr val="002D5A"/>
                </a:solidFill>
              </a:rPr>
              <a:t>Klíčová událost - 17. listopad 1989 - studentské shromáždění</a:t>
            </a:r>
          </a:p>
          <a:p>
            <a:pPr eaLnBrk="1" hangingPunct="1">
              <a:lnSpc>
                <a:spcPct val="105000"/>
              </a:lnSpc>
              <a:spcBef>
                <a:spcPct val="45000"/>
              </a:spcBef>
            </a:pPr>
            <a:r>
              <a:rPr lang="cs-CZ" altLang="cs-CZ" b="0" dirty="0" smtClean="0">
                <a:solidFill>
                  <a:srgbClr val="002D5A"/>
                </a:solidFill>
              </a:rPr>
              <a:t>Příčiny kolapsu:</a:t>
            </a:r>
          </a:p>
          <a:p>
            <a:pPr lvl="1" eaLnBrk="1" hangingPunct="1">
              <a:lnSpc>
                <a:spcPct val="105000"/>
              </a:lnSpc>
              <a:spcBef>
                <a:spcPct val="45000"/>
              </a:spcBef>
            </a:pPr>
            <a:r>
              <a:rPr lang="cs-CZ" altLang="cs-CZ" b="0" dirty="0" err="1" smtClean="0">
                <a:solidFill>
                  <a:srgbClr val="002D5A"/>
                </a:solidFill>
              </a:rPr>
              <a:t>Machonin</a:t>
            </a:r>
            <a:r>
              <a:rPr lang="cs-CZ" altLang="cs-CZ" b="0" dirty="0" smtClean="0">
                <a:solidFill>
                  <a:srgbClr val="002D5A"/>
                </a:solidFill>
              </a:rPr>
              <a:t>, Tuček: </a:t>
            </a:r>
            <a:r>
              <a:rPr lang="cs-CZ" altLang="cs-CZ" b="0" i="1" dirty="0" smtClean="0">
                <a:solidFill>
                  <a:srgbClr val="002D5A"/>
                </a:solidFill>
              </a:rPr>
              <a:t>stagnace až regrese ekonomického, technologického a kult. vývoje</a:t>
            </a:r>
          </a:p>
          <a:p>
            <a:pPr lvl="1" eaLnBrk="1" hangingPunct="1">
              <a:lnSpc>
                <a:spcPct val="105000"/>
              </a:lnSpc>
              <a:spcBef>
                <a:spcPct val="45000"/>
              </a:spcBef>
            </a:pPr>
            <a:r>
              <a:rPr lang="cs-CZ" altLang="cs-CZ" b="0" dirty="0" smtClean="0">
                <a:solidFill>
                  <a:srgbClr val="002D5A"/>
                </a:solidFill>
              </a:rPr>
              <a:t>Vodička: </a:t>
            </a:r>
            <a:r>
              <a:rPr lang="cs-CZ" altLang="cs-CZ" b="0" i="1" dirty="0" smtClean="0">
                <a:solidFill>
                  <a:srgbClr val="002D5A"/>
                </a:solidFill>
              </a:rPr>
              <a:t>motivační krize</a:t>
            </a:r>
          </a:p>
          <a:p>
            <a:pPr lvl="1" eaLnBrk="1" hangingPunct="1">
              <a:lnSpc>
                <a:spcPct val="105000"/>
              </a:lnSpc>
              <a:spcBef>
                <a:spcPct val="45000"/>
              </a:spcBef>
            </a:pPr>
            <a:r>
              <a:rPr lang="cs-CZ" altLang="cs-CZ" b="0" dirty="0" smtClean="0">
                <a:solidFill>
                  <a:srgbClr val="002D5A"/>
                </a:solidFill>
              </a:rPr>
              <a:t>Možný: </a:t>
            </a:r>
            <a:r>
              <a:rPr lang="cs-CZ" altLang="cs-CZ" b="0" i="1" dirty="0" smtClean="0">
                <a:solidFill>
                  <a:srgbClr val="002D5A"/>
                </a:solidFill>
              </a:rPr>
              <a:t>proměna soc. statutu rodiny („rodinná kolonizace státu“)</a:t>
            </a:r>
          </a:p>
        </p:txBody>
      </p:sp>
    </p:spTree>
    <p:extLst>
      <p:ext uri="{BB962C8B-B14F-4D97-AF65-F5344CB8AC3E}">
        <p14:creationId xmlns:p14="http://schemas.microsoft.com/office/powerpoint/2010/main" val="1366491682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dirty="0" smtClean="0"/>
              <a:t>Aktéři a fáze čs. přechodu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2200" dirty="0" smtClean="0">
                <a:solidFill>
                  <a:srgbClr val="002D5A"/>
                </a:solidFill>
              </a:rPr>
              <a:t>Umírnění z obou „táborů“</a:t>
            </a:r>
          </a:p>
          <a:p>
            <a:pPr lvl="1"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2200" b="0" dirty="0" err="1" smtClean="0">
                <a:solidFill>
                  <a:srgbClr val="002D5A"/>
                </a:solidFill>
              </a:rPr>
              <a:t>Antiautoritáři</a:t>
            </a:r>
            <a:r>
              <a:rPr lang="cs-CZ" altLang="cs-CZ" sz="2200" b="0" dirty="0" smtClean="0">
                <a:solidFill>
                  <a:srgbClr val="002D5A"/>
                </a:solidFill>
              </a:rPr>
              <a:t>: OF, VPN - </a:t>
            </a:r>
            <a:r>
              <a:rPr lang="cs-CZ" altLang="cs-CZ" sz="2200" b="0" dirty="0" err="1" smtClean="0">
                <a:solidFill>
                  <a:srgbClr val="002D5A"/>
                </a:solidFill>
              </a:rPr>
              <a:t>antistranická</a:t>
            </a:r>
            <a:r>
              <a:rPr lang="cs-CZ" altLang="cs-CZ" sz="2200" b="0" dirty="0" smtClean="0">
                <a:solidFill>
                  <a:srgbClr val="002D5A"/>
                </a:solidFill>
              </a:rPr>
              <a:t> a </a:t>
            </a:r>
            <a:r>
              <a:rPr lang="cs-CZ" altLang="cs-CZ" sz="2200" b="0" dirty="0" err="1" smtClean="0">
                <a:solidFill>
                  <a:srgbClr val="002D5A"/>
                </a:solidFill>
              </a:rPr>
              <a:t>antihierarchická</a:t>
            </a:r>
            <a:r>
              <a:rPr lang="cs-CZ" altLang="cs-CZ" sz="2200" b="0" dirty="0" smtClean="0">
                <a:solidFill>
                  <a:srgbClr val="002D5A"/>
                </a:solidFill>
              </a:rPr>
              <a:t> uskupení, krizové štáby</a:t>
            </a:r>
          </a:p>
          <a:p>
            <a:pPr lvl="1"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2200" b="0" dirty="0" smtClean="0">
                <a:solidFill>
                  <a:srgbClr val="002D5A"/>
                </a:solidFill>
              </a:rPr>
              <a:t>Malá část pragmatické (nikoli reformistické!) elity odcházejícího režimu</a:t>
            </a:r>
          </a:p>
          <a:p>
            <a:pPr lvl="1"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2200" b="0" dirty="0" smtClean="0">
                <a:solidFill>
                  <a:srgbClr val="002D5A"/>
                </a:solidFill>
              </a:rPr>
              <a:t>Osobnosti: Havel, Čalfa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cs-CZ" altLang="cs-CZ" sz="2200" dirty="0" smtClean="0">
                <a:solidFill>
                  <a:srgbClr val="002D5A"/>
                </a:solidFill>
              </a:rPr>
              <a:t>Prolnutí fáze liberalizace a demokratizace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cs-CZ" altLang="cs-CZ" sz="2200" dirty="0" smtClean="0">
                <a:solidFill>
                  <a:srgbClr val="002D5A"/>
                </a:solidFill>
              </a:rPr>
              <a:t>Strategie aktérů se formovala až v průběhu </a:t>
            </a:r>
            <a:r>
              <a:rPr lang="cs-CZ" altLang="cs-CZ" sz="2200" dirty="0" err="1" smtClean="0">
                <a:solidFill>
                  <a:srgbClr val="002D5A"/>
                </a:solidFill>
              </a:rPr>
              <a:t>tranzice</a:t>
            </a:r>
            <a:endParaRPr lang="cs-CZ" altLang="cs-CZ" sz="2200" dirty="0" smtClean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70792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279400" y="938213"/>
            <a:ext cx="8447088" cy="406400"/>
          </a:xfrm>
        </p:spPr>
        <p:txBody>
          <a:bodyPr>
            <a:noAutofit/>
          </a:bodyPr>
          <a:lstStyle/>
          <a:p>
            <a:r>
              <a:rPr lang="cs-CZ" altLang="cs-CZ" sz="4800" dirty="0" smtClean="0"/>
              <a:t>Klíčové body čs./č. přechodu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Font typeface="Arial" pitchFamily="34" charset="0"/>
              <a:buNone/>
              <a:defRPr/>
            </a:pPr>
            <a:endParaRPr lang="cs-CZ" sz="2200" b="0" dirty="0" smtClean="0">
              <a:solidFill>
                <a:srgbClr val="002D5A"/>
              </a:solidFill>
            </a:endParaRPr>
          </a:p>
          <a:p>
            <a:pPr>
              <a:spcBef>
                <a:spcPts val="1800"/>
              </a:spcBef>
              <a:buFont typeface="Arial" pitchFamily="34" charset="0"/>
              <a:buChar char="■"/>
              <a:defRPr/>
            </a:pPr>
            <a:r>
              <a:rPr lang="cs-CZ" sz="2800" b="0" dirty="0" smtClean="0">
                <a:solidFill>
                  <a:srgbClr val="002D5A"/>
                </a:solidFill>
              </a:rPr>
              <a:t>Občanské fórum - vznik, vývoj a rozpad</a:t>
            </a:r>
          </a:p>
          <a:p>
            <a:pPr>
              <a:spcBef>
                <a:spcPts val="1800"/>
              </a:spcBef>
              <a:buFont typeface="Arial" pitchFamily="34" charset="0"/>
              <a:buChar char="■"/>
              <a:defRPr/>
            </a:pPr>
            <a:r>
              <a:rPr lang="cs-CZ" sz="2800" b="0" dirty="0" smtClean="0">
                <a:solidFill>
                  <a:srgbClr val="002D5A"/>
                </a:solidFill>
              </a:rPr>
              <a:t>Ekonomická reforma</a:t>
            </a:r>
          </a:p>
          <a:p>
            <a:pPr>
              <a:spcBef>
                <a:spcPts val="1800"/>
              </a:spcBef>
              <a:buFont typeface="Arial" pitchFamily="34" charset="0"/>
              <a:buChar char="■"/>
              <a:defRPr/>
            </a:pPr>
            <a:r>
              <a:rPr lang="cs-CZ" sz="2800" b="0" dirty="0" smtClean="0">
                <a:solidFill>
                  <a:srgbClr val="002D5A"/>
                </a:solidFill>
              </a:rPr>
              <a:t>Státoprávní spory a rozpad federace</a:t>
            </a:r>
            <a:endParaRPr lang="cs-CZ" sz="2800" dirty="0" smtClean="0">
              <a:solidFill>
                <a:srgbClr val="002D5A"/>
              </a:solidFill>
            </a:endParaRPr>
          </a:p>
          <a:p>
            <a:pPr>
              <a:spcBef>
                <a:spcPts val="1800"/>
              </a:spcBef>
              <a:buFont typeface="Arial" pitchFamily="34" charset="0"/>
              <a:buChar char="■"/>
              <a:defRPr/>
            </a:pPr>
            <a:r>
              <a:rPr lang="cs-CZ" sz="2800" b="0" dirty="0" smtClean="0">
                <a:solidFill>
                  <a:srgbClr val="002D5A"/>
                </a:solidFill>
              </a:rPr>
              <a:t>Ústava a zákonodárství</a:t>
            </a:r>
          </a:p>
          <a:p>
            <a:pPr>
              <a:spcBef>
                <a:spcPts val="1200"/>
              </a:spcBef>
              <a:buFont typeface="Arial" pitchFamily="34" charset="0"/>
              <a:buChar char="■"/>
              <a:defRPr/>
            </a:pPr>
            <a:endParaRPr lang="cs-CZ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352229772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170218" y="597019"/>
            <a:ext cx="8447088" cy="406400"/>
          </a:xfrm>
        </p:spPr>
        <p:txBody>
          <a:bodyPr>
            <a:noAutofit/>
          </a:bodyPr>
          <a:lstStyle/>
          <a:p>
            <a:r>
              <a:rPr lang="cs-CZ" altLang="cs-CZ" sz="4800" dirty="0" smtClean="0"/>
              <a:t>Volby 1990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399808"/>
            <a:ext cx="5295331" cy="345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VÃ½sledek obrÃ¡zku pro volby 19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734657"/>
            <a:ext cx="5619750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1487606"/>
            <a:ext cx="3295934" cy="463855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2D5A"/>
                </a:solidFill>
              </a:rPr>
              <a:t>Triumf OF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D5A"/>
                </a:solidFill>
              </a:rPr>
              <a:t>Dále: KSČ, KDU, HSD-SMS</a:t>
            </a:r>
            <a:endParaRPr lang="cs-CZ" dirty="0">
              <a:solidFill>
                <a:srgbClr val="002D5A"/>
              </a:solidFill>
            </a:endParaRPr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>
          <a:xfrm>
            <a:off x="5534167" y="1633975"/>
            <a:ext cx="3609833" cy="4525963"/>
          </a:xfrm>
          <a:prstGeom prst="rect">
            <a:avLst/>
          </a:prstGeom>
        </p:spPr>
        <p:txBody>
          <a:bodyPr vert="horz" lIns="91420" tIns="45710" rIns="91420" bIns="45710" rtlCol="0" anchor="b">
            <a:normAutofit/>
          </a:bodyPr>
          <a:lstStyle>
            <a:lvl1pPr marL="342827" indent="-342827" algn="l" defTabSz="9142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92" indent="-285689" algn="l" defTabSz="9142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757" indent="-228552" algn="l" defTabSz="9142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860" indent="-228552" algn="l" defTabSz="9142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963" indent="-228552" algn="l" defTabSz="91420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066" indent="-228552" algn="l" defTabSz="9142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8" indent="-228552" algn="l" defTabSz="9142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272" indent="-228552" algn="l" defTabSz="9142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374" indent="-228552" algn="l" defTabSz="9142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dirty="0" smtClean="0">
                <a:solidFill>
                  <a:srgbClr val="002D5A"/>
                </a:solidFill>
              </a:rPr>
              <a:t>Slovensko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>
                <a:solidFill>
                  <a:srgbClr val="002D5A"/>
                </a:solidFill>
              </a:rPr>
              <a:t>Vítězství VPN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>
                <a:solidFill>
                  <a:srgbClr val="002D5A"/>
                </a:solidFill>
              </a:rPr>
              <a:t>Dále: KDH, KSČ, SNS, Spolužití </a:t>
            </a:r>
            <a:endParaRPr lang="cs-CZ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48262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81736" y="2662687"/>
            <a:ext cx="7980528" cy="1470025"/>
          </a:xfrm>
        </p:spPr>
        <p:txBody>
          <a:bodyPr>
            <a:noAutofit/>
          </a:bodyPr>
          <a:lstStyle/>
          <a:p>
            <a:r>
              <a:rPr lang="cs-CZ" sz="6300" b="1" cap="all" dirty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6300" b="1" cap="all" dirty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300" b="1" cap="all" dirty="0" smtClean="0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konsolidace demokracie</a:t>
            </a:r>
            <a:endParaRPr lang="cs-CZ" sz="4800" b="1" cap="all" dirty="0">
              <a:solidFill>
                <a:srgbClr val="002D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63773" y="499908"/>
            <a:ext cx="4572000" cy="557213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r>
              <a:rPr lang="cs-CZ" sz="2800" dirty="0" smtClean="0">
                <a:solidFill>
                  <a:srgbClr val="002D5A"/>
                </a:solidFill>
              </a:rPr>
              <a:t>AR 2017-18</a:t>
            </a:r>
          </a:p>
        </p:txBody>
      </p:sp>
    </p:spTree>
    <p:extLst>
      <p:ext uri="{BB962C8B-B14F-4D97-AF65-F5344CB8AC3E}">
        <p14:creationId xmlns:p14="http://schemas.microsoft.com/office/powerpoint/2010/main" val="29002170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859554F5BFAA4BBE3FE4010A9ED28D" ma:contentTypeVersion="4" ma:contentTypeDescription="Vytvoří nový dokument" ma:contentTypeScope="" ma:versionID="55ef9247e0fbfaea33e103e7927c9a6e">
  <xsd:schema xmlns:xsd="http://www.w3.org/2001/XMLSchema" xmlns:xs="http://www.w3.org/2001/XMLSchema" xmlns:p="http://schemas.microsoft.com/office/2006/metadata/properties" xmlns:ns2="6851cf81-6817-4491-8dac-539bd890e2c7" targetNamespace="http://schemas.microsoft.com/office/2006/metadata/properties" ma:root="true" ma:fieldsID="2df849617c5043e5b709179a52c34d08" ns2:_="">
    <xsd:import namespace="6851cf81-6817-4491-8dac-539bd890e2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1cf81-6817-4491-8dac-539bd890e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88F8F-B33A-4B1D-A6DB-BB543150DA9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FF1301E-8697-413A-8431-4930E0BABB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6F70E6-D2B2-41A1-8192-923FA3B0F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51cf81-6817-4491-8dac-539bd890e2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2432</TotalTime>
  <Words>659</Words>
  <Application>Microsoft Office PowerPoint</Application>
  <PresentationFormat>Předvádění na obrazovce (4:3)</PresentationFormat>
  <Paragraphs>129</Paragraphs>
  <Slides>16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Motiv sady Office</vt:lpstr>
      <vt:lpstr>Adobe Photoshop Image</vt:lpstr>
      <vt:lpstr>Přechod k demokracii po česku (československu)</vt:lpstr>
      <vt:lpstr>Přechody k demokracii:  několik obecných poznámek</vt:lpstr>
      <vt:lpstr>Ukončení režimů: Terry L. Karlová a Phillippe Schmitter </vt:lpstr>
      <vt:lpstr>Československo pohledem  teorie a praxe přechodů</vt:lpstr>
      <vt:lpstr>Otevření čs. přechodu</vt:lpstr>
      <vt:lpstr>Aktéři a fáze čs. přechodu</vt:lpstr>
      <vt:lpstr>Klíčové body čs./č. přechodu</vt:lpstr>
      <vt:lpstr>Volby 1990</vt:lpstr>
      <vt:lpstr> konsolidace demokracie</vt:lpstr>
      <vt:lpstr>Tři fáze přechodu k demokracii </vt:lpstr>
      <vt:lpstr>Fáze konsolidace</vt:lpstr>
      <vt:lpstr>Faktory ovlivňující proces konsolidace</vt:lpstr>
      <vt:lpstr>Úrovně konsolidace</vt:lpstr>
      <vt:lpstr>Konsolidace české demokracie (2002)</vt:lpstr>
      <vt:lpstr>Konsolidace české demokracie (2020)</vt:lpstr>
      <vt:lpstr>Konsolidace české demokracie - srovnání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xmas</dc:creator>
  <cp:lastModifiedBy>Numero Uno</cp:lastModifiedBy>
  <cp:revision>227</cp:revision>
  <dcterms:created xsi:type="dcterms:W3CDTF">2015-06-02T07:24:49Z</dcterms:created>
  <dcterms:modified xsi:type="dcterms:W3CDTF">2020-05-05T12:01:23Z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0x0101008C859554F5BFAA4BBE3FE4010A9ED28D</vt:lpwstr>
  </property>
</Properties>
</file>