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43" r:id="rId5"/>
    <p:sldId id="356" r:id="rId6"/>
    <p:sldId id="463" r:id="rId7"/>
    <p:sldId id="450" r:id="rId8"/>
    <p:sldId id="461" r:id="rId9"/>
    <p:sldId id="462" r:id="rId10"/>
    <p:sldId id="459" r:id="rId11"/>
    <p:sldId id="452" r:id="rId12"/>
    <p:sldId id="455" r:id="rId13"/>
    <p:sldId id="454" r:id="rId14"/>
    <p:sldId id="453" r:id="rId15"/>
    <p:sldId id="456" r:id="rId16"/>
    <p:sldId id="458" r:id="rId17"/>
    <p:sldId id="457" r:id="rId18"/>
    <p:sldId id="542" r:id="rId19"/>
    <p:sldId id="460" r:id="rId20"/>
    <p:sldId id="358" r:id="rId21"/>
    <p:sldId id="359" r:id="rId22"/>
    <p:sldId id="360" r:id="rId23"/>
    <p:sldId id="482" r:id="rId24"/>
    <p:sldId id="559" r:id="rId25"/>
    <p:sldId id="556" r:id="rId26"/>
    <p:sldId id="361" r:id="rId27"/>
    <p:sldId id="362" r:id="rId28"/>
    <p:sldId id="364" r:id="rId29"/>
    <p:sldId id="557" r:id="rId30"/>
    <p:sldId id="550" r:id="rId31"/>
    <p:sldId id="551" r:id="rId32"/>
    <p:sldId id="552" r:id="rId33"/>
    <p:sldId id="553" r:id="rId34"/>
    <p:sldId id="554" r:id="rId35"/>
    <p:sldId id="555" r:id="rId36"/>
    <p:sldId id="366" r:id="rId37"/>
    <p:sldId id="367" r:id="rId38"/>
    <p:sldId id="368" r:id="rId39"/>
    <p:sldId id="369" r:id="rId40"/>
    <p:sldId id="560" r:id="rId41"/>
    <p:sldId id="444" r:id="rId42"/>
    <p:sldId id="561" r:id="rId43"/>
    <p:sldId id="562" r:id="rId44"/>
    <p:sldId id="558" r:id="rId45"/>
    <p:sldId id="371" r:id="rId46"/>
    <p:sldId id="372" r:id="rId47"/>
    <p:sldId id="464" r:id="rId48"/>
    <p:sldId id="466" r:id="rId49"/>
    <p:sldId id="467" r:id="rId50"/>
    <p:sldId id="468" r:id="rId51"/>
    <p:sldId id="469" r:id="rId52"/>
    <p:sldId id="470" r:id="rId53"/>
    <p:sldId id="564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0" r:id="rId73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dislav Mrklas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B79DF-91B1-49C1-ABDA-025899A8ACA4}" v="1" dt="2020-05-01T07:03:24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>
        <p:scale>
          <a:sx n="50" d="100"/>
          <a:sy n="50" d="100"/>
        </p:scale>
        <p:origin x="-3300" y="-1320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Čížek" userId="S::david.cizek@vsci.cz::3ba9890d-f0ad-4bde-863c-e9d896645f57" providerId="AD" clId="Web-{DD4B79DF-91B1-49C1-ABDA-025899A8ACA4}"/>
    <pc:docChg chg="modSld">
      <pc:chgData name="David Čížek" userId="S::david.cizek@vsci.cz::3ba9890d-f0ad-4bde-863c-e9d896645f57" providerId="AD" clId="Web-{DD4B79DF-91B1-49C1-ABDA-025899A8ACA4}" dt="2020-05-01T07:03:24.586" v="0" actId="1076"/>
      <pc:docMkLst>
        <pc:docMk/>
      </pc:docMkLst>
      <pc:sldChg chg="modSp">
        <pc:chgData name="David Čížek" userId="S::david.cizek@vsci.cz::3ba9890d-f0ad-4bde-863c-e9d896645f57" providerId="AD" clId="Web-{DD4B79DF-91B1-49C1-ABDA-025899A8ACA4}" dt="2020-05-01T07:03:24.586" v="0" actId="1076"/>
        <pc:sldMkLst>
          <pc:docMk/>
          <pc:sldMk cId="3041659323" sldId="359"/>
        </pc:sldMkLst>
        <pc:spChg chg="mod">
          <ac:chgData name="David Čížek" userId="S::david.cizek@vsci.cz::3ba9890d-f0ad-4bde-863c-e9d896645f57" providerId="AD" clId="Web-{DD4B79DF-91B1-49C1-ABDA-025899A8ACA4}" dt="2020-05-01T07:03:24.586" v="0" actId="1076"/>
          <ac:spMkLst>
            <pc:docMk/>
            <pc:sldMk cId="3041659323" sldId="359"/>
            <ac:spMk id="1126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List2!$B$10</c:f>
              <c:strCache>
                <c:ptCount val="1"/>
                <c:pt idx="0">
                  <c:v>kom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List2!$B$11:$B$14</c:f>
              <c:numCache>
                <c:formatCode>General</c:formatCode>
                <c:ptCount val="4"/>
                <c:pt idx="1">
                  <c:v>41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0-4A7D-8685-B79B98515B70}"/>
            </c:ext>
          </c:extLst>
        </c:ser>
        <c:ser>
          <c:idx val="1"/>
          <c:order val="1"/>
          <c:tx>
            <c:strRef>
              <c:f>List2!$C$10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List2!$C$11:$C$14</c:f>
              <c:numCache>
                <c:formatCode>General</c:formatCode>
                <c:ptCount val="4"/>
                <c:pt idx="0">
                  <c:v>109</c:v>
                </c:pt>
                <c:pt idx="1">
                  <c:v>46</c:v>
                </c:pt>
                <c:pt idx="2">
                  <c:v>60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0-4A7D-8685-B79B98515B70}"/>
            </c:ext>
          </c:extLst>
        </c:ser>
        <c:ser>
          <c:idx val="2"/>
          <c:order val="2"/>
          <c:tx>
            <c:strRef>
              <c:f>List2!$D$10</c:f>
              <c:strCache>
                <c:ptCount val="1"/>
                <c:pt idx="0">
                  <c:v>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List2!$D$11:$D$14</c:f>
              <c:numCache>
                <c:formatCode>General</c:formatCode>
                <c:ptCount val="4"/>
                <c:pt idx="0">
                  <c:v>27</c:v>
                </c:pt>
                <c:pt idx="1">
                  <c:v>28</c:v>
                </c:pt>
                <c:pt idx="2">
                  <c:v>32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60-4A7D-8685-B79B98515B70}"/>
            </c:ext>
          </c:extLst>
        </c:ser>
        <c:ser>
          <c:idx val="3"/>
          <c:order val="3"/>
          <c:tx>
            <c:strRef>
              <c:f>List2!$E$10</c:f>
              <c:strCache>
                <c:ptCount val="1"/>
                <c:pt idx="0">
                  <c:v>agr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List2!$E$11:$E$14</c:f>
              <c:numCache>
                <c:formatCode>General</c:formatCode>
                <c:ptCount val="4"/>
                <c:pt idx="0">
                  <c:v>52</c:v>
                </c:pt>
                <c:pt idx="1">
                  <c:v>68</c:v>
                </c:pt>
                <c:pt idx="2">
                  <c:v>62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0-4A7D-8685-B79B98515B70}"/>
            </c:ext>
          </c:extLst>
        </c:ser>
        <c:ser>
          <c:idx val="4"/>
          <c:order val="4"/>
          <c:tx>
            <c:strRef>
              <c:f>List2!$F$10</c:f>
              <c:strCache>
                <c:ptCount val="1"/>
                <c:pt idx="0">
                  <c:v>kd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List2!$F$11:$F$14</c:f>
              <c:numCache>
                <c:formatCode>General</c:formatCode>
                <c:ptCount val="4"/>
                <c:pt idx="0">
                  <c:v>48</c:v>
                </c:pt>
                <c:pt idx="1">
                  <c:v>72</c:v>
                </c:pt>
                <c:pt idx="2">
                  <c:v>67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0-4A7D-8685-B79B98515B70}"/>
            </c:ext>
          </c:extLst>
        </c:ser>
        <c:ser>
          <c:idx val="5"/>
          <c:order val="5"/>
          <c:tx>
            <c:strRef>
              <c:f>List2!$G$10</c:f>
              <c:strCache>
                <c:ptCount val="1"/>
                <c:pt idx="0">
                  <c:v>živ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List2!$G$11:$G$14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12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60-4A7D-8685-B79B98515B70}"/>
            </c:ext>
          </c:extLst>
        </c:ser>
        <c:ser>
          <c:idx val="6"/>
          <c:order val="6"/>
          <c:tx>
            <c:strRef>
              <c:f>List2!$H$10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List2!$H$11:$H$14</c:f>
              <c:numCache>
                <c:formatCode>General</c:formatCode>
                <c:ptCount val="4"/>
                <c:pt idx="0">
                  <c:v>24</c:v>
                </c:pt>
                <c:pt idx="1">
                  <c:v>13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60-4A7D-8685-B79B98515B70}"/>
            </c:ext>
          </c:extLst>
        </c:ser>
        <c:ser>
          <c:idx val="7"/>
          <c:order val="7"/>
          <c:tx>
            <c:strRef>
              <c:f>List2!$I$10</c:f>
              <c:strCache>
                <c:ptCount val="1"/>
                <c:pt idx="0">
                  <c:v>nn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List2!$I$11:$I$14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60-4A7D-8685-B79B98515B70}"/>
            </c:ext>
          </c:extLst>
        </c:ser>
        <c:ser>
          <c:idx val="8"/>
          <c:order val="8"/>
          <c:tx>
            <c:strRef>
              <c:f>List2!$J$10</c:f>
              <c:strCache>
                <c:ptCount val="1"/>
                <c:pt idx="0">
                  <c:v>kp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List2!$A$11:$A$14</c:f>
              <c:numCache>
                <c:formatCode>General</c:formatCode>
                <c:ptCount val="4"/>
                <c:pt idx="0">
                  <c:v>1920</c:v>
                </c:pt>
                <c:pt idx="1">
                  <c:v>1925</c:v>
                </c:pt>
                <c:pt idx="2">
                  <c:v>1929</c:v>
                </c:pt>
                <c:pt idx="3">
                  <c:v>1935</c:v>
                </c:pt>
              </c:numCache>
            </c:numRef>
          </c:cat>
          <c:val>
            <c:numRef>
              <c:f>List2!$J$11:$J$14</c:f>
              <c:numCache>
                <c:formatCode>General</c:formatCode>
                <c:ptCount val="4"/>
                <c:pt idx="1">
                  <c:v>7</c:v>
                </c:pt>
                <c:pt idx="2">
                  <c:v>11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60-4A7D-8685-B79B98515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434432"/>
        <c:axId val="182448512"/>
        <c:axId val="0"/>
      </c:bar3DChart>
      <c:catAx>
        <c:axId val="1824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82448512"/>
        <c:crosses val="autoZero"/>
        <c:auto val="1"/>
        <c:lblAlgn val="ctr"/>
        <c:lblOffset val="100"/>
        <c:noMultiLvlLbl val="0"/>
      </c:catAx>
      <c:valAx>
        <c:axId val="182448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8243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092605394347116E-2"/>
          <c:y val="0.94795696729156831"/>
          <c:w val="0.68905236417182325"/>
          <c:h val="3.9077068364833649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List3!$A$4</c:f>
              <c:strCache>
                <c:ptCount val="1"/>
                <c:pt idx="0">
                  <c:v>Čsl.soc.dem.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(List3!$B$4;List3!$D$4;List3!$F$4;List3!$H$4)</c:f>
              <c:numCache>
                <c:formatCode>General</c:formatCode>
                <c:ptCount val="4"/>
                <c:pt idx="0" formatCode="0.0">
                  <c:v>25.7</c:v>
                </c:pt>
                <c:pt idx="1">
                  <c:v>8.9</c:v>
                </c:pt>
                <c:pt idx="2">
                  <c:v>13</c:v>
                </c:pt>
                <c:pt idx="3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F-4396-87FB-616612F5FA4D}"/>
            </c:ext>
          </c:extLst>
        </c:ser>
        <c:ser>
          <c:idx val="2"/>
          <c:order val="1"/>
          <c:tx>
            <c:strRef>
              <c:f>List3!$A$5</c:f>
              <c:strCache>
                <c:ptCount val="1"/>
                <c:pt idx="0">
                  <c:v>Čsl.str.lid.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(List3!$B$5;List3!$D$5;List3!$F$5;List3!$H$5)</c:f>
              <c:numCache>
                <c:formatCode>General</c:formatCode>
                <c:ptCount val="4"/>
                <c:pt idx="0" formatCode="0.0">
                  <c:v>11.3</c:v>
                </c:pt>
                <c:pt idx="1">
                  <c:v>9.6999999999999993</c:v>
                </c:pt>
                <c:pt idx="2">
                  <c:v>8.4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F-4396-87FB-616612F5FA4D}"/>
            </c:ext>
          </c:extLst>
        </c:ser>
        <c:ser>
          <c:idx val="6"/>
          <c:order val="2"/>
          <c:tx>
            <c:strRef>
              <c:f>List3!$A$7</c:f>
              <c:strCache>
                <c:ptCount val="1"/>
                <c:pt idx="0">
                  <c:v>Rep. (čsl.agr.)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(List3!$B$7;List3!$D$7;List3!$F$7;List3!$H$7)</c:f>
              <c:numCache>
                <c:formatCode>General</c:formatCode>
                <c:ptCount val="4"/>
                <c:pt idx="0" formatCode="0.0">
                  <c:v>9.6999999999999993</c:v>
                </c:pt>
                <c:pt idx="1">
                  <c:v>13.7</c:v>
                </c:pt>
                <c:pt idx="2">
                  <c:v>15</c:v>
                </c:pt>
                <c:pt idx="3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7F-4396-87FB-616612F5FA4D}"/>
            </c:ext>
          </c:extLst>
        </c:ser>
        <c:ser>
          <c:idx val="1"/>
          <c:order val="3"/>
          <c:tx>
            <c:strRef>
              <c:f>List3!$A$8</c:f>
              <c:strCache>
                <c:ptCount val="1"/>
                <c:pt idx="0">
                  <c:v>Čsl.nár.soc.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(List3!$B$8;List3!$D$8;List3!$F$8;List3!$H$8)</c:f>
              <c:numCache>
                <c:formatCode>General</c:formatCode>
                <c:ptCount val="4"/>
                <c:pt idx="0" formatCode="0.0">
                  <c:v>8.1</c:v>
                </c:pt>
                <c:pt idx="1">
                  <c:v>8.6</c:v>
                </c:pt>
                <c:pt idx="2">
                  <c:v>10.4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7F-4396-87FB-616612F5FA4D}"/>
            </c:ext>
          </c:extLst>
        </c:ser>
        <c:ser>
          <c:idx val="3"/>
          <c:order val="4"/>
          <c:tx>
            <c:strRef>
              <c:f>List3!$A$9</c:f>
              <c:strCache>
                <c:ptCount val="1"/>
                <c:pt idx="0">
                  <c:v>Čsl.nár.dem.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(List3!$B$9;List3!$D$9;List3!$F$9;List3!$H$9)</c:f>
              <c:numCache>
                <c:formatCode>General</c:formatCode>
                <c:ptCount val="4"/>
                <c:pt idx="0" formatCode="0.0">
                  <c:v>6.3</c:v>
                </c:pt>
                <c:pt idx="1">
                  <c:v>4</c:v>
                </c:pt>
                <c:pt idx="2">
                  <c:v>4.9000000000000004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F-4396-87FB-616612F5FA4D}"/>
            </c:ext>
          </c:extLst>
        </c:ser>
        <c:ser>
          <c:idx val="11"/>
          <c:order val="5"/>
          <c:tx>
            <c:strRef>
              <c:f>List3!$A$15</c:f>
              <c:strCache>
                <c:ptCount val="1"/>
                <c:pt idx="0">
                  <c:v>Čsl.živn.obch.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(List3!$B$15;List3!$D$15;List3!$F$15;List3!$H$15)</c:f>
              <c:numCache>
                <c:formatCode>General</c:formatCode>
                <c:ptCount val="4"/>
                <c:pt idx="0" formatCode="0.0">
                  <c:v>2</c:v>
                </c:pt>
                <c:pt idx="1">
                  <c:v>4.4000000000000004</c:v>
                </c:pt>
                <c:pt idx="2">
                  <c:v>3.9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7F-4396-87FB-616612F5FA4D}"/>
            </c:ext>
          </c:extLst>
        </c:ser>
        <c:ser>
          <c:idx val="13"/>
          <c:order val="6"/>
          <c:tx>
            <c:strRef>
              <c:f>List3!$A$17</c:f>
              <c:strCache>
                <c:ptCount val="1"/>
                <c:pt idx="0">
                  <c:v>KSČ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(List3!$B$2:$B$3;List3!$D$2:$D$3;List3!$F$2:$F$3;List3!$H$2:$H$3)</c:f>
              <c:multiLvlStrCache>
                <c:ptCount val="4"/>
                <c:lvl>
                  <c:pt idx="0">
                    <c:v>podíl hlasů (%)</c:v>
                  </c:pt>
                  <c:pt idx="1">
                    <c:v>podíl hlasů (%)</c:v>
                  </c:pt>
                  <c:pt idx="2">
                    <c:v>podíl hlasů (%)</c:v>
                  </c:pt>
                  <c:pt idx="3">
                    <c:v>podíl hlasů (%)</c:v>
                  </c:pt>
                </c:lvl>
                <c:lvl>
                  <c:pt idx="0">
                    <c:v>1920</c:v>
                  </c:pt>
                  <c:pt idx="1">
                    <c:v>1925</c:v>
                  </c:pt>
                  <c:pt idx="2">
                    <c:v>1929</c:v>
                  </c:pt>
                  <c:pt idx="3">
                    <c:v>1935</c:v>
                  </c:pt>
                </c:lvl>
              </c:multiLvlStrCache>
            </c:multiLvlStrRef>
          </c:cat>
          <c:val>
            <c:numRef>
              <c:f>(List3!$B$17;List3!$D$17;List3!$F$17;List3!$H$17)</c:f>
              <c:numCache>
                <c:formatCode>General</c:formatCode>
                <c:ptCount val="4"/>
                <c:pt idx="1">
                  <c:v>13.2</c:v>
                </c:pt>
                <c:pt idx="2">
                  <c:v>10.199999999999999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7F-4396-87FB-616612F5F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559488"/>
        <c:axId val="182561024"/>
        <c:axId val="0"/>
      </c:bar3DChart>
      <c:catAx>
        <c:axId val="18255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2561024"/>
        <c:crosses val="autoZero"/>
        <c:auto val="1"/>
        <c:lblAlgn val="ctr"/>
        <c:lblOffset val="100"/>
        <c:noMultiLvlLbl val="0"/>
      </c:catAx>
      <c:valAx>
        <c:axId val="182561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255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096090162739939E-2"/>
          <c:y val="0.93789061667098184"/>
          <c:w val="0.92651899195697729"/>
          <c:h val="4.6635495514704764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%C4%9Bmeck%C3%BD_svaz_zem%C4%9Bd%C4%9Blc%C5%AF" TargetMode="External"/><Relationship Id="rId13" Type="http://schemas.openxmlformats.org/officeDocument/2006/relationships/hyperlink" Target="https://cs.wikipedia.org/wiki/Zemsk%C3%A1_k%C5%99es%C5%A5ansko-socialistick%C3%A1_strana" TargetMode="External"/><Relationship Id="rId18" Type="http://schemas.openxmlformats.org/officeDocument/2006/relationships/hyperlink" Target="https://cs.wikipedia.org/wiki/Komunistick%C3%A1_strana_%C4%8Ceskoslovenska" TargetMode="External"/><Relationship Id="rId26" Type="http://schemas.openxmlformats.org/officeDocument/2006/relationships/hyperlink" Target="https://cs.wikipedia.org/wiki/N%C3%A1rodn%C3%AD_obec_fa%C5%A1istick%C3%A1" TargetMode="External"/><Relationship Id="rId3" Type="http://schemas.openxmlformats.org/officeDocument/2006/relationships/hyperlink" Target="https://cs.wikipedia.org/wiki/N%C4%9Bmeck%C3%A1_soci%C3%A1ln%C4%9B_demokratick%C3%A1_strana_d%C4%9Blnick%C3%A1_v_%C4%8CSR" TargetMode="External"/><Relationship Id="rId21" Type="http://schemas.openxmlformats.org/officeDocument/2006/relationships/hyperlink" Target="https://cs.wikipedia.org/w/index.php?title=Polsk%C3%BD_lidov%C3%BD_a_d%C4%9Blnick%C3%BD_svaz&amp;action=edit&amp;redlink=1" TargetMode="External"/><Relationship Id="rId7" Type="http://schemas.openxmlformats.org/officeDocument/2006/relationships/hyperlink" Target="https://cs.wikipedia.org/wiki/Republik%C3%A1nsk%C3%A1_strana_zem%C4%9Bd%C4%9Blsk%C3%A9ho_a_malorolnick%C3%A9ho_lidu" TargetMode="External"/><Relationship Id="rId12" Type="http://schemas.openxmlformats.org/officeDocument/2006/relationships/hyperlink" Target="https://cs.wikipedia.org/wiki/N%C4%9Bmeck%C3%A1_k%C5%99es%C5%A5ansko_soci%C3%A1ln%C3%AD_strana_lidov%C3%A1" TargetMode="External"/><Relationship Id="rId17" Type="http://schemas.openxmlformats.org/officeDocument/2006/relationships/hyperlink" Target="https://cs.wikipedia.org/wiki/N%C4%9Bmeck%C3%A1_nacion%C3%A1ln%C3%AD_strana" TargetMode="External"/><Relationship Id="rId25" Type="http://schemas.openxmlformats.org/officeDocument/2006/relationships/hyperlink" Target="https://cs.wikipedia.org/wiki/N%C3%A1rodn%C3%AD_sjednocen%C3%AD" TargetMode="External"/><Relationship Id="rId2" Type="http://schemas.openxmlformats.org/officeDocument/2006/relationships/hyperlink" Target="https://cs.wikipedia.org/wiki/%C4%8Cesk%C3%A1_strana_soci%C3%A1ln%C4%9B_demokratick%C3%A1" TargetMode="External"/><Relationship Id="rId16" Type="http://schemas.openxmlformats.org/officeDocument/2006/relationships/hyperlink" Target="https://cs.wikipedia.org/wiki/N%C4%9Bmeck%C3%A1_demokratick%C3%A1_svobodomysln%C3%A1_strana" TargetMode="External"/><Relationship Id="rId20" Type="http://schemas.openxmlformats.org/officeDocument/2006/relationships/hyperlink" Target="https://cs.wikipedia.org/wiki/Hlinkova_slovensk%C3%A1_%C4%BEudov%C3%A1_str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ocialistick%C3%A1_strana_%C4%8Deskoslovensk%C3%A9ho_lidu_pracuj%C3%ADc%C3%ADho" TargetMode="External"/><Relationship Id="rId11" Type="http://schemas.openxmlformats.org/officeDocument/2006/relationships/hyperlink" Target="https://cs.wikipedia.org/wiki/K%C5%99es%C5%A5ansk%C3%A1_a_demokratick%C3%A1_unie_%E2%80%93_%C4%8Ceskoslovensk%C3%A1_strana_lidov%C3%A1" TargetMode="External"/><Relationship Id="rId24" Type="http://schemas.openxmlformats.org/officeDocument/2006/relationships/hyperlink" Target="https://cs.wikipedia.org/w/index.php?title=Liga_proti_v%C3%A1zan%C3%BDm_kandid%C3%A1tn%C3%ADm_listin%C3%A1m&amp;action=edit&amp;redlink=1" TargetMode="External"/><Relationship Id="rId5" Type="http://schemas.openxmlformats.org/officeDocument/2006/relationships/hyperlink" Target="https://cs.wikipedia.org/wiki/%C4%8Cesk%C3%A1_strana_n%C3%A1rodn%C4%9B_soci%C3%A1ln%C3%AD" TargetMode="External"/><Relationship Id="rId15" Type="http://schemas.openxmlformats.org/officeDocument/2006/relationships/hyperlink" Target="https://cs.wikipedia.org/wiki/%C4%8Ceskoslovensk%C3%A1_n%C3%A1rodn%C3%AD_demokracie" TargetMode="External"/><Relationship Id="rId23" Type="http://schemas.openxmlformats.org/officeDocument/2006/relationships/hyperlink" Target="https://cs.wikipedia.org/w/index.php?title=Spojen%C3%AD_polsk%C3%BDch_men%C5%A1inov%C3%BDch_stran_a_%C5%BDidovsk%C3%A9_strany&amp;action=edit&amp;redlink=1" TargetMode="External"/><Relationship Id="rId10" Type="http://schemas.openxmlformats.org/officeDocument/2006/relationships/hyperlink" Target="https://cs.wikipedia.org/wiki/Slovensk%C3%A1_n%C3%A1rodn%C3%AD_a_rolnick%C3%A1_strana" TargetMode="External"/><Relationship Id="rId19" Type="http://schemas.openxmlformats.org/officeDocument/2006/relationships/hyperlink" Target="https://cs.wikipedia.org/w/index.php?title=Autonomn%C3%AD_zem%C4%9Bd%C4%9Blsk%C3%BD_sojuz&amp;action=edit&amp;redlink=1" TargetMode="External"/><Relationship Id="rId4" Type="http://schemas.openxmlformats.org/officeDocument/2006/relationships/hyperlink" Target="https://cs.wikipedia.org/wiki/Ma%C4%8Farsko-n%C4%9Bmeck%C3%A1_soci%C3%A1ln%C4%9B_demokratick%C3%A1_strana" TargetMode="External"/><Relationship Id="rId9" Type="http://schemas.openxmlformats.org/officeDocument/2006/relationships/hyperlink" Target="https://cs.wikipedia.org/w/index.php?title=Ma%C4%8Farsk%C3%A1_zemsk%C3%A1_strana_malorolnick%C3%A1_a_zem%C4%9Bd%C4%9Blsk%C3%A1&amp;action=edit&amp;redlink=1" TargetMode="External"/><Relationship Id="rId14" Type="http://schemas.openxmlformats.org/officeDocument/2006/relationships/hyperlink" Target="https://cs.wikipedia.org/wiki/%C4%8Ceskoslovensk%C3%A1_%C5%BEivnostensko-obchodnick%C3%A1_strana_st%C5%99edostavovsk%C3%A1" TargetMode="External"/><Relationship Id="rId22" Type="http://schemas.openxmlformats.org/officeDocument/2006/relationships/hyperlink" Target="https://cs.wikipedia.org/wiki/N%C4%9Bmeck%C3%A1_n%C3%A1rodn%C4%9B_socialistick%C3%A1_strana_d%C4%9Blnick%C3%A1" TargetMode="External"/><Relationship Id="rId27" Type="http://schemas.openxmlformats.org/officeDocument/2006/relationships/hyperlink" Target="https://cs.wikipedia.org/wiki/Sudeton%C4%9Bmeck%C3%A1_strana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vvm.soc.cas.cz/media/com_form2content/documents/c1/a7486/f3/pd160113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b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tradice české politiky a politické systémy 1848-1918</a:t>
            </a:r>
            <a:endParaRPr lang="cs-CZ" sz="40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3773" y="499908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r>
              <a:rPr lang="cs-CZ" sz="2800" dirty="0">
                <a:solidFill>
                  <a:srgbClr val="002D5A"/>
                </a:solidFill>
              </a:rPr>
              <a:t>AR 2019/20</a:t>
            </a:r>
          </a:p>
        </p:txBody>
      </p:sp>
    </p:spTree>
    <p:extLst>
      <p:ext uri="{BB962C8B-B14F-4D97-AF65-F5344CB8AC3E}">
        <p14:creationId xmlns:p14="http://schemas.microsoft.com/office/powerpoint/2010/main" val="11988057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Přechody k demokracii</a:t>
            </a:r>
          </a:p>
        </p:txBody>
      </p:sp>
    </p:spTree>
    <p:extLst>
      <p:ext uri="{BB962C8B-B14F-4D97-AF65-F5344CB8AC3E}">
        <p14:creationId xmlns:p14="http://schemas.microsoft.com/office/powerpoint/2010/main" val="51712698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Parlamentarismus</a:t>
            </a:r>
          </a:p>
        </p:txBody>
      </p:sp>
    </p:spTree>
    <p:extLst>
      <p:ext uri="{BB962C8B-B14F-4D97-AF65-F5344CB8AC3E}">
        <p14:creationId xmlns:p14="http://schemas.microsoft.com/office/powerpoint/2010/main" val="196864822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Politický pluralismus / </a:t>
            </a:r>
          </a:p>
        </p:txBody>
      </p:sp>
    </p:spTree>
    <p:extLst>
      <p:ext uri="{BB962C8B-B14F-4D97-AF65-F5344CB8AC3E}">
        <p14:creationId xmlns:p14="http://schemas.microsoft.com/office/powerpoint/2010/main" val="1736360220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Základní práva a svobody</a:t>
            </a:r>
          </a:p>
        </p:txBody>
      </p:sp>
    </p:spTree>
    <p:extLst>
      <p:ext uri="{BB962C8B-B14F-4D97-AF65-F5344CB8AC3E}">
        <p14:creationId xmlns:p14="http://schemas.microsoft.com/office/powerpoint/2010/main" val="84664489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Role národních vůdců</a:t>
            </a:r>
          </a:p>
        </p:txBody>
      </p:sp>
    </p:spTree>
    <p:extLst>
      <p:ext uri="{BB962C8B-B14F-4D97-AF65-F5344CB8AC3E}">
        <p14:creationId xmlns:p14="http://schemas.microsoft.com/office/powerpoint/2010/main" val="65362385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b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politický systém 1848-1918</a:t>
            </a:r>
            <a:endParaRPr lang="cs-CZ" sz="40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3773" y="499908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r>
              <a:rPr lang="cs-CZ" sz="2800" dirty="0">
                <a:solidFill>
                  <a:srgbClr val="002D5A"/>
                </a:solidFill>
              </a:rPr>
              <a:t>AR 2019/20</a:t>
            </a:r>
          </a:p>
        </p:txBody>
      </p:sp>
    </p:spTree>
    <p:extLst>
      <p:ext uri="{BB962C8B-B14F-4D97-AF65-F5344CB8AC3E}">
        <p14:creationId xmlns:p14="http://schemas.microsoft.com/office/powerpoint/2010/main" val="357794710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Politický systém 1848-1918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0" dirty="0">
                <a:solidFill>
                  <a:srgbClr val="002D5A"/>
                </a:solidFill>
              </a:rPr>
              <a:t>Základy moderní české politiky</a:t>
            </a:r>
          </a:p>
          <a:p>
            <a:pPr lvl="1" eaLnBrk="1" hangingPunct="1"/>
            <a:r>
              <a:rPr lang="cs-CZ" altLang="cs-CZ" sz="2200" b="0" dirty="0">
                <a:solidFill>
                  <a:srgbClr val="002D5A"/>
                </a:solidFill>
              </a:rPr>
              <a:t>položeny základy konstitucionalismu a parlamentarismu</a:t>
            </a:r>
          </a:p>
          <a:p>
            <a:pPr lvl="1" eaLnBrk="1" hangingPunct="1"/>
            <a:r>
              <a:rPr lang="cs-CZ" altLang="cs-CZ" sz="2200" b="0" dirty="0">
                <a:solidFill>
                  <a:srgbClr val="002D5A"/>
                </a:solidFill>
              </a:rPr>
              <a:t>5 politických táborů:	</a:t>
            </a:r>
            <a:r>
              <a:rPr lang="cs-CZ" altLang="cs-CZ" sz="2200" b="0" i="1" dirty="0">
                <a:solidFill>
                  <a:srgbClr val="002D5A"/>
                </a:solidFill>
              </a:rPr>
              <a:t>národně liberální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cs-CZ" altLang="cs-CZ" sz="2200" i="1" dirty="0">
                <a:solidFill>
                  <a:srgbClr val="002D5A"/>
                </a:solidFill>
              </a:rPr>
              <a:t>				sociálně demokratický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cs-CZ" altLang="cs-CZ" sz="2200" i="1" dirty="0">
                <a:solidFill>
                  <a:srgbClr val="002D5A"/>
                </a:solidFill>
              </a:rPr>
              <a:t>				agrární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cs-CZ" altLang="cs-CZ" sz="2200" i="1" dirty="0">
                <a:solidFill>
                  <a:srgbClr val="002D5A"/>
                </a:solidFill>
              </a:rPr>
              <a:t>				katolický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cs-CZ" altLang="cs-CZ" sz="2200" i="1" dirty="0">
                <a:solidFill>
                  <a:srgbClr val="002D5A"/>
                </a:solidFill>
              </a:rPr>
              <a:t>				národně sociální</a:t>
            </a:r>
          </a:p>
          <a:p>
            <a:pPr eaLnBrk="1" hangingPunct="1">
              <a:buFont typeface="Arial" charset="0"/>
              <a:buNone/>
            </a:pPr>
            <a:endParaRPr lang="cs-CZ" altLang="cs-CZ" sz="2200" b="0" i="1" dirty="0"/>
          </a:p>
          <a:p>
            <a:pPr eaLnBrk="1" hangingPunct="1"/>
            <a:endParaRPr lang="cs-CZ" alt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110400353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Základní mezníky období 1848-1918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655763"/>
            <a:ext cx="8464550" cy="4598987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1848 - první oktrojovaná tzv. </a:t>
            </a:r>
            <a:r>
              <a:rPr lang="cs-CZ" altLang="cs-CZ" sz="2100" b="0" dirty="0" err="1">
                <a:solidFill>
                  <a:srgbClr val="002D5A"/>
                </a:solidFill>
              </a:rPr>
              <a:t>Pillersdorfova</a:t>
            </a:r>
            <a:r>
              <a:rPr lang="cs-CZ" altLang="cs-CZ" sz="2100" b="0" dirty="0">
                <a:solidFill>
                  <a:srgbClr val="002D5A"/>
                </a:solidFill>
              </a:rPr>
              <a:t> ústava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1848 - 1849 - říšský sněm (Vídeň, Kroměříž)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1849 – oktrojovaná tzv. </a:t>
            </a:r>
            <a:r>
              <a:rPr lang="cs-CZ" altLang="cs-CZ" sz="2100" b="0" dirty="0" err="1">
                <a:solidFill>
                  <a:srgbClr val="002D5A"/>
                </a:solidFill>
              </a:rPr>
              <a:t>Stadionova</a:t>
            </a:r>
            <a:r>
              <a:rPr lang="cs-CZ" altLang="cs-CZ" sz="2100" b="0" dirty="0">
                <a:solidFill>
                  <a:srgbClr val="002D5A"/>
                </a:solidFill>
              </a:rPr>
              <a:t> ústava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1851 - Silvestrovské patenty - konec konstitucionalismu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1860 - císařský manifest a tzv. říjnový diplom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1861 - třetí tzv. </a:t>
            </a:r>
            <a:r>
              <a:rPr lang="cs-CZ" altLang="cs-CZ" sz="2100" b="0" dirty="0" err="1">
                <a:solidFill>
                  <a:srgbClr val="002D5A"/>
                </a:solidFill>
              </a:rPr>
              <a:t>Schmerlingova</a:t>
            </a:r>
            <a:r>
              <a:rPr lang="cs-CZ" altLang="cs-CZ" sz="2100" b="0" dirty="0">
                <a:solidFill>
                  <a:srgbClr val="002D5A"/>
                </a:solidFill>
              </a:rPr>
              <a:t> oktrojovaná  ústava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1867 - Říšské zastupitelstvo přeměněno v ŘR s ústavodárnou kompetencí, dále zákon o odpovědnosti ministrů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1867 - tzv. prosincová ústava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1873, 1882, 1896 a 1907 – volební reformy</a:t>
            </a:r>
          </a:p>
        </p:txBody>
      </p:sp>
    </p:spTree>
    <p:extLst>
      <p:ext uri="{BB962C8B-B14F-4D97-AF65-F5344CB8AC3E}">
        <p14:creationId xmlns:p14="http://schemas.microsoft.com/office/powerpoint/2010/main" val="811008177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92175"/>
            <a:ext cx="8062912" cy="4016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Prosincová ústava (1867)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92" y="1655763"/>
            <a:ext cx="8686800" cy="45989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soubor pěti zákonů - princip </a:t>
            </a:r>
            <a:r>
              <a:rPr lang="cs-CZ" altLang="cs-CZ" sz="1800" b="0" i="1" dirty="0">
                <a:solidFill>
                  <a:srgbClr val="002D5A"/>
                </a:solidFill>
              </a:rPr>
              <a:t>dualismu</a:t>
            </a:r>
            <a:r>
              <a:rPr lang="cs-CZ" altLang="cs-CZ" sz="1800" b="0" dirty="0">
                <a:solidFill>
                  <a:srgbClr val="002D5A"/>
                </a:solidFill>
              </a:rPr>
              <a:t>; skut. konstituce platná až do vypuknutí války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u="sng" dirty="0">
                <a:solidFill>
                  <a:srgbClr val="002D5A"/>
                </a:solidFill>
              </a:rPr>
              <a:t>Dělba moci</a:t>
            </a:r>
            <a:r>
              <a:rPr lang="cs-CZ" altLang="cs-CZ" sz="1800" b="0" dirty="0">
                <a:solidFill>
                  <a:srgbClr val="002D5A"/>
                </a:solidFill>
              </a:rPr>
              <a:t>: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císař – branná moc, státní smlouvy, svolávání a rozpouštění ŘR, sankce na zákony, nouzová nařízení, jmenování ministrů a čl. panské sněmovny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Dvoukomorová ŘR</a:t>
            </a:r>
            <a:r>
              <a:rPr lang="cs-CZ" altLang="cs-CZ" sz="1800" b="0" dirty="0">
                <a:solidFill>
                  <a:srgbClr val="002D5A"/>
                </a:solidFill>
              </a:rPr>
              <a:t>: </a:t>
            </a:r>
            <a:r>
              <a:rPr lang="cs-CZ" altLang="cs-CZ" sz="1800" b="0" i="1" dirty="0">
                <a:solidFill>
                  <a:srgbClr val="002D5A"/>
                </a:solidFill>
              </a:rPr>
              <a:t>Panská sněmovna</a:t>
            </a:r>
            <a:r>
              <a:rPr lang="cs-CZ" altLang="cs-CZ" sz="1800" b="0" dirty="0">
                <a:solidFill>
                  <a:srgbClr val="002D5A"/>
                </a:solidFill>
              </a:rPr>
              <a:t> (princové, virilisté, jmenovaní, dědiční); </a:t>
            </a:r>
            <a:r>
              <a:rPr lang="cs-CZ" altLang="cs-CZ" sz="1800" b="0" i="1" dirty="0">
                <a:solidFill>
                  <a:srgbClr val="002D5A"/>
                </a:solidFill>
              </a:rPr>
              <a:t>Poslanecká sněmovna</a:t>
            </a:r>
            <a:r>
              <a:rPr lang="cs-CZ" altLang="cs-CZ" sz="1800" b="0" dirty="0">
                <a:solidFill>
                  <a:srgbClr val="002D5A"/>
                </a:solidFill>
              </a:rPr>
              <a:t> – 203 čl. nepřímo volených ZS s možností vypsat přímé volby (tak se i stalo po obstrukcích)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ZDI: </a:t>
            </a:r>
            <a:r>
              <a:rPr lang="cs-CZ" altLang="cs-CZ" sz="1800" dirty="0">
                <a:solidFill>
                  <a:srgbClr val="002D5A"/>
                </a:solidFill>
              </a:rPr>
              <a:t>vláda, obě sněmovny</a:t>
            </a:r>
            <a:r>
              <a:rPr lang="cs-CZ" altLang="cs-CZ" sz="1800" b="0" dirty="0">
                <a:solidFill>
                  <a:srgbClr val="002D5A"/>
                </a:solidFill>
              </a:rPr>
              <a:t> – pro schválení nutný souhlas obou komor a </a:t>
            </a:r>
            <a:r>
              <a:rPr lang="cs-CZ" altLang="cs-CZ" sz="1800" b="0" dirty="0" err="1">
                <a:solidFill>
                  <a:srgbClr val="002D5A"/>
                </a:solidFill>
              </a:rPr>
              <a:t>cís</a:t>
            </a:r>
            <a:r>
              <a:rPr lang="cs-CZ" altLang="cs-CZ" sz="1800" b="0" dirty="0">
                <a:solidFill>
                  <a:srgbClr val="002D5A"/>
                </a:solidFill>
              </a:rPr>
              <a:t>. sankce (</a:t>
            </a:r>
            <a:r>
              <a:rPr lang="cs-CZ" altLang="cs-CZ" sz="1800" b="0" dirty="0" err="1">
                <a:solidFill>
                  <a:srgbClr val="002D5A"/>
                </a:solidFill>
              </a:rPr>
              <a:t>abs</a:t>
            </a:r>
            <a:r>
              <a:rPr lang="cs-CZ" altLang="cs-CZ" sz="1800" b="0" dirty="0">
                <a:solidFill>
                  <a:srgbClr val="002D5A"/>
                </a:solidFill>
              </a:rPr>
              <a:t>. veto); ústavní zákony – 2/3 v obou komorách); nouzová nařízení panovníka – kontrasignace ministra – provizorní, potvrzení ŘR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i="1" dirty="0">
                <a:solidFill>
                  <a:srgbClr val="002D5A"/>
                </a:solidFill>
              </a:rPr>
              <a:t>Tzv. ústavní odpovědnost ministrů</a:t>
            </a:r>
            <a:r>
              <a:rPr lang="cs-CZ" altLang="cs-CZ" sz="1800" b="0" dirty="0">
                <a:solidFill>
                  <a:srgbClr val="002D5A"/>
                </a:solidFill>
              </a:rPr>
              <a:t> – ne klasická odp. </a:t>
            </a:r>
            <a:r>
              <a:rPr lang="cs-CZ" altLang="cs-CZ" sz="1800" b="0" dirty="0" err="1">
                <a:solidFill>
                  <a:srgbClr val="002D5A"/>
                </a:solidFill>
              </a:rPr>
              <a:t>parl</a:t>
            </a:r>
            <a:r>
              <a:rPr lang="cs-CZ" altLang="cs-CZ" sz="1800" b="0" dirty="0">
                <a:solidFill>
                  <a:srgbClr val="002D5A"/>
                </a:solidFill>
              </a:rPr>
              <a:t>., nýbrž věrnost ústavnímu pořádku – ačkoli min. předsedové nemuseli mít důvěru, často se o ni ucházeli, resp. zajišťovali si většinu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ústavní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304165932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2404" y="710963"/>
            <a:ext cx="8027987" cy="4016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400" dirty="0"/>
              <a:t>Volební reformy</a:t>
            </a:r>
            <a:r>
              <a:rPr lang="cs-CZ" altLang="cs-CZ" sz="4400" b="0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1701800"/>
            <a:ext cx="8426640" cy="47418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Arial" charset="0"/>
              <a:buAutoNum type="arabicPeriod"/>
            </a:pPr>
            <a:r>
              <a:rPr lang="cs-CZ" altLang="cs-CZ" dirty="0">
                <a:solidFill>
                  <a:srgbClr val="002D5A"/>
                </a:solidFill>
              </a:rPr>
              <a:t>1873</a:t>
            </a:r>
            <a:r>
              <a:rPr lang="cs-CZ" altLang="cs-CZ" b="0" dirty="0">
                <a:solidFill>
                  <a:srgbClr val="002D5A"/>
                </a:solidFill>
              </a:rPr>
              <a:t>: přímá volba v prvních třech kuriích – velkostatkářské, městských obcí, obchodních a živnostenských komor; venkovské obce nadále NV – kolegia volitelů ne již ZS; VP nerovné /1. kurie 1 poslanec na 59 voličů, 4. kurie na 8400 voličů/, v některých případech ani tajné; </a:t>
            </a:r>
            <a:r>
              <a:rPr lang="cs-CZ" altLang="cs-CZ" i="1" dirty="0">
                <a:solidFill>
                  <a:srgbClr val="002D5A"/>
                </a:solidFill>
              </a:rPr>
              <a:t>relativní většinový systém</a:t>
            </a:r>
            <a:r>
              <a:rPr lang="cs-CZ" altLang="cs-CZ" b="0" dirty="0">
                <a:solidFill>
                  <a:srgbClr val="002D5A"/>
                </a:solidFill>
              </a:rPr>
              <a:t> – jednomandátové obvody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Arial" charset="0"/>
              <a:buAutoNum type="arabicPeriod"/>
            </a:pPr>
            <a:r>
              <a:rPr lang="cs-CZ" altLang="cs-CZ" dirty="0">
                <a:solidFill>
                  <a:srgbClr val="002D5A"/>
                </a:solidFill>
              </a:rPr>
              <a:t>1882</a:t>
            </a:r>
            <a:r>
              <a:rPr lang="cs-CZ" altLang="cs-CZ" b="0" dirty="0">
                <a:solidFill>
                  <a:srgbClr val="002D5A"/>
                </a:solidFill>
              </a:rPr>
              <a:t>: snížení censu na 5 zlatých přímých daní ročně v kuriích městské a venkovské – přibylo několik set tisíc voličů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Arial" charset="0"/>
              <a:buAutoNum type="arabicPeriod"/>
            </a:pPr>
            <a:r>
              <a:rPr lang="cs-CZ" altLang="cs-CZ" dirty="0">
                <a:solidFill>
                  <a:srgbClr val="002D5A"/>
                </a:solidFill>
              </a:rPr>
              <a:t>1896 - tzv. </a:t>
            </a:r>
            <a:r>
              <a:rPr lang="cs-CZ" altLang="cs-CZ" dirty="0" err="1">
                <a:solidFill>
                  <a:srgbClr val="002D5A"/>
                </a:solidFill>
              </a:rPr>
              <a:t>Badeniho</a:t>
            </a:r>
            <a:r>
              <a:rPr lang="cs-CZ" altLang="cs-CZ" dirty="0">
                <a:solidFill>
                  <a:srgbClr val="002D5A"/>
                </a:solidFill>
              </a:rPr>
              <a:t> reforma: </a:t>
            </a:r>
            <a:r>
              <a:rPr lang="cs-CZ" altLang="cs-CZ" b="0" dirty="0">
                <a:solidFill>
                  <a:srgbClr val="002D5A"/>
                </a:solidFill>
              </a:rPr>
              <a:t>5. kurie – všichni muži st. 24 let + snížení censu ve 3. a 4. kurii </a:t>
            </a:r>
            <a:r>
              <a:rPr lang="cs-CZ" altLang="cs-CZ" b="0" dirty="0">
                <a:solidFill>
                  <a:srgbClr val="002D5A"/>
                </a:solidFill>
                <a:sym typeface="Wingdings" pitchFamily="2" charset="2"/>
              </a:rPr>
              <a:t></a:t>
            </a:r>
            <a:r>
              <a:rPr lang="cs-CZ" altLang="cs-CZ" b="0" dirty="0">
                <a:solidFill>
                  <a:srgbClr val="002D5A"/>
                </a:solidFill>
              </a:rPr>
              <a:t> </a:t>
            </a:r>
            <a:r>
              <a:rPr lang="cs-CZ" altLang="cs-CZ" b="0" i="1" dirty="0">
                <a:solidFill>
                  <a:srgbClr val="002D5A"/>
                </a:solidFill>
              </a:rPr>
              <a:t>nacionalizace politiky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Arial" charset="0"/>
              <a:buAutoNum type="arabicPeriod"/>
            </a:pPr>
            <a:r>
              <a:rPr lang="cs-CZ" altLang="cs-CZ" dirty="0">
                <a:solidFill>
                  <a:srgbClr val="002D5A"/>
                </a:solidFill>
              </a:rPr>
              <a:t>1907 - tzv. Beckova reforma:</a:t>
            </a:r>
            <a:r>
              <a:rPr lang="cs-CZ" altLang="cs-CZ" b="0" dirty="0">
                <a:solidFill>
                  <a:srgbClr val="002D5A"/>
                </a:solidFill>
              </a:rPr>
              <a:t> </a:t>
            </a:r>
            <a:r>
              <a:rPr lang="cs-CZ" altLang="cs-CZ" b="0" i="1" u="sng" dirty="0">
                <a:solidFill>
                  <a:srgbClr val="002D5A"/>
                </a:solidFill>
              </a:rPr>
              <a:t>všeobecné, rovné, přímé a tajné hlasování pro muže nad 24 let</a:t>
            </a:r>
            <a:r>
              <a:rPr lang="cs-CZ" altLang="cs-CZ" b="0" dirty="0">
                <a:solidFill>
                  <a:srgbClr val="002D5A"/>
                </a:solidFill>
              </a:rPr>
              <a:t>, ne vojáci a četníci – říšské zastupitelstvo rozšířeno na 516; omezení počtu členů panské sněmovny jmen. císařem – převaha nad dědičnými; </a:t>
            </a:r>
            <a:r>
              <a:rPr lang="cs-CZ" altLang="cs-CZ" i="1" dirty="0">
                <a:solidFill>
                  <a:srgbClr val="002D5A"/>
                </a:solidFill>
              </a:rPr>
              <a:t>dvoukolový většinový systém</a:t>
            </a:r>
            <a:r>
              <a:rPr lang="cs-CZ" altLang="cs-CZ" b="0" dirty="0">
                <a:solidFill>
                  <a:srgbClr val="002D5A"/>
                </a:solidFill>
              </a:rPr>
              <a:t> (z 516 </a:t>
            </a:r>
            <a:r>
              <a:rPr lang="cs-CZ" altLang="cs-CZ" b="0" dirty="0" err="1">
                <a:solidFill>
                  <a:srgbClr val="002D5A"/>
                </a:solidFill>
              </a:rPr>
              <a:t>posl</a:t>
            </a:r>
            <a:r>
              <a:rPr lang="cs-CZ" altLang="cs-CZ" b="0" dirty="0">
                <a:solidFill>
                  <a:srgbClr val="002D5A"/>
                </a:solidFill>
              </a:rPr>
              <a:t>. Čechy 130, Morava 49, Slezsko 15)</a:t>
            </a:r>
            <a:endParaRPr lang="cs-CZ" altLang="cs-CZ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7082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Periodizace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1848-1918	PS habsburské monarchie a Předlitavska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1918-1938	PS První republiky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1938-1939	PS Druhé republiky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1939-1945	„PS“ Protektorátu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1939-1945	„PS“ zahraničního odboje a tzv. prozatímní státní 			zřízení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1945-1948	PS Třetí republiky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1948-1989	PS komunistického Československa </a:t>
            </a:r>
          </a:p>
        </p:txBody>
      </p:sp>
    </p:spTree>
    <p:extLst>
      <p:ext uri="{BB962C8B-B14F-4D97-AF65-F5344CB8AC3E}">
        <p14:creationId xmlns:p14="http://schemas.microsoft.com/office/powerpoint/2010/main" val="146888510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b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systémy 1918-1989</a:t>
            </a:r>
            <a:endParaRPr lang="cs-CZ" sz="40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3773" y="499908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r>
              <a:rPr lang="cs-CZ" sz="2800" dirty="0">
                <a:solidFill>
                  <a:srgbClr val="002D5A"/>
                </a:solidFill>
              </a:rPr>
              <a:t>AR 2019/20</a:t>
            </a:r>
          </a:p>
        </p:txBody>
      </p:sp>
    </p:spTree>
    <p:extLst>
      <p:ext uri="{BB962C8B-B14F-4D97-AF65-F5344CB8AC3E}">
        <p14:creationId xmlns:p14="http://schemas.microsoft.com/office/powerpoint/2010/main" val="29894834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889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Literatura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185"/>
            <a:ext cx="8229600" cy="513155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>
                <a:solidFill>
                  <a:srgbClr val="002D5A"/>
                </a:solidFill>
              </a:rPr>
              <a:t>Balík, S. – Hloušek , V. – </a:t>
            </a:r>
            <a:r>
              <a:rPr lang="cs-CZ" altLang="cs-CZ" sz="2400" dirty="0" err="1">
                <a:solidFill>
                  <a:srgbClr val="002D5A"/>
                </a:solidFill>
              </a:rPr>
              <a:t>Holzer</a:t>
            </a:r>
            <a:r>
              <a:rPr lang="cs-CZ" altLang="cs-CZ" sz="2400" dirty="0">
                <a:solidFill>
                  <a:srgbClr val="002D5A"/>
                </a:solidFill>
              </a:rPr>
              <a:t>, J. – Šedo, J.: </a:t>
            </a:r>
            <a:r>
              <a:rPr lang="cs-CZ" altLang="cs-CZ" sz="2400" i="1" dirty="0">
                <a:solidFill>
                  <a:srgbClr val="002D5A"/>
                </a:solidFill>
              </a:rPr>
              <a:t>Politický systém českých zemí 1848-1989. </a:t>
            </a:r>
            <a:r>
              <a:rPr lang="cs-CZ" altLang="cs-CZ" sz="2400" dirty="0">
                <a:solidFill>
                  <a:srgbClr val="002D5A"/>
                </a:solidFill>
              </a:rPr>
              <a:t>Brno: Mezinárodní politologický ústav Masarykovy univerzity 2003</a:t>
            </a:r>
          </a:p>
          <a:p>
            <a:pPr>
              <a:lnSpc>
                <a:spcPct val="120000"/>
              </a:lnSpc>
            </a:pPr>
            <a:r>
              <a:rPr lang="cs-CZ" altLang="cs-CZ" sz="2400" dirty="0">
                <a:solidFill>
                  <a:srgbClr val="002D5A"/>
                </a:solidFill>
              </a:rPr>
              <a:t>Balík, S. - Hloušek, V. – </a:t>
            </a:r>
            <a:r>
              <a:rPr lang="cs-CZ" altLang="cs-CZ" sz="2400" dirty="0" err="1">
                <a:solidFill>
                  <a:srgbClr val="002D5A"/>
                </a:solidFill>
              </a:rPr>
              <a:t>Holzer</a:t>
            </a:r>
            <a:r>
              <a:rPr lang="cs-CZ" altLang="cs-CZ" sz="2400" dirty="0">
                <a:solidFill>
                  <a:srgbClr val="002D5A"/>
                </a:solidFill>
              </a:rPr>
              <a:t>, J. - Kopeček, L. - </a:t>
            </a:r>
            <a:r>
              <a:rPr lang="cs-CZ" altLang="cs-CZ" sz="2400" dirty="0" err="1">
                <a:solidFill>
                  <a:srgbClr val="002D5A"/>
                </a:solidFill>
              </a:rPr>
              <a:t>Pšeja</a:t>
            </a:r>
            <a:r>
              <a:rPr lang="cs-CZ" altLang="cs-CZ" sz="2400" dirty="0">
                <a:solidFill>
                  <a:srgbClr val="002D5A"/>
                </a:solidFill>
              </a:rPr>
              <a:t>, P. – </a:t>
            </a:r>
            <a:r>
              <a:rPr lang="cs-CZ" altLang="cs-CZ" sz="2400" dirty="0" err="1">
                <a:solidFill>
                  <a:srgbClr val="002D5A"/>
                </a:solidFill>
              </a:rPr>
              <a:t>Roberts</a:t>
            </a:r>
            <a:r>
              <a:rPr lang="cs-CZ" altLang="cs-CZ" sz="2400" dirty="0">
                <a:solidFill>
                  <a:srgbClr val="002D5A"/>
                </a:solidFill>
              </a:rPr>
              <a:t>, A.: </a:t>
            </a:r>
            <a:r>
              <a:rPr lang="cs-CZ" altLang="cs-CZ" sz="2400" i="1" dirty="0">
                <a:solidFill>
                  <a:srgbClr val="002D5A"/>
                </a:solidFill>
              </a:rPr>
              <a:t>Od Palackého k </a:t>
            </a:r>
            <a:r>
              <a:rPr lang="cs-CZ" altLang="cs-CZ" sz="2400" i="1" dirty="0" err="1">
                <a:solidFill>
                  <a:srgbClr val="002D5A"/>
                </a:solidFill>
              </a:rPr>
              <a:t>Babišovi</a:t>
            </a:r>
            <a:r>
              <a:rPr lang="cs-CZ" altLang="cs-CZ" sz="2400" i="1" dirty="0">
                <a:solidFill>
                  <a:srgbClr val="002D5A"/>
                </a:solidFill>
              </a:rPr>
              <a:t> - Česká politika 19. až 21. století</a:t>
            </a:r>
            <a:r>
              <a:rPr lang="cs-CZ" altLang="cs-CZ" sz="2400" dirty="0">
                <a:solidFill>
                  <a:srgbClr val="002D5A"/>
                </a:solidFill>
              </a:rPr>
              <a:t>. Brno: Dokořán, Masarykova univerzita 2019</a:t>
            </a:r>
          </a:p>
          <a:p>
            <a:pPr marL="0" indent="0">
              <a:lnSpc>
                <a:spcPct val="120000"/>
              </a:lnSpc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i="1" dirty="0">
                <a:solidFill>
                  <a:srgbClr val="002D5A"/>
                </a:solidFill>
              </a:rPr>
              <a:t>Další autoři: </a:t>
            </a:r>
            <a:r>
              <a:rPr lang="cs-CZ" altLang="cs-CZ" sz="2400" dirty="0">
                <a:solidFill>
                  <a:srgbClr val="002D5A"/>
                </a:solidFill>
              </a:rPr>
              <a:t>Eva Broklová, Věra Olivová, Antonín Klimek, Zdeněk Kárník, Jan Rychlík, David E. Miller, Karel Kaplan, Jan </a:t>
            </a:r>
            <a:r>
              <a:rPr lang="cs-CZ" altLang="cs-CZ" sz="2400" dirty="0" err="1">
                <a:solidFill>
                  <a:srgbClr val="002D5A"/>
                </a:solidFill>
              </a:rPr>
              <a:t>Gebhart</a:t>
            </a:r>
            <a:r>
              <a:rPr lang="cs-CZ" altLang="cs-CZ" sz="2400" dirty="0">
                <a:solidFill>
                  <a:srgbClr val="002D5A"/>
                </a:solidFill>
              </a:rPr>
              <a:t>, Jan Kuklík, Tomáš Pasák, Václav Kural, Jiří Kocian, Michal Pehr, Miloš </a:t>
            </a:r>
            <a:r>
              <a:rPr lang="cs-CZ" altLang="cs-CZ" sz="2400" dirty="0" err="1">
                <a:solidFill>
                  <a:srgbClr val="002D5A"/>
                </a:solidFill>
              </a:rPr>
              <a:t>Trapl</a:t>
            </a:r>
            <a:r>
              <a:rPr lang="cs-CZ" altLang="cs-CZ" sz="2400" dirty="0">
                <a:solidFill>
                  <a:srgbClr val="002D5A"/>
                </a:solidFill>
              </a:rPr>
              <a:t>…</a:t>
            </a:r>
            <a:endParaRPr lang="cs-CZ" altLang="cs-CZ" sz="2400" b="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altLang="cs-CZ" sz="2200" b="0" dirty="0">
              <a:solidFill>
                <a:srgbClr val="002D5A"/>
              </a:solidFill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cs-CZ" altLang="cs-CZ" sz="10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095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Periodizace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0752"/>
            <a:ext cx="8229600" cy="57320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600" b="0" dirty="0">
                <a:solidFill>
                  <a:srgbClr val="002D5A"/>
                </a:solidFill>
              </a:rPr>
              <a:t>1918-1938	První republika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600" b="0" dirty="0">
                <a:solidFill>
                  <a:srgbClr val="002D5A"/>
                </a:solidFill>
              </a:rPr>
              <a:t>1938-1939	Druhá republika</a:t>
            </a:r>
          </a:p>
          <a:p>
            <a:pPr marL="1787525" indent="-1160463"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200" b="0" i="1" dirty="0">
                <a:solidFill>
                  <a:srgbClr val="002D5A"/>
                </a:solidFill>
              </a:rPr>
              <a:t>1939-1945 Protektorát Čechy a Morava</a:t>
            </a:r>
          </a:p>
          <a:p>
            <a:pPr marL="1787525" indent="-1160463"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200" b="0" i="1" dirty="0">
                <a:solidFill>
                  <a:srgbClr val="002D5A"/>
                </a:solidFill>
              </a:rPr>
              <a:t>1939-1945 „PS“ </a:t>
            </a:r>
            <a:r>
              <a:rPr lang="cs-CZ" altLang="cs-CZ" sz="2200" b="0" i="1" dirty="0" err="1">
                <a:solidFill>
                  <a:srgbClr val="002D5A"/>
                </a:solidFill>
              </a:rPr>
              <a:t>zahran</a:t>
            </a:r>
            <a:r>
              <a:rPr lang="cs-CZ" altLang="cs-CZ" sz="2200" b="0" i="1" dirty="0">
                <a:solidFill>
                  <a:srgbClr val="002D5A"/>
                </a:solidFill>
              </a:rPr>
              <a:t>. odboje a tzv. prozatímní st. zřízení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600" b="0" dirty="0">
                <a:solidFill>
                  <a:srgbClr val="002D5A"/>
                </a:solidFill>
              </a:rPr>
              <a:t>1945-1948	Třetí republika</a:t>
            </a:r>
          </a:p>
          <a:p>
            <a:pPr>
              <a:lnSpc>
                <a:spcPct val="115000"/>
              </a:lnSpc>
              <a:spcBef>
                <a:spcPct val="25000"/>
              </a:spcBef>
              <a:buNone/>
            </a:pPr>
            <a:r>
              <a:rPr lang="cs-CZ" altLang="cs-CZ" sz="2600" b="0" dirty="0">
                <a:solidFill>
                  <a:srgbClr val="002D5A"/>
                </a:solidFill>
              </a:rPr>
              <a:t>1948-1989	Komunistické </a:t>
            </a:r>
            <a:r>
              <a:rPr lang="cs-CZ" altLang="cs-CZ" sz="2600" dirty="0">
                <a:solidFill>
                  <a:srgbClr val="002D5A"/>
                </a:solidFill>
              </a:rPr>
              <a:t>Československo 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Úvodní, nejvíce represivní fáze (1948 - 1953)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Přechodné, avšak stále silně represivní období (1953 - 1958)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Fáze uvolnění (1958 - 1968)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Demokratizující se </a:t>
            </a:r>
            <a:r>
              <a:rPr lang="cs-CZ" altLang="cs-CZ" sz="1700" dirty="0" err="1">
                <a:solidFill>
                  <a:srgbClr val="002D5A"/>
                </a:solidFill>
              </a:rPr>
              <a:t>posttotalitarismus</a:t>
            </a:r>
            <a:r>
              <a:rPr lang="cs-CZ" altLang="cs-CZ" sz="1700" dirty="0">
                <a:solidFill>
                  <a:srgbClr val="002D5A"/>
                </a:solidFill>
              </a:rPr>
              <a:t> (1968)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Čistky a konsolidace režimu - dynamická normalizace (1969-poč. 70. let)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Zamrznutí režimu - statický normalizovaný režim (čtvrtina 70. let - polovina 80. let)</a:t>
            </a:r>
          </a:p>
          <a:p>
            <a:pPr lvl="4">
              <a:lnSpc>
                <a:spcPct val="110000"/>
              </a:lnSpc>
              <a:spcBef>
                <a:spcPts val="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Nárůst dynamiky (</a:t>
            </a:r>
            <a:r>
              <a:rPr lang="cs-CZ" altLang="cs-CZ" sz="1700" dirty="0" err="1">
                <a:solidFill>
                  <a:srgbClr val="002D5A"/>
                </a:solidFill>
              </a:rPr>
              <a:t>pretranziční</a:t>
            </a:r>
            <a:r>
              <a:rPr lang="cs-CZ" altLang="cs-CZ" sz="1700" dirty="0">
                <a:solidFill>
                  <a:srgbClr val="002D5A"/>
                </a:solidFill>
              </a:rPr>
              <a:t> éra) - závěr 80. let - 1989</a:t>
            </a:r>
          </a:p>
        </p:txBody>
      </p:sp>
    </p:spTree>
    <p:extLst>
      <p:ext uri="{BB962C8B-B14F-4D97-AF65-F5344CB8AC3E}">
        <p14:creationId xmlns:p14="http://schemas.microsoft.com/office/powerpoint/2010/main" val="313450700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9958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První republika - základní mezníky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296538"/>
            <a:ext cx="8550275" cy="522709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28. 10. 1918	vyhlášení Čs. republiky – Národní výbor (</a:t>
            </a:r>
            <a:r>
              <a:rPr lang="cs-CZ" altLang="cs-CZ" b="0" i="1" dirty="0">
                <a:solidFill>
                  <a:srgbClr val="002D5A"/>
                </a:solidFill>
              </a:rPr>
              <a:t>vláda konventu</a:t>
            </a:r>
            <a:r>
              <a:rPr lang="cs-CZ" altLang="cs-CZ" b="0" dirty="0">
                <a:solidFill>
                  <a:srgbClr val="002D5A"/>
                </a:solidFill>
              </a:rPr>
              <a:t>)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13. 11. 1918	</a:t>
            </a:r>
            <a:r>
              <a:rPr lang="cs-CZ" altLang="cs-CZ" dirty="0">
                <a:solidFill>
                  <a:srgbClr val="002D5A"/>
                </a:solidFill>
              </a:rPr>
              <a:t>Prozatímní ústava</a:t>
            </a:r>
            <a:r>
              <a:rPr lang="cs-CZ" altLang="cs-CZ" b="0" dirty="0">
                <a:solidFill>
                  <a:srgbClr val="002D5A"/>
                </a:solidFill>
              </a:rPr>
              <a:t> – Revoluční NS (rozšířený NV)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			volba TGM prezidentem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			Kramářova vláda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23. 5. 1919	novela PÚ </a:t>
            </a:r>
            <a:r>
              <a:rPr lang="cs-CZ" altLang="cs-CZ" b="0" dirty="0">
                <a:solidFill>
                  <a:srgbClr val="002D5A"/>
                </a:solidFill>
                <a:sym typeface="Wingdings" pitchFamily="2" charset="2"/>
              </a:rPr>
              <a:t> posílení prezidenta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dirty="0">
                <a:solidFill>
                  <a:srgbClr val="002D5A"/>
                </a:solidFill>
              </a:rPr>
              <a:t>29. 2. 1920	Ústava ČSR </a:t>
            </a:r>
            <a:r>
              <a:rPr lang="cs-CZ" altLang="cs-CZ" b="0" dirty="0">
                <a:solidFill>
                  <a:srgbClr val="002D5A"/>
                </a:solidFill>
              </a:rPr>
              <a:t>(viz dále)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léto 1920	ustavena </a:t>
            </a:r>
            <a:r>
              <a:rPr lang="cs-CZ" altLang="cs-CZ" b="0" u="sng" dirty="0">
                <a:solidFill>
                  <a:srgbClr val="002D5A"/>
                </a:solidFill>
              </a:rPr>
              <a:t>Pětka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dirty="0">
                <a:solidFill>
                  <a:srgbClr val="002D5A"/>
                </a:solidFill>
              </a:rPr>
              <a:t>1920 		</a:t>
            </a:r>
            <a:r>
              <a:rPr lang="cs-CZ" altLang="cs-CZ" b="0" dirty="0">
                <a:solidFill>
                  <a:srgbClr val="002D5A"/>
                </a:solidFill>
              </a:rPr>
              <a:t>dílčí novely ústavy (Senát, volební soud, Ústavní 				soud, volba prezidenta…)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dirty="0">
                <a:solidFill>
                  <a:srgbClr val="002D5A"/>
                </a:solidFill>
              </a:rPr>
              <a:t>30</a:t>
            </a:r>
            <a:r>
              <a:rPr lang="cs-CZ" altLang="cs-CZ" b="0" dirty="0">
                <a:solidFill>
                  <a:srgbClr val="002D5A"/>
                </a:solidFill>
              </a:rPr>
              <a:t>. 9. 1938	přijetí tzv. Mnichovské dohody</a:t>
            </a:r>
          </a:p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cs-CZ" altLang="cs-CZ" i="1" dirty="0">
                <a:solidFill>
                  <a:srgbClr val="002D5A"/>
                </a:solidFill>
              </a:rPr>
              <a:t>1920, 1925, 1929, 1935 - volby obou komor NS</a:t>
            </a:r>
          </a:p>
        </p:txBody>
      </p:sp>
    </p:spTree>
    <p:extLst>
      <p:ext uri="{BB962C8B-B14F-4D97-AF65-F5344CB8AC3E}">
        <p14:creationId xmlns:p14="http://schemas.microsoft.com/office/powerpoint/2010/main" val="3783962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Ústava 1920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Tvůrci</a:t>
            </a:r>
            <a:r>
              <a:rPr lang="cs-CZ" altLang="cs-CZ" sz="2000" b="0" dirty="0">
                <a:solidFill>
                  <a:srgbClr val="002D5A"/>
                </a:solidFill>
              </a:rPr>
              <a:t>: Jiří </a:t>
            </a:r>
            <a:r>
              <a:rPr lang="cs-CZ" altLang="cs-CZ" sz="2000" b="0" dirty="0" err="1">
                <a:solidFill>
                  <a:srgbClr val="002D5A"/>
                </a:solidFill>
              </a:rPr>
              <a:t>Hoetzel</a:t>
            </a:r>
            <a:r>
              <a:rPr lang="cs-CZ" altLang="cs-CZ" sz="2000" b="0" dirty="0">
                <a:solidFill>
                  <a:srgbClr val="002D5A"/>
                </a:solidFill>
              </a:rPr>
              <a:t>, Antonín Švehla (koncept), František </a:t>
            </a:r>
            <a:r>
              <a:rPr lang="cs-CZ" altLang="cs-CZ" sz="2000" b="0" dirty="0" err="1">
                <a:solidFill>
                  <a:srgbClr val="002D5A"/>
                </a:solidFill>
              </a:rPr>
              <a:t>Weyr</a:t>
            </a:r>
            <a:r>
              <a:rPr lang="cs-CZ" altLang="cs-CZ" sz="2000" b="0" dirty="0">
                <a:solidFill>
                  <a:srgbClr val="002D5A"/>
                </a:solidFill>
              </a:rPr>
              <a:t>, Václav Bouček, Alfréd Meissner (revize)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Logický výsledek: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návaznost na rakouskou tradici (prosincová ústava 1867)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dobové trendy a inspirace (francouzská III. republika, Výmarská republika, preambule americké ústavy)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rozpravy v NV a RNS 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tlak politických stran, prezidenta Masaryka…</a:t>
            </a:r>
          </a:p>
          <a:p>
            <a:pPr eaLnBrk="1" hangingPunct="1">
              <a:lnSpc>
                <a:spcPct val="105000"/>
              </a:lnSpc>
              <a:buFont typeface="Arial" charset="0"/>
              <a:buNone/>
            </a:pPr>
            <a:endParaRPr lang="cs-CZ" altLang="cs-CZ" sz="1700" b="0" dirty="0"/>
          </a:p>
        </p:txBody>
      </p:sp>
    </p:spTree>
    <p:extLst>
      <p:ext uri="{BB962C8B-B14F-4D97-AF65-F5344CB8AC3E}">
        <p14:creationId xmlns:p14="http://schemas.microsoft.com/office/powerpoint/2010/main" val="1010022038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298"/>
            <a:ext cx="9144000" cy="7491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400" dirty="0"/>
              <a:t>Volební systém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982639"/>
            <a:ext cx="8248792" cy="5272111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Silně proporční volební systém do obou komor NS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Neexistence omezovací klauzule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1800" dirty="0" err="1">
                <a:solidFill>
                  <a:srgbClr val="002D5A"/>
                </a:solidFill>
              </a:rPr>
              <a:t>Hare</a:t>
            </a:r>
            <a:r>
              <a:rPr lang="cs-CZ" altLang="cs-CZ" sz="1800" dirty="0">
                <a:solidFill>
                  <a:srgbClr val="002D5A"/>
                </a:solidFill>
              </a:rPr>
              <a:t> a </a:t>
            </a:r>
            <a:r>
              <a:rPr lang="cs-CZ" altLang="cs-CZ" sz="1800" dirty="0" err="1">
                <a:solidFill>
                  <a:srgbClr val="002D5A"/>
                </a:solidFill>
              </a:rPr>
              <a:t>Hagenbach-Bischoff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Přísně vázané kandidátky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b="1" i="1" dirty="0">
                <a:solidFill>
                  <a:srgbClr val="002D5A"/>
                </a:solidFill>
              </a:rPr>
              <a:t>Efekty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vysoký počet stran (v PS 14-16) a roztříštěnost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absence inovace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nehybnost, personální degenerace, 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koaliční vládnutí - celkem 18 vlád, z toho 3 úřednické, ostatní koaliční - různé typy:</a:t>
            </a:r>
          </a:p>
          <a:p>
            <a:pPr lvl="2">
              <a:lnSpc>
                <a:spcPct val="105000"/>
              </a:lnSpc>
              <a:spcBef>
                <a:spcPct val="25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Všenárodní </a:t>
            </a:r>
          </a:p>
          <a:p>
            <a:pPr lvl="2">
              <a:lnSpc>
                <a:spcPct val="105000"/>
              </a:lnSpc>
              <a:spcBef>
                <a:spcPct val="25000"/>
              </a:spcBef>
            </a:pPr>
            <a:r>
              <a:rPr lang="cs-CZ" altLang="cs-CZ" sz="1600" dirty="0" err="1">
                <a:solidFill>
                  <a:srgbClr val="002D5A"/>
                </a:solidFill>
              </a:rPr>
              <a:t>Rudoezelená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lvl="2">
              <a:lnSpc>
                <a:spcPct val="105000"/>
              </a:lnSpc>
              <a:spcBef>
                <a:spcPct val="25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Občanská </a:t>
            </a:r>
          </a:p>
          <a:p>
            <a:pPr lvl="2">
              <a:lnSpc>
                <a:spcPct val="105000"/>
              </a:lnSpc>
              <a:spcBef>
                <a:spcPct val="25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Široká</a:t>
            </a:r>
          </a:p>
        </p:txBody>
      </p:sp>
    </p:spTree>
    <p:extLst>
      <p:ext uri="{BB962C8B-B14F-4D97-AF65-F5344CB8AC3E}">
        <p14:creationId xmlns:p14="http://schemas.microsoft.com/office/powerpoint/2010/main" val="380086553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298"/>
            <a:ext cx="9144000" cy="7491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400" dirty="0"/>
              <a:t>Stranický systém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37231"/>
            <a:ext cx="8248792" cy="543180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altLang="cs-CZ" sz="2300" dirty="0">
                <a:solidFill>
                  <a:srgbClr val="002D5A"/>
                </a:solidFill>
              </a:rPr>
              <a:t>Křížení různých konfliktních linií - centrum/periferie, město/venkov, práce/kapitál, stát/církev, světová revoluce, nacionalismus, zahraničně-politická orientace, charakter režimu…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altLang="cs-CZ" sz="2300" b="1" dirty="0">
                <a:solidFill>
                  <a:srgbClr val="002D5A"/>
                </a:solidFill>
              </a:rPr>
              <a:t>Extrémní multipartismus </a:t>
            </a:r>
            <a:r>
              <a:rPr lang="cs-CZ" altLang="cs-CZ" sz="2300" dirty="0">
                <a:solidFill>
                  <a:srgbClr val="002D5A"/>
                </a:solidFill>
              </a:rPr>
              <a:t>(nebo atomizovaný systém) - až 16 stran v PS; skutečně relevantních bylo kolem 10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altLang="cs-CZ" sz="2300" b="1" dirty="0">
                <a:solidFill>
                  <a:srgbClr val="002D5A"/>
                </a:solidFill>
              </a:rPr>
              <a:t>Polarizovaný pluralismus </a:t>
            </a:r>
            <a:r>
              <a:rPr lang="cs-CZ" altLang="cs-CZ" sz="2300" dirty="0">
                <a:solidFill>
                  <a:srgbClr val="002D5A"/>
                </a:solidFill>
              </a:rPr>
              <a:t>- silná polarizace, přítomnost </a:t>
            </a:r>
            <a:r>
              <a:rPr lang="cs-CZ" altLang="cs-CZ" sz="2300" u="sng" dirty="0">
                <a:solidFill>
                  <a:srgbClr val="002D5A"/>
                </a:solidFill>
              </a:rPr>
              <a:t>antisystémových stran</a:t>
            </a:r>
            <a:r>
              <a:rPr lang="cs-CZ" altLang="cs-CZ" sz="2300" dirty="0">
                <a:solidFill>
                  <a:srgbClr val="002D5A"/>
                </a:solidFill>
              </a:rPr>
              <a:t>, </a:t>
            </a:r>
            <a:r>
              <a:rPr lang="cs-CZ" altLang="cs-CZ" sz="2300" u="sng" dirty="0">
                <a:solidFill>
                  <a:srgbClr val="002D5A"/>
                </a:solidFill>
              </a:rPr>
              <a:t>absence konstruktivní systémové opozice </a:t>
            </a:r>
            <a:r>
              <a:rPr lang="cs-CZ" altLang="cs-CZ" sz="2300" dirty="0">
                <a:solidFill>
                  <a:srgbClr val="002D5A"/>
                </a:solidFill>
              </a:rPr>
              <a:t>a tudíž i alternace (stranická ministerská léna), obsazený střed, oboustranná opozice, politická neodpovědnost vlády i opozice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altLang="cs-CZ" sz="2300" u="sng" dirty="0">
                <a:solidFill>
                  <a:srgbClr val="002D5A"/>
                </a:solidFill>
              </a:rPr>
              <a:t>Nízká stabilita vlád </a:t>
            </a:r>
            <a:r>
              <a:rPr lang="cs-CZ" altLang="cs-CZ" sz="2300" dirty="0">
                <a:solidFill>
                  <a:srgbClr val="002D5A"/>
                </a:solidFill>
              </a:rPr>
              <a:t>a postupně i celého systému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altLang="cs-CZ" sz="2300" u="sng" dirty="0">
                <a:solidFill>
                  <a:srgbClr val="002D5A"/>
                </a:solidFill>
              </a:rPr>
              <a:t>Malá akceschopnost vlád </a:t>
            </a:r>
            <a:r>
              <a:rPr lang="cs-CZ" altLang="cs-CZ" sz="2300" dirty="0">
                <a:solidFill>
                  <a:srgbClr val="002D5A"/>
                </a:solidFill>
              </a:rPr>
              <a:t>- typické zejména pro období krize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altLang="cs-CZ" sz="2300" dirty="0">
                <a:solidFill>
                  <a:srgbClr val="002D5A"/>
                </a:solidFill>
              </a:rPr>
              <a:t>Částečné vyvážení </a:t>
            </a:r>
            <a:r>
              <a:rPr lang="cs-CZ" altLang="cs-CZ" sz="2300" b="1" dirty="0" err="1">
                <a:solidFill>
                  <a:srgbClr val="002D5A"/>
                </a:solidFill>
              </a:rPr>
              <a:t>partitokratickými</a:t>
            </a:r>
            <a:r>
              <a:rPr lang="cs-CZ" altLang="cs-CZ" sz="2300" b="1" dirty="0">
                <a:solidFill>
                  <a:srgbClr val="002D5A"/>
                </a:solidFill>
              </a:rPr>
              <a:t> tendencemi</a:t>
            </a:r>
          </a:p>
        </p:txBody>
      </p:sp>
    </p:spTree>
    <p:extLst>
      <p:ext uri="{BB962C8B-B14F-4D97-AF65-F5344CB8AC3E}">
        <p14:creationId xmlns:p14="http://schemas.microsoft.com/office/powerpoint/2010/main" val="1852041053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3199"/>
            <a:ext cx="9144000" cy="482601"/>
          </a:xfrm>
        </p:spPr>
        <p:txBody>
          <a:bodyPr>
            <a:noAutofit/>
          </a:bodyPr>
          <a:lstStyle/>
          <a:p>
            <a:r>
              <a:rPr lang="cs-CZ" sz="4000" dirty="0"/>
              <a:t>Volby do PS NS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56756"/>
              </p:ext>
            </p:extLst>
          </p:nvPr>
        </p:nvGraphicFramePr>
        <p:xfrm>
          <a:off x="257173" y="838193"/>
          <a:ext cx="8715377" cy="4619641"/>
        </p:xfrm>
        <a:graphic>
          <a:graphicData uri="http://schemas.openxmlformats.org/drawingml/2006/table">
            <a:tbl>
              <a:tblPr/>
              <a:tblGrid>
                <a:gridCol w="143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31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 hlasů (%)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křesla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 hlasů (%)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křesla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 hlasů (%)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křesla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 hlasů (%)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křesla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Čsl.soc.dem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25,7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Čsl.lid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Něm.soc.dem.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Rep. (čsl.agr.)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Čsl.nár.soc.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Čsl.nár.dem.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Slov.ĺud.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ČSL)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Něm.nár.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SdP)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Něm.nár.soc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 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Něm.agr.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Něm.křesť.soc.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Čsl.živn.obch.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Maďarské strany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KSČ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 rozkolu 23)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SdP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ostatní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2,1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1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6432"/>
              </p:ext>
            </p:extLst>
          </p:nvPr>
        </p:nvGraphicFramePr>
        <p:xfrm>
          <a:off x="1860549" y="5657850"/>
          <a:ext cx="1501775" cy="84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025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Ost</a:t>
                      </a:r>
                      <a:r>
                        <a:rPr lang="cs-CZ" sz="1100" b="1" u="none" strike="noStrike" dirty="0">
                          <a:effectLst/>
                        </a:rPr>
                        <a:t>.:</a:t>
                      </a:r>
                    </a:p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slov.agr</a:t>
                      </a:r>
                      <a:r>
                        <a:rPr lang="cs-CZ" sz="1100" u="none" strike="noStrike" dirty="0">
                          <a:effectLst/>
                        </a:rPr>
                        <a:t>. 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něm.lib. 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soc. Modráček 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SĹS spol. ČSL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00913"/>
              </p:ext>
            </p:extLst>
          </p:nvPr>
        </p:nvGraphicFramePr>
        <p:xfrm>
          <a:off x="4051300" y="5644356"/>
          <a:ext cx="965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Ost</a:t>
                      </a:r>
                      <a:r>
                        <a:rPr lang="cs-CZ" sz="1100" b="1" u="none" strike="noStrike" dirty="0">
                          <a:effectLst/>
                        </a:rPr>
                        <a:t>.:</a:t>
                      </a:r>
                    </a:p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pol. 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rus</a:t>
                      </a:r>
                      <a:r>
                        <a:rPr lang="cs-CZ" sz="1100" u="none" strike="noStrike" dirty="0">
                          <a:effectLst/>
                        </a:rPr>
                        <a:t>. 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71762"/>
              </p:ext>
            </p:extLst>
          </p:nvPr>
        </p:nvGraphicFramePr>
        <p:xfrm>
          <a:off x="5765800" y="5657850"/>
          <a:ext cx="965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85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.:</a:t>
                      </a:r>
                    </a:p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Liga 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polské str. 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86147"/>
              </p:ext>
            </p:extLst>
          </p:nvPr>
        </p:nvGraphicFramePr>
        <p:xfrm>
          <a:off x="7575550" y="5663406"/>
          <a:ext cx="1092200" cy="48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7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čsl. fašisté 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3674"/>
            <a:ext cx="9144000" cy="425451"/>
          </a:xfrm>
        </p:spPr>
        <p:txBody>
          <a:bodyPr>
            <a:noAutofit/>
          </a:bodyPr>
          <a:lstStyle/>
          <a:p>
            <a:r>
              <a:rPr lang="cs-CZ" sz="4000" dirty="0"/>
              <a:t>Síla stranických rodin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63011"/>
              </p:ext>
            </p:extLst>
          </p:nvPr>
        </p:nvGraphicFramePr>
        <p:xfrm>
          <a:off x="323859" y="1411026"/>
          <a:ext cx="8553440" cy="3865824"/>
        </p:xfrm>
        <a:graphic>
          <a:graphicData uri="http://schemas.openxmlformats.org/drawingml/2006/table">
            <a:tbl>
              <a:tblPr/>
              <a:tblGrid>
                <a:gridCol w="53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45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 tooltip="Česká strana sociálně demokratická"/>
                        </a:rPr>
                        <a:t>ČSDSD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tooltip="Německá sociálně demokratická strana dělnická v ČSR"/>
                        </a:rPr>
                        <a:t>DSAP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tooltip="Maďarsko-německá sociálně demokratická strana"/>
                        </a:rPr>
                        <a:t>m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tooltip="Česká strana národně sociální"/>
                        </a:rPr>
                        <a:t>ČSS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 tooltip="Socialistická strana československého lidu pracujícího"/>
                        </a:rPr>
                        <a:t>s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 tooltip="Republikánská strana zemědělského a malorolnického lidu"/>
                        </a:rPr>
                        <a:t>RSČV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 tooltip="Německý svaz zemědělců"/>
                        </a:rPr>
                        <a:t>BdL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 tooltip="Maďarská zemská strana malorolnická a zemědělská (stránka neexistuje)"/>
                        </a:rPr>
                        <a:t>m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 tooltip="Slovenská národní a rolnická strana"/>
                        </a:rPr>
                        <a:t>SNR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 tooltip="Křesťanská a demokratická unie – Československá strana lidová"/>
                        </a:rPr>
                        <a:t>ČSL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 tooltip="Německá křesťansko sociální strana lidová"/>
                        </a:rPr>
                        <a:t>DCV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 tooltip="Zemská křesťansko-socialistická strana"/>
                        </a:rPr>
                        <a:t>m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 tooltip="Československá živnostensko-obchodnická strana středostavovská"/>
                        </a:rPr>
                        <a:t>ž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 tooltip="Československá národní demokracie"/>
                        </a:rPr>
                        <a:t>ČSND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 tooltip="Německá demokratická svobodomyslná strana"/>
                        </a:rPr>
                        <a:t>f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 tooltip="Německá nacionální strana"/>
                        </a:rPr>
                        <a:t>DNP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2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45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 tooltip="Komunistická strana Československa"/>
                        </a:rPr>
                        <a:t>KSČ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 tooltip="Česká strana sociálně demokratická"/>
                        </a:rPr>
                        <a:t>ČSDSD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tooltip="Německá sociálně demokratická strana dělnická v ČSR"/>
                        </a:rPr>
                        <a:t>DSAP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tooltip="Česká strana národně sociální"/>
                        </a:rPr>
                        <a:t>ČSS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 tooltip="Republikánská strana zemědělského a malorolnického lidu"/>
                        </a:rPr>
                        <a:t>RSZML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 tooltip="Německý svaz zemědělců"/>
                        </a:rPr>
                        <a:t>BdL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 tooltip="Autonomní zemědělský sojuz (stránka neexistuje)"/>
                        </a:rPr>
                        <a:t>a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 tooltip="Křesťanská a demokratická unie – Československá strana lidová"/>
                        </a:rPr>
                        <a:t>ČSL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 tooltip="Německá křesťansko sociální strana lidová"/>
                        </a:rPr>
                        <a:t>DCV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 tooltip="Hlinkova slovenská ľudová strana"/>
                        </a:rPr>
                        <a:t>SĽS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 tooltip="Zemská křesťansko-socialistická strana"/>
                        </a:rPr>
                        <a:t>m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 tooltip="Polský lidový a dělnický svaz (stránka neexistuje)"/>
                        </a:rPr>
                        <a:t>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 tooltip="Československá živnostensko-obchodnická strana středostavovská"/>
                        </a:rPr>
                        <a:t>živ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 tooltip="Československá národní demokracie"/>
                        </a:rPr>
                        <a:t>ČSND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 tooltip="Německá národně socialistická strana dělnická"/>
                        </a:rPr>
                        <a:t>nac.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 tooltip="Německá nacionální strana"/>
                        </a:rPr>
                        <a:t>DNP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2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45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 tooltip="Komunistická strana Československa"/>
                        </a:rPr>
                        <a:t>KSČ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 tooltip="Česká strana sociálně demokratická"/>
                        </a:rPr>
                        <a:t>ČSDSD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tooltip="Německá sociálně demokratická strana dělnická v ČSR"/>
                        </a:rPr>
                        <a:t>DSAP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tooltip="Česká strana národně sociální"/>
                        </a:rPr>
                        <a:t>ČSNS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 tooltip="Republikánská strana zemědělského a malorolnického lidu"/>
                        </a:rPr>
                        <a:t>RSZML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 tooltip="Německý svaz zemědělců"/>
                        </a:rPr>
                        <a:t>BdL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 tooltip="Křesťanská a demokratická unie – Československá strana lidová"/>
                        </a:rPr>
                        <a:t>ČSL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 tooltip="Německá křesťansko sociální strana lidová"/>
                        </a:rPr>
                        <a:t>DCV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 tooltip="Hlinkova slovenská ľudová strana"/>
                        </a:rPr>
                        <a:t>HSĽS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 tooltip="Zemská křesťansko-socialistická strana"/>
                        </a:rPr>
                        <a:t>m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 tooltip="Spojení polských menšinových stran a Židovské strany (stránka neexistuje)"/>
                        </a:rPr>
                        <a:t>pž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 tooltip="Československá živnostensko-obchodnická strana středostavovská"/>
                        </a:rPr>
                        <a:t>živ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 tooltip="Československá národní demokracie"/>
                        </a:rPr>
                        <a:t>ČSND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 tooltip="Liga proti vázaným kandidátním listinám (stránka neexistuje)"/>
                        </a:rPr>
                        <a:t>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 tooltip="Německá národně socialistická strana dělnická"/>
                        </a:rPr>
                        <a:t>nac.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 tooltip="Německá nacionální strana"/>
                        </a:rPr>
                        <a:t>DNP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2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45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 tooltip="Komunistická strana Československa"/>
                        </a:rPr>
                        <a:t>KSČ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 tooltip="Česká strana sociálně demokratická"/>
                        </a:rPr>
                        <a:t>ČSDSD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tooltip="Německá sociálně demokratická strana dělnická v ČSR"/>
                        </a:rPr>
                        <a:t>DSAP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tooltip="Česká strana národně sociální"/>
                        </a:rPr>
                        <a:t>ČSNS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 tooltip="Republikánská strana zemědělského a malorolnického lidu"/>
                        </a:rPr>
                        <a:t>RSZML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 tooltip="Německý svaz zemědělců"/>
                        </a:rPr>
                        <a:t>BdL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 tooltip="Křesťanská a demokratická unie – Československá strana lidová"/>
                        </a:rPr>
                        <a:t>ČSL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 tooltip="Německá křesťansko sociální strana lidová"/>
                        </a:rPr>
                        <a:t>DCV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 tooltip="Hlinkova slovenská ľudová strana"/>
                        </a:rPr>
                        <a:t>AB (HSĽS)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 tooltip="Zemská křesťansko-socialistická strana"/>
                        </a:rPr>
                        <a:t>m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 tooltip="Československá živnostensko-obchodnická strana středostavovská"/>
                        </a:rPr>
                        <a:t>živ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 tooltip="Národní sjednocení"/>
                        </a:rPr>
                        <a:t>NSj</a:t>
                      </a:r>
                      <a:endParaRPr lang="cs-CZ" sz="1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6" tooltip="Národní obec fašistická"/>
                        </a:rPr>
                        <a:t>NOF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7" tooltip="Sudetoněmecká strana"/>
                        </a:rPr>
                        <a:t>SdP</a:t>
                      </a:r>
                      <a:endParaRPr lang="cs-CZ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64" marR="7564" marT="7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3674"/>
            <a:ext cx="9144000" cy="425451"/>
          </a:xfrm>
        </p:spPr>
        <p:txBody>
          <a:bodyPr>
            <a:noAutofit/>
          </a:bodyPr>
          <a:lstStyle/>
          <a:p>
            <a:r>
              <a:rPr lang="cs-CZ" sz="4000" dirty="0"/>
              <a:t>Síla stranických rodin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889542"/>
              </p:ext>
            </p:extLst>
          </p:nvPr>
        </p:nvGraphicFramePr>
        <p:xfrm>
          <a:off x="123825" y="657224"/>
          <a:ext cx="8896350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9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Otevřená / uzavřená společnost</a:t>
            </a:r>
          </a:p>
        </p:txBody>
      </p:sp>
    </p:spTree>
    <p:extLst>
      <p:ext uri="{BB962C8B-B14F-4D97-AF65-F5344CB8AC3E}">
        <p14:creationId xmlns:p14="http://schemas.microsoft.com/office/powerpoint/2010/main" val="672308001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349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České (československé) strany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73033"/>
              </p:ext>
            </p:extLst>
          </p:nvPr>
        </p:nvGraphicFramePr>
        <p:xfrm>
          <a:off x="285750" y="1266824"/>
          <a:ext cx="8762999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208132"/>
            <a:ext cx="5038725" cy="364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485918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83" y="3114674"/>
            <a:ext cx="5193816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5000625" cy="358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Dichotomie ústavního textu a politické reality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9250"/>
            <a:ext cx="8332788" cy="479742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cs-CZ" altLang="cs-CZ" sz="2000" b="0" dirty="0">
                <a:solidFill>
                  <a:srgbClr val="002D5A"/>
                </a:solidFill>
              </a:rPr>
              <a:t>Mimoústavní mocenská centra – Pětka a Hrad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000" b="0" dirty="0">
                <a:solidFill>
                  <a:srgbClr val="002D5A"/>
                </a:solidFill>
              </a:rPr>
              <a:t>Postavení prakticky všech ústavních institucí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Prezident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Vláda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Poslanecká sněmovna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Senát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Ústavní soud 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Volební soud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000" b="0" dirty="0" err="1">
                <a:solidFill>
                  <a:srgbClr val="002D5A"/>
                </a:solidFill>
              </a:rPr>
              <a:t>Partitokracie</a:t>
            </a:r>
            <a:endParaRPr lang="cs-CZ" altLang="cs-CZ" sz="2000" b="0" dirty="0">
              <a:solidFill>
                <a:srgbClr val="002D5A"/>
              </a:solidFill>
            </a:endParaRP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vázané kandidátky + „imperativní“ mandát (majetek strany)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Pětka</a:t>
            </a:r>
          </a:p>
          <a:p>
            <a:pPr lvl="1" eaLnBrk="1" hangingPunct="1">
              <a:lnSpc>
                <a:spcPct val="105000"/>
              </a:lnSpc>
              <a:spcBef>
                <a:spcPct val="20000"/>
              </a:spcBef>
              <a:buFont typeface="Arial" charset="0"/>
              <a:buNone/>
            </a:pPr>
            <a:r>
              <a:rPr lang="cs-CZ" altLang="cs-CZ" sz="8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980828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93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Druhá republika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2764"/>
            <a:ext cx="8229600" cy="5308979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30. 9. 1938 - 15. 3. 1939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Opuštění prvorepublikových demokratických tradic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Tendence k autoritativnímu režimu: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Oklešťování lidských a politických práv 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Oklešťování názorové a politické plurality (média, politické stranictví…)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Prvky stavovského korporativismu (Státní hospodářská rada)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Paralyzace ústavního pořádku - zmocňovací zákony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Omezování ekonomických svobod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b="0" dirty="0">
                <a:solidFill>
                  <a:srgbClr val="002D5A"/>
                </a:solidFill>
              </a:rPr>
              <a:t>		XXX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cs-CZ" altLang="cs-CZ" sz="1800" b="0" dirty="0">
                <a:solidFill>
                  <a:srgbClr val="002D5A"/>
                </a:solidFill>
              </a:rPr>
              <a:t>Zachování nezávislosti soudního systému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cs-CZ" altLang="cs-CZ" sz="1800" b="0" dirty="0">
                <a:solidFill>
                  <a:srgbClr val="002D5A"/>
                </a:solidFill>
              </a:rPr>
              <a:t>Absence plánování hospodářství a direktivního řízení, resp. znárodňování</a:t>
            </a:r>
          </a:p>
        </p:txBody>
      </p:sp>
    </p:spTree>
    <p:extLst>
      <p:ext uri="{BB962C8B-B14F-4D97-AF65-F5344CB8AC3E}">
        <p14:creationId xmlns:p14="http://schemas.microsoft.com/office/powerpoint/2010/main" val="3157936645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Protektorát Čechy a Morava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800" b="0" dirty="0">
                <a:solidFill>
                  <a:srgbClr val="002D5A"/>
                </a:solidFill>
              </a:rPr>
              <a:t>Aplikace klasického totalitního modelu: státní ideologie, totální cenzura, kontrola ekonomiky státem, monopol na prostředky ozbrojené moci, fyzický a psychický teror + vůdcovský princip, antisemitismus, mýtus germánské rasy</a:t>
            </a:r>
            <a:r>
              <a:rPr lang="cs-CZ" altLang="cs-CZ" sz="2800" dirty="0">
                <a:solidFill>
                  <a:srgbClr val="002D5A"/>
                </a:solidFill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800" b="0" dirty="0">
                <a:solidFill>
                  <a:srgbClr val="002D5A"/>
                </a:solidFill>
              </a:rPr>
              <a:t>3 fáze: </a:t>
            </a:r>
            <a:r>
              <a:rPr lang="cs-CZ" altLang="cs-CZ" sz="2800" b="0" dirty="0" err="1">
                <a:solidFill>
                  <a:srgbClr val="002D5A"/>
                </a:solidFill>
              </a:rPr>
              <a:t>neurathovská</a:t>
            </a:r>
            <a:r>
              <a:rPr lang="cs-CZ" altLang="cs-CZ" sz="2800" b="0" dirty="0">
                <a:solidFill>
                  <a:srgbClr val="002D5A"/>
                </a:solidFill>
              </a:rPr>
              <a:t>, </a:t>
            </a:r>
            <a:r>
              <a:rPr lang="cs-CZ" altLang="cs-CZ" sz="2800" b="0" dirty="0" err="1">
                <a:solidFill>
                  <a:srgbClr val="002D5A"/>
                </a:solidFill>
              </a:rPr>
              <a:t>heydrichovská</a:t>
            </a:r>
            <a:r>
              <a:rPr lang="cs-CZ" altLang="cs-CZ" sz="2800" b="0" dirty="0">
                <a:solidFill>
                  <a:srgbClr val="002D5A"/>
                </a:solidFill>
              </a:rPr>
              <a:t> a frankovská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800" b="0" dirty="0">
                <a:solidFill>
                  <a:srgbClr val="002D5A"/>
                </a:solidFill>
              </a:rPr>
              <a:t>Vazalský stát zbavený mezinárodní subjektivity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800" b="0" dirty="0">
                <a:solidFill>
                  <a:srgbClr val="002D5A"/>
                </a:solidFill>
              </a:rPr>
              <a:t>Instituce: státní prezident, protektorátní vláda, zástupce u říšské vlády + říšský protektor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800" b="0" dirty="0">
                <a:solidFill>
                  <a:srgbClr val="002D5A"/>
                </a:solidFill>
              </a:rPr>
              <a:t>Národní souručenství x Politické ústředí, Obrana národa, Petiční výbor Věrni zůstaneme, Ústřední vedení odboje domácího, Rada tří, komunistický odboj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Arial" charset="0"/>
              <a:buNone/>
            </a:pPr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275596654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Prozatímní státní zřízení (1940-1945)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Specifické uspořádání - „kvazi-suverénní institucionální síť“ - specifické cíle: opětovné uznání čs. orgánů v zahraničí ze strany Spojenců, koordinace odboje, formulace pol. uspořádání poválečné ČSR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Exilová mocenská centra - Londýn, Moskva - kooperace / konkurence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Konec v dubnu 1945, kdy byla jmenována vláda Národní fronty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Orgány:</a:t>
            </a:r>
          </a:p>
          <a:p>
            <a:pPr lvl="1"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Prezident republiky (od r. 1940) - dekrety</a:t>
            </a:r>
          </a:p>
          <a:p>
            <a:pPr lvl="1"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Prozatímní vláda (</a:t>
            </a:r>
            <a:r>
              <a:rPr lang="cs-CZ" altLang="cs-CZ" sz="1800" b="0" dirty="0" err="1">
                <a:solidFill>
                  <a:srgbClr val="002D5A"/>
                </a:solidFill>
              </a:rPr>
              <a:t>Msgre</a:t>
            </a:r>
            <a:r>
              <a:rPr lang="cs-CZ" altLang="cs-CZ" sz="1800" b="0" dirty="0">
                <a:solidFill>
                  <a:srgbClr val="002D5A"/>
                </a:solidFill>
              </a:rPr>
              <a:t>. Šrámek)</a:t>
            </a:r>
          </a:p>
          <a:p>
            <a:pPr lvl="1" eaLnBrk="1" hangingPunct="1">
              <a:lnSpc>
                <a:spcPct val="115000"/>
              </a:lnSpc>
              <a:spcBef>
                <a:spcPct val="30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Státní rada</a:t>
            </a:r>
          </a:p>
          <a:p>
            <a:pPr eaLnBrk="1" hangingPunct="1"/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659449370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9958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Třetí republika - základní mezníky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364776"/>
            <a:ext cx="8550275" cy="515885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b="0" i="1" dirty="0">
                <a:solidFill>
                  <a:srgbClr val="002D5A"/>
                </a:solidFill>
              </a:rPr>
              <a:t>12. 12. 1943	čsl.-sovětská smlouva o přátelství, vzájemné pomoci 		a poválečné spolupráci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b="0" dirty="0">
                <a:solidFill>
                  <a:srgbClr val="002D5A"/>
                </a:solidFill>
              </a:rPr>
              <a:t>Březen 1945	vyhlášení Národní fronty Čechů a Slováků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5. 4. 1945	Košický vládní program (vláda Zdeňka </a:t>
            </a:r>
            <a:r>
              <a:rPr lang="cs-CZ" altLang="cs-CZ" sz="2400" dirty="0" err="1">
                <a:solidFill>
                  <a:srgbClr val="002D5A"/>
                </a:solidFill>
              </a:rPr>
              <a:t>Fierlingera</a:t>
            </a:r>
            <a:r>
              <a:rPr lang="cs-CZ" altLang="cs-CZ" sz="2400" dirty="0">
                <a:solidFill>
                  <a:srgbClr val="002D5A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Červen 1945	tzv. velký retribuční dekret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26. 5. 1946 	parlamentní volby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2. 7. 1946	jmenována vláda Klementa Gottwalda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Říjen 1946	vyhlášení dvouletky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10. 7. 1947	odmítnutí Marshallova plánu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20. 2. 1948	demise 12 ministrů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25. 2. 1948	přijetí demise prezidentem Benešem a jmenování 			vlády „obrozené“ NF</a:t>
            </a:r>
          </a:p>
        </p:txBody>
      </p:sp>
    </p:spTree>
    <p:extLst>
      <p:ext uri="{BB962C8B-B14F-4D97-AF65-F5344CB8AC3E}">
        <p14:creationId xmlns:p14="http://schemas.microsoft.com/office/powerpoint/2010/main" val="20998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480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Politický systém 1945-1948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0436"/>
            <a:ext cx="8229600" cy="45719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Ústavně právní návaznost na První republiku (včetně platné ústavy 1920), v praxi však značné odchylky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Návaznost na prozatímní státní zřízení - prezidentské dekrety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Inspirace ze SSSR - systém národních výborů, Národní fronta, politizace ozbrojených složek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Rozsáhlé znárodňování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odsun neslovanského obyvatelstva (nakonec jen Němců)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vyrovnávání se s „kolaboranty“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hybridní demokracie / </a:t>
            </a:r>
            <a:r>
              <a:rPr lang="cs-CZ" altLang="cs-CZ" sz="2400" b="1" dirty="0" err="1">
                <a:solidFill>
                  <a:srgbClr val="002D5A"/>
                </a:solidFill>
              </a:rPr>
              <a:t>pretotalitní</a:t>
            </a:r>
            <a:r>
              <a:rPr lang="cs-CZ" altLang="cs-CZ" sz="2400" b="1" dirty="0">
                <a:solidFill>
                  <a:srgbClr val="002D5A"/>
                </a:solidFill>
              </a:rPr>
              <a:t> režim</a:t>
            </a:r>
          </a:p>
        </p:txBody>
      </p:sp>
    </p:spTree>
    <p:extLst>
      <p:ext uri="{BB962C8B-B14F-4D97-AF65-F5344CB8AC3E}">
        <p14:creationId xmlns:p14="http://schemas.microsoft.com/office/powerpoint/2010/main" val="3646781518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Stranický systém třetí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3266"/>
            <a:ext cx="8229600" cy="439289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Limitovaný pluralismus - Národní fronta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Čtyři politické strany v Čechách a na Moravě - KSČ, ČSSD, ČSNS, ČSL; čtyři na Slovensku - KSS, DS, SP, </a:t>
            </a:r>
            <a:r>
              <a:rPr lang="cs-CZ" sz="2800" dirty="0" err="1">
                <a:solidFill>
                  <a:srgbClr val="002D5A"/>
                </a:solidFill>
              </a:rPr>
              <a:t>SSl</a:t>
            </a:r>
            <a:endParaRPr lang="cs-CZ" sz="2800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Nebyla umožněna obnova agrární strany, národních demokratů, živnostenské strany a mnoha jiných předválečných formací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Závazek participovat - absence opozice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Tzv. Socialistický blok v rámci NF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Postupné útoky proti dem. stranám (nejprve slov. DS) </a:t>
            </a:r>
          </a:p>
        </p:txBody>
      </p:sp>
    </p:spTree>
    <p:extLst>
      <p:ext uri="{BB962C8B-B14F-4D97-AF65-F5344CB8AC3E}">
        <p14:creationId xmlns:p14="http://schemas.microsoft.com/office/powerpoint/2010/main" val="276274593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Suverenita / vazalství</a:t>
            </a:r>
          </a:p>
        </p:txBody>
      </p:sp>
    </p:spTree>
    <p:extLst>
      <p:ext uri="{BB962C8B-B14F-4D97-AF65-F5344CB8AC3E}">
        <p14:creationId xmlns:p14="http://schemas.microsoft.com/office/powerpoint/2010/main" val="1179236916"/>
      </p:ext>
    </p:extLst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0650"/>
            <a:ext cx="9144000" cy="923926"/>
          </a:xfrm>
        </p:spPr>
        <p:txBody>
          <a:bodyPr>
            <a:normAutofit/>
          </a:bodyPr>
          <a:lstStyle/>
          <a:p>
            <a:r>
              <a:rPr lang="cs-CZ" sz="4400" dirty="0"/>
              <a:t>Volby 1946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97991"/>
              </p:ext>
            </p:extLst>
          </p:nvPr>
        </p:nvGraphicFramePr>
        <p:xfrm>
          <a:off x="300243" y="1037230"/>
          <a:ext cx="8584450" cy="4899545"/>
        </p:xfrm>
        <a:graphic>
          <a:graphicData uri="http://schemas.openxmlformats.org/drawingml/2006/table">
            <a:tbl>
              <a:tblPr/>
              <a:tblGrid>
                <a:gridCol w="171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101"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rgbClr val="002D5A"/>
                          </a:solidFill>
                          <a:effectLst/>
                        </a:rPr>
                        <a:t>Strana</a:t>
                      </a:r>
                    </a:p>
                  </a:txBody>
                  <a:tcPr marL="47642" marR="104216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Čechy</a:t>
                      </a:r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(v %)</a:t>
                      </a:r>
                    </a:p>
                  </a:txBody>
                  <a:tcPr marL="47642" marR="104216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Morava a Slezsko</a:t>
                      </a:r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 (v %)</a:t>
                      </a:r>
                    </a:p>
                  </a:txBody>
                  <a:tcPr marL="47642" marR="104216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Slovensko</a:t>
                      </a:r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(v %)</a:t>
                      </a:r>
                    </a:p>
                  </a:txBody>
                  <a:tcPr marL="47642" marR="104216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Počet mandátů</a:t>
                      </a:r>
                    </a:p>
                  </a:txBody>
                  <a:tcPr marL="47642" marR="104216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09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43,3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34,5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41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ČSNS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25,2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20,2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55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559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ČSL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16,3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27,6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46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80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15,0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16,7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37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90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DS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61,4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43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01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KSS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30,5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590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SSL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4,2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3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590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strike="noStrike" dirty="0">
                          <a:solidFill>
                            <a:srgbClr val="002D5A"/>
                          </a:solidFill>
                          <a:effectLst/>
                        </a:rPr>
                        <a:t>SP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3,1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2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784">
                <a:tc>
                  <a:txBody>
                    <a:bodyPr/>
                    <a:lstStyle/>
                    <a:p>
                      <a:pPr algn="l"/>
                      <a:r>
                        <a:rPr lang="cs-CZ" sz="2000" b="0" i="1" dirty="0">
                          <a:solidFill>
                            <a:srgbClr val="002D5A"/>
                          </a:solidFill>
                          <a:effectLst/>
                        </a:rPr>
                        <a:t>prázdné lístky</a:t>
                      </a:r>
                      <a:endParaRPr lang="cs-CZ" sz="2000" b="0" dirty="0">
                        <a:solidFill>
                          <a:srgbClr val="002D5A"/>
                        </a:solidFill>
                        <a:effectLst/>
                      </a:endParaRP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0,3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0,4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0,8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2D5A"/>
                          </a:solidFill>
                          <a:effectLst/>
                        </a:rPr>
                        <a:t>-</a:t>
                      </a:r>
                    </a:p>
                  </a:txBody>
                  <a:tcPr marL="47642" marR="47642" marT="23821" marB="2382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607381"/>
      </p:ext>
    </p:extLst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3" y="846161"/>
            <a:ext cx="6359857" cy="39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5648"/>
            <a:ext cx="4498111" cy="22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7253"/>
            <a:ext cx="9144000" cy="312430"/>
          </a:xfrm>
        </p:spPr>
        <p:txBody>
          <a:bodyPr>
            <a:noAutofit/>
          </a:bodyPr>
          <a:lstStyle/>
          <a:p>
            <a:r>
              <a:rPr lang="cs-CZ" sz="4400" dirty="0"/>
              <a:t>Volby 1946</a:t>
            </a:r>
          </a:p>
        </p:txBody>
      </p:sp>
    </p:spTree>
    <p:extLst>
      <p:ext uri="{BB962C8B-B14F-4D97-AF65-F5344CB8AC3E}">
        <p14:creationId xmlns:p14="http://schemas.microsoft.com/office/powerpoint/2010/main" val="822649687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650"/>
            <a:ext cx="9144000" cy="92392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Politický systém komunistického </a:t>
            </a:r>
            <a:br>
              <a:rPr lang="cs-CZ" altLang="cs-CZ" sz="3200" dirty="0"/>
            </a:br>
            <a:r>
              <a:rPr lang="cs-CZ" altLang="cs-CZ" sz="3200" dirty="0"/>
              <a:t>Československa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55594"/>
            <a:ext cx="8495731" cy="5213445"/>
          </a:xfrm>
        </p:spPr>
        <p:txBody>
          <a:bodyPr>
            <a:noAutofit/>
          </a:bodyPr>
          <a:lstStyle/>
          <a:p>
            <a:pPr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Vnitřní dynamika v návaznosti na mezinárodně politickou situaci, vnitřní poměry v KSČ a poměry uvnitř společnosti (včetně ekonomických) </a:t>
            </a:r>
          </a:p>
          <a:p>
            <a:pPr eaLnBrk="1" hangingPunct="1">
              <a:spcBef>
                <a:spcPct val="3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Řada různých fází režimu:</a:t>
            </a:r>
            <a:r>
              <a:rPr lang="cs-CZ" altLang="cs-CZ" sz="2000" b="0" dirty="0">
                <a:solidFill>
                  <a:srgbClr val="002D5A"/>
                </a:solidFill>
              </a:rPr>
              <a:t> 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Úvodní, nejvíce represivní fáze (1948 - 1953)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Přechodné, avšak stále silně represivní období (1953 - 1958)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Fáze uvolnění (1958 - 1968)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Demokratizující se </a:t>
            </a:r>
            <a:r>
              <a:rPr lang="cs-CZ" altLang="cs-CZ" sz="2000" b="0" dirty="0" err="1">
                <a:solidFill>
                  <a:srgbClr val="002D5A"/>
                </a:solidFill>
              </a:rPr>
              <a:t>posttotalitarismus</a:t>
            </a:r>
            <a:r>
              <a:rPr lang="cs-CZ" altLang="cs-CZ" sz="2000" b="0" dirty="0">
                <a:solidFill>
                  <a:srgbClr val="002D5A"/>
                </a:solidFill>
              </a:rPr>
              <a:t> (1968)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Čistky a konsolidace režimu - dynamická normalizace (1969-poč. 70. let)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Zamrznutí režimu - statický normalizovaný režim (čtvrtina 70. let - polovina 80. let)</a:t>
            </a:r>
          </a:p>
          <a:p>
            <a:pPr lvl="1" eaLnBrk="1" hangingPunct="1"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Nárůst dynamiky (</a:t>
            </a:r>
            <a:r>
              <a:rPr lang="cs-CZ" altLang="cs-CZ" sz="2000" b="0" dirty="0" err="1">
                <a:solidFill>
                  <a:srgbClr val="002D5A"/>
                </a:solidFill>
              </a:rPr>
              <a:t>pretranziční</a:t>
            </a:r>
            <a:r>
              <a:rPr lang="cs-CZ" altLang="cs-CZ" sz="2000" b="0" dirty="0">
                <a:solidFill>
                  <a:srgbClr val="002D5A"/>
                </a:solidFill>
              </a:rPr>
              <a:t> éra) - závěr 80. let - 1989</a:t>
            </a:r>
          </a:p>
          <a:p>
            <a:pPr lvl="1" eaLnBrk="1" hangingPunct="1">
              <a:spcBef>
                <a:spcPct val="35000"/>
              </a:spcBef>
              <a:buFont typeface="Arial" charset="0"/>
              <a:buNone/>
            </a:pPr>
            <a:endParaRPr lang="cs-CZ" altLang="cs-CZ" sz="1000" i="1" dirty="0">
              <a:solidFill>
                <a:srgbClr val="002D5A"/>
              </a:solidFill>
            </a:endParaRPr>
          </a:p>
          <a:p>
            <a:pPr lvl="1" eaLnBrk="1" hangingPunct="1">
              <a:spcBef>
                <a:spcPct val="35000"/>
              </a:spcBef>
              <a:buFont typeface="Arial" charset="0"/>
              <a:buNone/>
            </a:pPr>
            <a:r>
              <a:rPr lang="cs-CZ" altLang="cs-CZ" sz="2000" b="1" i="1" dirty="0">
                <a:solidFill>
                  <a:srgbClr val="002D5A"/>
                </a:solidFill>
              </a:rPr>
              <a:t>Fáze se od sebe odlišují dynamikou, měrou represe, ideologičností, byrokratičností, pozicí mocenských pák atd.</a:t>
            </a:r>
          </a:p>
        </p:txBody>
      </p:sp>
    </p:spTree>
    <p:extLst>
      <p:ext uri="{BB962C8B-B14F-4D97-AF65-F5344CB8AC3E}">
        <p14:creationId xmlns:p14="http://schemas.microsoft.com/office/powerpoint/2010/main" val="1527402668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832"/>
            <a:ext cx="9144000" cy="9239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/>
              <a:t>Vybrané atributy komunistického </a:t>
            </a:r>
            <a:br>
              <a:rPr lang="cs-CZ" altLang="cs-CZ" sz="3600" dirty="0"/>
            </a:br>
            <a:r>
              <a:rPr lang="cs-CZ" altLang="cs-CZ" sz="3600" dirty="0"/>
              <a:t>režimu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8300"/>
            <a:ext cx="8646236" cy="5390864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Ústavní vývoj (dichotomie dikce a reality)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Vedoucí role KSČ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Systém Národní fronty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Monopol marxismu-leninismu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Represe a represivní orgány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Vnitřní vývoj KSČ - kliky, elity versus masy, národnostní otázka, dogmatici versus reformátoři, vztah k SSSR a KSSS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Satelity KSČ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Národní výbory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Ideologie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Mlčení versus souhlas…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Ekonomická politika a ekonomická realita</a:t>
            </a:r>
          </a:p>
        </p:txBody>
      </p:sp>
    </p:spTree>
    <p:extLst>
      <p:ext uri="{BB962C8B-B14F-4D97-AF65-F5344CB8AC3E}">
        <p14:creationId xmlns:p14="http://schemas.microsoft.com/office/powerpoint/2010/main" val="2933339045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 k demokracii po česku (</a:t>
            </a:r>
            <a:r>
              <a:rPr lang="cs-CZ" sz="4800" b="1" cap="all" dirty="0" err="1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československu</a:t>
            </a:r>
            <a:r>
              <a:rPr lang="cs-CZ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3773" y="499908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r>
              <a:rPr lang="cs-CZ" sz="2800" dirty="0">
                <a:solidFill>
                  <a:srgbClr val="002D5A"/>
                </a:solidFill>
              </a:rPr>
              <a:t>AR 2019-20</a:t>
            </a:r>
          </a:p>
        </p:txBody>
      </p:sp>
    </p:spTree>
    <p:extLst>
      <p:ext uri="{BB962C8B-B14F-4D97-AF65-F5344CB8AC3E}">
        <p14:creationId xmlns:p14="http://schemas.microsoft.com/office/powerpoint/2010/main" val="1231693115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57" y="483406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Přechody k demokracii: </a:t>
            </a:r>
            <a:br>
              <a:rPr lang="cs-CZ" altLang="cs-CZ" sz="3200" dirty="0"/>
            </a:br>
            <a:r>
              <a:rPr lang="cs-CZ" altLang="cs-CZ" sz="3200" dirty="0"/>
              <a:t>několik obecných poznámek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072"/>
            <a:ext cx="8229600" cy="530897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Charakter (povaha) nedemokratického režimu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i="1" dirty="0">
                <a:solidFill>
                  <a:srgbClr val="002D5A"/>
                </a:solidFill>
              </a:rPr>
              <a:t>Totalitní / posttotalitní / autoritářský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dirty="0" err="1">
                <a:solidFill>
                  <a:srgbClr val="002D5A"/>
                </a:solidFill>
              </a:rPr>
              <a:t>Kitschelt</a:t>
            </a:r>
            <a:r>
              <a:rPr lang="cs-CZ" altLang="cs-CZ" sz="2200" b="0" dirty="0">
                <a:solidFill>
                  <a:srgbClr val="002D5A"/>
                </a:solidFill>
              </a:rPr>
              <a:t>: </a:t>
            </a:r>
            <a:r>
              <a:rPr lang="cs-CZ" altLang="cs-CZ" sz="2200" b="0" i="1" dirty="0">
                <a:solidFill>
                  <a:srgbClr val="002D5A"/>
                </a:solidFill>
              </a:rPr>
              <a:t>patrimoniální, byrokraticko-autoritářský a národně konsensuální komunismus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Typologie ukončení režimů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Aktéři a strategie: </a:t>
            </a:r>
            <a:r>
              <a:rPr lang="cs-CZ" altLang="cs-CZ" sz="2200" b="0" i="1" dirty="0">
                <a:solidFill>
                  <a:srgbClr val="002D5A"/>
                </a:solidFill>
              </a:rPr>
              <a:t>pakt, vnucení, reforma, revoluce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Aktéři a tempo: </a:t>
            </a:r>
            <a:r>
              <a:rPr lang="cs-CZ" altLang="cs-CZ" sz="2200" b="0" i="1" dirty="0">
                <a:solidFill>
                  <a:srgbClr val="002D5A"/>
                </a:solidFill>
              </a:rPr>
              <a:t>posílení demokratizace, přechod revolučním bojem, přechod transakcí, přechod zlomem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Shrnutí: </a:t>
            </a:r>
            <a:r>
              <a:rPr lang="cs-CZ" altLang="cs-CZ" sz="2200" i="1" dirty="0">
                <a:solidFill>
                  <a:srgbClr val="002D5A"/>
                </a:solidFill>
              </a:rPr>
              <a:t>sjednaný p., p. kolapsem, p. sebevyloučením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Etapy přechodu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i="1" dirty="0">
                <a:solidFill>
                  <a:srgbClr val="002D5A"/>
                </a:solidFill>
              </a:rPr>
              <a:t>přípravná, rozhodující, </a:t>
            </a:r>
            <a:r>
              <a:rPr lang="cs-CZ" altLang="cs-CZ" sz="2200" b="0" i="1" dirty="0" err="1">
                <a:solidFill>
                  <a:srgbClr val="002D5A"/>
                </a:solidFill>
              </a:rPr>
              <a:t>uvykací</a:t>
            </a:r>
            <a:endParaRPr lang="cs-CZ" altLang="cs-CZ" sz="2200" b="0" i="1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i="1" dirty="0">
                <a:solidFill>
                  <a:srgbClr val="002D5A"/>
                </a:solidFill>
              </a:rPr>
              <a:t>liberalizace, demokratizace</a:t>
            </a:r>
          </a:p>
          <a:p>
            <a:pPr eaLnBrk="1" hangingPunct="1"/>
            <a:endParaRPr lang="cs-CZ" altLang="cs-CZ" sz="1600" b="0" i="1" dirty="0"/>
          </a:p>
        </p:txBody>
      </p:sp>
    </p:spTree>
    <p:extLst>
      <p:ext uri="{BB962C8B-B14F-4D97-AF65-F5344CB8AC3E}">
        <p14:creationId xmlns:p14="http://schemas.microsoft.com/office/powerpoint/2010/main" val="1739565443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695" y="592587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Československo pohledem </a:t>
            </a:r>
            <a:br>
              <a:rPr lang="cs-CZ" altLang="cs-CZ" sz="3600" dirty="0"/>
            </a:br>
            <a:r>
              <a:rPr lang="cs-CZ" altLang="cs-CZ" sz="3600" dirty="0"/>
              <a:t>teorie a praxe přechodů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Charakter (povaha) nedemokratického režimu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Linz</a:t>
            </a:r>
            <a:r>
              <a:rPr lang="cs-CZ" altLang="cs-CZ" sz="2000" b="0" dirty="0">
                <a:solidFill>
                  <a:srgbClr val="002D5A"/>
                </a:solidFill>
              </a:rPr>
              <a:t>, </a:t>
            </a:r>
            <a:r>
              <a:rPr lang="cs-CZ" altLang="cs-CZ" sz="2000" b="0" dirty="0" err="1">
                <a:solidFill>
                  <a:srgbClr val="002D5A"/>
                </a:solidFill>
              </a:rPr>
              <a:t>Stepan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„zamrzlý </a:t>
            </a:r>
            <a:r>
              <a:rPr lang="cs-CZ" altLang="cs-CZ" sz="2000" i="1" dirty="0" err="1">
                <a:solidFill>
                  <a:srgbClr val="002D5A"/>
                </a:solidFill>
              </a:rPr>
              <a:t>posttotalitarismus</a:t>
            </a:r>
            <a:r>
              <a:rPr lang="cs-CZ" altLang="cs-CZ" sz="2000" i="1" dirty="0">
                <a:solidFill>
                  <a:srgbClr val="002D5A"/>
                </a:solidFill>
              </a:rPr>
              <a:t>“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Kitschelt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byrokraticko-autoritářský</a:t>
            </a:r>
          </a:p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Typologie ukončení režimů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Huntington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přesun (kooperace</a:t>
            </a:r>
            <a:r>
              <a:rPr lang="cs-CZ" altLang="cs-CZ" sz="2000" b="0" dirty="0">
                <a:solidFill>
                  <a:srgbClr val="002D5A"/>
                </a:solidFill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Karlová, </a:t>
            </a:r>
            <a:r>
              <a:rPr lang="cs-CZ" altLang="cs-CZ" sz="2000" b="0" dirty="0" err="1">
                <a:solidFill>
                  <a:srgbClr val="002D5A"/>
                </a:solidFill>
              </a:rPr>
              <a:t>Schmitter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reforma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Linz</a:t>
            </a:r>
            <a:r>
              <a:rPr lang="cs-CZ" altLang="cs-CZ" sz="2000" b="0" dirty="0">
                <a:solidFill>
                  <a:srgbClr val="002D5A"/>
                </a:solidFill>
              </a:rPr>
              <a:t>, </a:t>
            </a:r>
            <a:r>
              <a:rPr lang="cs-CZ" altLang="cs-CZ" sz="2000" b="0" dirty="0" err="1">
                <a:solidFill>
                  <a:srgbClr val="002D5A"/>
                </a:solidFill>
              </a:rPr>
              <a:t>Stepan</a:t>
            </a:r>
            <a:r>
              <a:rPr lang="cs-CZ" altLang="cs-CZ" sz="2000" b="0" dirty="0">
                <a:solidFill>
                  <a:srgbClr val="002D5A"/>
                </a:solidFill>
              </a:rPr>
              <a:t> (Kunc, Dvořáková): </a:t>
            </a:r>
            <a:r>
              <a:rPr lang="cs-CZ" altLang="cs-CZ" sz="2000" i="1" dirty="0">
                <a:solidFill>
                  <a:srgbClr val="002D5A"/>
                </a:solidFill>
              </a:rPr>
              <a:t>kolaps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Novák: </a:t>
            </a:r>
            <a:r>
              <a:rPr lang="cs-CZ" altLang="cs-CZ" sz="2000" i="1" dirty="0">
                <a:solidFill>
                  <a:srgbClr val="002D5A"/>
                </a:solidFill>
              </a:rPr>
              <a:t>vynucený přechod masovou mobilizací, opozičními silami a </a:t>
            </a:r>
            <a:r>
              <a:rPr lang="cs-CZ" altLang="cs-CZ" sz="2000" i="1" dirty="0" err="1">
                <a:solidFill>
                  <a:srgbClr val="002D5A"/>
                </a:solidFill>
              </a:rPr>
              <a:t>mezinár</a:t>
            </a:r>
            <a:r>
              <a:rPr lang="cs-CZ" altLang="cs-CZ" sz="2000" i="1" dirty="0">
                <a:solidFill>
                  <a:srgbClr val="002D5A"/>
                </a:solidFill>
              </a:rPr>
              <a:t>. událostmi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Szomolányi</a:t>
            </a:r>
            <a:r>
              <a:rPr lang="cs-CZ" altLang="cs-CZ" sz="2000" b="0" dirty="0">
                <a:solidFill>
                  <a:srgbClr val="002D5A"/>
                </a:solidFill>
              </a:rPr>
              <a:t>, </a:t>
            </a:r>
            <a:r>
              <a:rPr lang="cs-CZ" altLang="cs-CZ" sz="2000" b="0" dirty="0" err="1">
                <a:solidFill>
                  <a:srgbClr val="002D5A"/>
                </a:solidFill>
              </a:rPr>
              <a:t>Civín</a:t>
            </a:r>
            <a:r>
              <a:rPr lang="cs-CZ" altLang="cs-CZ" sz="2000" b="0" dirty="0">
                <a:solidFill>
                  <a:srgbClr val="002D5A"/>
                </a:solidFill>
              </a:rPr>
              <a:t>, Mrklas: </a:t>
            </a:r>
            <a:r>
              <a:rPr lang="cs-CZ" altLang="cs-CZ" sz="2000" i="1" dirty="0">
                <a:solidFill>
                  <a:srgbClr val="002D5A"/>
                </a:solidFill>
              </a:rPr>
              <a:t>kombinace kolapsu a jednání</a:t>
            </a:r>
            <a:r>
              <a:rPr lang="cs-CZ" altLang="cs-CZ" sz="2000" b="0" dirty="0">
                <a:solidFill>
                  <a:srgbClr val="002D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428784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93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Otevření čs. přechodu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519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Nástup M. Gorbačova v SSSR - 1. signál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Reformy v Maďarsku, Polsku, podzim 1989 v NDR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Drobné změny i v ČSSR: mírné ekonomické reformy, zmírnění tlaku na kulturu, kritické příspěvky v médiích, růst dynamiky opozičního hnutí (nové iniciativy, masovější protesty, Několik vět…)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Klíčová událost - 17. listopad 1989 - studentské shromáždění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Příčiny kolapsu: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 err="1">
                <a:solidFill>
                  <a:srgbClr val="002D5A"/>
                </a:solidFill>
              </a:rPr>
              <a:t>Machonin</a:t>
            </a:r>
            <a:r>
              <a:rPr lang="cs-CZ" altLang="cs-CZ" b="0" dirty="0">
                <a:solidFill>
                  <a:srgbClr val="002D5A"/>
                </a:solidFill>
              </a:rPr>
              <a:t>, Tuček: </a:t>
            </a:r>
            <a:r>
              <a:rPr lang="cs-CZ" altLang="cs-CZ" b="0" i="1" dirty="0">
                <a:solidFill>
                  <a:srgbClr val="002D5A"/>
                </a:solidFill>
              </a:rPr>
              <a:t>stagnace až regrese ekonomického, technologického a kult. vývoje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Vodička: </a:t>
            </a:r>
            <a:r>
              <a:rPr lang="cs-CZ" altLang="cs-CZ" b="0" i="1" dirty="0">
                <a:solidFill>
                  <a:srgbClr val="002D5A"/>
                </a:solidFill>
              </a:rPr>
              <a:t>motivační krize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Možný: </a:t>
            </a:r>
            <a:r>
              <a:rPr lang="cs-CZ" altLang="cs-CZ" b="0" i="1" dirty="0">
                <a:solidFill>
                  <a:srgbClr val="002D5A"/>
                </a:solidFill>
              </a:rPr>
              <a:t>proměna soc. statutu rodiny („rodinná kolonizace státu“)</a:t>
            </a:r>
          </a:p>
        </p:txBody>
      </p:sp>
    </p:spTree>
    <p:extLst>
      <p:ext uri="{BB962C8B-B14F-4D97-AF65-F5344CB8AC3E}">
        <p14:creationId xmlns:p14="http://schemas.microsoft.com/office/powerpoint/2010/main" val="1366491682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Aktéři a fáze čs. přechodu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Umírnění z obou „táborů“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b="0" dirty="0" err="1">
                <a:solidFill>
                  <a:srgbClr val="002D5A"/>
                </a:solidFill>
              </a:rPr>
              <a:t>Antiautoritáři</a:t>
            </a:r>
            <a:r>
              <a:rPr lang="cs-CZ" altLang="cs-CZ" sz="2200" b="0" dirty="0">
                <a:solidFill>
                  <a:srgbClr val="002D5A"/>
                </a:solidFill>
              </a:rPr>
              <a:t>: OF, VPN - </a:t>
            </a:r>
            <a:r>
              <a:rPr lang="cs-CZ" altLang="cs-CZ" sz="2200" b="0" dirty="0" err="1">
                <a:solidFill>
                  <a:srgbClr val="002D5A"/>
                </a:solidFill>
              </a:rPr>
              <a:t>antistranická</a:t>
            </a:r>
            <a:r>
              <a:rPr lang="cs-CZ" altLang="cs-CZ" sz="2200" b="0" dirty="0">
                <a:solidFill>
                  <a:srgbClr val="002D5A"/>
                </a:solidFill>
              </a:rPr>
              <a:t> a </a:t>
            </a:r>
            <a:r>
              <a:rPr lang="cs-CZ" altLang="cs-CZ" sz="2200" b="0" dirty="0" err="1">
                <a:solidFill>
                  <a:srgbClr val="002D5A"/>
                </a:solidFill>
              </a:rPr>
              <a:t>antihierarchická</a:t>
            </a:r>
            <a:r>
              <a:rPr lang="cs-CZ" altLang="cs-CZ" sz="2200" b="0" dirty="0">
                <a:solidFill>
                  <a:srgbClr val="002D5A"/>
                </a:solidFill>
              </a:rPr>
              <a:t> uskupení, krizové štáby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Malá část pragmatické (nikoli reformistické!) elity odcházejícího režimu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Osobnosti: Havel, Čalfa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Prolnutí fáze liberalizace a demokratizace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Strategie aktérů se formovala až v průběhu </a:t>
            </a:r>
            <a:r>
              <a:rPr lang="cs-CZ" altLang="cs-CZ" sz="2200" dirty="0" err="1">
                <a:solidFill>
                  <a:srgbClr val="002D5A"/>
                </a:solidFill>
              </a:rPr>
              <a:t>tranzice</a:t>
            </a:r>
            <a:endParaRPr lang="cs-CZ" altLang="cs-CZ" sz="22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70792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279400" y="938213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4800" dirty="0"/>
              <a:t>Klíčové body čs./č. přechodu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itchFamily="34" charset="0"/>
              <a:buNone/>
              <a:defRPr/>
            </a:pPr>
            <a:endParaRPr lang="cs-CZ" sz="2200" b="0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Občanské fórum - vznik, vývoj a rozpad</a:t>
            </a: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Ekonomická reforma</a:t>
            </a: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Státoprávní spory a rozpad federace</a:t>
            </a:r>
            <a:endParaRPr lang="cs-CZ" sz="2800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Ústava a zákonodárství</a:t>
            </a:r>
          </a:p>
          <a:p>
            <a:pPr>
              <a:spcBef>
                <a:spcPts val="1200"/>
              </a:spcBef>
              <a:buFont typeface="Arial" pitchFamily="34" charset="0"/>
              <a:buChar char="■"/>
              <a:defRPr/>
            </a:pP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5222977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Národní stát / mnohonárodní stát</a:t>
            </a:r>
          </a:p>
        </p:txBody>
      </p:sp>
    </p:spTree>
    <p:extLst>
      <p:ext uri="{BB962C8B-B14F-4D97-AF65-F5344CB8AC3E}">
        <p14:creationId xmlns:p14="http://schemas.microsoft.com/office/powerpoint/2010/main" val="282381803"/>
      </p:ext>
    </p:extLst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70218" y="597019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4800" dirty="0"/>
              <a:t>Volby 1990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9808"/>
            <a:ext cx="5295331" cy="345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VÃ½sledek obrÃ¡zku pro volby 1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734657"/>
            <a:ext cx="56197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487606"/>
            <a:ext cx="3295934" cy="463855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D5A"/>
                </a:solidFill>
              </a:rPr>
              <a:t>Triumf OF</a:t>
            </a:r>
          </a:p>
          <a:p>
            <a:pPr marL="0" indent="0">
              <a:buNone/>
            </a:pPr>
            <a:r>
              <a:rPr lang="cs-CZ" dirty="0">
                <a:solidFill>
                  <a:srgbClr val="002D5A"/>
                </a:solidFill>
              </a:rPr>
              <a:t>Dále: KSČ, KDU, HSD-SMS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5534167" y="1633975"/>
            <a:ext cx="3609833" cy="4525963"/>
          </a:xfrm>
          <a:prstGeom prst="rect">
            <a:avLst/>
          </a:prstGeom>
        </p:spPr>
        <p:txBody>
          <a:bodyPr vert="horz" lIns="91420" tIns="45710" rIns="91420" bIns="45710" rtlCol="0" anchor="b">
            <a:normAutofit/>
          </a:bodyPr>
          <a:lstStyle>
            <a:lvl1pPr marL="342827" indent="-342827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2" indent="-285689" algn="l" defTabSz="9142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7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0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63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66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8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72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74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rgbClr val="002D5A"/>
                </a:solidFill>
              </a:rPr>
              <a:t>Slovensko</a:t>
            </a:r>
          </a:p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rgbClr val="002D5A"/>
                </a:solidFill>
              </a:rPr>
              <a:t>Vítězství VPN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rgbClr val="002D5A"/>
                </a:solidFill>
              </a:rPr>
              <a:t>Dále: KDH, KSČ, SNS, Spolužití </a:t>
            </a:r>
          </a:p>
        </p:txBody>
      </p:sp>
    </p:spTree>
    <p:extLst>
      <p:ext uri="{BB962C8B-B14F-4D97-AF65-F5344CB8AC3E}">
        <p14:creationId xmlns:p14="http://schemas.microsoft.com/office/powerpoint/2010/main" val="3619048262"/>
      </p:ext>
    </p:extLst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b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konsolidace demokracie</a:t>
            </a:r>
            <a:endParaRPr lang="cs-CZ" sz="48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3773" y="499908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r>
              <a:rPr lang="cs-CZ" sz="2800" dirty="0">
                <a:solidFill>
                  <a:srgbClr val="002D5A"/>
                </a:solidFill>
              </a:rPr>
              <a:t>AR 2017-18</a:t>
            </a:r>
          </a:p>
        </p:txBody>
      </p:sp>
    </p:spTree>
    <p:extLst>
      <p:ext uri="{BB962C8B-B14F-4D97-AF65-F5344CB8AC3E}">
        <p14:creationId xmlns:p14="http://schemas.microsoft.com/office/powerpoint/2010/main" val="2900217056"/>
      </p:ext>
    </p:extLst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Tři fáze přechodu k demokracii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5152"/>
            <a:ext cx="8229600" cy="4311011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Liberalizace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Demokratizace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Konsolidace </a:t>
            </a:r>
          </a:p>
        </p:txBody>
      </p:sp>
    </p:spTree>
    <p:extLst>
      <p:ext uri="{BB962C8B-B14F-4D97-AF65-F5344CB8AC3E}">
        <p14:creationId xmlns:p14="http://schemas.microsoft.com/office/powerpoint/2010/main" val="3221324695"/>
      </p:ext>
    </p:extLst>
  </p:cSld>
  <p:clrMapOvr>
    <a:masterClrMapping/>
  </p:clrMapOvr>
  <p:transition spd="slow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Fáze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84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Zvýšení akceptace pravidel, 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Institucionalizace postupů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Upevnění institucionálních struktur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>
              <a:solidFill>
                <a:srgbClr val="002D5A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800" dirty="0">
                <a:solidFill>
                  <a:srgbClr val="002D5A"/>
                </a:solidFill>
              </a:rPr>
              <a:t>Klaus von </a:t>
            </a:r>
            <a:r>
              <a:rPr lang="cs-CZ" sz="2800" dirty="0" err="1">
                <a:solidFill>
                  <a:srgbClr val="002D5A"/>
                </a:solidFill>
              </a:rPr>
              <a:t>Beyme</a:t>
            </a:r>
            <a:r>
              <a:rPr lang="cs-CZ" sz="2800" dirty="0">
                <a:solidFill>
                  <a:srgbClr val="002D5A"/>
                </a:solidFill>
              </a:rPr>
              <a:t> (1996): </a:t>
            </a:r>
            <a:r>
              <a:rPr lang="cs-CZ" sz="2800" i="1" dirty="0">
                <a:solidFill>
                  <a:srgbClr val="002D5A"/>
                </a:solidFill>
              </a:rPr>
              <a:t>„Konsolidaci je možno považovat za ukončenou tehdy, jestliže všechny relevantní skupiny akceptují pravidla hry.“</a:t>
            </a:r>
          </a:p>
        </p:txBody>
      </p:sp>
    </p:spTree>
    <p:extLst>
      <p:ext uri="{BB962C8B-B14F-4D97-AF65-F5344CB8AC3E}">
        <p14:creationId xmlns:p14="http://schemas.microsoft.com/office/powerpoint/2010/main" val="2792194425"/>
      </p:ext>
    </p:extLst>
  </p:cSld>
  <p:clrMapOvr>
    <a:masterClrMapping/>
  </p:clrMapOvr>
  <p:transition spd="slow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Faktory ovlivňující proces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Hospodářský kontext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Mezinárodní souvislosti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Konfliktní linie ve společnosti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Regionální kontext</a:t>
            </a:r>
          </a:p>
        </p:txBody>
      </p:sp>
    </p:spTree>
    <p:extLst>
      <p:ext uri="{BB962C8B-B14F-4D97-AF65-F5344CB8AC3E}">
        <p14:creationId xmlns:p14="http://schemas.microsoft.com/office/powerpoint/2010/main" val="72686321"/>
      </p:ext>
    </p:extLst>
  </p:cSld>
  <p:clrMapOvr>
    <a:masterClrMapping/>
  </p:clrMapOvr>
  <p:transition spd="slow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69963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Úrovně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668463"/>
            <a:ext cx="8313738" cy="458628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Konstituční k. </a:t>
            </a:r>
            <a:endParaRPr lang="cs-CZ" altLang="cs-CZ" i="1" dirty="0">
              <a:solidFill>
                <a:srgbClr val="002D5A"/>
              </a:solidFill>
            </a:endParaRP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systémů zájmových skupin a pol. stran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poměrů u neformálních, nepřímých aktérů (armáda, podnikatelé…)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občanské společnosti</a:t>
            </a:r>
            <a:endParaRPr lang="cs-CZ" altLang="cs-CZ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34039"/>
      </p:ext>
    </p:extLst>
  </p:cSld>
  <p:clrMapOvr>
    <a:masterClrMapping/>
  </p:clrMapOvr>
  <p:transition spd="slow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842679"/>
            <a:ext cx="8447088" cy="406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Konsolidace české demokracie (2002)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65193"/>
              </p:ext>
            </p:extLst>
          </p:nvPr>
        </p:nvGraphicFramePr>
        <p:xfrm>
          <a:off x="634242" y="1555843"/>
          <a:ext cx="8045734" cy="465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55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rovina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stav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konstituční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ano, s výjimkou některých souvisejících bodů (</a:t>
                      </a:r>
                      <a:r>
                        <a:rPr lang="cs-CZ" sz="2100" dirty="0" err="1">
                          <a:solidFill>
                            <a:srgbClr val="002D5A"/>
                          </a:solidFill>
                        </a:rPr>
                        <a:t>zj</a:t>
                      </a:r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. volební systém)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spíše ano, zejména politické strany, u zájmových skupin existuje několik zásadních problémů 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nepřímí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napůl, obtížná měřitelnost (např. výzkumy signalizují zvyšující se důvěru armádě)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817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trvá nejdéle, zdaleka není ukončena, výzkumy potvrzují vzrůstající pol. participaci občanů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20289"/>
      </p:ext>
    </p:extLst>
  </p:cSld>
  <p:clrMapOvr>
    <a:masterClrMapping/>
  </p:clrMapOvr>
  <p:transition spd="slow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842679"/>
            <a:ext cx="8447088" cy="406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Konsolidace české demokracie (2017)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92471"/>
              </p:ext>
            </p:extLst>
          </p:nvPr>
        </p:nvGraphicFramePr>
        <p:xfrm>
          <a:off x="634242" y="1555843"/>
          <a:ext cx="8045734" cy="465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55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rovina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2017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konstituční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napůl (přímá volba</a:t>
                      </a:r>
                      <a:r>
                        <a:rPr lang="cs-CZ" sz="2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prezidenta, přímá demokracie, volební systém…)</a:t>
                      </a:r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ne, strany ani zájmové skupiny</a:t>
                      </a:r>
                      <a:r>
                        <a:rPr lang="cs-CZ" sz="2100" baseline="0" dirty="0">
                          <a:solidFill>
                            <a:srgbClr val="FF0000"/>
                          </a:solidFill>
                        </a:rPr>
                        <a:t> v tomto momentu nejsou plně konsolidované</a:t>
                      </a:r>
                      <a:endParaRPr lang="cs-CZ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nepřímí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stále obtížné</a:t>
                      </a:r>
                      <a:r>
                        <a:rPr lang="cs-CZ" sz="2100" baseline="0" dirty="0">
                          <a:solidFill>
                            <a:srgbClr val="FF0000"/>
                          </a:solidFill>
                        </a:rPr>
                        <a:t> určit, ale spíše ne (např. velcí ekonomičtí hráči vstupují přímo do politiky, vlastní média)</a:t>
                      </a:r>
                      <a:endParaRPr lang="cs-CZ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817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napůl, stále není ukončena, vše nasvědčuje vzrůstající pol. participaci, jež má ovšem často nestandardní formu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589680"/>
      </p:ext>
    </p:extLst>
  </p:cSld>
  <p:clrMapOvr>
    <a:masterClrMapping/>
  </p:clrMapOvr>
  <p:transition spd="slow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842679"/>
            <a:ext cx="8447088" cy="406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Konsolidace české demokracie - srovnání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94640"/>
              </p:ext>
            </p:extLst>
          </p:nvPr>
        </p:nvGraphicFramePr>
        <p:xfrm>
          <a:off x="634242" y="1555843"/>
          <a:ext cx="8004792" cy="462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267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rovina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2002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2017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konstituční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1/2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nepřímí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1/2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1/2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b="1" dirty="0">
                          <a:solidFill>
                            <a:srgbClr val="002D5A"/>
                          </a:solidFill>
                        </a:rPr>
                        <a:t>Celkem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dirty="0">
                          <a:solidFill>
                            <a:srgbClr val="002D5A"/>
                          </a:solidFill>
                        </a:rPr>
                        <a:t>2,5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dirty="0">
                          <a:solidFill>
                            <a:srgbClr val="002D5A"/>
                          </a:solidFill>
                        </a:rPr>
                        <a:t>1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797456"/>
      </p:ext>
    </p:extLst>
  </p:cSld>
  <p:clrMapOvr>
    <a:masterClrMapping/>
  </p:clrMapOvr>
  <p:transition spd="slow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274"/>
            <a:ext cx="9160936" cy="51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67701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Unitární stát / federace</a:t>
            </a:r>
          </a:p>
        </p:txBody>
      </p:sp>
    </p:spTree>
    <p:extLst>
      <p:ext uri="{BB962C8B-B14F-4D97-AF65-F5344CB8AC3E}">
        <p14:creationId xmlns:p14="http://schemas.microsoft.com/office/powerpoint/2010/main" val="3010226742"/>
      </p:ext>
    </p:extLst>
  </p:cSld>
  <p:clrMapOvr>
    <a:masterClrMapping/>
  </p:clrMapOvr>
  <p:transition spd="slow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7127"/>
            <a:ext cx="9144000" cy="923926"/>
          </a:xfrm>
        </p:spPr>
        <p:txBody>
          <a:bodyPr>
            <a:normAutofit/>
          </a:bodyPr>
          <a:lstStyle/>
          <a:p>
            <a:r>
              <a:rPr lang="cs-CZ" sz="2500" dirty="0"/>
              <a:t>Spokojenost s vládou (CVVM)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1081685"/>
            <a:ext cx="8686515" cy="515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76685" y="6219546"/>
            <a:ext cx="1306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2D5A"/>
                </a:solidFill>
                <a:hlinkClick r:id="rId3"/>
              </a:rPr>
              <a:t>odkaz</a:t>
            </a:r>
            <a:endParaRPr lang="cs-CZ" sz="32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1664"/>
      </p:ext>
    </p:extLst>
  </p:cSld>
  <p:clrMapOvr>
    <a:masterClrMapping/>
  </p:clrMapOvr>
  <p:transition spd="slow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Základní rizika plynoucí z tohoto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7982"/>
            <a:ext cx="8229600" cy="418818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Vládní a politická nestabilita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Další odcizování politiky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Politický radikalismus (extremismus)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Rozklad politického systému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Svévole ústavních činitelů či (ne)formálních politických aktérů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177339"/>
      </p:ext>
    </p:extLst>
  </p:cSld>
  <p:clrMapOvr>
    <a:masterClrMapping/>
  </p:clrMapOvr>
  <p:transition spd="slow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ústava ČR: vznik, vývoj, základní principy; dělba moci</a:t>
            </a:r>
            <a:endParaRPr lang="cs-CZ" sz="48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3773" y="499908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r>
              <a:rPr lang="cs-CZ" sz="2800" dirty="0">
                <a:solidFill>
                  <a:srgbClr val="002D5A"/>
                </a:solidFill>
              </a:rPr>
              <a:t>AR 2019-20</a:t>
            </a:r>
          </a:p>
        </p:txBody>
      </p:sp>
    </p:spTree>
    <p:extLst>
      <p:ext uri="{BB962C8B-B14F-4D97-AF65-F5344CB8AC3E}">
        <p14:creationId xmlns:p14="http://schemas.microsoft.com/office/powerpoint/2010/main" val="1153516033"/>
      </p:ext>
    </p:extLst>
  </p:cSld>
  <p:clrMapOvr>
    <a:masterClrMapping/>
  </p:clrMapOvr>
  <p:transition spd="slow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Ústavní vývoj 1989-1992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28048"/>
            <a:ext cx="8636000" cy="548862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</a:rPr>
              <a:t>listopad 1989 - vypuštění článků o vedoucí úloze KSČ, NF a marxismu-leninismu</a:t>
            </a:r>
            <a:r>
              <a:rPr lang="en-US" altLang="cs-CZ" sz="1900" b="0" dirty="0">
                <a:solidFill>
                  <a:srgbClr val="002D5A"/>
                </a:solidFill>
                <a:cs typeface="Arial" charset="0"/>
              </a:rPr>
              <a:t> </a:t>
            </a:r>
            <a:r>
              <a:rPr lang="en-US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</a:t>
            </a: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 základní předpoklad pro politický pluralismus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únor 1990 - zásadní proměna podoby parlamentu: zkrácení volebního období (cesta ke svobodným volbám), zakotvení institutu volného poslaneckého mandátu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červen 1990 - první svobodné parlamentní volby do obou komor FS a obou republikových národních rad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leden 1991 - přijetí Listiny základních práv a svobod (později recipována do právního řádu samostatné ČR)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červenec 1991 - ústavní zákon o referendu jako možná cesta k vyřešení státoprávních sporů / nebylo využito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červen 1992 - druhé parlamentní volby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září 1992 - SNR schvaluje Ústavu SR, která ji prohlásí za svrchovaný a suverénní stát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25.11.1992 - FS přijímá ústavní zákon o zániku čs. federace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16.12.1992 - ČNR přijímá Ústavu ČR</a:t>
            </a:r>
          </a:p>
        </p:txBody>
      </p:sp>
    </p:spTree>
    <p:extLst>
      <p:ext uri="{BB962C8B-B14F-4D97-AF65-F5344CB8AC3E}">
        <p14:creationId xmlns:p14="http://schemas.microsoft.com/office/powerpoint/2010/main" val="999671443"/>
      </p:ext>
    </p:extLst>
  </p:cSld>
  <p:clrMapOvr>
    <a:masterClrMapping/>
  </p:clrMapOvr>
  <p:transition spd="slow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478"/>
            <a:ext cx="9144000" cy="88710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Ústavní vývoj 1993-2020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878"/>
            <a:ext cx="8229600" cy="5472752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1.1.1993 - vznik České republiky - Ústava se stává základním zákonem a v ní zakotvené instituce, jsou-li ustaveny, přebírají své funkce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září 1995 - zákon o volbách do Parlamentu ČR - cesta k naplnění Senátu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1996 - volby do PS a Senátu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1997 - ústavní zákon o zřízení VÚSC (krajů) - naplněn v roce 2000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březen 1998 - zákon o zkrácení volebního období do PS coby řešení vládní krize z konce roku 1997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1998-2002 - pokusy o zásadnější reformy ústavy a volebního systému končí nezdarem - výsledkem je stávající podoba volebního systému do PS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2002 - ústavní zákon o referendu v otázce přistoupení ČR k EU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2003 - naplnění Nejvyššího správního soudu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2009 – Ústavní soud „ruší“ předčasné volby</a:t>
            </a:r>
            <a:endParaRPr lang="cs-CZ" altLang="cs-CZ" sz="2100" b="0" dirty="0">
              <a:solidFill>
                <a:srgbClr val="002D5A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2012 – změna způsobu volby prezidenta republiky</a:t>
            </a:r>
            <a:endParaRPr lang="cs-CZ" altLang="cs-CZ" sz="21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6164"/>
      </p:ext>
    </p:extLst>
  </p:cSld>
  <p:clrMapOvr>
    <a:masterClrMapping/>
  </p:clrMapOvr>
  <p:transition spd="slow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Okolnosti vzniku Ústavy ČR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400" i="1" dirty="0">
                <a:solidFill>
                  <a:srgbClr val="002D5A"/>
                </a:solidFill>
              </a:rPr>
              <a:t>Prof. Jan Filip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Ústava nevznikla v důsledků vítězství v revoluci nebo ve válce, ani v důsledku porážky; nebyla ani důvodem demokratizace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Vznikla jako pragmatické řešené složité státoprávní a politické situace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Nebyla výsledkem tužeb, ani aspirací – a dokonce vznikla v době, kdy se teprve hledala idea české státnosti </a:t>
            </a:r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24185745"/>
      </p:ext>
    </p:extLst>
  </p:cSld>
  <p:clrMapOvr>
    <a:masterClrMapping/>
  </p:clrMapOvr>
  <p:transition spd="slow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68" y="200593"/>
            <a:ext cx="8031163" cy="4016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400" dirty="0"/>
              <a:t>Proces přijímání Ústavy ČR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64525"/>
            <a:ext cx="8218487" cy="5431809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Ustavení dvou komisí 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1900" b="1" i="1" dirty="0">
                <a:solidFill>
                  <a:srgbClr val="002D5A"/>
                </a:solidFill>
              </a:rPr>
              <a:t>Vládní </a:t>
            </a:r>
            <a:r>
              <a:rPr lang="cs-CZ" altLang="cs-CZ" sz="1900" b="0" i="1" dirty="0">
                <a:solidFill>
                  <a:srgbClr val="002D5A"/>
                </a:solidFill>
              </a:rPr>
              <a:t>(předseda – V. Klaus, místopředseda – J. Kalvoda, sekretář – C. Svoboda, členové: F. Šedivý, J. Vlach, V.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Cepl</a:t>
            </a:r>
            <a:r>
              <a:rPr lang="cs-CZ" altLang="cs-CZ" sz="1900" b="0" i="1" dirty="0">
                <a:solidFill>
                  <a:srgbClr val="002D5A"/>
                </a:solidFill>
              </a:rPr>
              <a:t>, D. Kroupa, V. Benda, V.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Peřich</a:t>
            </a:r>
            <a:r>
              <a:rPr lang="cs-CZ" altLang="cs-CZ" sz="1900" b="0" i="1" dirty="0">
                <a:solidFill>
                  <a:srgbClr val="002D5A"/>
                </a:solidFill>
              </a:rPr>
              <a:t>, J. Litomiský, M. Výborný, V. Novotný, M.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Sylla</a:t>
            </a:r>
            <a:r>
              <a:rPr lang="cs-CZ" altLang="cs-CZ" sz="1900" b="0" i="1" dirty="0">
                <a:solidFill>
                  <a:srgbClr val="002D5A"/>
                </a:solidFill>
              </a:rPr>
              <a:t>, P. Zářecký, D. Hendrych)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1900" b="1" i="1" dirty="0">
                <a:solidFill>
                  <a:srgbClr val="002D5A"/>
                </a:solidFill>
              </a:rPr>
              <a:t>Parlamentní </a:t>
            </a:r>
            <a:r>
              <a:rPr lang="cs-CZ" altLang="cs-CZ" sz="1900" b="0" i="1" dirty="0">
                <a:solidFill>
                  <a:srgbClr val="002D5A"/>
                </a:solidFill>
              </a:rPr>
              <a:t>– komise předsednictva ČNR (M. Benda, J. Bílý, P. Hirsch, A. Hrazdíra, I. Janů, H. Marvanová, I. Mašek, J.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Ortman</a:t>
            </a:r>
            <a:r>
              <a:rPr lang="cs-CZ" altLang="cs-CZ" sz="1900" b="0" i="1" dirty="0">
                <a:solidFill>
                  <a:srgbClr val="002D5A"/>
                </a:solidFill>
              </a:rPr>
              <a:t>, J.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Payne</a:t>
            </a:r>
            <a:r>
              <a:rPr lang="cs-CZ" altLang="cs-CZ" sz="1900" b="0" i="1" dirty="0">
                <a:solidFill>
                  <a:srgbClr val="002D5A"/>
                </a:solidFill>
              </a:rPr>
              <a:t>, A. Röschová, V. Sochor, M. Uhde, J. Vik)</a:t>
            </a:r>
            <a:endParaRPr lang="cs-CZ" altLang="cs-CZ" sz="1900" b="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Návrhy politických stran a hnutí – některé ve formě tezí, jiné kompletní: ČSSD, Levý blok, LSU-ČSS, OH, Koruna česká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Při projednávání převažovala “většinová” strategie vládní koalice – návrhy opozice byly diskutovány jen s ohledem na nutnost její podpory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Naprosto zásadní vývoj mnoha míst ústavy – často téměř protiklad počáteční úpravy</a:t>
            </a:r>
          </a:p>
        </p:txBody>
      </p:sp>
    </p:spTree>
    <p:extLst>
      <p:ext uri="{BB962C8B-B14F-4D97-AF65-F5344CB8AC3E}">
        <p14:creationId xmlns:p14="http://schemas.microsoft.com/office/powerpoint/2010/main" val="3671907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52" y="266961"/>
            <a:ext cx="7478712" cy="401637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800" dirty="0"/>
              <a:t>Základní sporné body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132764"/>
            <a:ext cx="8453437" cy="5195011"/>
          </a:xfrm>
        </p:spPr>
        <p:txBody>
          <a:bodyPr>
            <a:noAutofit/>
          </a:bodyPr>
          <a:lstStyle/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Bikameralismus – velká škála řešení: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 err="1">
                <a:solidFill>
                  <a:srgbClr val="002D5A"/>
                </a:solidFill>
              </a:rPr>
              <a:t>hayekovská</a:t>
            </a:r>
            <a:r>
              <a:rPr lang="cs-CZ" altLang="cs-CZ" sz="1600" b="0" dirty="0">
                <a:solidFill>
                  <a:srgbClr val="002D5A"/>
                </a:solidFill>
              </a:rPr>
              <a:t> představa o zvláštní působnost (Senát – soukromé právo; Sněmovna – veřejné právo)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>
                <a:solidFill>
                  <a:srgbClr val="002D5A"/>
                </a:solidFill>
              </a:rPr>
              <a:t>regionální Senát tvořený přednosty okresních úřadů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>
                <a:solidFill>
                  <a:srgbClr val="002D5A"/>
                </a:solidFill>
              </a:rPr>
              <a:t>Senát projednávající jen ústavní zákony a zákony z čl. 40 platné Ústavy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>
                <a:solidFill>
                  <a:srgbClr val="002D5A"/>
                </a:solidFill>
              </a:rPr>
              <a:t>Prozatímní Senát tvořený poslanci FS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pravomoc</a:t>
            </a:r>
            <a:r>
              <a:rPr lang="cs-CZ" altLang="cs-CZ" sz="2200" b="0" dirty="0">
                <a:solidFill>
                  <a:srgbClr val="002D5A"/>
                </a:solidFill>
              </a:rPr>
              <a:t> PS samu sebe rozpustit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t</a:t>
            </a:r>
            <a:r>
              <a:rPr lang="cs-CZ" altLang="cs-CZ" sz="2200" b="0" dirty="0">
                <a:solidFill>
                  <a:srgbClr val="002D5A"/>
                </a:solidFill>
              </a:rPr>
              <a:t>restní parlamentní řízení proti ministrům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</a:t>
            </a:r>
            <a:r>
              <a:rPr lang="cs-CZ" altLang="cs-CZ" sz="2200" b="0" dirty="0">
                <a:solidFill>
                  <a:srgbClr val="002D5A"/>
                </a:solidFill>
              </a:rPr>
              <a:t>olební systémy do obou komor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3/5 versus nadpoloviční většina pro ústavní zákony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</a:t>
            </a:r>
            <a:r>
              <a:rPr lang="cs-CZ" altLang="cs-CZ" sz="2200" b="0" dirty="0">
                <a:solidFill>
                  <a:srgbClr val="002D5A"/>
                </a:solidFill>
              </a:rPr>
              <a:t>zemní samospráva - zemské uspořádání – zemské zákonodárství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spor o přímou demokracii – referenda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Listina základních práv a svobod</a:t>
            </a:r>
          </a:p>
        </p:txBody>
      </p:sp>
    </p:spTree>
    <p:extLst>
      <p:ext uri="{BB962C8B-B14F-4D97-AF65-F5344CB8AC3E}">
        <p14:creationId xmlns:p14="http://schemas.microsoft.com/office/powerpoint/2010/main" val="488600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620191"/>
            <a:ext cx="8031162" cy="3841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Vliv historických a zahraničních ústavních textů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719618"/>
            <a:ext cx="8088834" cy="4589107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zásadní návaznost na ústavní listinu z roku 1920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málo patrný je i vliv ústavy z roku 1960, resp. její federalizační  novely z roku 1968 – konstrukce Ústavního soudu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španělská ústava – pravidla pro jednání společné schůze obou komor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tzv. malá polská ústava – rozlišení hlasování o návrzích zákonů , které Senát zamítl nebo vrátil s pozměňovacími návrhy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Francie a USA – parciální obnova Senátu po 1/3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Německo a Polsko – vztah komor v ZD procesu</a:t>
            </a:r>
          </a:p>
        </p:txBody>
      </p:sp>
    </p:spTree>
    <p:extLst>
      <p:ext uri="{BB962C8B-B14F-4D97-AF65-F5344CB8AC3E}">
        <p14:creationId xmlns:p14="http://schemas.microsoft.com/office/powerpoint/2010/main" val="476503984"/>
      </p:ext>
    </p:extLst>
  </p:cSld>
  <p:clrMapOvr>
    <a:masterClrMapping/>
  </p:clrMapOvr>
  <p:transition spd="slow">
    <p:pull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8615"/>
            <a:ext cx="9144000" cy="77527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400" dirty="0"/>
              <a:t>Základní ústavní a politické principy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0436"/>
            <a:ext cx="8653463" cy="5049671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svrchovanost lidu a reprezentativní demokracie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it-IT" altLang="cs-CZ" sz="2200" b="1" dirty="0">
                <a:solidFill>
                  <a:srgbClr val="002D5A"/>
                </a:solidFill>
              </a:rPr>
              <a:t>dělba moci - </a:t>
            </a:r>
            <a:r>
              <a:rPr lang="cs-CZ" altLang="cs-CZ" sz="2200" b="1" dirty="0">
                <a:solidFill>
                  <a:srgbClr val="002D5A"/>
                </a:solidFill>
              </a:rPr>
              <a:t>parlamentarismus</a:t>
            </a:r>
            <a:r>
              <a:rPr lang="cs-CZ" altLang="cs-CZ" sz="2200" dirty="0">
                <a:solidFill>
                  <a:srgbClr val="002D5A"/>
                </a:solidFill>
              </a:rPr>
              <a:t> – klasického republikánského typu s prvky racionalizace; dualismus jednotlivých složek moci</a:t>
            </a:r>
            <a:endParaRPr lang="cs-CZ" altLang="cs-CZ" sz="2200" b="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jednotný (unitární) stát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právní stát (vláda práva); ústavnost - silná pozice Ústavního soudu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lidská práva – Listina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většinový princip a ochrana menšin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volná soutěž politických stran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odmítnutí násilí jako prostředku politiky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územní a profesní samospráva</a:t>
            </a:r>
          </a:p>
        </p:txBody>
      </p:sp>
    </p:spTree>
    <p:extLst>
      <p:ext uri="{BB962C8B-B14F-4D97-AF65-F5344CB8AC3E}">
        <p14:creationId xmlns:p14="http://schemas.microsoft.com/office/powerpoint/2010/main" val="3646124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Monarchie / republika</a:t>
            </a:r>
          </a:p>
        </p:txBody>
      </p:sp>
    </p:spTree>
    <p:extLst>
      <p:ext uri="{BB962C8B-B14F-4D97-AF65-F5344CB8AC3E}">
        <p14:creationId xmlns:p14="http://schemas.microsoft.com/office/powerpoint/2010/main" val="1293861189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6000" dirty="0">
                <a:solidFill>
                  <a:srgbClr val="002D5A"/>
                </a:solidFill>
              </a:rPr>
              <a:t>Konstitucionalismus</a:t>
            </a:r>
          </a:p>
        </p:txBody>
      </p:sp>
    </p:spTree>
    <p:extLst>
      <p:ext uri="{BB962C8B-B14F-4D97-AF65-F5344CB8AC3E}">
        <p14:creationId xmlns:p14="http://schemas.microsoft.com/office/powerpoint/2010/main" val="376797248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5500" dirty="0">
              <a:solidFill>
                <a:srgbClr val="002D5A"/>
              </a:solidFill>
            </a:endParaRPr>
          </a:p>
          <a:p>
            <a:pPr marL="0" indent="0" algn="ctr">
              <a:buNone/>
            </a:pPr>
            <a:r>
              <a:rPr lang="cs-CZ" sz="5500" dirty="0">
                <a:solidFill>
                  <a:srgbClr val="002D5A"/>
                </a:solidFill>
              </a:rPr>
              <a:t>Demokracie / </a:t>
            </a:r>
            <a:r>
              <a:rPr lang="cs-CZ" sz="5500" dirty="0" err="1">
                <a:solidFill>
                  <a:srgbClr val="002D5A"/>
                </a:solidFill>
              </a:rPr>
              <a:t>autoritarianismus</a:t>
            </a:r>
            <a:r>
              <a:rPr lang="cs-CZ" sz="5500" dirty="0">
                <a:solidFill>
                  <a:srgbClr val="002D5A"/>
                </a:solidFill>
              </a:rPr>
              <a:t>/ totalitarismus</a:t>
            </a:r>
          </a:p>
        </p:txBody>
      </p:sp>
    </p:spTree>
    <p:extLst>
      <p:ext uri="{BB962C8B-B14F-4D97-AF65-F5344CB8AC3E}">
        <p14:creationId xmlns:p14="http://schemas.microsoft.com/office/powerpoint/2010/main" val="75442271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859554F5BFAA4BBE3FE4010A9ED28D" ma:contentTypeVersion="4" ma:contentTypeDescription="Vytvoří nový dokument" ma:contentTypeScope="" ma:versionID="55ef9247e0fbfaea33e103e7927c9a6e">
  <xsd:schema xmlns:xsd="http://www.w3.org/2001/XMLSchema" xmlns:xs="http://www.w3.org/2001/XMLSchema" xmlns:p="http://schemas.microsoft.com/office/2006/metadata/properties" xmlns:ns2="6851cf81-6817-4491-8dac-539bd890e2c7" targetNamespace="http://schemas.microsoft.com/office/2006/metadata/properties" ma:root="true" ma:fieldsID="2df849617c5043e5b709179a52c34d08" ns2:_="">
    <xsd:import namespace="6851cf81-6817-4491-8dac-539bd890e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cf81-6817-4491-8dac-539bd890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12E4A3-2694-4E48-9338-3D1773670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F643E-9D72-4327-8C66-4DACD22497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89C0B1-36C6-48B0-9DF7-CB6D736B7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1cf81-6817-4491-8dac-539bd890e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2881</Words>
  <Application>Microsoft Office PowerPoint</Application>
  <PresentationFormat>Předvádění na obrazovce (4:3)</PresentationFormat>
  <Paragraphs>759</Paragraphs>
  <Slides>69</Slides>
  <Notes>0</Notes>
  <HiddenSlides>19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0" baseType="lpstr">
      <vt:lpstr>Motiv sady Office</vt:lpstr>
      <vt:lpstr> tradice české politiky a politické systémy 1848-1918</vt:lpstr>
      <vt:lpstr>Periodizace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politický systém 1848-1918</vt:lpstr>
      <vt:lpstr>Politický systém 1848-1918</vt:lpstr>
      <vt:lpstr>Základní mezníky období 1848-1918</vt:lpstr>
      <vt:lpstr>Prosincová ústava (1867)</vt:lpstr>
      <vt:lpstr>Volební reformy </vt:lpstr>
      <vt:lpstr> politické systémy 1918-1989</vt:lpstr>
      <vt:lpstr>Literatura</vt:lpstr>
      <vt:lpstr>Periodizace</vt:lpstr>
      <vt:lpstr>První republika - základní mezníky</vt:lpstr>
      <vt:lpstr>Ústava 1920</vt:lpstr>
      <vt:lpstr>Volební systém</vt:lpstr>
      <vt:lpstr>Stranický systém</vt:lpstr>
      <vt:lpstr>Volby do PS NS</vt:lpstr>
      <vt:lpstr>Síla stranických rodin</vt:lpstr>
      <vt:lpstr>Síla stranických rodin</vt:lpstr>
      <vt:lpstr>České (československé) strany</vt:lpstr>
      <vt:lpstr>Prezentace aplikace PowerPoint</vt:lpstr>
      <vt:lpstr>Prezentace aplikace PowerPoint</vt:lpstr>
      <vt:lpstr>Dichotomie ústavního textu a politické reality</vt:lpstr>
      <vt:lpstr>Druhá republika</vt:lpstr>
      <vt:lpstr>Protektorát Čechy a Morava</vt:lpstr>
      <vt:lpstr>Prozatímní státní zřízení (1940-1945)</vt:lpstr>
      <vt:lpstr>Třetí republika - základní mezníky</vt:lpstr>
      <vt:lpstr>Politický systém 1945-1948</vt:lpstr>
      <vt:lpstr>Stranický systém třetí republiky</vt:lpstr>
      <vt:lpstr>Volby 1946</vt:lpstr>
      <vt:lpstr>Volby 1946</vt:lpstr>
      <vt:lpstr>Politický systém komunistického  Československa</vt:lpstr>
      <vt:lpstr>Vybrané atributy komunistického  režimu</vt:lpstr>
      <vt:lpstr>Přechod k demokracii po česku (československu)</vt:lpstr>
      <vt:lpstr>Přechody k demokracii:  několik obecných poznámek</vt:lpstr>
      <vt:lpstr>Československo pohledem  teorie a praxe přechodů</vt:lpstr>
      <vt:lpstr>Otevření čs. přechodu</vt:lpstr>
      <vt:lpstr>Aktéři a fáze čs. přechodu</vt:lpstr>
      <vt:lpstr>Klíčové body čs./č. přechodu</vt:lpstr>
      <vt:lpstr>Volby 1990</vt:lpstr>
      <vt:lpstr> konsolidace demokracie</vt:lpstr>
      <vt:lpstr>Tři fáze přechodu k demokracii </vt:lpstr>
      <vt:lpstr>Fáze konsolidace</vt:lpstr>
      <vt:lpstr>Faktory ovlivňující proces konsolidace</vt:lpstr>
      <vt:lpstr>Úrovně konsolidace</vt:lpstr>
      <vt:lpstr>Konsolidace české demokracie (2002)</vt:lpstr>
      <vt:lpstr>Konsolidace české demokracie (2017)</vt:lpstr>
      <vt:lpstr>Konsolidace české demokracie - srovnání</vt:lpstr>
      <vt:lpstr>Prezentace aplikace PowerPoint</vt:lpstr>
      <vt:lpstr>Spokojenost s vládou (CVVM)</vt:lpstr>
      <vt:lpstr>Základní rizika plynoucí z tohoto stavu</vt:lpstr>
      <vt:lpstr>ústava ČR: vznik, vývoj, základní principy; dělba moci</vt:lpstr>
      <vt:lpstr>Ústavní vývoj 1989-1992</vt:lpstr>
      <vt:lpstr>Ústavní vývoj 1993-2020</vt:lpstr>
      <vt:lpstr>Okolnosti vzniku Ústavy ČR</vt:lpstr>
      <vt:lpstr>Proces přijímání Ústavy ČR</vt:lpstr>
      <vt:lpstr>Základní sporné body</vt:lpstr>
      <vt:lpstr>Vliv historických a zahraničních ústavních textů</vt:lpstr>
      <vt:lpstr>Základní ústavní a politické principy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Ladislav Mrklas</cp:lastModifiedBy>
  <cp:revision>226</cp:revision>
  <dcterms:created xsi:type="dcterms:W3CDTF">2015-06-02T07:24:49Z</dcterms:created>
  <dcterms:modified xsi:type="dcterms:W3CDTF">2020-05-01T07:03:24Z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0x0101008C859554F5BFAA4BBE3FE4010A9ED28D</vt:lpwstr>
  </property>
</Properties>
</file>