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543" r:id="rId5"/>
    <p:sldId id="626" r:id="rId6"/>
    <p:sldId id="628" r:id="rId7"/>
    <p:sldId id="491" r:id="rId8"/>
    <p:sldId id="526" r:id="rId9"/>
    <p:sldId id="527" r:id="rId10"/>
    <p:sldId id="528" r:id="rId11"/>
    <p:sldId id="529" r:id="rId12"/>
    <p:sldId id="530" r:id="rId13"/>
    <p:sldId id="531" r:id="rId14"/>
    <p:sldId id="532" r:id="rId15"/>
    <p:sldId id="533" r:id="rId16"/>
    <p:sldId id="534" r:id="rId17"/>
    <p:sldId id="618" r:id="rId18"/>
    <p:sldId id="619" r:id="rId19"/>
    <p:sldId id="620" r:id="rId20"/>
    <p:sldId id="621" r:id="rId21"/>
    <p:sldId id="622" r:id="rId22"/>
    <p:sldId id="535" r:id="rId23"/>
    <p:sldId id="536" r:id="rId24"/>
    <p:sldId id="537" r:id="rId25"/>
    <p:sldId id="565" r:id="rId26"/>
    <p:sldId id="625" r:id="rId27"/>
    <p:sldId id="566" r:id="rId28"/>
    <p:sldId id="567" r:id="rId29"/>
    <p:sldId id="623" r:id="rId30"/>
    <p:sldId id="624" r:id="rId31"/>
    <p:sldId id="569" r:id="rId32"/>
    <p:sldId id="598" r:id="rId33"/>
    <p:sldId id="629" r:id="rId34"/>
    <p:sldId id="630" r:id="rId35"/>
    <p:sldId id="599" r:id="rId36"/>
    <p:sldId id="600" r:id="rId37"/>
    <p:sldId id="616" r:id="rId38"/>
    <p:sldId id="617" r:id="rId39"/>
    <p:sldId id="601" r:id="rId40"/>
    <p:sldId id="602" r:id="rId41"/>
    <p:sldId id="603" r:id="rId42"/>
    <p:sldId id="604" r:id="rId43"/>
    <p:sldId id="605" r:id="rId44"/>
    <p:sldId id="606" r:id="rId45"/>
    <p:sldId id="607" r:id="rId46"/>
    <p:sldId id="608" r:id="rId47"/>
    <p:sldId id="614" r:id="rId48"/>
    <p:sldId id="609" r:id="rId49"/>
  </p:sldIdLst>
  <p:sldSz cx="9144000" cy="6858000" type="screen4x3"/>
  <p:notesSz cx="6858000" cy="9144000"/>
  <p:defaultTextStyle>
    <a:defPPr>
      <a:defRPr lang="cs-CZ"/>
    </a:defPPr>
    <a:lvl1pPr marL="0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03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06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09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11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14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617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720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823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44">
          <p15:clr>
            <a:srgbClr val="A4A3A4"/>
          </p15:clr>
        </p15:guide>
        <p15:guide id="2" orient="horz" pos="2160">
          <p15:clr>
            <a:srgbClr val="A4A3A4"/>
          </p15:clr>
        </p15:guide>
        <p15:guide id="3" orient="horz" pos="3974">
          <p15:clr>
            <a:srgbClr val="A4A3A4"/>
          </p15:clr>
        </p15:guide>
        <p15:guide id="4" orient="horz" pos="362">
          <p15:clr>
            <a:srgbClr val="A4A3A4"/>
          </p15:clr>
        </p15:guide>
        <p15:guide id="5" orient="horz" pos="2812">
          <p15:clr>
            <a:srgbClr val="A4A3A4"/>
          </p15:clr>
        </p15:guide>
        <p15:guide id="6" orient="horz" pos="713">
          <p15:clr>
            <a:srgbClr val="A4A3A4"/>
          </p15:clr>
        </p15:guide>
        <p15:guide id="7" pos="2880">
          <p15:clr>
            <a:srgbClr val="A4A3A4"/>
          </p15:clr>
        </p15:guide>
        <p15:guide id="8" pos="360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adislav Mrklas" initials="L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D5A"/>
    <a:srgbClr val="CA8A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20491E-6409-4241-B9DB-8E56DE951788}" v="4" dt="2020-04-10T13:39:26.384"/>
    <p1510:client id="{5B3E0533-F139-49AD-B9FE-3156634C8B9C}" v="1" dt="2020-03-30T08:02:35.619"/>
    <p1510:client id="{BE6879FA-3CF2-47C4-88F7-858CF15D63E7}" v="4" dt="2020-03-30T09:28:30.394"/>
    <p1510:client id="{DDBF9EBA-AA8A-4F2C-853D-53786B578861}" v="11" dt="2020-03-28T13:45:20.7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944"/>
        <p:guide orient="horz" pos="2160"/>
        <p:guide orient="horz" pos="3974"/>
        <p:guide orient="horz" pos="362"/>
        <p:guide orient="horz" pos="2812"/>
        <p:guide orient="horz" pos="713"/>
        <p:guide pos="2880"/>
        <p:guide pos="3605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commentAuthors" Target="commentAuthors.xml"/><Relationship Id="rId55" Type="http://schemas.microsoft.com/office/2016/11/relationships/changesInfo" Target="changesInfos/changesInfo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microsoft.com/office/2015/10/relationships/revisionInfo" Target="revisionInfo.xml"/><Relationship Id="rId8" Type="http://schemas.openxmlformats.org/officeDocument/2006/relationships/slide" Target="slides/slide4.xml"/><Relationship Id="rId51" Type="http://schemas.openxmlformats.org/officeDocument/2006/relationships/presProps" Target="presProp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lan Trieu" userId="S::milan.trieu@vsci.cz::b6769248-f2f2-4210-a42e-9f363a525358" providerId="AD" clId="Web-{1520491E-6409-4241-B9DB-8E56DE951788}"/>
    <pc:docChg chg="modSld">
      <pc:chgData name="Milan Trieu" userId="S::milan.trieu@vsci.cz::b6769248-f2f2-4210-a42e-9f363a525358" providerId="AD" clId="Web-{1520491E-6409-4241-B9DB-8E56DE951788}" dt="2020-04-10T13:39:26.384" v="3" actId="14100"/>
      <pc:docMkLst>
        <pc:docMk/>
      </pc:docMkLst>
      <pc:sldChg chg="modSp">
        <pc:chgData name="Milan Trieu" userId="S::milan.trieu@vsci.cz::b6769248-f2f2-4210-a42e-9f363a525358" providerId="AD" clId="Web-{1520491E-6409-4241-B9DB-8E56DE951788}" dt="2020-04-10T13:39:26.384" v="3" actId="14100"/>
        <pc:sldMkLst>
          <pc:docMk/>
          <pc:sldMk cId="3700463162" sldId="618"/>
        </pc:sldMkLst>
        <pc:picChg chg="mod">
          <ac:chgData name="Milan Trieu" userId="S::milan.trieu@vsci.cz::b6769248-f2f2-4210-a42e-9f363a525358" providerId="AD" clId="Web-{1520491E-6409-4241-B9DB-8E56DE951788}" dt="2020-04-10T13:39:26.384" v="3" actId="14100"/>
          <ac:picMkLst>
            <pc:docMk/>
            <pc:sldMk cId="3700463162" sldId="618"/>
            <ac:picMk id="19459" creationId="{00000000-0000-0000-0000-000000000000}"/>
          </ac:picMkLst>
        </pc:picChg>
      </pc:sldChg>
    </pc:docChg>
  </pc:docChgLst>
  <pc:docChgLst>
    <pc:chgData name="Michal Otenšlégr" userId="S::michal.otenslegr@vsci.cz::e7022d81-e7db-4f31-8113-0c00fd82eb0c" providerId="AD" clId="Web-{5B3E0533-F139-49AD-B9FE-3156634C8B9C}"/>
    <pc:docChg chg="sldOrd">
      <pc:chgData name="Michal Otenšlégr" userId="S::michal.otenslegr@vsci.cz::e7022d81-e7db-4f31-8113-0c00fd82eb0c" providerId="AD" clId="Web-{5B3E0533-F139-49AD-B9FE-3156634C8B9C}" dt="2020-03-30T08:02:35.619" v="0"/>
      <pc:docMkLst>
        <pc:docMk/>
      </pc:docMkLst>
      <pc:sldChg chg="ord">
        <pc:chgData name="Michal Otenšlégr" userId="S::michal.otenslegr@vsci.cz::e7022d81-e7db-4f31-8113-0c00fd82eb0c" providerId="AD" clId="Web-{5B3E0533-F139-49AD-B9FE-3156634C8B9C}" dt="2020-03-30T08:02:35.619" v="0"/>
        <pc:sldMkLst>
          <pc:docMk/>
          <pc:sldMk cId="112887976" sldId="614"/>
        </pc:sldMkLst>
      </pc:sldChg>
    </pc:docChg>
  </pc:docChgLst>
  <pc:docChgLst>
    <pc:chgData name="Jiří Seidl" userId="S::jiri.seidl@vsci.cz::5548102c-bb54-45a0-bc55-369d26a70a89" providerId="AD" clId="Web-{BE6879FA-3CF2-47C4-88F7-858CF15D63E7}"/>
    <pc:docChg chg="modSld">
      <pc:chgData name="Jiří Seidl" userId="S::jiri.seidl@vsci.cz::5548102c-bb54-45a0-bc55-369d26a70a89" providerId="AD" clId="Web-{BE6879FA-3CF2-47C4-88F7-858CF15D63E7}" dt="2020-03-30T09:28:30.394" v="3" actId="1076"/>
      <pc:docMkLst>
        <pc:docMk/>
      </pc:docMkLst>
      <pc:sldChg chg="modSp">
        <pc:chgData name="Jiří Seidl" userId="S::jiri.seidl@vsci.cz::5548102c-bb54-45a0-bc55-369d26a70a89" providerId="AD" clId="Web-{BE6879FA-3CF2-47C4-88F7-858CF15D63E7}" dt="2020-03-30T09:28:30.394" v="3" actId="1076"/>
        <pc:sldMkLst>
          <pc:docMk/>
          <pc:sldMk cId="1321133708" sldId="619"/>
        </pc:sldMkLst>
        <pc:picChg chg="mod">
          <ac:chgData name="Jiří Seidl" userId="S::jiri.seidl@vsci.cz::5548102c-bb54-45a0-bc55-369d26a70a89" providerId="AD" clId="Web-{BE6879FA-3CF2-47C4-88F7-858CF15D63E7}" dt="2020-03-30T09:28:30.394" v="3" actId="1076"/>
          <ac:picMkLst>
            <pc:docMk/>
            <pc:sldMk cId="1321133708" sldId="619"/>
            <ac:picMk id="20483" creationId="{00000000-0000-0000-0000-000000000000}"/>
          </ac:picMkLst>
        </pc:picChg>
      </pc:sldChg>
    </pc:docChg>
  </pc:docChgLst>
  <pc:docChgLst>
    <pc:chgData name="Pavlína Soukupová" userId="S::pavlina.soukupova@vsci.cz::f6d37145-da3a-4f6a-9b58-af41a13eaf14" providerId="AD" clId="Web-{DDBF9EBA-AA8A-4F2C-853D-53786B578861}"/>
    <pc:docChg chg="modSld">
      <pc:chgData name="Pavlína Soukupová" userId="S::pavlina.soukupova@vsci.cz::f6d37145-da3a-4f6a-9b58-af41a13eaf14" providerId="AD" clId="Web-{DDBF9EBA-AA8A-4F2C-853D-53786B578861}" dt="2020-03-28T13:45:20.715" v="10" actId="1076"/>
      <pc:docMkLst>
        <pc:docMk/>
      </pc:docMkLst>
      <pc:sldChg chg="modSp">
        <pc:chgData name="Pavlína Soukupová" userId="S::pavlina.soukupova@vsci.cz::f6d37145-da3a-4f6a-9b58-af41a13eaf14" providerId="AD" clId="Web-{DDBF9EBA-AA8A-4F2C-853D-53786B578861}" dt="2020-03-28T13:45:20.715" v="10" actId="1076"/>
        <pc:sldMkLst>
          <pc:docMk/>
          <pc:sldMk cId="3700463162" sldId="618"/>
        </pc:sldMkLst>
        <pc:picChg chg="mod">
          <ac:chgData name="Pavlína Soukupová" userId="S::pavlina.soukupova@vsci.cz::f6d37145-da3a-4f6a-9b58-af41a13eaf14" providerId="AD" clId="Web-{DDBF9EBA-AA8A-4F2C-853D-53786B578861}" dt="2020-03-28T13:45:20.715" v="10" actId="1076"/>
          <ac:picMkLst>
            <pc:docMk/>
            <pc:sldMk cId="3700463162" sldId="618"/>
            <ac:picMk id="19459" creationId="{00000000-0000-0000-0000-000000000000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_266_6BA88A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hlasy</c:v>
                </c:pt>
              </c:strCache>
            </c:strRef>
          </c:tx>
          <c:invertIfNegative val="0"/>
          <c:cat>
            <c:strRef>
              <c:f>List1!$A$2:$A$10</c:f>
              <c:strCache>
                <c:ptCount val="9"/>
                <c:pt idx="0">
                  <c:v>ČSSD</c:v>
                </c:pt>
                <c:pt idx="1">
                  <c:v>ANO 2011</c:v>
                </c:pt>
                <c:pt idx="2">
                  <c:v>KSČM</c:v>
                </c:pt>
                <c:pt idx="3">
                  <c:v>TOP 09</c:v>
                </c:pt>
                <c:pt idx="4">
                  <c:v>ODS</c:v>
                </c:pt>
                <c:pt idx="5">
                  <c:v>SPD</c:v>
                </c:pt>
                <c:pt idx="6">
                  <c:v>Piráti</c:v>
                </c:pt>
                <c:pt idx="7">
                  <c:v>STAN</c:v>
                </c:pt>
                <c:pt idx="8">
                  <c:v>KDU-ČSL</c:v>
                </c:pt>
              </c:strCache>
            </c:strRef>
          </c:cat>
          <c:val>
            <c:numRef>
              <c:f>List1!$B$2:$B$10</c:f>
              <c:numCache>
                <c:formatCode>General</c:formatCode>
                <c:ptCount val="9"/>
                <c:pt idx="0">
                  <c:v>7.27</c:v>
                </c:pt>
                <c:pt idx="1">
                  <c:v>29.64</c:v>
                </c:pt>
                <c:pt idx="2">
                  <c:v>7.76</c:v>
                </c:pt>
                <c:pt idx="3">
                  <c:v>5.31</c:v>
                </c:pt>
                <c:pt idx="4">
                  <c:v>11.32</c:v>
                </c:pt>
                <c:pt idx="5">
                  <c:v>10.64</c:v>
                </c:pt>
                <c:pt idx="6">
                  <c:v>10.79</c:v>
                </c:pt>
                <c:pt idx="7">
                  <c:v>5.18</c:v>
                </c:pt>
                <c:pt idx="8">
                  <c:v>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FB-479F-9CE0-E17ECCA93C5E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mandáty</c:v>
                </c:pt>
              </c:strCache>
            </c:strRef>
          </c:tx>
          <c:invertIfNegative val="0"/>
          <c:cat>
            <c:strRef>
              <c:f>List1!$A$2:$A$10</c:f>
              <c:strCache>
                <c:ptCount val="9"/>
                <c:pt idx="0">
                  <c:v>ČSSD</c:v>
                </c:pt>
                <c:pt idx="1">
                  <c:v>ANO 2011</c:v>
                </c:pt>
                <c:pt idx="2">
                  <c:v>KSČM</c:v>
                </c:pt>
                <c:pt idx="3">
                  <c:v>TOP 09</c:v>
                </c:pt>
                <c:pt idx="4">
                  <c:v>ODS</c:v>
                </c:pt>
                <c:pt idx="5">
                  <c:v>SPD</c:v>
                </c:pt>
                <c:pt idx="6">
                  <c:v>Piráti</c:v>
                </c:pt>
                <c:pt idx="7">
                  <c:v>STAN</c:v>
                </c:pt>
                <c:pt idx="8">
                  <c:v>KDU-ČSL</c:v>
                </c:pt>
              </c:strCache>
            </c:strRef>
          </c:cat>
          <c:val>
            <c:numRef>
              <c:f>List1!$C$2:$C$10</c:f>
              <c:numCache>
                <c:formatCode>General</c:formatCode>
                <c:ptCount val="9"/>
                <c:pt idx="0">
                  <c:v>7.5</c:v>
                </c:pt>
                <c:pt idx="1">
                  <c:v>39</c:v>
                </c:pt>
                <c:pt idx="2">
                  <c:v>7.5</c:v>
                </c:pt>
                <c:pt idx="3">
                  <c:v>3.5</c:v>
                </c:pt>
                <c:pt idx="4">
                  <c:v>12.5</c:v>
                </c:pt>
                <c:pt idx="5">
                  <c:v>11</c:v>
                </c:pt>
                <c:pt idx="6">
                  <c:v>11</c:v>
                </c:pt>
                <c:pt idx="7">
                  <c:v>3</c:v>
                </c:pt>
                <c:pt idx="8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3FB-479F-9CE0-E17ECCA93C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8358528"/>
        <c:axId val="348360064"/>
      </c:barChart>
      <c:catAx>
        <c:axId val="3483585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cs-CZ"/>
          </a:p>
        </c:txPr>
        <c:crossAx val="348360064"/>
        <c:crosses val="autoZero"/>
        <c:auto val="1"/>
        <c:lblAlgn val="ctr"/>
        <c:lblOffset val="100"/>
        <c:noMultiLvlLbl val="0"/>
      </c:catAx>
      <c:valAx>
        <c:axId val="3483600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cs-CZ"/>
          </a:p>
        </c:txPr>
        <c:crossAx val="348358528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400"/>
          </a:pPr>
          <a:endParaRPr lang="cs-CZ"/>
        </a:p>
      </c:txPr>
    </c:legend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/>
          <p:nvPr userDrawn="1"/>
        </p:nvSpPr>
        <p:spPr>
          <a:xfrm>
            <a:off x="5395596" y="-1"/>
            <a:ext cx="3749252" cy="1131889"/>
          </a:xfrm>
          <a:custGeom>
            <a:avLst/>
            <a:gdLst>
              <a:gd name="connsiteX0" fmla="*/ 0 w 1908175"/>
              <a:gd name="connsiteY0" fmla="*/ 574675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4675 h 581025"/>
              <a:gd name="connsiteX0" fmla="*/ 0 w 1908175"/>
              <a:gd name="connsiteY0" fmla="*/ 577850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7850 h 581025"/>
              <a:gd name="connsiteX0" fmla="*/ 0 w 1908175"/>
              <a:gd name="connsiteY0" fmla="*/ 628650 h 631825"/>
              <a:gd name="connsiteX1" fmla="*/ 149225 w 1908175"/>
              <a:gd name="connsiteY1" fmla="*/ 0 h 631825"/>
              <a:gd name="connsiteX2" fmla="*/ 1892300 w 1908175"/>
              <a:gd name="connsiteY2" fmla="*/ 50800 h 631825"/>
              <a:gd name="connsiteX3" fmla="*/ 1908175 w 1908175"/>
              <a:gd name="connsiteY3" fmla="*/ 631825 h 631825"/>
              <a:gd name="connsiteX4" fmla="*/ 0 w 1908175"/>
              <a:gd name="connsiteY4" fmla="*/ 628650 h 631825"/>
              <a:gd name="connsiteX0" fmla="*/ 0 w 1933575"/>
              <a:gd name="connsiteY0" fmla="*/ 628650 h 631825"/>
              <a:gd name="connsiteX1" fmla="*/ 149225 w 1933575"/>
              <a:gd name="connsiteY1" fmla="*/ 0 h 631825"/>
              <a:gd name="connsiteX2" fmla="*/ 1933575 w 1933575"/>
              <a:gd name="connsiteY2" fmla="*/ 0 h 631825"/>
              <a:gd name="connsiteX3" fmla="*/ 1908175 w 1933575"/>
              <a:gd name="connsiteY3" fmla="*/ 631825 h 631825"/>
              <a:gd name="connsiteX4" fmla="*/ 0 w 1933575"/>
              <a:gd name="connsiteY4" fmla="*/ 628650 h 631825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33575 w 1968500"/>
              <a:gd name="connsiteY2" fmla="*/ 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94535"/>
              <a:gd name="connsiteY0" fmla="*/ 628650 h 628650"/>
              <a:gd name="connsiteX1" fmla="*/ 149225 w 1994535"/>
              <a:gd name="connsiteY1" fmla="*/ 0 h 628650"/>
              <a:gd name="connsiteX2" fmla="*/ 1994535 w 1994535"/>
              <a:gd name="connsiteY2" fmla="*/ 53975 h 628650"/>
              <a:gd name="connsiteX3" fmla="*/ 1968500 w 1994535"/>
              <a:gd name="connsiteY3" fmla="*/ 628650 h 628650"/>
              <a:gd name="connsiteX4" fmla="*/ 0 w 1994535"/>
              <a:gd name="connsiteY4" fmla="*/ 628650 h 628650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65960 w 1968500"/>
              <a:gd name="connsiteY2" fmla="*/ 635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68500"/>
              <a:gd name="connsiteY0" fmla="*/ 622300 h 622300"/>
              <a:gd name="connsiteX1" fmla="*/ 134937 w 1968500"/>
              <a:gd name="connsiteY1" fmla="*/ 47625 h 622300"/>
              <a:gd name="connsiteX2" fmla="*/ 1965960 w 1968500"/>
              <a:gd name="connsiteY2" fmla="*/ 0 h 622300"/>
              <a:gd name="connsiteX3" fmla="*/ 1968500 w 1968500"/>
              <a:gd name="connsiteY3" fmla="*/ 622300 h 622300"/>
              <a:gd name="connsiteX4" fmla="*/ 0 w 1968500"/>
              <a:gd name="connsiteY4" fmla="*/ 622300 h 622300"/>
              <a:gd name="connsiteX0" fmla="*/ 0 w 1968500"/>
              <a:gd name="connsiteY0" fmla="*/ 574675 h 574675"/>
              <a:gd name="connsiteX1" fmla="*/ 134937 w 1968500"/>
              <a:gd name="connsiteY1" fmla="*/ 0 h 574675"/>
              <a:gd name="connsiteX2" fmla="*/ 1882774 w 1968500"/>
              <a:gd name="connsiteY2" fmla="*/ 33338 h 574675"/>
              <a:gd name="connsiteX3" fmla="*/ 1968500 w 1968500"/>
              <a:gd name="connsiteY3" fmla="*/ 574675 h 574675"/>
              <a:gd name="connsiteX4" fmla="*/ 0 w 1968500"/>
              <a:gd name="connsiteY4" fmla="*/ 574675 h 574675"/>
              <a:gd name="connsiteX0" fmla="*/ 0 w 1968500"/>
              <a:gd name="connsiteY0" fmla="*/ 574675 h 574675"/>
              <a:gd name="connsiteX1" fmla="*/ 134937 w 1968500"/>
              <a:gd name="connsiteY1" fmla="*/ 0 h 574675"/>
              <a:gd name="connsiteX2" fmla="*/ 1882774 w 1968500"/>
              <a:gd name="connsiteY2" fmla="*/ 0 h 574675"/>
              <a:gd name="connsiteX3" fmla="*/ 1968500 w 1968500"/>
              <a:gd name="connsiteY3" fmla="*/ 574675 h 574675"/>
              <a:gd name="connsiteX4" fmla="*/ 0 w 1968500"/>
              <a:gd name="connsiteY4" fmla="*/ 574675 h 574675"/>
              <a:gd name="connsiteX0" fmla="*/ 0 w 1883621"/>
              <a:gd name="connsiteY0" fmla="*/ 574675 h 574675"/>
              <a:gd name="connsiteX1" fmla="*/ 134937 w 1883621"/>
              <a:gd name="connsiteY1" fmla="*/ 0 h 574675"/>
              <a:gd name="connsiteX2" fmla="*/ 1882774 w 1883621"/>
              <a:gd name="connsiteY2" fmla="*/ 0 h 574675"/>
              <a:gd name="connsiteX3" fmla="*/ 1882774 w 1883621"/>
              <a:gd name="connsiteY3" fmla="*/ 574675 h 574675"/>
              <a:gd name="connsiteX4" fmla="*/ 0 w 1883621"/>
              <a:gd name="connsiteY4" fmla="*/ 574675 h 574675"/>
              <a:gd name="connsiteX0" fmla="*/ 0 w 3758141"/>
              <a:gd name="connsiteY0" fmla="*/ 1135380 h 1135380"/>
              <a:gd name="connsiteX1" fmla="*/ 2009457 w 3758141"/>
              <a:gd name="connsiteY1" fmla="*/ 0 h 1135380"/>
              <a:gd name="connsiteX2" fmla="*/ 3757294 w 3758141"/>
              <a:gd name="connsiteY2" fmla="*/ 0 h 1135380"/>
              <a:gd name="connsiteX3" fmla="*/ 3757294 w 3758141"/>
              <a:gd name="connsiteY3" fmla="*/ 574675 h 1135380"/>
              <a:gd name="connsiteX4" fmla="*/ 0 w 3758141"/>
              <a:gd name="connsiteY4" fmla="*/ 1135380 h 1135380"/>
              <a:gd name="connsiteX0" fmla="*/ 0 w 3758141"/>
              <a:gd name="connsiteY0" fmla="*/ 1135381 h 1135381"/>
              <a:gd name="connsiteX1" fmla="*/ 336233 w 3758141"/>
              <a:gd name="connsiteY1" fmla="*/ 0 h 1135381"/>
              <a:gd name="connsiteX2" fmla="*/ 3757294 w 3758141"/>
              <a:gd name="connsiteY2" fmla="*/ 1 h 1135381"/>
              <a:gd name="connsiteX3" fmla="*/ 3757294 w 3758141"/>
              <a:gd name="connsiteY3" fmla="*/ 574676 h 1135381"/>
              <a:gd name="connsiteX4" fmla="*/ 0 w 3758141"/>
              <a:gd name="connsiteY4" fmla="*/ 1135381 h 1135381"/>
              <a:gd name="connsiteX0" fmla="*/ 0 w 3575261"/>
              <a:gd name="connsiteY0" fmla="*/ 1131889 h 1131889"/>
              <a:gd name="connsiteX1" fmla="*/ 153353 w 3575261"/>
              <a:gd name="connsiteY1" fmla="*/ 0 h 1131889"/>
              <a:gd name="connsiteX2" fmla="*/ 3574414 w 3575261"/>
              <a:gd name="connsiteY2" fmla="*/ 1 h 1131889"/>
              <a:gd name="connsiteX3" fmla="*/ 3574414 w 3575261"/>
              <a:gd name="connsiteY3" fmla="*/ 574676 h 1131889"/>
              <a:gd name="connsiteX4" fmla="*/ 0 w 3575261"/>
              <a:gd name="connsiteY4" fmla="*/ 1131889 h 1131889"/>
              <a:gd name="connsiteX0" fmla="*/ 0 w 3695911"/>
              <a:gd name="connsiteY0" fmla="*/ 1131889 h 1131889"/>
              <a:gd name="connsiteX1" fmla="*/ 274003 w 3695911"/>
              <a:gd name="connsiteY1" fmla="*/ 0 h 1131889"/>
              <a:gd name="connsiteX2" fmla="*/ 3695064 w 3695911"/>
              <a:gd name="connsiteY2" fmla="*/ 1 h 1131889"/>
              <a:gd name="connsiteX3" fmla="*/ 3695064 w 3695911"/>
              <a:gd name="connsiteY3" fmla="*/ 574676 h 1131889"/>
              <a:gd name="connsiteX4" fmla="*/ 0 w 3695911"/>
              <a:gd name="connsiteY4" fmla="*/ 1131889 h 1131889"/>
              <a:gd name="connsiteX0" fmla="*/ 0 w 3748405"/>
              <a:gd name="connsiteY0" fmla="*/ 1131889 h 1131889"/>
              <a:gd name="connsiteX1" fmla="*/ 274003 w 3748405"/>
              <a:gd name="connsiteY1" fmla="*/ 0 h 1131889"/>
              <a:gd name="connsiteX2" fmla="*/ 3695064 w 3748405"/>
              <a:gd name="connsiteY2" fmla="*/ 1 h 1131889"/>
              <a:gd name="connsiteX3" fmla="*/ 3748405 w 3748405"/>
              <a:gd name="connsiteY3" fmla="*/ 1131889 h 1131889"/>
              <a:gd name="connsiteX4" fmla="*/ 0 w 3748405"/>
              <a:gd name="connsiteY4" fmla="*/ 1131889 h 1131889"/>
              <a:gd name="connsiteX0" fmla="*/ 0 w 3749252"/>
              <a:gd name="connsiteY0" fmla="*/ 1131889 h 1131889"/>
              <a:gd name="connsiteX1" fmla="*/ 274003 w 3749252"/>
              <a:gd name="connsiteY1" fmla="*/ 0 h 1131889"/>
              <a:gd name="connsiteX2" fmla="*/ 3748405 w 3749252"/>
              <a:gd name="connsiteY2" fmla="*/ 1 h 1131889"/>
              <a:gd name="connsiteX3" fmla="*/ 3748405 w 3749252"/>
              <a:gd name="connsiteY3" fmla="*/ 1131889 h 1131889"/>
              <a:gd name="connsiteX4" fmla="*/ 0 w 3749252"/>
              <a:gd name="connsiteY4" fmla="*/ 1131889 h 1131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49252" h="1131889">
                <a:moveTo>
                  <a:pt x="0" y="1131889"/>
                </a:moveTo>
                <a:lnTo>
                  <a:pt x="274003" y="0"/>
                </a:lnTo>
                <a:lnTo>
                  <a:pt x="3748405" y="1"/>
                </a:lnTo>
                <a:cubicBezTo>
                  <a:pt x="3749252" y="207434"/>
                  <a:pt x="3747558" y="924456"/>
                  <a:pt x="3748405" y="1131889"/>
                </a:cubicBezTo>
                <a:lnTo>
                  <a:pt x="0" y="1131889"/>
                </a:lnTo>
                <a:close/>
              </a:path>
            </a:pathLst>
          </a:custGeom>
          <a:solidFill>
            <a:srgbClr val="002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" name="Obrázek 9" descr="Cevro institut_doplnkove_rgb_neg_cz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935244" y="290218"/>
            <a:ext cx="2976981" cy="605132"/>
          </a:xfrm>
          <a:prstGeom prst="rect">
            <a:avLst/>
          </a:prstGeom>
        </p:spPr>
      </p:pic>
    </p:spTree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10.04.2020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10.04.2020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Nadpis a 2 obsahy nad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9400" y="1293813"/>
            <a:ext cx="8447088" cy="41910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279400" y="2203450"/>
            <a:ext cx="4146550" cy="194945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578350" y="2203450"/>
            <a:ext cx="4148138" cy="194945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3"/>
          </p:nvPr>
        </p:nvSpPr>
        <p:spPr>
          <a:xfrm>
            <a:off x="279400" y="4305300"/>
            <a:ext cx="8447088" cy="194945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512129558"/>
      </p:ext>
    </p:extLst>
  </p:cSld>
  <p:clrMapOvr>
    <a:masterClrMapping/>
  </p:clrMapOvr>
  <p:transition spd="med">
    <p:check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574674"/>
            <a:ext cx="9144000" cy="923926"/>
          </a:xfrm>
        </p:spPr>
        <p:txBody>
          <a:bodyPr lIns="252000" rIns="252000">
            <a:normAutofit/>
          </a:bodyPr>
          <a:lstStyle>
            <a:lvl1pPr algn="l">
              <a:defRPr sz="6600">
                <a:solidFill>
                  <a:srgbClr val="CA8A64"/>
                </a:solidFill>
                <a:latin typeface="+mn-lt"/>
              </a:defRPr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Volný tvar 6"/>
          <p:cNvSpPr/>
          <p:nvPr userDrawn="1"/>
        </p:nvSpPr>
        <p:spPr>
          <a:xfrm>
            <a:off x="7261225" y="0"/>
            <a:ext cx="1883621" cy="574675"/>
          </a:xfrm>
          <a:custGeom>
            <a:avLst/>
            <a:gdLst>
              <a:gd name="connsiteX0" fmla="*/ 0 w 1908175"/>
              <a:gd name="connsiteY0" fmla="*/ 574675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4675 h 581025"/>
              <a:gd name="connsiteX0" fmla="*/ 0 w 1908175"/>
              <a:gd name="connsiteY0" fmla="*/ 577850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7850 h 581025"/>
              <a:gd name="connsiteX0" fmla="*/ 0 w 1908175"/>
              <a:gd name="connsiteY0" fmla="*/ 628650 h 631825"/>
              <a:gd name="connsiteX1" fmla="*/ 149225 w 1908175"/>
              <a:gd name="connsiteY1" fmla="*/ 0 h 631825"/>
              <a:gd name="connsiteX2" fmla="*/ 1892300 w 1908175"/>
              <a:gd name="connsiteY2" fmla="*/ 50800 h 631825"/>
              <a:gd name="connsiteX3" fmla="*/ 1908175 w 1908175"/>
              <a:gd name="connsiteY3" fmla="*/ 631825 h 631825"/>
              <a:gd name="connsiteX4" fmla="*/ 0 w 1908175"/>
              <a:gd name="connsiteY4" fmla="*/ 628650 h 631825"/>
              <a:gd name="connsiteX0" fmla="*/ 0 w 1933575"/>
              <a:gd name="connsiteY0" fmla="*/ 628650 h 631825"/>
              <a:gd name="connsiteX1" fmla="*/ 149225 w 1933575"/>
              <a:gd name="connsiteY1" fmla="*/ 0 h 631825"/>
              <a:gd name="connsiteX2" fmla="*/ 1933575 w 1933575"/>
              <a:gd name="connsiteY2" fmla="*/ 0 h 631825"/>
              <a:gd name="connsiteX3" fmla="*/ 1908175 w 1933575"/>
              <a:gd name="connsiteY3" fmla="*/ 631825 h 631825"/>
              <a:gd name="connsiteX4" fmla="*/ 0 w 1933575"/>
              <a:gd name="connsiteY4" fmla="*/ 628650 h 631825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33575 w 1968500"/>
              <a:gd name="connsiteY2" fmla="*/ 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94535"/>
              <a:gd name="connsiteY0" fmla="*/ 628650 h 628650"/>
              <a:gd name="connsiteX1" fmla="*/ 149225 w 1994535"/>
              <a:gd name="connsiteY1" fmla="*/ 0 h 628650"/>
              <a:gd name="connsiteX2" fmla="*/ 1994535 w 1994535"/>
              <a:gd name="connsiteY2" fmla="*/ 53975 h 628650"/>
              <a:gd name="connsiteX3" fmla="*/ 1968500 w 1994535"/>
              <a:gd name="connsiteY3" fmla="*/ 628650 h 628650"/>
              <a:gd name="connsiteX4" fmla="*/ 0 w 1994535"/>
              <a:gd name="connsiteY4" fmla="*/ 628650 h 628650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65960 w 1968500"/>
              <a:gd name="connsiteY2" fmla="*/ 635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68500"/>
              <a:gd name="connsiteY0" fmla="*/ 622300 h 622300"/>
              <a:gd name="connsiteX1" fmla="*/ 134937 w 1968500"/>
              <a:gd name="connsiteY1" fmla="*/ 47625 h 622300"/>
              <a:gd name="connsiteX2" fmla="*/ 1965960 w 1968500"/>
              <a:gd name="connsiteY2" fmla="*/ 0 h 622300"/>
              <a:gd name="connsiteX3" fmla="*/ 1968500 w 1968500"/>
              <a:gd name="connsiteY3" fmla="*/ 622300 h 622300"/>
              <a:gd name="connsiteX4" fmla="*/ 0 w 1968500"/>
              <a:gd name="connsiteY4" fmla="*/ 622300 h 622300"/>
              <a:gd name="connsiteX0" fmla="*/ 0 w 1968500"/>
              <a:gd name="connsiteY0" fmla="*/ 574675 h 574675"/>
              <a:gd name="connsiteX1" fmla="*/ 134937 w 1968500"/>
              <a:gd name="connsiteY1" fmla="*/ 0 h 574675"/>
              <a:gd name="connsiteX2" fmla="*/ 1882774 w 1968500"/>
              <a:gd name="connsiteY2" fmla="*/ 33338 h 574675"/>
              <a:gd name="connsiteX3" fmla="*/ 1968500 w 1968500"/>
              <a:gd name="connsiteY3" fmla="*/ 574675 h 574675"/>
              <a:gd name="connsiteX4" fmla="*/ 0 w 1968500"/>
              <a:gd name="connsiteY4" fmla="*/ 574675 h 574675"/>
              <a:gd name="connsiteX0" fmla="*/ 0 w 1968500"/>
              <a:gd name="connsiteY0" fmla="*/ 574675 h 574675"/>
              <a:gd name="connsiteX1" fmla="*/ 134937 w 1968500"/>
              <a:gd name="connsiteY1" fmla="*/ 0 h 574675"/>
              <a:gd name="connsiteX2" fmla="*/ 1882774 w 1968500"/>
              <a:gd name="connsiteY2" fmla="*/ 0 h 574675"/>
              <a:gd name="connsiteX3" fmla="*/ 1968500 w 1968500"/>
              <a:gd name="connsiteY3" fmla="*/ 574675 h 574675"/>
              <a:gd name="connsiteX4" fmla="*/ 0 w 1968500"/>
              <a:gd name="connsiteY4" fmla="*/ 574675 h 574675"/>
              <a:gd name="connsiteX0" fmla="*/ 0 w 1883621"/>
              <a:gd name="connsiteY0" fmla="*/ 574675 h 574675"/>
              <a:gd name="connsiteX1" fmla="*/ 134937 w 1883621"/>
              <a:gd name="connsiteY1" fmla="*/ 0 h 574675"/>
              <a:gd name="connsiteX2" fmla="*/ 1882774 w 1883621"/>
              <a:gd name="connsiteY2" fmla="*/ 0 h 574675"/>
              <a:gd name="connsiteX3" fmla="*/ 1882774 w 1883621"/>
              <a:gd name="connsiteY3" fmla="*/ 574675 h 574675"/>
              <a:gd name="connsiteX4" fmla="*/ 0 w 1883621"/>
              <a:gd name="connsiteY4" fmla="*/ 574675 h 574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83621" h="574675">
                <a:moveTo>
                  <a:pt x="0" y="574675"/>
                </a:moveTo>
                <a:lnTo>
                  <a:pt x="134937" y="0"/>
                </a:lnTo>
                <a:lnTo>
                  <a:pt x="1882774" y="0"/>
                </a:lnTo>
                <a:cubicBezTo>
                  <a:pt x="1883621" y="207433"/>
                  <a:pt x="1881927" y="367242"/>
                  <a:pt x="1882774" y="574675"/>
                </a:cubicBezTo>
                <a:lnTo>
                  <a:pt x="0" y="574675"/>
                </a:lnTo>
                <a:close/>
              </a:path>
            </a:pathLst>
          </a:custGeom>
          <a:solidFill>
            <a:srgbClr val="002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Volný tvar 7"/>
          <p:cNvSpPr/>
          <p:nvPr userDrawn="1"/>
        </p:nvSpPr>
        <p:spPr>
          <a:xfrm>
            <a:off x="7114540" y="6308726"/>
            <a:ext cx="2030307" cy="549274"/>
          </a:xfrm>
          <a:custGeom>
            <a:avLst/>
            <a:gdLst>
              <a:gd name="connsiteX0" fmla="*/ 0 w 1908175"/>
              <a:gd name="connsiteY0" fmla="*/ 574675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4675 h 581025"/>
              <a:gd name="connsiteX0" fmla="*/ 0 w 1908175"/>
              <a:gd name="connsiteY0" fmla="*/ 577850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7850 h 581025"/>
              <a:gd name="connsiteX0" fmla="*/ 0 w 1908175"/>
              <a:gd name="connsiteY0" fmla="*/ 628650 h 631825"/>
              <a:gd name="connsiteX1" fmla="*/ 149225 w 1908175"/>
              <a:gd name="connsiteY1" fmla="*/ 0 h 631825"/>
              <a:gd name="connsiteX2" fmla="*/ 1892300 w 1908175"/>
              <a:gd name="connsiteY2" fmla="*/ 50800 h 631825"/>
              <a:gd name="connsiteX3" fmla="*/ 1908175 w 1908175"/>
              <a:gd name="connsiteY3" fmla="*/ 631825 h 631825"/>
              <a:gd name="connsiteX4" fmla="*/ 0 w 1908175"/>
              <a:gd name="connsiteY4" fmla="*/ 628650 h 631825"/>
              <a:gd name="connsiteX0" fmla="*/ 0 w 1933575"/>
              <a:gd name="connsiteY0" fmla="*/ 628650 h 631825"/>
              <a:gd name="connsiteX1" fmla="*/ 149225 w 1933575"/>
              <a:gd name="connsiteY1" fmla="*/ 0 h 631825"/>
              <a:gd name="connsiteX2" fmla="*/ 1933575 w 1933575"/>
              <a:gd name="connsiteY2" fmla="*/ 0 h 631825"/>
              <a:gd name="connsiteX3" fmla="*/ 1908175 w 1933575"/>
              <a:gd name="connsiteY3" fmla="*/ 631825 h 631825"/>
              <a:gd name="connsiteX4" fmla="*/ 0 w 1933575"/>
              <a:gd name="connsiteY4" fmla="*/ 628650 h 631825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33575 w 1968500"/>
              <a:gd name="connsiteY2" fmla="*/ 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94535"/>
              <a:gd name="connsiteY0" fmla="*/ 628650 h 628650"/>
              <a:gd name="connsiteX1" fmla="*/ 149225 w 1994535"/>
              <a:gd name="connsiteY1" fmla="*/ 0 h 628650"/>
              <a:gd name="connsiteX2" fmla="*/ 1994535 w 1994535"/>
              <a:gd name="connsiteY2" fmla="*/ 53975 h 628650"/>
              <a:gd name="connsiteX3" fmla="*/ 1968500 w 1994535"/>
              <a:gd name="connsiteY3" fmla="*/ 628650 h 628650"/>
              <a:gd name="connsiteX4" fmla="*/ 0 w 1994535"/>
              <a:gd name="connsiteY4" fmla="*/ 628650 h 628650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65960 w 1968500"/>
              <a:gd name="connsiteY2" fmla="*/ 635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2030307"/>
              <a:gd name="connsiteY0" fmla="*/ 705485 h 705485"/>
              <a:gd name="connsiteX1" fmla="*/ 149225 w 2030307"/>
              <a:gd name="connsiteY1" fmla="*/ 76835 h 705485"/>
              <a:gd name="connsiteX2" fmla="*/ 2029460 w 2030307"/>
              <a:gd name="connsiteY2" fmla="*/ 0 h 705485"/>
              <a:gd name="connsiteX3" fmla="*/ 1968500 w 2030307"/>
              <a:gd name="connsiteY3" fmla="*/ 705485 h 705485"/>
              <a:gd name="connsiteX4" fmla="*/ 0 w 2030307"/>
              <a:gd name="connsiteY4" fmla="*/ 705485 h 705485"/>
              <a:gd name="connsiteX0" fmla="*/ 0 w 2030307"/>
              <a:gd name="connsiteY0" fmla="*/ 628650 h 628650"/>
              <a:gd name="connsiteX1" fmla="*/ 149225 w 2030307"/>
              <a:gd name="connsiteY1" fmla="*/ 0 h 628650"/>
              <a:gd name="connsiteX2" fmla="*/ 2029460 w 2030307"/>
              <a:gd name="connsiteY2" fmla="*/ 79376 h 628650"/>
              <a:gd name="connsiteX3" fmla="*/ 1968500 w 2030307"/>
              <a:gd name="connsiteY3" fmla="*/ 628650 h 628650"/>
              <a:gd name="connsiteX4" fmla="*/ 0 w 2030307"/>
              <a:gd name="connsiteY4" fmla="*/ 628650 h 628650"/>
              <a:gd name="connsiteX0" fmla="*/ 0 w 2030307"/>
              <a:gd name="connsiteY0" fmla="*/ 628650 h 628650"/>
              <a:gd name="connsiteX1" fmla="*/ 149225 w 2030307"/>
              <a:gd name="connsiteY1" fmla="*/ 0 h 628650"/>
              <a:gd name="connsiteX2" fmla="*/ 2029460 w 2030307"/>
              <a:gd name="connsiteY2" fmla="*/ 79375 h 628650"/>
              <a:gd name="connsiteX3" fmla="*/ 1968500 w 2030307"/>
              <a:gd name="connsiteY3" fmla="*/ 628650 h 628650"/>
              <a:gd name="connsiteX4" fmla="*/ 0 w 2030307"/>
              <a:gd name="connsiteY4" fmla="*/ 628650 h 628650"/>
              <a:gd name="connsiteX0" fmla="*/ 0 w 2030307"/>
              <a:gd name="connsiteY0" fmla="*/ 628650 h 628650"/>
              <a:gd name="connsiteX1" fmla="*/ 149225 w 2030307"/>
              <a:gd name="connsiteY1" fmla="*/ 0 h 628650"/>
              <a:gd name="connsiteX2" fmla="*/ 2029460 w 2030307"/>
              <a:gd name="connsiteY2" fmla="*/ 79375 h 628650"/>
              <a:gd name="connsiteX3" fmla="*/ 2029460 w 2030307"/>
              <a:gd name="connsiteY3" fmla="*/ 628650 h 628650"/>
              <a:gd name="connsiteX4" fmla="*/ 0 w 2030307"/>
              <a:gd name="connsiteY4" fmla="*/ 628650 h 628650"/>
              <a:gd name="connsiteX0" fmla="*/ 0 w 2030307"/>
              <a:gd name="connsiteY0" fmla="*/ 628650 h 628650"/>
              <a:gd name="connsiteX1" fmla="*/ 149225 w 2030307"/>
              <a:gd name="connsiteY1" fmla="*/ 0 h 628650"/>
              <a:gd name="connsiteX2" fmla="*/ 2029460 w 2030307"/>
              <a:gd name="connsiteY2" fmla="*/ 79375 h 628650"/>
              <a:gd name="connsiteX3" fmla="*/ 2029460 w 2030307"/>
              <a:gd name="connsiteY3" fmla="*/ 628650 h 628650"/>
              <a:gd name="connsiteX4" fmla="*/ 0 w 2030307"/>
              <a:gd name="connsiteY4" fmla="*/ 628650 h 628650"/>
              <a:gd name="connsiteX0" fmla="*/ 0 w 2030307"/>
              <a:gd name="connsiteY0" fmla="*/ 631031 h 631031"/>
              <a:gd name="connsiteX1" fmla="*/ 149225 w 2030307"/>
              <a:gd name="connsiteY1" fmla="*/ 2381 h 631031"/>
              <a:gd name="connsiteX2" fmla="*/ 2029460 w 2030307"/>
              <a:gd name="connsiteY2" fmla="*/ 0 h 631031"/>
              <a:gd name="connsiteX3" fmla="*/ 2029460 w 2030307"/>
              <a:gd name="connsiteY3" fmla="*/ 631031 h 631031"/>
              <a:gd name="connsiteX4" fmla="*/ 0 w 2030307"/>
              <a:gd name="connsiteY4" fmla="*/ 631031 h 631031"/>
              <a:gd name="connsiteX0" fmla="*/ 0 w 2030307"/>
              <a:gd name="connsiteY0" fmla="*/ 631031 h 631031"/>
              <a:gd name="connsiteX1" fmla="*/ 132556 w 2030307"/>
              <a:gd name="connsiteY1" fmla="*/ 81757 h 631031"/>
              <a:gd name="connsiteX2" fmla="*/ 2029460 w 2030307"/>
              <a:gd name="connsiteY2" fmla="*/ 0 h 631031"/>
              <a:gd name="connsiteX3" fmla="*/ 2029460 w 2030307"/>
              <a:gd name="connsiteY3" fmla="*/ 631031 h 631031"/>
              <a:gd name="connsiteX4" fmla="*/ 0 w 2030307"/>
              <a:gd name="connsiteY4" fmla="*/ 631031 h 631031"/>
              <a:gd name="connsiteX0" fmla="*/ 0 w 2030307"/>
              <a:gd name="connsiteY0" fmla="*/ 549274 h 549274"/>
              <a:gd name="connsiteX1" fmla="*/ 132556 w 2030307"/>
              <a:gd name="connsiteY1" fmla="*/ 0 h 549274"/>
              <a:gd name="connsiteX2" fmla="*/ 2029460 w 2030307"/>
              <a:gd name="connsiteY2" fmla="*/ 0 h 549274"/>
              <a:gd name="connsiteX3" fmla="*/ 2029460 w 2030307"/>
              <a:gd name="connsiteY3" fmla="*/ 549274 h 549274"/>
              <a:gd name="connsiteX4" fmla="*/ 0 w 2030307"/>
              <a:gd name="connsiteY4" fmla="*/ 549274 h 549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0307" h="549274">
                <a:moveTo>
                  <a:pt x="0" y="549274"/>
                </a:moveTo>
                <a:lnTo>
                  <a:pt x="132556" y="0"/>
                </a:lnTo>
                <a:lnTo>
                  <a:pt x="2029460" y="0"/>
                </a:lnTo>
                <a:cubicBezTo>
                  <a:pt x="2030307" y="207433"/>
                  <a:pt x="2028613" y="341841"/>
                  <a:pt x="2029460" y="549274"/>
                </a:cubicBezTo>
                <a:lnTo>
                  <a:pt x="0" y="549274"/>
                </a:lnTo>
                <a:close/>
              </a:path>
            </a:pathLst>
          </a:custGeom>
          <a:solidFill>
            <a:srgbClr val="CA8A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Obrázek 8" descr="Cevro institut_doplnkove_rgb_neg_cz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545789" y="150518"/>
            <a:ext cx="1474386" cy="299699"/>
          </a:xfrm>
          <a:prstGeom prst="rect">
            <a:avLst/>
          </a:prstGeom>
        </p:spPr>
      </p:pic>
      <p:pic>
        <p:nvPicPr>
          <p:cNvPr id="10" name="Obrázek 9" descr="CEVRO_we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402865" y="6519270"/>
            <a:ext cx="1617310" cy="162518"/>
          </a:xfrm>
          <a:prstGeom prst="rect">
            <a:avLst/>
          </a:prstGeom>
        </p:spPr>
      </p:pic>
    </p:spTree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0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1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7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82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10.04.2020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10.04.2020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3" indent="0">
              <a:buNone/>
              <a:defRPr sz="2000" b="1"/>
            </a:lvl2pPr>
            <a:lvl3pPr marL="914206" indent="0">
              <a:buNone/>
              <a:defRPr sz="1800" b="1"/>
            </a:lvl3pPr>
            <a:lvl4pPr marL="1371309" indent="0">
              <a:buNone/>
              <a:defRPr sz="1600" b="1"/>
            </a:lvl4pPr>
            <a:lvl5pPr marL="1828411" indent="0">
              <a:buNone/>
              <a:defRPr sz="1600" b="1"/>
            </a:lvl5pPr>
            <a:lvl6pPr marL="2285514" indent="0">
              <a:buNone/>
              <a:defRPr sz="1600" b="1"/>
            </a:lvl6pPr>
            <a:lvl7pPr marL="2742617" indent="0">
              <a:buNone/>
              <a:defRPr sz="1600" b="1"/>
            </a:lvl7pPr>
            <a:lvl8pPr marL="3199720" indent="0">
              <a:buNone/>
              <a:defRPr sz="1600" b="1"/>
            </a:lvl8pPr>
            <a:lvl9pPr marL="3656823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3" indent="0">
              <a:buNone/>
              <a:defRPr sz="2000" b="1"/>
            </a:lvl2pPr>
            <a:lvl3pPr marL="914206" indent="0">
              <a:buNone/>
              <a:defRPr sz="1800" b="1"/>
            </a:lvl3pPr>
            <a:lvl4pPr marL="1371309" indent="0">
              <a:buNone/>
              <a:defRPr sz="1600" b="1"/>
            </a:lvl4pPr>
            <a:lvl5pPr marL="1828411" indent="0">
              <a:buNone/>
              <a:defRPr sz="1600" b="1"/>
            </a:lvl5pPr>
            <a:lvl6pPr marL="2285514" indent="0">
              <a:buNone/>
              <a:defRPr sz="1600" b="1"/>
            </a:lvl6pPr>
            <a:lvl7pPr marL="2742617" indent="0">
              <a:buNone/>
              <a:defRPr sz="1600" b="1"/>
            </a:lvl7pPr>
            <a:lvl8pPr marL="3199720" indent="0">
              <a:buNone/>
              <a:defRPr sz="1600" b="1"/>
            </a:lvl8pPr>
            <a:lvl9pPr marL="3656823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10.04.2020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10.04.2020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10.04.2020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03" indent="0">
              <a:buNone/>
              <a:defRPr sz="1200"/>
            </a:lvl2pPr>
            <a:lvl3pPr marL="914206" indent="0">
              <a:buNone/>
              <a:defRPr sz="1000"/>
            </a:lvl3pPr>
            <a:lvl4pPr marL="1371309" indent="0">
              <a:buNone/>
              <a:defRPr sz="900"/>
            </a:lvl4pPr>
            <a:lvl5pPr marL="1828411" indent="0">
              <a:buNone/>
              <a:defRPr sz="900"/>
            </a:lvl5pPr>
            <a:lvl6pPr marL="2285514" indent="0">
              <a:buNone/>
              <a:defRPr sz="900"/>
            </a:lvl6pPr>
            <a:lvl7pPr marL="2742617" indent="0">
              <a:buNone/>
              <a:defRPr sz="900"/>
            </a:lvl7pPr>
            <a:lvl8pPr marL="3199720" indent="0">
              <a:buNone/>
              <a:defRPr sz="900"/>
            </a:lvl8pPr>
            <a:lvl9pPr marL="3656823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10.04.2020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03" indent="0">
              <a:buNone/>
              <a:defRPr sz="2800"/>
            </a:lvl2pPr>
            <a:lvl3pPr marL="914206" indent="0">
              <a:buNone/>
              <a:defRPr sz="2400"/>
            </a:lvl3pPr>
            <a:lvl4pPr marL="1371309" indent="0">
              <a:buNone/>
              <a:defRPr sz="2000"/>
            </a:lvl4pPr>
            <a:lvl5pPr marL="1828411" indent="0">
              <a:buNone/>
              <a:defRPr sz="2000"/>
            </a:lvl5pPr>
            <a:lvl6pPr marL="2285514" indent="0">
              <a:buNone/>
              <a:defRPr sz="2000"/>
            </a:lvl6pPr>
            <a:lvl7pPr marL="2742617" indent="0">
              <a:buNone/>
              <a:defRPr sz="2000"/>
            </a:lvl7pPr>
            <a:lvl8pPr marL="3199720" indent="0">
              <a:buNone/>
              <a:defRPr sz="2000"/>
            </a:lvl8pPr>
            <a:lvl9pPr marL="3656823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03" indent="0">
              <a:buNone/>
              <a:defRPr sz="1200"/>
            </a:lvl2pPr>
            <a:lvl3pPr marL="914206" indent="0">
              <a:buNone/>
              <a:defRPr sz="1000"/>
            </a:lvl3pPr>
            <a:lvl4pPr marL="1371309" indent="0">
              <a:buNone/>
              <a:defRPr sz="900"/>
            </a:lvl4pPr>
            <a:lvl5pPr marL="1828411" indent="0">
              <a:buNone/>
              <a:defRPr sz="900"/>
            </a:lvl5pPr>
            <a:lvl6pPr marL="2285514" indent="0">
              <a:buNone/>
              <a:defRPr sz="900"/>
            </a:lvl6pPr>
            <a:lvl7pPr marL="2742617" indent="0">
              <a:buNone/>
              <a:defRPr sz="900"/>
            </a:lvl7pPr>
            <a:lvl8pPr marL="3199720" indent="0">
              <a:buNone/>
              <a:defRPr sz="900"/>
            </a:lvl8pPr>
            <a:lvl9pPr marL="3656823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10.04.2020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20" tIns="45710" rIns="91420" bIns="4571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20" tIns="45710" rIns="91420" bIns="4571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20" tIns="45710" rIns="91420" bIns="4571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4174D-E7E7-45B3-A872-4B12C218382D}" type="datetimeFigureOut">
              <a:rPr lang="cs-CZ" smtClean="0"/>
              <a:pPr/>
              <a:t>10.04.2020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20" tIns="45710" rIns="91420" bIns="4571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20" tIns="45710" rIns="91420" bIns="4571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</p:sldLayoutIdLst>
  <p:transition spd="slow">
    <p:pull/>
  </p:transition>
  <p:txStyles>
    <p:titleStyle>
      <a:lvl1pPr algn="ctr" defTabSz="91420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27" indent="-342827" algn="l" defTabSz="914206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92" indent="-285689" algn="l" defTabSz="914206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57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60" indent="-228552" algn="l" defTabSz="914206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963" indent="-228552" algn="l" defTabSz="914206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066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68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272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374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3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06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09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11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14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17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20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23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senat.cz/informace/zakon106/zakony/zak107.php?ke_dni=21.3.2020&amp;O=12" TargetMode="External"/><Relationship Id="rId3" Type="http://schemas.openxmlformats.org/officeDocument/2006/relationships/hyperlink" Target="http://www.psp.cz/" TargetMode="External"/><Relationship Id="rId7" Type="http://schemas.openxmlformats.org/officeDocument/2006/relationships/hyperlink" Target="http://www.senat.cz/" TargetMode="External"/><Relationship Id="rId2" Type="http://schemas.openxmlformats.org/officeDocument/2006/relationships/hyperlink" Target="http://kramerius-vs.nkp.cz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psp.cz/sqw/hp.sqw?k=173" TargetMode="External"/><Relationship Id="rId5" Type="http://schemas.openxmlformats.org/officeDocument/2006/relationships/hyperlink" Target="https://www.psp.cz/docs/laws/1995/90_index.html" TargetMode="External"/><Relationship Id="rId4" Type="http://schemas.openxmlformats.org/officeDocument/2006/relationships/hyperlink" Target="https://www.psp.cz/docs/laws/constitution.html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://kramerius-vs.nkp.cz/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s://cs.wikipedia.org/wiki/Sen%C3%A1t_Parlamentu_%C4%8Cesk%C3%A9_republiky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9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0.png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enat.cz/organy/index.php?ke_dni=21.3.2020&amp;O=12&amp;lng=cz" TargetMode="External"/><Relationship Id="rId2" Type="http://schemas.openxmlformats.org/officeDocument/2006/relationships/hyperlink" Target="https://www.psp.cz/eknih/cdrom/files/struktura_PS_10_07_2018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senat.cz/informace/zakon106/zakony/zak107.php?ke_dni=21.3.2020&amp;O=12" TargetMode="External"/><Relationship Id="rId4" Type="http://schemas.openxmlformats.org/officeDocument/2006/relationships/hyperlink" Target="https://www.psp.cz/docs/laws/1995/90_index.html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sp.cz/sqw/hp.sqw?k=331" TargetMode="External"/><Relationship Id="rId2" Type="http://schemas.openxmlformats.org/officeDocument/2006/relationships/hyperlink" Target="https://www.psp.cz/sqw/hp.sqw?k=173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581736" y="2662687"/>
            <a:ext cx="7893524" cy="2100382"/>
          </a:xfrm>
        </p:spPr>
        <p:txBody>
          <a:bodyPr>
            <a:noAutofit/>
          </a:bodyPr>
          <a:lstStyle/>
          <a:p>
            <a:r>
              <a:rPr lang="cs-CZ" sz="6300" b="1" cap="all">
                <a:solidFill>
                  <a:srgbClr val="002D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Český parlamentarismus</a:t>
            </a:r>
            <a:endParaRPr lang="cs-CZ" sz="4800" b="1" cap="all">
              <a:solidFill>
                <a:srgbClr val="002D5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163773" y="499908"/>
            <a:ext cx="4572000" cy="557213"/>
          </a:xfrm>
          <a:prstGeom prst="rect">
            <a:avLst/>
          </a:prstGeom>
          <a:noFill/>
        </p:spPr>
        <p:txBody>
          <a:bodyPr wrap="none" lIns="252000" tIns="0" rIns="252000" bIns="36000" rtlCol="0" anchor="t" anchorCtr="0">
            <a:noAutofit/>
          </a:bodyPr>
          <a:lstStyle/>
          <a:p>
            <a:r>
              <a:rPr lang="cs-CZ" sz="2800">
                <a:solidFill>
                  <a:srgbClr val="002D5A"/>
                </a:solidFill>
              </a:rPr>
              <a:t>AR 2019-20</a:t>
            </a:r>
          </a:p>
        </p:txBody>
      </p:sp>
    </p:spTree>
    <p:extLst>
      <p:ext uri="{BB962C8B-B14F-4D97-AF65-F5344CB8AC3E}">
        <p14:creationId xmlns:p14="http://schemas.microsoft.com/office/powerpoint/2010/main" val="4212041908"/>
      </p:ext>
    </p:extLst>
  </p:cSld>
  <p:clrMapOvr>
    <a:masterClrMapping/>
  </p:clrMapOvr>
  <p:transition spd="slow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altLang="cs-CZ" sz="4400"/>
              <a:t>Poslanecká sněmovna a vláda ČR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ct val="35000"/>
              </a:spcBef>
              <a:buFont typeface="Arial" charset="0"/>
              <a:buNone/>
            </a:pPr>
            <a:r>
              <a:rPr lang="cs-CZ" altLang="cs-CZ" sz="2100" b="0">
                <a:solidFill>
                  <a:srgbClr val="002D5A"/>
                </a:solidFill>
              </a:rPr>
              <a:t>Vláda je odpovědna Poslanecké sněmovně</a:t>
            </a:r>
          </a:p>
          <a:p>
            <a:pPr lvl="1">
              <a:lnSpc>
                <a:spcPct val="110000"/>
              </a:lnSpc>
              <a:spcBef>
                <a:spcPct val="35000"/>
              </a:spcBef>
              <a:buFont typeface="Wingdings" pitchFamily="2" charset="2"/>
              <a:buChar char="Ø"/>
            </a:pPr>
            <a:r>
              <a:rPr lang="cs-CZ" altLang="cs-CZ" sz="2100" b="0">
                <a:solidFill>
                  <a:srgbClr val="002D5A"/>
                </a:solidFill>
              </a:rPr>
              <a:t>odpovědnost se projevuje zejména v hlasování o důvěře / nedůvěře (vyšší kvorum - projev racionalizovaného parlamentarismu)</a:t>
            </a:r>
          </a:p>
          <a:p>
            <a:pPr marL="1443038" lvl="2" indent="-528638">
              <a:lnSpc>
                <a:spcPct val="110000"/>
              </a:lnSpc>
              <a:spcBef>
                <a:spcPct val="35000"/>
              </a:spcBef>
              <a:buFont typeface="Wingdings" pitchFamily="2" charset="2"/>
              <a:buChar char="v"/>
            </a:pPr>
            <a:r>
              <a:rPr lang="cs-CZ" altLang="cs-CZ" sz="2100" b="0">
                <a:solidFill>
                  <a:srgbClr val="002D5A"/>
                </a:solidFill>
              </a:rPr>
              <a:t>jednání o důvěře probíhá do 30 dnů od jmenování vlády, a to vždy</a:t>
            </a:r>
          </a:p>
          <a:p>
            <a:pPr marL="1443038" lvl="2" indent="-528638">
              <a:lnSpc>
                <a:spcPct val="110000"/>
              </a:lnSpc>
              <a:spcBef>
                <a:spcPct val="35000"/>
              </a:spcBef>
              <a:buFont typeface="Wingdings" pitchFamily="2" charset="2"/>
              <a:buChar char="v"/>
            </a:pPr>
            <a:r>
              <a:rPr lang="cs-CZ" altLang="cs-CZ" sz="2100" b="0">
                <a:solidFill>
                  <a:srgbClr val="002D5A"/>
                </a:solidFill>
              </a:rPr>
              <a:t>vláda může také sama požádat o vyslovení důvěry, a to buď samostatně nebo v souvislosti s návrhem zákona</a:t>
            </a:r>
          </a:p>
          <a:p>
            <a:pPr marL="1443038" lvl="2" indent="-528638">
              <a:lnSpc>
                <a:spcPct val="110000"/>
              </a:lnSpc>
              <a:spcBef>
                <a:spcPct val="35000"/>
              </a:spcBef>
              <a:buFont typeface="Wingdings" pitchFamily="2" charset="2"/>
              <a:buChar char="v"/>
            </a:pPr>
            <a:r>
              <a:rPr lang="cs-CZ" altLang="cs-CZ" sz="2100" b="0">
                <a:solidFill>
                  <a:srgbClr val="002D5A"/>
                </a:solidFill>
              </a:rPr>
              <a:t>návrh na vyslovení nedůvěry může podat nejméně 50 poslanců</a:t>
            </a:r>
          </a:p>
        </p:txBody>
      </p:sp>
    </p:spTree>
    <p:extLst>
      <p:ext uri="{BB962C8B-B14F-4D97-AF65-F5344CB8AC3E}">
        <p14:creationId xmlns:p14="http://schemas.microsoft.com/office/powerpoint/2010/main" val="1514480741"/>
      </p:ext>
    </p:extLst>
  </p:cSld>
  <p:clrMapOvr>
    <a:masterClrMapping/>
  </p:clrMapOvr>
  <p:transition spd="slow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56310"/>
            <a:ext cx="9144000" cy="923926"/>
          </a:xfrm>
        </p:spPr>
        <p:txBody>
          <a:bodyPr>
            <a:normAutofit fontScale="90000"/>
          </a:bodyPr>
          <a:lstStyle/>
          <a:p>
            <a:r>
              <a:rPr lang="cs-CZ" altLang="cs-CZ" sz="4400"/>
              <a:t>Kontrolní mechanismy PS </a:t>
            </a:r>
            <a:br>
              <a:rPr lang="cs-CZ" altLang="cs-CZ" sz="4400"/>
            </a:br>
            <a:r>
              <a:rPr lang="cs-CZ" altLang="cs-CZ" sz="4400"/>
              <a:t>vůči vládě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9400" y="1678675"/>
            <a:ext cx="8469313" cy="4576075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cs-CZ" altLang="cs-CZ" sz="2200" b="0">
                <a:solidFill>
                  <a:srgbClr val="002D5A"/>
                </a:solidFill>
              </a:rPr>
              <a:t>vyjádření důvěry / nedůvěry</a:t>
            </a:r>
          </a:p>
          <a:p>
            <a:pPr>
              <a:spcBef>
                <a:spcPts val="600"/>
              </a:spcBef>
            </a:pPr>
            <a:r>
              <a:rPr lang="cs-CZ" altLang="cs-CZ" sz="2200" b="0">
                <a:solidFill>
                  <a:srgbClr val="002D5A"/>
                </a:solidFill>
              </a:rPr>
              <a:t>doporučení PS vládě</a:t>
            </a:r>
          </a:p>
          <a:p>
            <a:pPr>
              <a:spcBef>
                <a:spcPts val="600"/>
              </a:spcBef>
            </a:pPr>
            <a:r>
              <a:rPr lang="cs-CZ" altLang="cs-CZ" sz="2200" b="0">
                <a:solidFill>
                  <a:srgbClr val="002D5A"/>
                </a:solidFill>
              </a:rPr>
              <a:t>schvalování státního rozpočtu - klíčové politikum - může podat jen vláda, a to nejpozději 3 měsíce před začátkem rozpočtového roku - zvláštní procedura trojího čtení (viz příště)</a:t>
            </a:r>
          </a:p>
          <a:p>
            <a:pPr>
              <a:spcBef>
                <a:spcPts val="600"/>
              </a:spcBef>
            </a:pPr>
            <a:r>
              <a:rPr lang="cs-CZ" altLang="cs-CZ" sz="2200" b="0">
                <a:solidFill>
                  <a:srgbClr val="002D5A"/>
                </a:solidFill>
              </a:rPr>
              <a:t>schvalování státního závěrečného účtu</a:t>
            </a:r>
          </a:p>
          <a:p>
            <a:pPr>
              <a:spcBef>
                <a:spcPts val="600"/>
              </a:spcBef>
            </a:pPr>
            <a:r>
              <a:rPr lang="cs-CZ" altLang="cs-CZ" sz="2200" b="0">
                <a:solidFill>
                  <a:srgbClr val="002D5A"/>
                </a:solidFill>
              </a:rPr>
              <a:t>Interpelace</a:t>
            </a:r>
          </a:p>
          <a:p>
            <a:pPr>
              <a:spcBef>
                <a:spcPts val="600"/>
              </a:spcBef>
            </a:pPr>
            <a:r>
              <a:rPr lang="cs-CZ" altLang="cs-CZ" sz="2200" b="0">
                <a:solidFill>
                  <a:srgbClr val="002D5A"/>
                </a:solidFill>
              </a:rPr>
              <a:t>právo požadovat informace a vysvětlení od členů vlády a vedoucích správních úřadů</a:t>
            </a:r>
          </a:p>
          <a:p>
            <a:pPr>
              <a:spcBef>
                <a:spcPts val="600"/>
              </a:spcBef>
            </a:pPr>
            <a:r>
              <a:rPr lang="cs-CZ" altLang="cs-CZ" sz="2200" b="0">
                <a:solidFill>
                  <a:srgbClr val="002D5A"/>
                </a:solidFill>
              </a:rPr>
              <a:t>účast ministrů či jejich náměstků na zasedání výborů PS (platí i pro Senát)</a:t>
            </a:r>
          </a:p>
          <a:p>
            <a:pPr>
              <a:spcBef>
                <a:spcPts val="600"/>
              </a:spcBef>
            </a:pPr>
            <a:r>
              <a:rPr lang="cs-CZ" altLang="cs-CZ" sz="2200" b="0">
                <a:solidFill>
                  <a:srgbClr val="002D5A"/>
                </a:solidFill>
              </a:rPr>
              <a:t>vyšetřovací komise PS</a:t>
            </a:r>
          </a:p>
        </p:txBody>
      </p:sp>
    </p:spTree>
    <p:extLst>
      <p:ext uri="{BB962C8B-B14F-4D97-AF65-F5344CB8AC3E}">
        <p14:creationId xmlns:p14="http://schemas.microsoft.com/office/powerpoint/2010/main" val="3392261998"/>
      </p:ext>
    </p:extLst>
  </p:cSld>
  <p:clrMapOvr>
    <a:masterClrMapping/>
  </p:clrMapOvr>
  <p:transition spd="slow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altLang="cs-CZ" sz="4400"/>
              <a:t>Parlament ČR a prezident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ct val="35000"/>
              </a:spcBef>
            </a:pPr>
            <a:r>
              <a:rPr lang="cs-CZ" altLang="cs-CZ" sz="2100" b="0">
                <a:solidFill>
                  <a:srgbClr val="002D5A"/>
                </a:solidFill>
              </a:rPr>
              <a:t>prezident je neodpovědný, nikoli však absolutně - výjimkou je možnost stíhat prezidenta pro velezradu, a to před ÚS na základě žaloby Senátu (čl. 65 Ústavy ČR)</a:t>
            </a:r>
          </a:p>
          <a:p>
            <a:pPr>
              <a:lnSpc>
                <a:spcPct val="115000"/>
              </a:lnSpc>
              <a:spcBef>
                <a:spcPct val="35000"/>
              </a:spcBef>
            </a:pPr>
            <a:r>
              <a:rPr lang="cs-CZ" altLang="cs-CZ" sz="2100" b="0">
                <a:solidFill>
                  <a:srgbClr val="002D5A"/>
                </a:solidFill>
              </a:rPr>
              <a:t>Obě komory se mohou navíc usnést, že prezident nemůže ze závažných důvodů vykonávat svůj úřad; jeho pravomoci jsou pak převedeny na předsedu vlády a předsedu PS, příp. Senátu</a:t>
            </a:r>
          </a:p>
        </p:txBody>
      </p:sp>
    </p:spTree>
    <p:extLst>
      <p:ext uri="{BB962C8B-B14F-4D97-AF65-F5344CB8AC3E}">
        <p14:creationId xmlns:p14="http://schemas.microsoft.com/office/powerpoint/2010/main" val="2210596960"/>
      </p:ext>
    </p:extLst>
  </p:cSld>
  <p:clrMapOvr>
    <a:masterClrMapping/>
  </p:clrMapOvr>
  <p:transition spd="slow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altLang="cs-CZ" sz="3800"/>
              <a:t>Pravomoci PČR v oblasti bezpečnosti státu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60812"/>
            <a:ext cx="8229600" cy="4065351"/>
          </a:xfrm>
        </p:spPr>
        <p:txBody>
          <a:bodyPr/>
          <a:lstStyle/>
          <a:p>
            <a:pPr>
              <a:lnSpc>
                <a:spcPct val="105000"/>
              </a:lnSpc>
              <a:spcBef>
                <a:spcPct val="30000"/>
              </a:spcBef>
              <a:buFont typeface="Arial" charset="0"/>
              <a:buNone/>
            </a:pPr>
            <a:r>
              <a:rPr lang="cs-CZ" altLang="cs-CZ" sz="2200" b="0">
                <a:solidFill>
                  <a:srgbClr val="002D5A"/>
                </a:solidFill>
              </a:rPr>
              <a:t>obě komory mají rovnocenné postavení</a:t>
            </a:r>
          </a:p>
          <a:p>
            <a:pPr lvl="1">
              <a:lnSpc>
                <a:spcPct val="105000"/>
              </a:lnSpc>
              <a:spcBef>
                <a:spcPct val="30000"/>
              </a:spcBef>
            </a:pPr>
            <a:r>
              <a:rPr lang="cs-CZ" altLang="cs-CZ" sz="2000" b="0">
                <a:solidFill>
                  <a:srgbClr val="002D5A"/>
                </a:solidFill>
              </a:rPr>
              <a:t>vyhlášení válečného stavu</a:t>
            </a:r>
          </a:p>
          <a:p>
            <a:pPr lvl="1">
              <a:lnSpc>
                <a:spcPct val="105000"/>
              </a:lnSpc>
              <a:spcBef>
                <a:spcPct val="30000"/>
              </a:spcBef>
            </a:pPr>
            <a:r>
              <a:rPr lang="cs-CZ" altLang="cs-CZ" sz="2000" b="0">
                <a:solidFill>
                  <a:srgbClr val="002D5A"/>
                </a:solidFill>
              </a:rPr>
              <a:t>souhlas s vysláním či pobytem ozbrojených sil jiných států na území ČR</a:t>
            </a:r>
          </a:p>
          <a:p>
            <a:pPr lvl="1">
              <a:lnSpc>
                <a:spcPct val="105000"/>
              </a:lnSpc>
              <a:spcBef>
                <a:spcPct val="30000"/>
              </a:spcBef>
            </a:pPr>
            <a:r>
              <a:rPr lang="cs-CZ" altLang="cs-CZ" sz="2000" b="0">
                <a:solidFill>
                  <a:srgbClr val="002D5A"/>
                </a:solidFill>
              </a:rPr>
              <a:t>souhlas s účastí ČR v obranných systémech mezinárodní organizace, jíž je ČR členem</a:t>
            </a:r>
          </a:p>
          <a:p>
            <a:pPr lvl="1">
              <a:lnSpc>
                <a:spcPct val="105000"/>
              </a:lnSpc>
              <a:spcBef>
                <a:spcPct val="30000"/>
              </a:spcBef>
            </a:pPr>
            <a:r>
              <a:rPr lang="cs-CZ" altLang="cs-CZ" sz="2000" b="0">
                <a:solidFill>
                  <a:srgbClr val="002D5A"/>
                </a:solidFill>
              </a:rPr>
              <a:t>souhlas s vysláním ozbrojených sil ČR mimo území státu</a:t>
            </a:r>
          </a:p>
          <a:p>
            <a:pPr>
              <a:lnSpc>
                <a:spcPct val="105000"/>
              </a:lnSpc>
              <a:spcBef>
                <a:spcPct val="30000"/>
              </a:spcBef>
            </a:pPr>
            <a:endParaRPr lang="cs-CZ" altLang="cs-CZ" sz="2000" b="0">
              <a:solidFill>
                <a:srgbClr val="002D5A"/>
              </a:solidFill>
            </a:endParaRPr>
          </a:p>
          <a:p>
            <a:pPr lvl="1">
              <a:lnSpc>
                <a:spcPct val="105000"/>
              </a:lnSpc>
              <a:spcBef>
                <a:spcPct val="30000"/>
              </a:spcBef>
            </a:pPr>
            <a:r>
              <a:rPr lang="cs-CZ" altLang="cs-CZ" sz="2000" b="0">
                <a:solidFill>
                  <a:srgbClr val="002D5A"/>
                </a:solidFill>
              </a:rPr>
              <a:t>PS také kontroluje zpravodajské služby (BIS, VOZ, NBÚ)</a:t>
            </a:r>
          </a:p>
        </p:txBody>
      </p:sp>
    </p:spTree>
    <p:extLst>
      <p:ext uri="{BB962C8B-B14F-4D97-AF65-F5344CB8AC3E}">
        <p14:creationId xmlns:p14="http://schemas.microsoft.com/office/powerpoint/2010/main" val="3811526707"/>
      </p:ext>
    </p:extLst>
  </p:cSld>
  <p:clrMapOvr>
    <a:masterClrMapping/>
  </p:clrMapOvr>
  <p:transition spd="slow"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27" y="78535"/>
            <a:ext cx="7165453" cy="6733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0463162"/>
      </p:ext>
    </p:extLst>
  </p:cSld>
  <p:clrMapOvr>
    <a:masterClrMapping/>
  </p:clrMapOvr>
  <p:transition spd="slow"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445" y="997788"/>
            <a:ext cx="8280147" cy="5009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1133708"/>
      </p:ext>
    </p:extLst>
  </p:cSld>
  <p:clrMapOvr>
    <a:masterClrMapping/>
  </p:clrMapOvr>
  <p:transition spd="slow">
    <p:pull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259" y="1114290"/>
            <a:ext cx="6801442" cy="4248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55748897"/>
      </p:ext>
    </p:extLst>
  </p:cSld>
  <p:clrMapOvr>
    <a:masterClrMapping/>
  </p:clrMapOvr>
  <p:transition spd="slow">
    <p:pull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293" y="1251045"/>
            <a:ext cx="7170761" cy="4412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6938078"/>
      </p:ext>
    </p:extLst>
  </p:cSld>
  <p:clrMapOvr>
    <a:masterClrMapping/>
  </p:clrMapOvr>
  <p:transition spd="slow">
    <p:pull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830" y="40055"/>
            <a:ext cx="4715161" cy="6779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151280"/>
      </p:ext>
    </p:extLst>
  </p:cSld>
  <p:clrMapOvr>
    <a:masterClrMapping/>
  </p:clrMapOvr>
  <p:transition spd="slow">
    <p:pull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156570" y="299944"/>
            <a:ext cx="8447088" cy="419100"/>
          </a:xfrm>
        </p:spPr>
        <p:txBody>
          <a:bodyPr>
            <a:normAutofit fontScale="90000"/>
          </a:bodyPr>
          <a:lstStyle/>
          <a:p>
            <a:r>
              <a:rPr lang="cs-CZ" altLang="cs-CZ">
                <a:solidFill>
                  <a:srgbClr val="CA8A64"/>
                </a:solidFill>
              </a:rPr>
              <a:t>Ústavní postavení prezidenta republiky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48919" y="2421530"/>
            <a:ext cx="4056063" cy="3028950"/>
          </a:xfrm>
        </p:spPr>
        <p:txBody>
          <a:bodyPr>
            <a:noAutofit/>
          </a:bodyPr>
          <a:lstStyle/>
          <a:p>
            <a:pPr>
              <a:buFont typeface="Arial" charset="0"/>
              <a:buNone/>
            </a:pPr>
            <a:r>
              <a:rPr lang="cs-CZ" altLang="cs-CZ" sz="1800" i="1">
                <a:solidFill>
                  <a:srgbClr val="002D5A"/>
                </a:solidFill>
              </a:rPr>
              <a:t>Bez kontrasignace</a:t>
            </a:r>
          </a:p>
          <a:p>
            <a:r>
              <a:rPr lang="cs-CZ" altLang="cs-CZ" sz="1800" b="0">
                <a:solidFill>
                  <a:srgbClr val="002D5A"/>
                </a:solidFill>
              </a:rPr>
              <a:t>Jmenuje a odvolává premiéra a členy vlády</a:t>
            </a:r>
          </a:p>
          <a:p>
            <a:r>
              <a:rPr lang="cs-CZ" altLang="cs-CZ" sz="1800" b="0">
                <a:solidFill>
                  <a:srgbClr val="002D5A"/>
                </a:solidFill>
              </a:rPr>
              <a:t>Svolává zasedání PS</a:t>
            </a:r>
          </a:p>
          <a:p>
            <a:r>
              <a:rPr lang="cs-CZ" altLang="cs-CZ" sz="1800" b="0">
                <a:solidFill>
                  <a:srgbClr val="002D5A"/>
                </a:solidFill>
              </a:rPr>
              <a:t>Rozpouští PS</a:t>
            </a:r>
          </a:p>
          <a:p>
            <a:r>
              <a:rPr lang="cs-CZ" altLang="cs-CZ" sz="1800" b="0">
                <a:solidFill>
                  <a:srgbClr val="002D5A"/>
                </a:solidFill>
              </a:rPr>
              <a:t>Jmenuje soudce ÚS</a:t>
            </a:r>
          </a:p>
          <a:p>
            <a:r>
              <a:rPr lang="cs-CZ" altLang="cs-CZ" sz="1800" b="0">
                <a:solidFill>
                  <a:srgbClr val="002D5A"/>
                </a:solidFill>
              </a:rPr>
              <a:t>Jmenuje předsedu a </a:t>
            </a:r>
            <a:r>
              <a:rPr lang="cs-CZ" altLang="cs-CZ" sz="1800" b="0" err="1">
                <a:solidFill>
                  <a:srgbClr val="002D5A"/>
                </a:solidFill>
              </a:rPr>
              <a:t>mpř</a:t>
            </a:r>
            <a:r>
              <a:rPr lang="cs-CZ" altLang="cs-CZ" sz="1800" b="0">
                <a:solidFill>
                  <a:srgbClr val="002D5A"/>
                </a:solidFill>
              </a:rPr>
              <a:t>. NS</a:t>
            </a:r>
          </a:p>
          <a:p>
            <a:r>
              <a:rPr lang="cs-CZ" altLang="cs-CZ" sz="1800" b="0">
                <a:solidFill>
                  <a:srgbClr val="002D5A"/>
                </a:solidFill>
              </a:rPr>
              <a:t>Suspenzivní právo veta</a:t>
            </a:r>
          </a:p>
          <a:p>
            <a:r>
              <a:rPr lang="cs-CZ" altLang="cs-CZ" sz="1800" b="0">
                <a:solidFill>
                  <a:srgbClr val="002D5A"/>
                </a:solidFill>
              </a:rPr>
              <a:t>Podepisování zákonů</a:t>
            </a:r>
          </a:p>
          <a:p>
            <a:r>
              <a:rPr lang="cs-CZ" altLang="cs-CZ" sz="1800" b="0">
                <a:solidFill>
                  <a:srgbClr val="002D5A"/>
                </a:solidFill>
              </a:rPr>
              <a:t>Jmenuje prezidenta a viceprezidenta NKÚ</a:t>
            </a:r>
          </a:p>
          <a:p>
            <a:r>
              <a:rPr lang="cs-CZ" altLang="cs-CZ" sz="1800" b="0">
                <a:solidFill>
                  <a:srgbClr val="002D5A"/>
                </a:solidFill>
              </a:rPr>
              <a:t>Jmenuje členy Bankovní rady ČNB</a:t>
            </a:r>
          </a:p>
          <a:p>
            <a:r>
              <a:rPr lang="cs-CZ" altLang="cs-CZ" sz="1800" b="0">
                <a:solidFill>
                  <a:srgbClr val="002D5A"/>
                </a:solidFill>
              </a:rPr>
              <a:t>Odpouští a zmírňuje tresty</a:t>
            </a:r>
          </a:p>
        </p:txBody>
      </p:sp>
      <p:sp>
        <p:nvSpPr>
          <p:cNvPr id="59396" name="Rectangle 4"/>
          <p:cNvSpPr>
            <a:spLocks noGrp="1" noChangeArrowheads="1"/>
          </p:cNvSpPr>
          <p:nvPr>
            <p:ph sz="quarter" idx="2"/>
          </p:nvPr>
        </p:nvSpPr>
        <p:spPr>
          <a:xfrm>
            <a:off x="4563731" y="2421529"/>
            <a:ext cx="4138612" cy="3310530"/>
          </a:xfrm>
        </p:spPr>
        <p:txBody>
          <a:bodyPr>
            <a:noAutofit/>
          </a:bodyPr>
          <a:lstStyle/>
          <a:p>
            <a:pPr>
              <a:buFont typeface="Arial" charset="0"/>
              <a:buNone/>
            </a:pPr>
            <a:r>
              <a:rPr lang="cs-CZ" altLang="cs-CZ" sz="1800" i="1">
                <a:solidFill>
                  <a:srgbClr val="CA8A64"/>
                </a:solidFill>
              </a:rPr>
              <a:t>S kontrasignací</a:t>
            </a:r>
          </a:p>
          <a:p>
            <a:r>
              <a:rPr lang="cs-CZ" altLang="cs-CZ" sz="1800" b="0">
                <a:solidFill>
                  <a:srgbClr val="CA8A64"/>
                </a:solidFill>
              </a:rPr>
              <a:t>Sjednávání a ratifikace mez. smluv</a:t>
            </a:r>
          </a:p>
          <a:p>
            <a:r>
              <a:rPr lang="cs-CZ" altLang="cs-CZ" sz="1800" b="0">
                <a:solidFill>
                  <a:srgbClr val="CA8A64"/>
                </a:solidFill>
              </a:rPr>
              <a:t>Zastupuje stát navenek</a:t>
            </a:r>
          </a:p>
          <a:p>
            <a:r>
              <a:rPr lang="cs-CZ" altLang="cs-CZ" sz="1800" b="0">
                <a:solidFill>
                  <a:srgbClr val="CA8A64"/>
                </a:solidFill>
              </a:rPr>
              <a:t>Vrchní velitel ozbrojených sil</a:t>
            </a:r>
          </a:p>
          <a:p>
            <a:r>
              <a:rPr lang="cs-CZ" altLang="cs-CZ" sz="1800" b="0">
                <a:solidFill>
                  <a:srgbClr val="CA8A64"/>
                </a:solidFill>
              </a:rPr>
              <a:t>Státní vyznamenání</a:t>
            </a:r>
          </a:p>
          <a:p>
            <a:r>
              <a:rPr lang="cs-CZ" altLang="cs-CZ" sz="1800" b="0">
                <a:solidFill>
                  <a:srgbClr val="CA8A64"/>
                </a:solidFill>
              </a:rPr>
              <a:t>Pověřuje a odvolává </a:t>
            </a:r>
            <a:r>
              <a:rPr lang="cs-CZ" altLang="cs-CZ" sz="1800" b="0" err="1">
                <a:solidFill>
                  <a:srgbClr val="CA8A64"/>
                </a:solidFill>
              </a:rPr>
              <a:t>ved</a:t>
            </a:r>
            <a:r>
              <a:rPr lang="cs-CZ" altLang="cs-CZ" sz="1800" b="0">
                <a:solidFill>
                  <a:srgbClr val="CA8A64"/>
                </a:solidFill>
              </a:rPr>
              <a:t>. </a:t>
            </a:r>
            <a:r>
              <a:rPr lang="cs-CZ" altLang="cs-CZ" sz="1800" b="0" err="1">
                <a:solidFill>
                  <a:srgbClr val="CA8A64"/>
                </a:solidFill>
              </a:rPr>
              <a:t>zast</a:t>
            </a:r>
            <a:r>
              <a:rPr lang="cs-CZ" altLang="cs-CZ" sz="1800" b="0">
                <a:solidFill>
                  <a:srgbClr val="CA8A64"/>
                </a:solidFill>
              </a:rPr>
              <a:t>. misí</a:t>
            </a:r>
          </a:p>
          <a:p>
            <a:r>
              <a:rPr lang="cs-CZ" altLang="cs-CZ" sz="1800" b="0">
                <a:solidFill>
                  <a:srgbClr val="CA8A64"/>
                </a:solidFill>
              </a:rPr>
              <a:t>Vyhlašuje volby do PS a Senátu</a:t>
            </a:r>
          </a:p>
          <a:p>
            <a:r>
              <a:rPr lang="cs-CZ" altLang="cs-CZ" sz="1800" b="0">
                <a:solidFill>
                  <a:srgbClr val="CA8A64"/>
                </a:solidFill>
              </a:rPr>
              <a:t>Jmenuje a povyšuje generály</a:t>
            </a:r>
          </a:p>
          <a:p>
            <a:r>
              <a:rPr lang="cs-CZ" altLang="cs-CZ" sz="1800" b="0">
                <a:solidFill>
                  <a:srgbClr val="CA8A64"/>
                </a:solidFill>
              </a:rPr>
              <a:t>Přijímá </a:t>
            </a:r>
            <a:r>
              <a:rPr lang="cs-CZ" altLang="cs-CZ" sz="1800" b="0" err="1">
                <a:solidFill>
                  <a:srgbClr val="CA8A64"/>
                </a:solidFill>
              </a:rPr>
              <a:t>ved</a:t>
            </a:r>
            <a:r>
              <a:rPr lang="cs-CZ" altLang="cs-CZ" sz="1800" b="0">
                <a:solidFill>
                  <a:srgbClr val="CA8A64"/>
                </a:solidFill>
              </a:rPr>
              <a:t>. </a:t>
            </a:r>
            <a:r>
              <a:rPr lang="cs-CZ" altLang="cs-CZ" sz="1800" b="0" err="1">
                <a:solidFill>
                  <a:srgbClr val="CA8A64"/>
                </a:solidFill>
              </a:rPr>
              <a:t>zast</a:t>
            </a:r>
            <a:r>
              <a:rPr lang="cs-CZ" altLang="cs-CZ" sz="1800" b="0">
                <a:solidFill>
                  <a:srgbClr val="CA8A64"/>
                </a:solidFill>
              </a:rPr>
              <a:t>. misí</a:t>
            </a:r>
          </a:p>
          <a:p>
            <a:r>
              <a:rPr lang="cs-CZ" altLang="cs-CZ" sz="1800" b="0">
                <a:solidFill>
                  <a:srgbClr val="CA8A64"/>
                </a:solidFill>
              </a:rPr>
              <a:t>Jmenuje soudce</a:t>
            </a:r>
          </a:p>
          <a:p>
            <a:r>
              <a:rPr lang="cs-CZ" altLang="cs-CZ" sz="1800" b="0">
                <a:solidFill>
                  <a:srgbClr val="CA8A64"/>
                </a:solidFill>
              </a:rPr>
              <a:t>Uděluje amnestii</a:t>
            </a:r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body" sz="half" idx="3"/>
          </p:nvPr>
        </p:nvSpPr>
        <p:spPr>
          <a:xfrm>
            <a:off x="279400" y="1078434"/>
            <a:ext cx="8610600" cy="1366837"/>
          </a:xfrm>
        </p:spPr>
        <p:txBody>
          <a:bodyPr>
            <a:normAutofit fontScale="92500" lnSpcReduction="20000"/>
          </a:bodyPr>
          <a:lstStyle/>
          <a:p>
            <a:pPr marL="324000">
              <a:spcBef>
                <a:spcPts val="600"/>
              </a:spcBef>
              <a:defRPr/>
            </a:pPr>
            <a:r>
              <a:rPr lang="cs-CZ" b="0">
                <a:solidFill>
                  <a:srgbClr val="002D5A"/>
                </a:solidFill>
              </a:rPr>
              <a:t>Volen přímo na 5 let (možno dvakrát za sebou)</a:t>
            </a:r>
          </a:p>
          <a:p>
            <a:pPr marL="324000">
              <a:spcBef>
                <a:spcPts val="600"/>
              </a:spcBef>
              <a:defRPr/>
            </a:pPr>
            <a:r>
              <a:rPr lang="cs-CZ" b="0">
                <a:solidFill>
                  <a:srgbClr val="002D5A"/>
                </a:solidFill>
              </a:rPr>
              <a:t>Hlava státu, z výkonu funkce není odpovědný, neodvolatelný</a:t>
            </a:r>
          </a:p>
          <a:p>
            <a:pPr>
              <a:lnSpc>
                <a:spcPct val="80000"/>
              </a:lnSpc>
              <a:defRPr/>
            </a:pPr>
            <a:endParaRPr lang="cs-CZ" sz="600" b="0"/>
          </a:p>
          <a:p>
            <a:pPr>
              <a:lnSpc>
                <a:spcPct val="80000"/>
              </a:lnSpc>
              <a:buFont typeface="Arial" charset="0"/>
              <a:buNone/>
              <a:defRPr/>
            </a:pPr>
            <a:endParaRPr lang="cs-CZ" b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166331"/>
      </p:ext>
    </p:extLst>
  </p:cSld>
  <p:clrMapOvr>
    <a:masterClrMapping/>
  </p:clrMapOvr>
  <p:transition spd="med">
    <p:check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574674"/>
            <a:ext cx="9144000" cy="206376"/>
          </a:xfrm>
        </p:spPr>
        <p:txBody>
          <a:bodyPr>
            <a:normAutofit fontScale="90000"/>
          </a:bodyPr>
          <a:lstStyle/>
          <a:p>
            <a:r>
              <a:rPr lang="cs-CZ" sz="4400"/>
              <a:t>Literatura a další zdroje </a:t>
            </a:r>
            <a:br>
              <a:rPr lang="cs-CZ" sz="4400"/>
            </a:br>
            <a:r>
              <a:rPr lang="cs-CZ" sz="4400"/>
              <a:t>k prostudování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4347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cs-CZ" altLang="cs-CZ" sz="2000" b="1">
                <a:solidFill>
                  <a:srgbClr val="002D5A"/>
                </a:solidFill>
              </a:rPr>
              <a:t>Tituly přístupné v Národní knihovně - </a:t>
            </a:r>
            <a:r>
              <a:rPr lang="cs-CZ" altLang="cs-CZ" sz="2000" b="1">
                <a:solidFill>
                  <a:srgbClr val="002D5A"/>
                </a:solidFill>
                <a:hlinkClick r:id="rId2"/>
              </a:rPr>
              <a:t>http://kramerius-vs.nkp.cz/</a:t>
            </a:r>
            <a:r>
              <a:rPr lang="cs-CZ" altLang="cs-CZ" sz="2000" b="1">
                <a:solidFill>
                  <a:srgbClr val="002D5A"/>
                </a:solidFill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pl-PL" altLang="cs-CZ" sz="2000">
                <a:solidFill>
                  <a:srgbClr val="002D5A"/>
                </a:solidFill>
              </a:rPr>
              <a:t>Kolář, P.  a kol.: </a:t>
            </a:r>
            <a:r>
              <a:rPr lang="pl-PL" altLang="cs-CZ" sz="2000" i="1">
                <a:solidFill>
                  <a:srgbClr val="002D5A"/>
                </a:solidFill>
              </a:rPr>
              <a:t>Parlament České republiky. 1993-2001</a:t>
            </a:r>
            <a:r>
              <a:rPr lang="pl-PL" altLang="cs-CZ" sz="2000">
                <a:solidFill>
                  <a:srgbClr val="002D5A"/>
                </a:solidFill>
              </a:rPr>
              <a:t>. Praha 2002, konkrétně str. 139-176</a:t>
            </a:r>
            <a:endParaRPr lang="cs-CZ" altLang="cs-CZ" sz="2000">
              <a:solidFill>
                <a:srgbClr val="002D5A"/>
              </a:solidFill>
            </a:endParaRPr>
          </a:p>
          <a:p>
            <a:pPr>
              <a:lnSpc>
                <a:spcPct val="120000"/>
              </a:lnSpc>
            </a:pPr>
            <a:r>
              <a:rPr lang="cs-CZ" altLang="cs-CZ" sz="2000">
                <a:solidFill>
                  <a:srgbClr val="002D5A"/>
                </a:solidFill>
              </a:rPr>
              <a:t>Francová, J., Kolář, P. a kol. </a:t>
            </a:r>
            <a:r>
              <a:rPr lang="cs-CZ" altLang="cs-CZ" sz="2000" i="1">
                <a:solidFill>
                  <a:srgbClr val="002D5A"/>
                </a:solidFill>
              </a:rPr>
              <a:t>Parlament ČR. Poslanecká sněmovna</a:t>
            </a:r>
            <a:r>
              <a:rPr lang="cs-CZ" altLang="cs-CZ" sz="2000">
                <a:solidFill>
                  <a:srgbClr val="002D5A"/>
                </a:solidFill>
              </a:rPr>
              <a:t>. Praha 2008, konkrétně str. 99-110 a 129-170 – </a:t>
            </a:r>
            <a:r>
              <a:rPr lang="cs-CZ" altLang="cs-CZ" sz="1600">
                <a:solidFill>
                  <a:srgbClr val="FF0000"/>
                </a:solidFill>
              </a:rPr>
              <a:t>nebojte se, jde o obrázkovou knížku, takové skoro leporelo pro dospělé;-) </a:t>
            </a:r>
          </a:p>
          <a:p>
            <a:pPr marL="0" indent="0">
              <a:lnSpc>
                <a:spcPct val="120000"/>
              </a:lnSpc>
              <a:buNone/>
            </a:pPr>
            <a:endParaRPr lang="cs-CZ" altLang="cs-CZ" sz="2000">
              <a:solidFill>
                <a:srgbClr val="002D5A"/>
              </a:solidFill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cs-CZ" altLang="cs-CZ" sz="2000" b="1">
                <a:solidFill>
                  <a:srgbClr val="002D5A"/>
                </a:solidFill>
              </a:rPr>
              <a:t>Weby obou komor Parlamentu ČR</a:t>
            </a:r>
          </a:p>
          <a:p>
            <a:pPr>
              <a:lnSpc>
                <a:spcPct val="120000"/>
              </a:lnSpc>
            </a:pPr>
            <a:r>
              <a:rPr lang="cs-CZ" altLang="cs-CZ" sz="2000">
                <a:solidFill>
                  <a:srgbClr val="002D5A"/>
                </a:solidFill>
                <a:hlinkClick r:id="rId3"/>
              </a:rPr>
              <a:t>www.psp.cz</a:t>
            </a:r>
            <a:r>
              <a:rPr lang="cs-CZ" altLang="cs-CZ" sz="2000">
                <a:solidFill>
                  <a:srgbClr val="002D5A"/>
                </a:solidFill>
              </a:rPr>
              <a:t> – konkrétně </a:t>
            </a:r>
            <a:r>
              <a:rPr lang="cs-CZ" altLang="cs-CZ" sz="2000">
                <a:solidFill>
                  <a:srgbClr val="002D5A"/>
                </a:solidFill>
                <a:hlinkClick r:id="rId4"/>
              </a:rPr>
              <a:t>Ústava ČR</a:t>
            </a:r>
            <a:r>
              <a:rPr lang="cs-CZ" altLang="cs-CZ" sz="2000">
                <a:solidFill>
                  <a:srgbClr val="002D5A"/>
                </a:solidFill>
              </a:rPr>
              <a:t>, </a:t>
            </a:r>
            <a:r>
              <a:rPr lang="cs-CZ" altLang="cs-CZ" sz="2000">
                <a:solidFill>
                  <a:srgbClr val="002D5A"/>
                </a:solidFill>
                <a:hlinkClick r:id="rId5"/>
              </a:rPr>
              <a:t>jednací řád PS</a:t>
            </a:r>
            <a:r>
              <a:rPr lang="cs-CZ" altLang="cs-CZ" sz="2000">
                <a:solidFill>
                  <a:srgbClr val="002D5A"/>
                </a:solidFill>
              </a:rPr>
              <a:t>, </a:t>
            </a:r>
            <a:r>
              <a:rPr lang="cs-CZ" altLang="cs-CZ" sz="2000">
                <a:solidFill>
                  <a:srgbClr val="002D5A"/>
                </a:solidFill>
                <a:hlinkClick r:id="rId6"/>
              </a:rPr>
              <a:t>schémata </a:t>
            </a:r>
            <a:r>
              <a:rPr lang="cs-CZ" altLang="cs-CZ" sz="2000" err="1">
                <a:solidFill>
                  <a:srgbClr val="002D5A"/>
                </a:solidFill>
                <a:hlinkClick r:id="rId6"/>
              </a:rPr>
              <a:t>legisl</a:t>
            </a:r>
            <a:r>
              <a:rPr lang="cs-CZ" altLang="cs-CZ" sz="2000">
                <a:solidFill>
                  <a:srgbClr val="002D5A"/>
                </a:solidFill>
                <a:hlinkClick r:id="rId6"/>
              </a:rPr>
              <a:t>. procesu</a:t>
            </a:r>
            <a:endParaRPr lang="cs-CZ" altLang="cs-CZ" sz="2000">
              <a:solidFill>
                <a:srgbClr val="002D5A"/>
              </a:solidFill>
            </a:endParaRPr>
          </a:p>
          <a:p>
            <a:pPr>
              <a:lnSpc>
                <a:spcPct val="120000"/>
              </a:lnSpc>
            </a:pPr>
            <a:r>
              <a:rPr lang="cs-CZ" altLang="cs-CZ" sz="2000">
                <a:solidFill>
                  <a:srgbClr val="002D5A"/>
                </a:solidFill>
                <a:hlinkClick r:id="rId7"/>
              </a:rPr>
              <a:t>www.senat.cz</a:t>
            </a:r>
            <a:r>
              <a:rPr lang="cs-CZ" altLang="cs-CZ" sz="2000">
                <a:solidFill>
                  <a:srgbClr val="002D5A"/>
                </a:solidFill>
              </a:rPr>
              <a:t> – konkrétně </a:t>
            </a:r>
            <a:r>
              <a:rPr lang="cs-CZ" altLang="cs-CZ" sz="2000">
                <a:solidFill>
                  <a:srgbClr val="002D5A"/>
                </a:solidFill>
                <a:hlinkClick r:id="rId8"/>
              </a:rPr>
              <a:t>jednací řád Senátu</a:t>
            </a:r>
            <a:endParaRPr lang="cs-CZ" altLang="cs-CZ" sz="2000">
              <a:solidFill>
                <a:srgbClr val="002D5A"/>
              </a:solidFill>
            </a:endParaRPr>
          </a:p>
          <a:p>
            <a:pPr>
              <a:lnSpc>
                <a:spcPct val="120000"/>
              </a:lnSpc>
            </a:pPr>
            <a:endParaRPr lang="cs-CZ" altLang="cs-CZ" sz="2000">
              <a:solidFill>
                <a:srgbClr val="002D5A"/>
              </a:solidFill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cs-CZ" altLang="cs-CZ" sz="2000" b="1" err="1">
                <a:solidFill>
                  <a:srgbClr val="002D5A"/>
                </a:solidFill>
              </a:rPr>
              <a:t>Slidy</a:t>
            </a:r>
            <a:r>
              <a:rPr lang="cs-CZ" altLang="cs-CZ" sz="2000" b="1">
                <a:solidFill>
                  <a:srgbClr val="002D5A"/>
                </a:solidFill>
              </a:rPr>
              <a:t> v této prezentaci</a:t>
            </a:r>
          </a:p>
          <a:p>
            <a:pPr marL="0" indent="0">
              <a:lnSpc>
                <a:spcPct val="120000"/>
              </a:lnSpc>
              <a:buNone/>
            </a:pPr>
            <a:endParaRPr lang="cs-CZ" altLang="cs-CZ" sz="2000" b="1">
              <a:solidFill>
                <a:srgbClr val="002D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200914"/>
      </p:ext>
    </p:extLst>
  </p:cSld>
  <p:clrMapOvr>
    <a:masterClrMapping/>
  </p:clrMapOvr>
  <p:transition spd="slow">
    <p:pull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78889"/>
            <a:ext cx="9144000" cy="923926"/>
          </a:xfrm>
        </p:spPr>
        <p:txBody>
          <a:bodyPr>
            <a:normAutofit/>
          </a:bodyPr>
          <a:lstStyle/>
          <a:p>
            <a:r>
              <a:rPr lang="cs-CZ" altLang="cs-CZ" sz="3600"/>
              <a:t>Politická pozice prezidenta republiky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8017" y="1163472"/>
            <a:ext cx="8523027" cy="4525963"/>
          </a:xfrm>
        </p:spPr>
        <p:txBody>
          <a:bodyPr>
            <a:noAutofit/>
          </a:bodyPr>
          <a:lstStyle/>
          <a:p>
            <a:pPr>
              <a:lnSpc>
                <a:spcPct val="105000"/>
              </a:lnSpc>
              <a:spcBef>
                <a:spcPct val="30000"/>
              </a:spcBef>
            </a:pPr>
            <a:r>
              <a:rPr lang="cs-CZ" altLang="cs-CZ" sz="2100" b="0">
                <a:solidFill>
                  <a:srgbClr val="002D5A"/>
                </a:solidFill>
              </a:rPr>
              <a:t>Tradičně podstatně silnější</a:t>
            </a:r>
          </a:p>
          <a:p>
            <a:pPr>
              <a:lnSpc>
                <a:spcPct val="105000"/>
              </a:lnSpc>
              <a:spcBef>
                <a:spcPct val="30000"/>
              </a:spcBef>
            </a:pPr>
            <a:r>
              <a:rPr lang="cs-CZ" altLang="cs-CZ" sz="2100" b="0">
                <a:solidFill>
                  <a:srgbClr val="002D5A"/>
                </a:solidFill>
              </a:rPr>
              <a:t>Tzv. Hrad – neformální občanská a politická autorita, resp. Intelektuálně-zájmové mocenské uskupení</a:t>
            </a:r>
          </a:p>
          <a:p>
            <a:pPr>
              <a:lnSpc>
                <a:spcPct val="105000"/>
              </a:lnSpc>
              <a:spcBef>
                <a:spcPct val="30000"/>
              </a:spcBef>
            </a:pPr>
            <a:r>
              <a:rPr lang="cs-CZ" altLang="cs-CZ" sz="2100" b="0">
                <a:solidFill>
                  <a:srgbClr val="002D5A"/>
                </a:solidFill>
              </a:rPr>
              <a:t>Hledání vztahu k politickým stranám, vládě a veřejnosti</a:t>
            </a:r>
          </a:p>
          <a:p>
            <a:pPr>
              <a:lnSpc>
                <a:spcPct val="105000"/>
              </a:lnSpc>
              <a:spcBef>
                <a:spcPct val="30000"/>
              </a:spcBef>
            </a:pPr>
            <a:r>
              <a:rPr lang="cs-CZ" altLang="cs-CZ" sz="2100" b="0">
                <a:solidFill>
                  <a:srgbClr val="002D5A"/>
                </a:solidFill>
              </a:rPr>
              <a:t>Otázka způsobu volby prezidenta</a:t>
            </a:r>
          </a:p>
          <a:p>
            <a:pPr>
              <a:lnSpc>
                <a:spcPct val="105000"/>
              </a:lnSpc>
              <a:spcBef>
                <a:spcPct val="30000"/>
              </a:spcBef>
            </a:pPr>
            <a:endParaRPr lang="cs-CZ" altLang="cs-CZ" sz="2100" b="0">
              <a:solidFill>
                <a:srgbClr val="002D5A"/>
              </a:solidFill>
            </a:endParaRPr>
          </a:p>
          <a:p>
            <a:pPr>
              <a:lnSpc>
                <a:spcPct val="105000"/>
              </a:lnSpc>
              <a:spcBef>
                <a:spcPct val="30000"/>
              </a:spcBef>
              <a:buFont typeface="Arial" charset="0"/>
              <a:buNone/>
            </a:pPr>
            <a:r>
              <a:rPr lang="cs-CZ" altLang="cs-CZ" sz="2100" b="1">
                <a:solidFill>
                  <a:srgbClr val="002D5A"/>
                </a:solidFill>
              </a:rPr>
              <a:t>Prezidenti samostatné ČR</a:t>
            </a:r>
          </a:p>
          <a:p>
            <a:pPr>
              <a:lnSpc>
                <a:spcPct val="105000"/>
              </a:lnSpc>
              <a:spcBef>
                <a:spcPct val="30000"/>
              </a:spcBef>
              <a:buFont typeface="Arial" charset="0"/>
              <a:buNone/>
            </a:pPr>
            <a:r>
              <a:rPr lang="cs-CZ" altLang="cs-CZ" sz="2100" b="0">
                <a:solidFill>
                  <a:srgbClr val="002D5A"/>
                </a:solidFill>
              </a:rPr>
              <a:t>1993-2003 	</a:t>
            </a:r>
            <a:r>
              <a:rPr lang="cs-CZ" altLang="cs-CZ" sz="2100" b="0" u="sng">
                <a:solidFill>
                  <a:srgbClr val="002D5A"/>
                </a:solidFill>
              </a:rPr>
              <a:t>Václav Havel</a:t>
            </a:r>
            <a:r>
              <a:rPr lang="cs-CZ" altLang="cs-CZ" sz="2100" b="0">
                <a:solidFill>
                  <a:srgbClr val="002D5A"/>
                </a:solidFill>
              </a:rPr>
              <a:t> (poprvé zvolen bez větších problémů, 			znovuzvolen těsnou parlamentní většinou)</a:t>
            </a:r>
          </a:p>
          <a:p>
            <a:pPr>
              <a:lnSpc>
                <a:spcPct val="105000"/>
              </a:lnSpc>
              <a:spcBef>
                <a:spcPct val="30000"/>
              </a:spcBef>
              <a:buFont typeface="Arial" charset="0"/>
              <a:buNone/>
            </a:pPr>
            <a:r>
              <a:rPr lang="cs-CZ" altLang="cs-CZ" sz="2100" b="0">
                <a:solidFill>
                  <a:srgbClr val="002D5A"/>
                </a:solidFill>
              </a:rPr>
              <a:t>2003-2013	</a:t>
            </a:r>
            <a:r>
              <a:rPr lang="cs-CZ" altLang="cs-CZ" sz="2100" b="0" u="sng">
                <a:solidFill>
                  <a:srgbClr val="002D5A"/>
                </a:solidFill>
              </a:rPr>
              <a:t>Václav Klaus</a:t>
            </a:r>
            <a:r>
              <a:rPr lang="cs-CZ" altLang="cs-CZ" sz="2100" b="0">
                <a:solidFill>
                  <a:srgbClr val="002D5A"/>
                </a:solidFill>
              </a:rPr>
              <a:t> (poprvé zvolen až ve 3. kole 3. volby, 				podruhé ve 3. kole 2. volby)</a:t>
            </a:r>
          </a:p>
          <a:p>
            <a:pPr>
              <a:lnSpc>
                <a:spcPct val="105000"/>
              </a:lnSpc>
              <a:spcBef>
                <a:spcPct val="30000"/>
              </a:spcBef>
              <a:buFont typeface="Arial" charset="0"/>
              <a:buNone/>
            </a:pPr>
            <a:r>
              <a:rPr lang="cs-CZ" altLang="cs-CZ" sz="2100" b="0">
                <a:solidFill>
                  <a:srgbClr val="002D5A"/>
                </a:solidFill>
              </a:rPr>
              <a:t>2013-…		Miloš Zeman (první a druhý přímo volený prezident, zvolen  		vždy ve druhém kole)</a:t>
            </a:r>
          </a:p>
        </p:txBody>
      </p:sp>
    </p:spTree>
    <p:extLst>
      <p:ext uri="{BB962C8B-B14F-4D97-AF65-F5344CB8AC3E}">
        <p14:creationId xmlns:p14="http://schemas.microsoft.com/office/powerpoint/2010/main" val="734392603"/>
      </p:ext>
    </p:extLst>
  </p:cSld>
  <p:clrMapOvr>
    <a:masterClrMapping/>
  </p:clrMapOvr>
  <p:transition spd="slow">
    <p:pull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Nadpis 1"/>
          <p:cNvSpPr>
            <a:spLocks noGrp="1"/>
          </p:cNvSpPr>
          <p:nvPr>
            <p:ph type="title"/>
          </p:nvPr>
        </p:nvSpPr>
        <p:spPr>
          <a:xfrm>
            <a:off x="150125" y="819838"/>
            <a:ext cx="8549068" cy="374650"/>
          </a:xfrm>
        </p:spPr>
        <p:txBody>
          <a:bodyPr>
            <a:noAutofit/>
          </a:bodyPr>
          <a:lstStyle/>
          <a:p>
            <a:r>
              <a:rPr lang="cs-CZ" altLang="cs-CZ" sz="4400"/>
              <a:t>Prezident republiky a Vláda ČR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36979" y="1596788"/>
            <a:ext cx="8065827" cy="4858603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1200"/>
              </a:spcBef>
              <a:buNone/>
              <a:defRPr/>
            </a:pPr>
            <a:r>
              <a:rPr lang="cs-CZ" sz="2400" b="0">
                <a:solidFill>
                  <a:srgbClr val="002D5A"/>
                </a:solidFill>
              </a:rPr>
              <a:t>Komplikované vztahy </a:t>
            </a:r>
          </a:p>
          <a:p>
            <a:pPr lvl="1">
              <a:lnSpc>
                <a:spcPct val="110000"/>
              </a:lnSpc>
              <a:spcBef>
                <a:spcPts val="1200"/>
              </a:spcBef>
              <a:defRPr/>
            </a:pPr>
            <a:r>
              <a:rPr lang="cs-CZ" sz="2400" b="0">
                <a:solidFill>
                  <a:srgbClr val="002D5A"/>
                </a:solidFill>
              </a:rPr>
              <a:t>legitimita rozdílného typu</a:t>
            </a:r>
          </a:p>
          <a:p>
            <a:pPr lvl="1">
              <a:lnSpc>
                <a:spcPct val="110000"/>
              </a:lnSpc>
              <a:spcBef>
                <a:spcPts val="1200"/>
              </a:spcBef>
              <a:defRPr/>
            </a:pPr>
            <a:r>
              <a:rPr lang="cs-CZ" sz="2400">
                <a:solidFill>
                  <a:srgbClr val="002D5A"/>
                </a:solidFill>
              </a:rPr>
              <a:t>m</a:t>
            </a:r>
            <a:r>
              <a:rPr lang="cs-CZ" sz="2400" b="0">
                <a:solidFill>
                  <a:srgbClr val="002D5A"/>
                </a:solidFill>
              </a:rPr>
              <a:t>ocenské zápolení: stranická politika, „kohabitace“ po česku, zahraniční politika… </a:t>
            </a:r>
          </a:p>
          <a:p>
            <a:pPr lvl="1">
              <a:lnSpc>
                <a:spcPct val="110000"/>
              </a:lnSpc>
              <a:spcBef>
                <a:spcPts val="1200"/>
              </a:spcBef>
              <a:defRPr/>
            </a:pPr>
            <a:r>
              <a:rPr lang="cs-CZ" sz="2400">
                <a:solidFill>
                  <a:srgbClr val="002D5A"/>
                </a:solidFill>
              </a:rPr>
              <a:t>o</a:t>
            </a:r>
            <a:r>
              <a:rPr lang="cs-CZ" sz="2400" b="0">
                <a:solidFill>
                  <a:srgbClr val="002D5A"/>
                </a:solidFill>
              </a:rPr>
              <a:t>dlišný typ pravomocí</a:t>
            </a:r>
          </a:p>
          <a:p>
            <a:pPr lvl="1">
              <a:lnSpc>
                <a:spcPct val="110000"/>
              </a:lnSpc>
              <a:spcBef>
                <a:spcPts val="1200"/>
              </a:spcBef>
              <a:defRPr/>
            </a:pPr>
            <a:r>
              <a:rPr lang="cs-CZ" sz="2400">
                <a:solidFill>
                  <a:srgbClr val="002D5A"/>
                </a:solidFill>
              </a:rPr>
              <a:t>o</a:t>
            </a:r>
            <a:r>
              <a:rPr lang="cs-CZ" sz="2400" b="0">
                <a:solidFill>
                  <a:srgbClr val="002D5A"/>
                </a:solidFill>
              </a:rPr>
              <a:t>dlišné kontrolní mechanismy</a:t>
            </a:r>
          </a:p>
          <a:p>
            <a:pPr lvl="1">
              <a:lnSpc>
                <a:spcPct val="110000"/>
              </a:lnSpc>
              <a:spcBef>
                <a:spcPts val="1200"/>
              </a:spcBef>
              <a:defRPr/>
            </a:pPr>
            <a:r>
              <a:rPr lang="cs-CZ" sz="2400">
                <a:solidFill>
                  <a:srgbClr val="002D5A"/>
                </a:solidFill>
              </a:rPr>
              <a:t>b</a:t>
            </a:r>
            <a:r>
              <a:rPr lang="cs-CZ" sz="2400" b="0">
                <a:solidFill>
                  <a:srgbClr val="002D5A"/>
                </a:solidFill>
              </a:rPr>
              <a:t>rzdy a protiváhy: výběr a jmenování premiéra, kontrasignace, prezidentské veto, společné kreační pravomoci, žaloba k ÚS…</a:t>
            </a:r>
          </a:p>
          <a:p>
            <a:pPr lvl="1">
              <a:defRPr/>
            </a:pPr>
            <a:endParaRPr lang="cs-CZ" sz="2000" b="0">
              <a:solidFill>
                <a:srgbClr val="002D5A"/>
              </a:solidFill>
            </a:endParaRPr>
          </a:p>
          <a:p>
            <a:pPr marL="457200" lvl="1" indent="0">
              <a:buFont typeface="Arial" charset="0"/>
              <a:buNone/>
              <a:defRPr/>
            </a:pPr>
            <a:endParaRPr lang="cs-CZ" sz="2000" b="0" i="1">
              <a:solidFill>
                <a:srgbClr val="002D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475036"/>
      </p:ext>
    </p:extLst>
  </p:cSld>
  <p:clrMapOvr>
    <a:masterClrMapping/>
  </p:clrMapOvr>
  <p:transition spd="slow">
    <p:pull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24298"/>
            <a:ext cx="9144000" cy="923926"/>
          </a:xfrm>
        </p:spPr>
        <p:txBody>
          <a:bodyPr>
            <a:normAutofit/>
          </a:bodyPr>
          <a:lstStyle/>
          <a:p>
            <a:r>
              <a:rPr lang="cs-CZ" altLang="cs-CZ" sz="3600"/>
              <a:t>Vláda ČR - základní informace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8937" y="986971"/>
            <a:ext cx="8189005" cy="526778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cs-CZ" altLang="cs-CZ" sz="2400" b="0">
                <a:solidFill>
                  <a:srgbClr val="002D5A"/>
                </a:solidFill>
              </a:rPr>
              <a:t>vrcholný orgán výkonné moci</a:t>
            </a:r>
          </a:p>
          <a:p>
            <a:pPr>
              <a:spcBef>
                <a:spcPts val="600"/>
              </a:spcBef>
            </a:pPr>
            <a:r>
              <a:rPr lang="cs-CZ" altLang="cs-CZ" sz="2400" b="0">
                <a:solidFill>
                  <a:srgbClr val="002D5A"/>
                </a:solidFill>
              </a:rPr>
              <a:t>skládá se z předsedy, místopředsedů a ministrů (počet není nikde stanoven</a:t>
            </a:r>
          </a:p>
          <a:p>
            <a:pPr>
              <a:spcBef>
                <a:spcPts val="600"/>
              </a:spcBef>
            </a:pPr>
            <a:r>
              <a:rPr lang="cs-CZ" altLang="cs-CZ" sz="2400" b="0">
                <a:solidFill>
                  <a:srgbClr val="002D5A"/>
                </a:solidFill>
              </a:rPr>
              <a:t>odpovědna Poslanecké sněmovně</a:t>
            </a:r>
          </a:p>
          <a:p>
            <a:pPr>
              <a:spcBef>
                <a:spcPts val="600"/>
              </a:spcBef>
            </a:pPr>
            <a:r>
              <a:rPr lang="cs-CZ" altLang="cs-CZ" sz="2400" b="0">
                <a:solidFill>
                  <a:srgbClr val="002D5A"/>
                </a:solidFill>
              </a:rPr>
              <a:t>premiér jmenován prezidentem a na jeho návrh jsou jmenováni i odvoláváni ostatní členové vlád</a:t>
            </a:r>
          </a:p>
          <a:p>
            <a:pPr>
              <a:spcBef>
                <a:spcPts val="600"/>
              </a:spcBef>
            </a:pPr>
            <a:r>
              <a:rPr lang="cs-CZ" altLang="cs-CZ" sz="2400" b="0">
                <a:solidFill>
                  <a:srgbClr val="002D5A"/>
                </a:solidFill>
              </a:rPr>
              <a:t>do 30 dnů od jmenování předstupuje před PS se žádostí o důvěru</a:t>
            </a:r>
          </a:p>
          <a:p>
            <a:pPr>
              <a:spcBef>
                <a:spcPts val="600"/>
              </a:spcBef>
            </a:pPr>
            <a:r>
              <a:rPr lang="cs-CZ" altLang="cs-CZ" sz="2400" b="0">
                <a:solidFill>
                  <a:srgbClr val="002D5A"/>
                </a:solidFill>
              </a:rPr>
              <a:t>vyslovení důvěry / nedůvěry</a:t>
            </a:r>
          </a:p>
          <a:p>
            <a:pPr>
              <a:spcBef>
                <a:spcPts val="600"/>
              </a:spcBef>
            </a:pPr>
            <a:r>
              <a:rPr lang="cs-CZ" altLang="cs-CZ" sz="2400" b="0">
                <a:solidFill>
                  <a:srgbClr val="002D5A"/>
                </a:solidFill>
              </a:rPr>
              <a:t>premiér - demise do rukou prezidenta; ostatní členové ji podávají prostřednictvím premiéra</a:t>
            </a:r>
          </a:p>
          <a:p>
            <a:pPr>
              <a:spcBef>
                <a:spcPts val="600"/>
              </a:spcBef>
            </a:pPr>
            <a:r>
              <a:rPr lang="cs-CZ" altLang="cs-CZ" sz="2400" b="0">
                <a:solidFill>
                  <a:srgbClr val="002D5A"/>
                </a:solidFill>
              </a:rPr>
              <a:t>vláda rozhoduje ve sboru (nadpoloviční většinou všech členů)</a:t>
            </a:r>
          </a:p>
          <a:p>
            <a:pPr>
              <a:spcBef>
                <a:spcPts val="600"/>
              </a:spcBef>
            </a:pPr>
            <a:r>
              <a:rPr lang="cs-CZ" altLang="cs-CZ" sz="2400" b="0">
                <a:solidFill>
                  <a:srgbClr val="002D5A"/>
                </a:solidFill>
              </a:rPr>
              <a:t>ministerstva a jiné úřady lze zřídit jen zákonem</a:t>
            </a:r>
          </a:p>
        </p:txBody>
      </p:sp>
    </p:spTree>
    <p:extLst>
      <p:ext uri="{BB962C8B-B14F-4D97-AF65-F5344CB8AC3E}">
        <p14:creationId xmlns:p14="http://schemas.microsoft.com/office/powerpoint/2010/main" val="2408496915"/>
      </p:ext>
    </p:extLst>
  </p:cSld>
  <p:clrMapOvr>
    <a:masterClrMapping/>
  </p:clrMapOvr>
  <p:transition spd="slow">
    <p:pull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447088" cy="406400"/>
          </a:xfrm>
        </p:spPr>
        <p:txBody>
          <a:bodyPr>
            <a:noAutofit/>
          </a:bodyPr>
          <a:lstStyle/>
          <a:p>
            <a:r>
              <a:rPr lang="cs-CZ" altLang="cs-CZ" sz="2800"/>
              <a:t>Vlády České republiky od roku 1992</a:t>
            </a:r>
          </a:p>
        </p:txBody>
      </p:sp>
      <p:graphicFrame>
        <p:nvGraphicFramePr>
          <p:cNvPr id="526943" name="Group 60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6858732"/>
              </p:ext>
            </p:extLst>
          </p:nvPr>
        </p:nvGraphicFramePr>
        <p:xfrm>
          <a:off x="122829" y="600501"/>
          <a:ext cx="8884693" cy="5593252"/>
        </p:xfrm>
        <a:graphic>
          <a:graphicData uri="http://schemas.openxmlformats.org/drawingml/2006/table">
            <a:tbl>
              <a:tblPr/>
              <a:tblGrid>
                <a:gridCol w="2315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75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2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56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56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36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8576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4617"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1992/96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ODS + KDU-ČSL + ODA + KDS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Václav Klaus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105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9:3:3:2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Minimální vítězná koalice s nejmenší programovou vzdáleností svých členů, minimální vítězná ideologicky propojená koalice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794"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1996/7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ODS + KDU-ČSL + ODA 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Václav Klaus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99 (100)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8:4:4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Menšinová koaliční 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7309"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1997/8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US + KDU-ČSL + ODA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Josef Tošovský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kumimoji="0" lang="cs-CZ" sz="1000" b="0" i="0" u="none" strike="noStrike" cap="none" normalizeH="0" baseline="0" err="1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dův</a:t>
                      </a: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 123)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---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Menšinová </a:t>
                      </a:r>
                      <a:r>
                        <a:rPr kumimoji="0" lang="cs-CZ" sz="1000" b="0" i="0" u="none" strike="noStrike" cap="none" normalizeH="0" baseline="0" err="1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polopolitická</a:t>
                      </a: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(poloúřednická) koaliční s časově omezeným mandátem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8128"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1998-2002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ČSSD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Miloš Zeman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74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Menšinová jednobarevná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8374"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2002/4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ČSSD + KDU-ČSL + US 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Vladimír Špidla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101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11:3:3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MVK s nejmenším počtem mandátů, MVK s nejmenší programovou vzdáleností svých členů, MVK ideologicky propojená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9307"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2004/5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ČSSD + KDU-ČSL + US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Stanislav Gross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101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11:3:3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totéž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0022"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2005/6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ČSSD + KDU-ČSL + US 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Jiří Paroubek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101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12:3:3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totéž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0479"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2006/7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ODS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Mirek Topolánek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81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 (9/6)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Menšinová jednobarevná – nedostala důvěru PS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7309"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2007/9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ODS + KDU-ČSL + SZ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Mirek Topolánek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 (+2)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8:4:4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Menšinová koaliční </a:t>
                      </a:r>
                      <a:r>
                        <a:rPr kumimoji="0" lang="cs-CZ" sz="1000" b="0" i="1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(resp. MVK s nejmenším počtem mandátů, </a:t>
                      </a:r>
                      <a:r>
                        <a:rPr kumimoji="0" lang="cs-CZ" sz="1000" b="0" i="1" u="none" strike="noStrike" cap="none" normalizeH="0" baseline="0" err="1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progr</a:t>
                      </a:r>
                      <a:r>
                        <a:rPr kumimoji="0" lang="cs-CZ" sz="1000" b="0" i="1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 vzdáleností, ideologicky propojená koalice)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7309"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2009/10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(ODS + ČSSD + SZ)</a:t>
                      </a: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Jan Fischer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(</a:t>
                      </a:r>
                      <a:r>
                        <a:rPr kumimoji="0" lang="cs-CZ" sz="1000" b="0" i="0" u="none" strike="noStrike" cap="none" normalizeH="0" baseline="0" err="1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dův</a:t>
                      </a: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. 156) </a:t>
                      </a: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17 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Vláda odborníků - nestraníků s širokou politickou podporou (původně s jasným dočasným mandátem - půdorys VK)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4617"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11</a:t>
                      </a:r>
                    </a:p>
                  </a:txBody>
                  <a:tcPr marL="36000" marR="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2010/13</a:t>
                      </a: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ODS + TOP09 + VV (Lidem)</a:t>
                      </a: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Petr Nečas</a:t>
                      </a: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118</a:t>
                      </a: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6:5:4 (+1)</a:t>
                      </a: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Minimální vítězná koalice s nejmenší programovou vzdáleností, ideologicky propojená</a:t>
                      </a: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9998"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12</a:t>
                      </a:r>
                    </a:p>
                  </a:txBody>
                  <a:tcPr marL="36000" marR="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2013</a:t>
                      </a: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?</a:t>
                      </a: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Jiří Rusnok</a:t>
                      </a: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93</a:t>
                      </a: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?</a:t>
                      </a: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Vláda odborníků (prezidentský kabinet) - nedostala důvěru</a:t>
                      </a: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54617"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13</a:t>
                      </a:r>
                    </a:p>
                  </a:txBody>
                  <a:tcPr marL="36000" marR="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2013-17</a:t>
                      </a: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ČSSD + ANO2011 + KDU-ČSL</a:t>
                      </a: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Bohuslav Sobotka</a:t>
                      </a: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111</a:t>
                      </a: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8:6:3</a:t>
                      </a: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MVK s nejmenší programovou vzdáleností svých členů, ideologicky propojená</a:t>
                      </a: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1686"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14.</a:t>
                      </a:r>
                    </a:p>
                  </a:txBody>
                  <a:tcPr marL="36000" marR="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2017-18</a:t>
                      </a: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ANO2011</a:t>
                      </a: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Andrej </a:t>
                      </a:r>
                      <a:r>
                        <a:rPr kumimoji="0" lang="cs-CZ" sz="1000" b="0" i="0" u="none" strike="noStrike" cap="none" normalizeH="0" baseline="0" err="1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Babiš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78</a:t>
                      </a: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15</a:t>
                      </a: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Menšinová jednobarevná - nedostala důvěru PS</a:t>
                      </a: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1686"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15.</a:t>
                      </a:r>
                    </a:p>
                  </a:txBody>
                  <a:tcPr marL="36000" marR="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2018-…</a:t>
                      </a: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ANO2011 + ČSSD</a:t>
                      </a: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Andrej </a:t>
                      </a:r>
                      <a:r>
                        <a:rPr kumimoji="0" lang="cs-CZ" sz="1000" b="0" i="0" u="none" strike="noStrike" cap="none" normalizeH="0" baseline="0" err="1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Babiš</a:t>
                      </a: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93</a:t>
                      </a: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10:5</a:t>
                      </a: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Menšinová koaliční s tichou podporou v PS</a:t>
                      </a:r>
                    </a:p>
                  </a:txBody>
                  <a:tcPr marL="18000" marR="18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3267712"/>
      </p:ext>
    </p:extLst>
  </p:cSld>
  <p:clrMapOvr>
    <a:masterClrMapping/>
  </p:clrMapOvr>
  <p:transition spd="slow">
    <p:pull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06185"/>
            <a:ext cx="9144000" cy="923926"/>
          </a:xfrm>
        </p:spPr>
        <p:txBody>
          <a:bodyPr>
            <a:normAutofit/>
          </a:bodyPr>
          <a:lstStyle/>
          <a:p>
            <a:r>
              <a:rPr lang="cs-CZ" altLang="cs-CZ" sz="4400"/>
              <a:t>Postavení premiéra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6538"/>
            <a:ext cx="8229600" cy="4829626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Bef>
                <a:spcPct val="35000"/>
              </a:spcBef>
            </a:pPr>
            <a:r>
              <a:rPr lang="cs-CZ" altLang="cs-CZ" sz="2800">
                <a:solidFill>
                  <a:srgbClr val="002D5A"/>
                </a:solidFill>
              </a:rPr>
              <a:t>k</a:t>
            </a:r>
            <a:r>
              <a:rPr lang="cs-CZ" altLang="cs-CZ" sz="2800" b="0">
                <a:solidFill>
                  <a:srgbClr val="002D5A"/>
                </a:solidFill>
              </a:rPr>
              <a:t>ontinentální typ parlamentarismu s rozhodující rolí Poslanecké sněmovny</a:t>
            </a:r>
          </a:p>
          <a:p>
            <a:pPr>
              <a:lnSpc>
                <a:spcPct val="110000"/>
              </a:lnSpc>
              <a:spcBef>
                <a:spcPct val="35000"/>
              </a:spcBef>
            </a:pPr>
            <a:r>
              <a:rPr lang="cs-CZ" altLang="cs-CZ" sz="2800" b="0">
                <a:solidFill>
                  <a:srgbClr val="002D5A"/>
                </a:solidFill>
              </a:rPr>
              <a:t>premiér - </a:t>
            </a:r>
            <a:r>
              <a:rPr lang="cs-CZ" altLang="cs-CZ" sz="2800" b="0" i="1">
                <a:solidFill>
                  <a:srgbClr val="002D5A"/>
                </a:solidFill>
              </a:rPr>
              <a:t>první mezi rovnými </a:t>
            </a:r>
            <a:r>
              <a:rPr lang="cs-CZ" altLang="cs-CZ" sz="2800" b="0">
                <a:solidFill>
                  <a:srgbClr val="002D5A"/>
                </a:solidFill>
              </a:rPr>
              <a:t>- jestliže se vláda usnese podat demisi, musí se podřídit</a:t>
            </a:r>
          </a:p>
          <a:p>
            <a:pPr>
              <a:lnSpc>
                <a:spcPct val="110000"/>
              </a:lnSpc>
              <a:spcBef>
                <a:spcPct val="35000"/>
              </a:spcBef>
            </a:pPr>
            <a:r>
              <a:rPr lang="cs-CZ" altLang="cs-CZ" sz="2800">
                <a:solidFill>
                  <a:srgbClr val="002D5A"/>
                </a:solidFill>
              </a:rPr>
              <a:t>přesto někteří premiéři byli (nebo jsou) skutečně dominantní – souhra mnoha (mocenských) faktorů</a:t>
            </a:r>
          </a:p>
          <a:p>
            <a:pPr lvl="1">
              <a:lnSpc>
                <a:spcPct val="110000"/>
              </a:lnSpc>
              <a:spcBef>
                <a:spcPct val="35000"/>
              </a:spcBef>
            </a:pPr>
            <a:r>
              <a:rPr lang="cs-CZ" altLang="cs-CZ" b="0">
                <a:solidFill>
                  <a:srgbClr val="002D5A"/>
                </a:solidFill>
              </a:rPr>
              <a:t>Klaus I</a:t>
            </a:r>
          </a:p>
          <a:p>
            <a:pPr lvl="1">
              <a:lnSpc>
                <a:spcPct val="110000"/>
              </a:lnSpc>
              <a:spcBef>
                <a:spcPct val="35000"/>
              </a:spcBef>
            </a:pPr>
            <a:r>
              <a:rPr lang="cs-CZ" altLang="cs-CZ">
                <a:solidFill>
                  <a:srgbClr val="002D5A"/>
                </a:solidFill>
              </a:rPr>
              <a:t>Zeman</a:t>
            </a:r>
          </a:p>
          <a:p>
            <a:pPr lvl="1">
              <a:lnSpc>
                <a:spcPct val="110000"/>
              </a:lnSpc>
              <a:spcBef>
                <a:spcPct val="35000"/>
              </a:spcBef>
            </a:pPr>
            <a:r>
              <a:rPr lang="cs-CZ" altLang="cs-CZ" b="0" err="1">
                <a:solidFill>
                  <a:srgbClr val="002D5A"/>
                </a:solidFill>
              </a:rPr>
              <a:t>Babiš</a:t>
            </a:r>
            <a:r>
              <a:rPr lang="cs-CZ" altLang="cs-CZ" b="0">
                <a:solidFill>
                  <a:srgbClr val="002D5A"/>
                </a:solidFill>
              </a:rPr>
              <a:t> I./II</a:t>
            </a:r>
          </a:p>
          <a:p>
            <a:pPr marL="0" indent="0">
              <a:lnSpc>
                <a:spcPct val="110000"/>
              </a:lnSpc>
              <a:spcBef>
                <a:spcPct val="35000"/>
              </a:spcBef>
              <a:buNone/>
            </a:pPr>
            <a:endParaRPr lang="cs-CZ" altLang="cs-CZ" sz="2200" b="0" i="1">
              <a:solidFill>
                <a:srgbClr val="002D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373534"/>
      </p:ext>
    </p:extLst>
  </p:cSld>
  <p:clrMapOvr>
    <a:masterClrMapping/>
  </p:clrMapOvr>
  <p:transition spd="slow">
    <p:pull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33481"/>
            <a:ext cx="9144000" cy="558089"/>
          </a:xfrm>
        </p:spPr>
        <p:txBody>
          <a:bodyPr>
            <a:normAutofit fontScale="90000"/>
          </a:bodyPr>
          <a:lstStyle/>
          <a:p>
            <a:r>
              <a:rPr lang="cs-CZ" altLang="cs-CZ" sz="3800"/>
              <a:t>Čeští premiéři</a:t>
            </a: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0143212"/>
              </p:ext>
            </p:extLst>
          </p:nvPr>
        </p:nvGraphicFramePr>
        <p:xfrm>
          <a:off x="327548" y="928045"/>
          <a:ext cx="8666329" cy="5237873"/>
        </p:xfrm>
        <a:graphic>
          <a:graphicData uri="http://schemas.openxmlformats.org/drawingml/2006/table">
            <a:tbl>
              <a:tblPr/>
              <a:tblGrid>
                <a:gridCol w="24293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20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99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94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54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4970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Jméno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Strana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Počet dní v úřadu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Počet vlád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Pořadí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567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Václav Klaus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ODS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1828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1.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8473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Josef Tošovský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err="1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nestr</a:t>
                      </a:r>
                      <a:endParaRPr lang="cs-CZ" sz="2000" b="0" i="0" u="none" strike="noStrike">
                        <a:solidFill>
                          <a:srgbClr val="002D5A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218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2000" b="0" i="0" u="none" strike="noStrike">
                        <a:solidFill>
                          <a:srgbClr val="002D5A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8473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Miloš Zeman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ČSSD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1460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2.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8473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Vladimír Špidla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755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7.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4413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Stanislav Gross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274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2000" b="0" i="0" u="none" strike="noStrike">
                        <a:solidFill>
                          <a:srgbClr val="002D5A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8473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Jiří Paroubek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498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8.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8473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Mirek Topolánek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ODS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997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5.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6726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Jan</a:t>
                      </a:r>
                      <a:r>
                        <a:rPr lang="cs-CZ" sz="2000" b="0" i="0" u="none" strike="noStrike" baseline="0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Fischer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err="1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nestr</a:t>
                      </a:r>
                      <a:endParaRPr lang="cs-CZ" sz="2000" b="0" i="0" u="none" strike="noStrike">
                        <a:solidFill>
                          <a:srgbClr val="002D5A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461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2000" b="0" i="0" u="none" strike="noStrike">
                        <a:solidFill>
                          <a:srgbClr val="002D5A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8473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Petr Nečas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ODS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1109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4.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4413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Jiří Rusnok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err="1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nestr</a:t>
                      </a:r>
                      <a:endParaRPr lang="cs-CZ" sz="2000" b="0" i="0" u="none" strike="noStrike">
                        <a:solidFill>
                          <a:srgbClr val="002D5A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219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2000" b="0" i="0" u="none" strike="noStrike">
                        <a:solidFill>
                          <a:srgbClr val="002D5A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8473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Bohuslav</a:t>
                      </a:r>
                      <a:r>
                        <a:rPr lang="cs-CZ" sz="2000" b="0" i="0" u="none" strike="noStrike" baseline="0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Sobotka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ČSSD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1427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3.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8473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Andrej </a:t>
                      </a:r>
                      <a:r>
                        <a:rPr lang="cs-CZ" sz="2000" b="0" i="0" u="none" strike="noStrike" err="1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Babiš</a:t>
                      </a:r>
                      <a:endParaRPr lang="cs-CZ" sz="2000" b="0" i="0" u="none" strike="noStrike">
                        <a:solidFill>
                          <a:srgbClr val="002D5A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ANO2011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(přes</a:t>
                      </a:r>
                      <a:r>
                        <a:rPr lang="cs-CZ" sz="2000" b="0" i="0" u="none" strike="noStrike" baseline="0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 850…?)</a:t>
                      </a:r>
                      <a:endParaRPr lang="cs-CZ" sz="2000" b="0" i="0" u="none" strike="noStrike">
                        <a:solidFill>
                          <a:srgbClr val="002D5A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(6…?)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7460269"/>
      </p:ext>
    </p:extLst>
  </p:cSld>
  <p:clrMapOvr>
    <a:masterClrMapping/>
  </p:clrMapOvr>
  <p:transition spd="slow">
    <p:pull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76356"/>
            <a:ext cx="9144000" cy="558089"/>
          </a:xfrm>
        </p:spPr>
        <p:txBody>
          <a:bodyPr>
            <a:normAutofit fontScale="90000"/>
          </a:bodyPr>
          <a:lstStyle/>
          <a:p>
            <a:r>
              <a:rPr lang="cs-CZ" altLang="cs-CZ" sz="3800"/>
              <a:t>Čeští premiéři</a:t>
            </a: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8679069"/>
              </p:ext>
            </p:extLst>
          </p:nvPr>
        </p:nvGraphicFramePr>
        <p:xfrm>
          <a:off x="550888" y="1265356"/>
          <a:ext cx="8012085" cy="38876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24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24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24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24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24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71880">
                <a:tc>
                  <a:txBody>
                    <a:bodyPr/>
                    <a:lstStyle/>
                    <a:p>
                      <a:r>
                        <a:rPr lang="cs-CZ" sz="2400" i="0"/>
                        <a:t>Strana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Počet premiérů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Počet vlád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Počet vlád s důvěrou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Počet dní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8947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ODS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3934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8947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ČSSD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4414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8947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ANO2011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(850…?)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8947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err="1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nestr</a:t>
                      </a:r>
                      <a:endParaRPr lang="cs-CZ" sz="2400" b="0" i="0" u="none" strike="noStrike">
                        <a:solidFill>
                          <a:srgbClr val="002D5A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898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3602096"/>
      </p:ext>
    </p:extLst>
  </p:cSld>
  <p:clrMapOvr>
    <a:masterClrMapping/>
  </p:clrMapOvr>
  <p:transition spd="slow">
    <p:pull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33481"/>
            <a:ext cx="9144000" cy="558089"/>
          </a:xfrm>
        </p:spPr>
        <p:txBody>
          <a:bodyPr>
            <a:normAutofit fontScale="90000"/>
          </a:bodyPr>
          <a:lstStyle/>
          <a:p>
            <a:r>
              <a:rPr lang="cs-CZ" altLang="cs-CZ" sz="3800"/>
              <a:t>Strany a jejich podíl ve vládách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2065012"/>
              </p:ext>
            </p:extLst>
          </p:nvPr>
        </p:nvGraphicFramePr>
        <p:xfrm>
          <a:off x="521859" y="895351"/>
          <a:ext cx="7907766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80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65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5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074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71525">
                <a:tc>
                  <a:txBody>
                    <a:bodyPr/>
                    <a:lstStyle/>
                    <a:p>
                      <a:r>
                        <a:rPr lang="cs-CZ" sz="2400" i="0"/>
                        <a:t>Strana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Počet premiérů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Počet účastí ve vládě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Počet roků ve vládě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ODS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5/6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11/12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ČSSD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6/7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13/14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KDU-ČSL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16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ANO2011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ODA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US-DEU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TOP09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SZ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1/2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3/4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VV (Lidem)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2D5A"/>
                          </a:solidFill>
                          <a:effectLst/>
                          <a:latin typeface="Calibri"/>
                        </a:rPr>
                        <a:t>KDS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i="0"/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1462910"/>
      </p:ext>
    </p:extLst>
  </p:cSld>
  <p:clrMapOvr>
    <a:masterClrMapping/>
  </p:clrMapOvr>
  <p:transition spd="slow">
    <p:pull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0650"/>
            <a:ext cx="9144000" cy="923926"/>
          </a:xfrm>
        </p:spPr>
        <p:txBody>
          <a:bodyPr>
            <a:normAutofit/>
          </a:bodyPr>
          <a:lstStyle/>
          <a:p>
            <a:r>
              <a:rPr lang="cs-CZ" altLang="cs-CZ" sz="4000"/>
              <a:t>Typy vlád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9400" y="1105470"/>
            <a:ext cx="8632825" cy="3031556"/>
          </a:xfrm>
        </p:spPr>
        <p:txBody>
          <a:bodyPr>
            <a:noAutofit/>
          </a:bodyPr>
          <a:lstStyle/>
          <a:p>
            <a:pPr>
              <a:lnSpc>
                <a:spcPct val="105000"/>
              </a:lnSpc>
              <a:spcBef>
                <a:spcPct val="35000"/>
              </a:spcBef>
            </a:pPr>
            <a:r>
              <a:rPr lang="cs-CZ" altLang="cs-CZ" sz="2300" b="0">
                <a:solidFill>
                  <a:srgbClr val="002D5A"/>
                </a:solidFill>
              </a:rPr>
              <a:t>Převažují vlády koaliční - z toho 6 MVK, 3 menšinové</a:t>
            </a:r>
          </a:p>
          <a:p>
            <a:pPr>
              <a:lnSpc>
                <a:spcPct val="105000"/>
              </a:lnSpc>
              <a:spcBef>
                <a:spcPct val="35000"/>
              </a:spcBef>
            </a:pPr>
            <a:r>
              <a:rPr lang="cs-CZ" altLang="cs-CZ" sz="2300" b="0">
                <a:solidFill>
                  <a:srgbClr val="002D5A"/>
                </a:solidFill>
              </a:rPr>
              <a:t>Zastoupeny jsou i jednobarevné kabinety, pouze 1 však získal důvěru</a:t>
            </a:r>
          </a:p>
          <a:p>
            <a:pPr>
              <a:lnSpc>
                <a:spcPct val="105000"/>
              </a:lnSpc>
              <a:spcBef>
                <a:spcPct val="35000"/>
              </a:spcBef>
            </a:pPr>
            <a:r>
              <a:rPr lang="cs-CZ" altLang="cs-CZ" sz="2300" b="0">
                <a:solidFill>
                  <a:srgbClr val="002D5A"/>
                </a:solidFill>
              </a:rPr>
              <a:t>Specifický typ představují vlády Tošovského, Fischera, Rusnoka </a:t>
            </a:r>
          </a:p>
          <a:p>
            <a:pPr>
              <a:lnSpc>
                <a:spcPct val="105000"/>
              </a:lnSpc>
              <a:spcBef>
                <a:spcPct val="35000"/>
              </a:spcBef>
            </a:pPr>
            <a:r>
              <a:rPr lang="cs-CZ" altLang="cs-CZ" sz="2300" b="0">
                <a:solidFill>
                  <a:srgbClr val="002D5A"/>
                </a:solidFill>
              </a:rPr>
              <a:t>Během 28 let se vystřídalo 15 vlád a 12 premiérů</a:t>
            </a:r>
          </a:p>
          <a:p>
            <a:pPr>
              <a:lnSpc>
                <a:spcPct val="105000"/>
              </a:lnSpc>
              <a:spcBef>
                <a:spcPct val="35000"/>
              </a:spcBef>
            </a:pPr>
            <a:r>
              <a:rPr lang="cs-CZ" altLang="cs-CZ" sz="2300" i="1">
                <a:solidFill>
                  <a:srgbClr val="002D5A"/>
                </a:solidFill>
              </a:rPr>
              <a:t>ČR se nijak zásadně </a:t>
            </a:r>
            <a:r>
              <a:rPr lang="cs-CZ" altLang="cs-CZ" sz="2300" b="1" i="1">
                <a:solidFill>
                  <a:srgbClr val="002D5A"/>
                </a:solidFill>
              </a:rPr>
              <a:t>nevymyká kontinentálnímu průměru</a:t>
            </a:r>
            <a:r>
              <a:rPr lang="cs-CZ" altLang="cs-CZ" sz="2300" i="1">
                <a:solidFill>
                  <a:srgbClr val="002D5A"/>
                </a:solidFill>
              </a:rPr>
              <a:t>, nadprůměrná je však </a:t>
            </a:r>
            <a:r>
              <a:rPr lang="cs-CZ" altLang="cs-CZ" sz="2300" b="1" i="1">
                <a:solidFill>
                  <a:srgbClr val="002D5A"/>
                </a:solidFill>
              </a:rPr>
              <a:t>variabilita vlád</a:t>
            </a: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2646226"/>
              </p:ext>
            </p:extLst>
          </p:nvPr>
        </p:nvGraphicFramePr>
        <p:xfrm>
          <a:off x="488950" y="4122854"/>
          <a:ext cx="8245618" cy="21824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57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98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64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634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6482"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91439" marR="91439" marT="45684" marB="4568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/>
                        <a:t>Většinové</a:t>
                      </a:r>
                      <a:r>
                        <a:rPr lang="cs-CZ" sz="2000" baseline="0"/>
                        <a:t> vlády</a:t>
                      </a:r>
                      <a:endParaRPr lang="cs-CZ" sz="2000"/>
                    </a:p>
                  </a:txBody>
                  <a:tcPr marL="91439" marR="91439" marT="45684" marB="4568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/>
                        <a:t>Menšinové vlády</a:t>
                      </a:r>
                    </a:p>
                  </a:txBody>
                  <a:tcPr marL="91439" marR="91439" marT="45684" marB="4568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/>
                        <a:t>Celkem </a:t>
                      </a:r>
                    </a:p>
                  </a:txBody>
                  <a:tcPr marL="91439" marR="91439" marT="45684" marB="45684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6482">
                <a:tc>
                  <a:txBody>
                    <a:bodyPr/>
                    <a:lstStyle/>
                    <a:p>
                      <a:r>
                        <a:rPr lang="cs-CZ" sz="2000"/>
                        <a:t>Koaliční vlády</a:t>
                      </a:r>
                    </a:p>
                  </a:txBody>
                  <a:tcPr marL="91439" marR="91439" marT="45684" marB="4568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/>
                        <a:t>6</a:t>
                      </a:r>
                    </a:p>
                  </a:txBody>
                  <a:tcPr marL="91439" marR="91439" marT="45684" marB="4568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/>
                        <a:t>3</a:t>
                      </a:r>
                    </a:p>
                  </a:txBody>
                  <a:tcPr marL="91439" marR="91439" marT="45684" marB="4568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/>
                        <a:t>9</a:t>
                      </a:r>
                    </a:p>
                  </a:txBody>
                  <a:tcPr marL="91439" marR="91439" marT="45684" marB="45684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6482">
                <a:tc>
                  <a:txBody>
                    <a:bodyPr/>
                    <a:lstStyle/>
                    <a:p>
                      <a:r>
                        <a:rPr lang="cs-CZ" sz="2000"/>
                        <a:t>Jednobarevné vlády</a:t>
                      </a:r>
                    </a:p>
                  </a:txBody>
                  <a:tcPr marL="91439" marR="91439" marT="45684" marB="4568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/>
                        <a:t>-</a:t>
                      </a:r>
                    </a:p>
                  </a:txBody>
                  <a:tcPr marL="91439" marR="91439" marT="45684" marB="4568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/>
                        <a:t>3</a:t>
                      </a:r>
                    </a:p>
                  </a:txBody>
                  <a:tcPr marL="91439" marR="91439" marT="45684" marB="4568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/>
                        <a:t>3</a:t>
                      </a:r>
                    </a:p>
                  </a:txBody>
                  <a:tcPr marL="91439" marR="91439" marT="45684" marB="45684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6482">
                <a:tc>
                  <a:txBody>
                    <a:bodyPr/>
                    <a:lstStyle/>
                    <a:p>
                      <a:r>
                        <a:rPr lang="cs-CZ" sz="2000" i="1"/>
                        <a:t>Specifické případy</a:t>
                      </a:r>
                    </a:p>
                  </a:txBody>
                  <a:tcPr marL="91439" marR="91439" marT="45684" marB="4568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i="1"/>
                        <a:t>(2)</a:t>
                      </a:r>
                    </a:p>
                  </a:txBody>
                  <a:tcPr marL="91439" marR="91439" marT="45684" marB="4568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i="1"/>
                        <a:t>(1)</a:t>
                      </a:r>
                    </a:p>
                  </a:txBody>
                  <a:tcPr marL="91439" marR="91439" marT="45684" marB="4568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i="1"/>
                        <a:t>3</a:t>
                      </a:r>
                    </a:p>
                  </a:txBody>
                  <a:tcPr marL="91439" marR="91439" marT="45684" marB="45684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6482">
                <a:tc>
                  <a:txBody>
                    <a:bodyPr/>
                    <a:lstStyle/>
                    <a:p>
                      <a:r>
                        <a:rPr lang="cs-CZ" sz="2000"/>
                        <a:t>Celkem</a:t>
                      </a:r>
                    </a:p>
                  </a:txBody>
                  <a:tcPr marL="91439" marR="91439" marT="45684" marB="4568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/>
                        <a:t>6 (8)</a:t>
                      </a:r>
                    </a:p>
                  </a:txBody>
                  <a:tcPr marL="91439" marR="91439" marT="45684" marB="4568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/>
                        <a:t>6 (7)</a:t>
                      </a:r>
                    </a:p>
                  </a:txBody>
                  <a:tcPr marL="91439" marR="91439" marT="45684" marB="4568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/>
                        <a:t>15</a:t>
                      </a:r>
                    </a:p>
                  </a:txBody>
                  <a:tcPr marL="91439" marR="91439" marT="45684" marB="45684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8642715"/>
      </p:ext>
    </p:extLst>
  </p:cSld>
  <p:clrMapOvr>
    <a:masterClrMapping/>
  </p:clrMapOvr>
  <p:transition spd="slow">
    <p:pull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581025" y="2347913"/>
            <a:ext cx="7981950" cy="2057400"/>
          </a:xfrm>
        </p:spPr>
        <p:txBody>
          <a:bodyPr rtlCol="0">
            <a:noAutofit/>
          </a:bodyPr>
          <a:lstStyle/>
          <a:p>
            <a:pPr defTabSz="914206" eaLnBrk="1" fontAlgn="auto" hangingPunct="1">
              <a:spcAft>
                <a:spcPts val="0"/>
              </a:spcAft>
              <a:defRPr/>
            </a:pPr>
            <a:r>
              <a:rPr lang="cs-CZ" sz="6300" b="1" cap="all">
                <a:solidFill>
                  <a:srgbClr val="002D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Volební systémy v České republice</a:t>
            </a:r>
            <a:endParaRPr lang="cs-CZ" sz="4000" b="1" cap="all">
              <a:solidFill>
                <a:srgbClr val="002D5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1555" name="TextovéPole 5"/>
          <p:cNvSpPr txBox="1">
            <a:spLocks noChangeArrowheads="1"/>
          </p:cNvSpPr>
          <p:nvPr/>
        </p:nvSpPr>
        <p:spPr bwMode="auto">
          <a:xfrm>
            <a:off x="0" y="574675"/>
            <a:ext cx="4572000" cy="55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52000" tIns="0" rIns="252000" bIns="36000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cs-CZ" altLang="cs-CZ" sz="2800">
                <a:solidFill>
                  <a:srgbClr val="002D5A"/>
                </a:solidFill>
                <a:latin typeface="Calibri" pitchFamily="34" charset="0"/>
              </a:rPr>
              <a:t>2019/2020</a:t>
            </a:r>
          </a:p>
        </p:txBody>
      </p:sp>
    </p:spTree>
    <p:extLst>
      <p:ext uri="{BB962C8B-B14F-4D97-AF65-F5344CB8AC3E}">
        <p14:creationId xmlns:p14="http://schemas.microsoft.com/office/powerpoint/2010/main" val="3418873635"/>
      </p:ext>
    </p:extLst>
  </p:cSld>
  <p:clrMapOvr>
    <a:masterClrMapping/>
  </p:clrMapOvr>
  <p:transition spd="slow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/>
              <a:t>Úkoly k řízené konzultaci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cs-CZ" sz="2000">
                <a:solidFill>
                  <a:srgbClr val="002D5A"/>
                </a:solidFill>
              </a:rPr>
              <a:t>Prostudujte si Hlavu druhou Ústavy ČR a dále najděte všechny zmínky o Parlamentu ČR či některé z jeho komor v dalších hlavách.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cs-CZ" sz="2000">
                <a:solidFill>
                  <a:srgbClr val="002D5A"/>
                </a:solidFill>
              </a:rPr>
              <a:t>Prostudujte si ústavu, jednací řády obou komor PČR a schéma legislativního procesu, zkuste vysvětlit roli obou komor, prezidenta a vlády v legislativním procesu.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cs-CZ" sz="2000">
                <a:solidFill>
                  <a:srgbClr val="002D5A"/>
                </a:solidFill>
              </a:rPr>
              <a:t>Vysvětlete čtyři hlavní role PČR a obou jeho komor (kontrolní, kreační, legislativní, reprezentační). V čem tyto role tkví? Jak se od sebe liší role obou komor PČR?  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cs-CZ" sz="2000">
                <a:solidFill>
                  <a:srgbClr val="002D5A"/>
                </a:solidFill>
              </a:rPr>
              <a:t>Vysvětlete vazby mezi vládou a PS. Vysvětlete vazby mezi oběma komorami a prezidentem republiky. 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cs-CZ" sz="2000">
                <a:solidFill>
                  <a:srgbClr val="002D5A"/>
                </a:solidFill>
              </a:rPr>
              <a:t>Projděte si české vlády od roku 1992 a prostudujte si jejich charakteristiky, složení, postavy premiérů, délku trvání, stabilitu a další specifika. </a:t>
            </a:r>
          </a:p>
          <a:p>
            <a:pPr marL="457200" indent="-457200">
              <a:buFont typeface="+mj-lt"/>
              <a:buAutoNum type="arabicPeriod"/>
            </a:pPr>
            <a:endParaRPr lang="cs-CZ" sz="2400">
              <a:solidFill>
                <a:srgbClr val="002D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301312"/>
      </p:ext>
    </p:extLst>
  </p:cSld>
  <p:clrMapOvr>
    <a:masterClrMapping/>
  </p:clrMapOvr>
  <p:transition spd="slow">
    <p:pull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574674"/>
            <a:ext cx="9144000" cy="206376"/>
          </a:xfrm>
        </p:spPr>
        <p:txBody>
          <a:bodyPr>
            <a:normAutofit fontScale="90000"/>
          </a:bodyPr>
          <a:lstStyle/>
          <a:p>
            <a:r>
              <a:rPr lang="cs-CZ" sz="4400"/>
              <a:t>Literatura a další zdroje </a:t>
            </a:r>
            <a:br>
              <a:rPr lang="cs-CZ" sz="4400"/>
            </a:br>
            <a:r>
              <a:rPr lang="cs-CZ" sz="4400"/>
              <a:t>k prostudování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63867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cs-CZ" altLang="cs-CZ" sz="2000" b="1">
                <a:solidFill>
                  <a:srgbClr val="002D5A"/>
                </a:solidFill>
              </a:rPr>
              <a:t>Tituly přístupné v Národní knihovně - </a:t>
            </a:r>
            <a:r>
              <a:rPr lang="cs-CZ" altLang="cs-CZ" sz="2000" b="1">
                <a:solidFill>
                  <a:srgbClr val="002D5A"/>
                </a:solidFill>
                <a:hlinkClick r:id="rId2"/>
              </a:rPr>
              <a:t>http://kramerius-vs.nkp.cz/</a:t>
            </a:r>
            <a:r>
              <a:rPr lang="cs-CZ" altLang="cs-CZ" sz="2000" b="1">
                <a:solidFill>
                  <a:srgbClr val="002D5A"/>
                </a:solidFill>
              </a:rPr>
              <a:t>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altLang="cs-CZ" sz="2000" b="1" i="1">
                <a:solidFill>
                  <a:srgbClr val="002D5A"/>
                </a:solidFill>
              </a:rPr>
              <a:t>Volební systém do Poslanecké sněmovny </a:t>
            </a:r>
            <a:endParaRPr lang="cs-CZ" altLang="cs-CZ" sz="2000" b="1">
              <a:solidFill>
                <a:srgbClr val="002D5A"/>
              </a:solidFill>
            </a:endParaRPr>
          </a:p>
          <a:p>
            <a:pPr>
              <a:lnSpc>
                <a:spcPct val="120000"/>
              </a:lnSpc>
            </a:pPr>
            <a:r>
              <a:rPr lang="cs-CZ" altLang="cs-CZ" sz="2000">
                <a:solidFill>
                  <a:srgbClr val="002D5A"/>
                </a:solidFill>
              </a:rPr>
              <a:t>Vodička, K. - </a:t>
            </a:r>
            <a:r>
              <a:rPr lang="cs-CZ" altLang="cs-CZ" sz="2000" err="1">
                <a:solidFill>
                  <a:srgbClr val="002D5A"/>
                </a:solidFill>
              </a:rPr>
              <a:t>Cabada</a:t>
            </a:r>
            <a:r>
              <a:rPr lang="cs-CZ" altLang="cs-CZ" sz="2000">
                <a:solidFill>
                  <a:srgbClr val="002D5A"/>
                </a:solidFill>
              </a:rPr>
              <a:t>, L.: </a:t>
            </a:r>
            <a:r>
              <a:rPr lang="cs-CZ" altLang="cs-CZ" sz="2000" i="1">
                <a:solidFill>
                  <a:srgbClr val="002D5A"/>
                </a:solidFill>
              </a:rPr>
              <a:t>Politický systém České republiky</a:t>
            </a:r>
            <a:r>
              <a:rPr lang="cs-CZ" altLang="cs-CZ" sz="2000">
                <a:solidFill>
                  <a:srgbClr val="002D5A"/>
                </a:solidFill>
              </a:rPr>
              <a:t>. Historie a současnost. Praha 2008, konkrétně str. 209-212</a:t>
            </a:r>
          </a:p>
          <a:p>
            <a:pPr>
              <a:lnSpc>
                <a:spcPct val="120000"/>
              </a:lnSpc>
            </a:pPr>
            <a:r>
              <a:rPr lang="cs-CZ" altLang="cs-CZ" sz="2000" err="1">
                <a:solidFill>
                  <a:srgbClr val="002D5A"/>
                </a:solidFill>
              </a:rPr>
              <a:t>Chytilek</a:t>
            </a:r>
            <a:r>
              <a:rPr lang="cs-CZ" altLang="cs-CZ" sz="2000">
                <a:solidFill>
                  <a:srgbClr val="002D5A"/>
                </a:solidFill>
              </a:rPr>
              <a:t>, R. a kol.: </a:t>
            </a:r>
            <a:r>
              <a:rPr lang="cs-CZ" altLang="cs-CZ" sz="2000" i="1">
                <a:solidFill>
                  <a:srgbClr val="002D5A"/>
                </a:solidFill>
              </a:rPr>
              <a:t>Volební systémy</a:t>
            </a:r>
            <a:r>
              <a:rPr lang="cs-CZ" altLang="cs-CZ" sz="2000">
                <a:solidFill>
                  <a:srgbClr val="002D5A"/>
                </a:solidFill>
              </a:rPr>
              <a:t>. Praha 2009, konkrétně str. 292-314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altLang="cs-CZ" sz="2000" b="1" i="1">
                <a:solidFill>
                  <a:srgbClr val="002D5A"/>
                </a:solidFill>
              </a:rPr>
              <a:t>Ostatní volební systémy</a:t>
            </a:r>
          </a:p>
          <a:p>
            <a:pPr>
              <a:lnSpc>
                <a:spcPct val="120000"/>
              </a:lnSpc>
            </a:pPr>
            <a:r>
              <a:rPr lang="cs-CZ" altLang="cs-CZ" sz="2000" err="1">
                <a:solidFill>
                  <a:srgbClr val="002D5A"/>
                </a:solidFill>
              </a:rPr>
              <a:t>Chytilek</a:t>
            </a:r>
            <a:r>
              <a:rPr lang="cs-CZ" altLang="cs-CZ" sz="2000">
                <a:solidFill>
                  <a:srgbClr val="002D5A"/>
                </a:solidFill>
              </a:rPr>
              <a:t>, R. a kol.: </a:t>
            </a:r>
            <a:r>
              <a:rPr lang="cs-CZ" altLang="cs-CZ" sz="2000" i="1">
                <a:solidFill>
                  <a:srgbClr val="002D5A"/>
                </a:solidFill>
              </a:rPr>
              <a:t>Volební systémy</a:t>
            </a:r>
            <a:r>
              <a:rPr lang="cs-CZ" altLang="cs-CZ" sz="2000">
                <a:solidFill>
                  <a:srgbClr val="002D5A"/>
                </a:solidFill>
              </a:rPr>
              <a:t>. Praha 2009, konkrétně str. 315-318</a:t>
            </a:r>
          </a:p>
          <a:p>
            <a:pPr marL="0" indent="0">
              <a:lnSpc>
                <a:spcPct val="120000"/>
              </a:lnSpc>
              <a:buNone/>
            </a:pPr>
            <a:endParaRPr lang="cs-CZ" altLang="cs-CZ" sz="2000" b="1">
              <a:solidFill>
                <a:srgbClr val="002D5A"/>
              </a:solidFill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cs-CZ" altLang="cs-CZ" sz="2000" b="1" err="1">
                <a:solidFill>
                  <a:srgbClr val="002D5A"/>
                </a:solidFill>
              </a:rPr>
              <a:t>Slidy</a:t>
            </a:r>
            <a:r>
              <a:rPr lang="cs-CZ" altLang="cs-CZ" sz="2000" b="1">
                <a:solidFill>
                  <a:srgbClr val="002D5A"/>
                </a:solidFill>
              </a:rPr>
              <a:t> v této prezentaci</a:t>
            </a:r>
          </a:p>
          <a:p>
            <a:pPr marL="0" indent="0">
              <a:lnSpc>
                <a:spcPct val="120000"/>
              </a:lnSpc>
              <a:buNone/>
            </a:pPr>
            <a:endParaRPr lang="cs-CZ" altLang="cs-CZ" sz="2000" b="1">
              <a:solidFill>
                <a:srgbClr val="002D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8377082"/>
      </p:ext>
    </p:extLst>
  </p:cSld>
  <p:clrMapOvr>
    <a:masterClrMapping/>
  </p:clrMapOvr>
  <p:transition spd="slow">
    <p:pull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/>
              <a:t>Úkoly k řízené konzultaci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10125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cs-CZ" sz="2000">
                <a:solidFill>
                  <a:srgbClr val="002D5A"/>
                </a:solidFill>
              </a:rPr>
              <a:t>Prostudujte si nejprve souhrn volebních systémů v ČR a shrňte, jaké jsou mezi nimi rozdíly. Zamyslete se, proč jsou mezi nimi rozdíly a zda to má logiku, nebo nikoli. </a:t>
            </a:r>
          </a:p>
          <a:p>
            <a:pPr marL="457200" indent="-45720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cs-CZ" sz="2000">
                <a:solidFill>
                  <a:srgbClr val="002D5A"/>
                </a:solidFill>
              </a:rPr>
              <a:t>Zamyslete se nad efekty volebního systému do Senátu. Prostudujte si jeho složení (např. </a:t>
            </a:r>
            <a:r>
              <a:rPr lang="cs-CZ" sz="2000">
                <a:solidFill>
                  <a:srgbClr val="002D5A"/>
                </a:solidFill>
                <a:hlinkClick r:id="rId2"/>
              </a:rPr>
              <a:t>zde</a:t>
            </a:r>
            <a:r>
              <a:rPr lang="cs-CZ" sz="2000">
                <a:solidFill>
                  <a:srgbClr val="002D5A"/>
                </a:solidFill>
              </a:rPr>
              <a:t>) a zamyslete se nad důvody, proč se složení této komory tak dramaticky měnilo. Jaký tyto změny mohly mít na politickou situaci v celé zemi? </a:t>
            </a:r>
          </a:p>
          <a:p>
            <a:pPr marL="457200" indent="-45720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cs-CZ" sz="2000">
                <a:solidFill>
                  <a:srgbClr val="002D5A"/>
                </a:solidFill>
              </a:rPr>
              <a:t>Vysvětlete důvody pro a proti volební reformě z let tzv. opoziční smlouvy. Proč její podstatné části zrušil Ústavní soud? </a:t>
            </a:r>
          </a:p>
          <a:p>
            <a:pPr marL="457200" indent="-45720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cs-CZ" sz="2000">
                <a:solidFill>
                  <a:srgbClr val="002D5A"/>
                </a:solidFill>
              </a:rPr>
              <a:t>Charakterizujte současný volební systém do PS. Projděte si jednotlivé výsledky voleb v době, kdy platil, a vysvětlete, proč se např. tak zásadně liší míra jeho proporcionality. </a:t>
            </a:r>
          </a:p>
          <a:p>
            <a:pPr marL="457200" indent="-45720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cs-CZ" sz="2000">
                <a:solidFill>
                  <a:srgbClr val="002D5A"/>
                </a:solidFill>
              </a:rPr>
              <a:t>Proč se o volebním systému hovoří jako o hybridu? </a:t>
            </a:r>
          </a:p>
          <a:p>
            <a:pPr marL="457200" indent="-45720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cs-CZ" sz="2000">
                <a:solidFill>
                  <a:srgbClr val="002D5A"/>
                </a:solidFill>
              </a:rPr>
              <a:t>Co bylo podstatou druhého pokusu o volební reformu? Kdo ji vyvolal a proč?  </a:t>
            </a:r>
          </a:p>
        </p:txBody>
      </p:sp>
    </p:spTree>
    <p:extLst>
      <p:ext uri="{BB962C8B-B14F-4D97-AF65-F5344CB8AC3E}">
        <p14:creationId xmlns:p14="http://schemas.microsoft.com/office/powerpoint/2010/main" val="1752977092"/>
      </p:ext>
    </p:extLst>
  </p:cSld>
  <p:clrMapOvr>
    <a:masterClrMapping/>
  </p:clrMapOvr>
  <p:transition spd="slow">
    <p:pull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79400" y="938213"/>
            <a:ext cx="8447088" cy="406400"/>
          </a:xfrm>
        </p:spPr>
        <p:txBody>
          <a:bodyPr rtlCol="0">
            <a:noAutofit/>
          </a:bodyPr>
          <a:lstStyle/>
          <a:p>
            <a:pPr defTabSz="914206" eaLnBrk="1" fontAlgn="auto" hangingPunct="1">
              <a:spcAft>
                <a:spcPts val="0"/>
              </a:spcAft>
              <a:defRPr/>
            </a:pPr>
            <a:r>
              <a:rPr lang="cs-CZ" altLang="cs-CZ" sz="3200"/>
              <a:t>Volební systémy v Česku - základní přehled</a:t>
            </a:r>
          </a:p>
        </p:txBody>
      </p:sp>
      <p:graphicFrame>
        <p:nvGraphicFramePr>
          <p:cNvPr id="482307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2959144"/>
              </p:ext>
            </p:extLst>
          </p:nvPr>
        </p:nvGraphicFramePr>
        <p:xfrm>
          <a:off x="546100" y="1855788"/>
          <a:ext cx="7983538" cy="4373561"/>
        </p:xfrm>
        <a:graphic>
          <a:graphicData uri="http://schemas.openxmlformats.org/drawingml/2006/table">
            <a:tbl>
              <a:tblPr/>
              <a:tblGrid>
                <a:gridCol w="3190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932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7241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Arial" pitchFamily="34" charset="0"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Většinový dvoukolový s uzavřeným 2. kolem</a:t>
                      </a:r>
                    </a:p>
                  </a:txBody>
                  <a:tcPr marL="89998" marR="89998" marT="46803" marB="4680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5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Arial" pitchFamily="34" charset="0"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Senát </a:t>
                      </a:r>
                    </a:p>
                  </a:txBody>
                  <a:tcPr marL="89998" marR="89998" marT="46803" marB="4680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5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7241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Arial" pitchFamily="34" charset="0"/>
                        <a:buNone/>
                        <a:tabLst/>
                      </a:pPr>
                      <a:endParaRPr kumimoji="0" lang="cs-CZ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Arial" pitchFamily="34" charset="0"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Prezident republiky</a:t>
                      </a:r>
                    </a:p>
                  </a:txBody>
                  <a:tcPr marL="89998" marR="89998" marT="46803" marB="4680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5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790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Arial" pitchFamily="34" charset="0"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Poměrného zastoupení listinného typu</a:t>
                      </a:r>
                    </a:p>
                  </a:txBody>
                  <a:tcPr marL="89998" marR="89998" marT="46803" marB="4680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Arial" pitchFamily="34" charset="0"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Poslanecká sněmovna</a:t>
                      </a:r>
                    </a:p>
                  </a:txBody>
                  <a:tcPr marL="89998" marR="89998" marT="46803" marB="4680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790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Arial" pitchFamily="34" charset="0"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Zastupitelstva obcí</a:t>
                      </a:r>
                    </a:p>
                  </a:txBody>
                  <a:tcPr marL="89998" marR="89998" marT="46803" marB="4680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790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Arial" pitchFamily="34" charset="0"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Zastupitelstva krajů</a:t>
                      </a:r>
                    </a:p>
                  </a:txBody>
                  <a:tcPr marL="89998" marR="89998" marT="46803" marB="4680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5352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Arial" pitchFamily="34" charset="0"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Evropský parlament</a:t>
                      </a:r>
                    </a:p>
                  </a:txBody>
                  <a:tcPr marL="89998" marR="89998" marT="46803" marB="4680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5402591"/>
      </p:ext>
    </p:extLst>
  </p:cSld>
  <p:clrMapOvr>
    <a:masterClrMapping/>
  </p:clrMapOvr>
  <p:transition spd="slow">
    <p:pull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56311"/>
            <a:ext cx="9144000" cy="923925"/>
          </a:xfrm>
        </p:spPr>
        <p:txBody>
          <a:bodyPr rtlCol="0"/>
          <a:lstStyle/>
          <a:p>
            <a:pPr defTabSz="914206" eaLnBrk="1" fontAlgn="auto" hangingPunct="1">
              <a:spcAft>
                <a:spcPts val="0"/>
              </a:spcAft>
              <a:defRPr/>
            </a:pPr>
            <a:r>
              <a:rPr lang="cs-CZ" altLang="cs-CZ" sz="4400"/>
              <a:t>Volební systém do Senátu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9400" y="1364776"/>
            <a:ext cx="8447088" cy="5051899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05000"/>
              </a:lnSpc>
              <a:spcBef>
                <a:spcPct val="40000"/>
              </a:spcBef>
            </a:pPr>
            <a:r>
              <a:rPr lang="cs-CZ" altLang="cs-CZ" sz="2000">
                <a:solidFill>
                  <a:srgbClr val="002D5A"/>
                </a:solidFill>
              </a:rPr>
              <a:t>Většinový princip vyplývá z ústavy</a:t>
            </a:r>
          </a:p>
          <a:p>
            <a:pPr eaLnBrk="1" hangingPunct="1">
              <a:lnSpc>
                <a:spcPct val="105000"/>
              </a:lnSpc>
              <a:spcBef>
                <a:spcPct val="40000"/>
              </a:spcBef>
            </a:pPr>
            <a:r>
              <a:rPr lang="cs-CZ" altLang="cs-CZ" sz="2000">
                <a:solidFill>
                  <a:srgbClr val="002D5A"/>
                </a:solidFill>
              </a:rPr>
              <a:t>Dvoukolový většinový – absolutní většina (při volbách ZD tělesa prakticky neužívaný) </a:t>
            </a:r>
            <a:r>
              <a:rPr lang="cs-CZ" altLang="cs-CZ" sz="2000">
                <a:solidFill>
                  <a:srgbClr val="002D5A"/>
                </a:solidFill>
                <a:cs typeface="Arial" pitchFamily="34" charset="0"/>
              </a:rPr>
              <a:t>►►častá </a:t>
            </a:r>
            <a:r>
              <a:rPr lang="cs-CZ" altLang="cs-CZ" sz="2000">
                <a:solidFill>
                  <a:srgbClr val="002D5A"/>
                </a:solidFill>
              </a:rPr>
              <a:t>negativní volba ve druhém kole </a:t>
            </a:r>
          </a:p>
          <a:p>
            <a:pPr eaLnBrk="1" hangingPunct="1">
              <a:lnSpc>
                <a:spcPct val="105000"/>
              </a:lnSpc>
              <a:spcBef>
                <a:spcPct val="40000"/>
              </a:spcBef>
            </a:pPr>
            <a:r>
              <a:rPr lang="cs-CZ" altLang="cs-CZ" sz="2000" b="1">
                <a:solidFill>
                  <a:srgbClr val="002D5A"/>
                </a:solidFill>
              </a:rPr>
              <a:t>Efekty:</a:t>
            </a:r>
          </a:p>
          <a:p>
            <a:pPr lvl="1" eaLnBrk="1" hangingPunct="1">
              <a:lnSpc>
                <a:spcPct val="105000"/>
              </a:lnSpc>
              <a:spcBef>
                <a:spcPct val="40000"/>
              </a:spcBef>
            </a:pPr>
            <a:r>
              <a:rPr lang="cs-CZ" altLang="cs-CZ" sz="2000">
                <a:solidFill>
                  <a:srgbClr val="002D5A"/>
                </a:solidFill>
              </a:rPr>
              <a:t>Posilování „nezávislých“ a středových kandidátů, kteří „nejméně vadí“ – částečná relevance jinak nerelevantních stran</a:t>
            </a:r>
          </a:p>
          <a:p>
            <a:pPr lvl="1" eaLnBrk="1" hangingPunct="1">
              <a:lnSpc>
                <a:spcPct val="105000"/>
              </a:lnSpc>
              <a:spcBef>
                <a:spcPct val="40000"/>
              </a:spcBef>
            </a:pPr>
            <a:r>
              <a:rPr lang="cs-CZ" altLang="cs-CZ" sz="2000">
                <a:solidFill>
                  <a:srgbClr val="002D5A"/>
                </a:solidFill>
              </a:rPr>
              <a:t>Posilování lokálně zakotvených kandidátů (starostové, primátoři)</a:t>
            </a:r>
          </a:p>
          <a:p>
            <a:pPr lvl="1" eaLnBrk="1" hangingPunct="1">
              <a:lnSpc>
                <a:spcPct val="105000"/>
              </a:lnSpc>
              <a:spcBef>
                <a:spcPct val="40000"/>
              </a:spcBef>
            </a:pPr>
            <a:r>
              <a:rPr lang="cs-CZ" altLang="cs-CZ" sz="2000">
                <a:solidFill>
                  <a:srgbClr val="002D5A"/>
                </a:solidFill>
              </a:rPr>
              <a:t>Silný efekt vyvažování v době, kdy existuje zřetelná vláda (vládní koalice)</a:t>
            </a:r>
          </a:p>
          <a:p>
            <a:pPr lvl="1" eaLnBrk="1" hangingPunct="1">
              <a:lnSpc>
                <a:spcPct val="105000"/>
              </a:lnSpc>
              <a:spcBef>
                <a:spcPct val="40000"/>
              </a:spcBef>
            </a:pPr>
            <a:r>
              <a:rPr lang="cs-CZ" altLang="cs-CZ" sz="2000">
                <a:solidFill>
                  <a:srgbClr val="002D5A"/>
                </a:solidFill>
              </a:rPr>
              <a:t>Posilování osobností a kandidátů s populárním povoláním (lékaři, učitelé…)</a:t>
            </a:r>
          </a:p>
          <a:p>
            <a:pPr lvl="1" eaLnBrk="1" hangingPunct="1">
              <a:lnSpc>
                <a:spcPct val="105000"/>
              </a:lnSpc>
              <a:spcBef>
                <a:spcPct val="40000"/>
              </a:spcBef>
            </a:pPr>
            <a:r>
              <a:rPr lang="cs-CZ" altLang="cs-CZ" sz="2000">
                <a:solidFill>
                  <a:srgbClr val="002D5A"/>
                </a:solidFill>
              </a:rPr>
              <a:t>Výrazné oslabování extremistů </a:t>
            </a:r>
          </a:p>
          <a:p>
            <a:pPr lvl="1" eaLnBrk="1" hangingPunct="1">
              <a:lnSpc>
                <a:spcPct val="105000"/>
              </a:lnSpc>
              <a:spcBef>
                <a:spcPct val="40000"/>
              </a:spcBef>
            </a:pPr>
            <a:r>
              <a:rPr lang="cs-CZ" altLang="cs-CZ" sz="2000">
                <a:solidFill>
                  <a:srgbClr val="002D5A"/>
                </a:solidFill>
              </a:rPr>
              <a:t>Není však imunní vůči dobově podmíněnému populismu (např. protikorupční tažení, boj proti zdravotnickým poplatkům aj.)</a:t>
            </a:r>
          </a:p>
        </p:txBody>
      </p:sp>
    </p:spTree>
    <p:extLst>
      <p:ext uri="{BB962C8B-B14F-4D97-AF65-F5344CB8AC3E}">
        <p14:creationId xmlns:p14="http://schemas.microsoft.com/office/powerpoint/2010/main" val="252762845"/>
      </p:ext>
    </p:extLst>
  </p:cSld>
  <p:clrMapOvr>
    <a:masterClrMapping/>
  </p:clrMapOvr>
  <p:transition spd="slow">
    <p:pull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04717"/>
            <a:ext cx="9144000" cy="9239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altLang="cs-CZ" sz="4000"/>
              <a:t>Volební systém </a:t>
            </a:r>
            <a:br>
              <a:rPr lang="cs-CZ" altLang="cs-CZ" sz="4000"/>
            </a:br>
            <a:r>
              <a:rPr lang="cs-CZ" altLang="cs-CZ" sz="4000"/>
              <a:t>do zastupitelstev krajů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9400" y="1282890"/>
            <a:ext cx="8447088" cy="5133785"/>
          </a:xfrm>
        </p:spPr>
        <p:txBody>
          <a:bodyPr>
            <a:noAutofit/>
          </a:bodyPr>
          <a:lstStyle/>
          <a:p>
            <a:pPr eaLnBrk="1" hangingPunct="1">
              <a:spcBef>
                <a:spcPct val="30000"/>
              </a:spcBef>
            </a:pPr>
            <a:r>
              <a:rPr lang="cs-CZ" altLang="cs-CZ" sz="1800">
                <a:solidFill>
                  <a:srgbClr val="002D5A"/>
                </a:solidFill>
              </a:rPr>
              <a:t>Systém poměrného zastoupení listinného typu s vázanou, nikoli však zcela přísně, listinou</a:t>
            </a:r>
          </a:p>
          <a:p>
            <a:pPr eaLnBrk="1" hangingPunct="1">
              <a:spcBef>
                <a:spcPct val="30000"/>
              </a:spcBef>
            </a:pPr>
            <a:r>
              <a:rPr lang="cs-CZ" altLang="cs-CZ" sz="1800">
                <a:solidFill>
                  <a:srgbClr val="002D5A"/>
                </a:solidFill>
              </a:rPr>
              <a:t>AVP i PVP - 18 let; obě volební práva jsou vázána na trvalý pobyt v příslušném kraji</a:t>
            </a:r>
          </a:p>
          <a:p>
            <a:pPr eaLnBrk="1" hangingPunct="1">
              <a:spcBef>
                <a:spcPct val="30000"/>
              </a:spcBef>
            </a:pPr>
            <a:r>
              <a:rPr lang="cs-CZ" altLang="cs-CZ" sz="1800">
                <a:solidFill>
                  <a:srgbClr val="002D5A"/>
                </a:solidFill>
              </a:rPr>
              <a:t>Volební obvody odpovídají území každého kraje – jde tedy o velké volební obvody, kde se volí 45-65 zastupitelů</a:t>
            </a:r>
          </a:p>
          <a:p>
            <a:pPr eaLnBrk="1" hangingPunct="1">
              <a:spcBef>
                <a:spcPct val="30000"/>
              </a:spcBef>
            </a:pPr>
            <a:r>
              <a:rPr lang="cs-CZ" altLang="cs-CZ" sz="1800">
                <a:solidFill>
                  <a:srgbClr val="002D5A"/>
                </a:solidFill>
              </a:rPr>
              <a:t>Kandidovat mohou politické strany a politická hnutí nebo jejich koalice</a:t>
            </a:r>
          </a:p>
          <a:p>
            <a:pPr eaLnBrk="1" hangingPunct="1">
              <a:spcBef>
                <a:spcPct val="30000"/>
              </a:spcBef>
            </a:pPr>
            <a:r>
              <a:rPr lang="cs-CZ" altLang="cs-CZ" sz="1800">
                <a:solidFill>
                  <a:srgbClr val="002D5A"/>
                </a:solidFill>
              </a:rPr>
              <a:t>Do skrutinia postupují pouze strany, které v rámci kraje překonaly uzavírací klauzuli, jež činí 5 %</a:t>
            </a:r>
          </a:p>
          <a:p>
            <a:pPr eaLnBrk="1" hangingPunct="1">
              <a:spcBef>
                <a:spcPct val="30000"/>
              </a:spcBef>
            </a:pPr>
            <a:r>
              <a:rPr lang="cs-CZ" altLang="cs-CZ" sz="1800">
                <a:solidFill>
                  <a:srgbClr val="002D5A"/>
                </a:solidFill>
              </a:rPr>
              <a:t>Rozdělování mandátů probíhá v jediném skrutiniu pomocí tzv. modifikované </a:t>
            </a:r>
            <a:r>
              <a:rPr lang="cs-CZ" altLang="cs-CZ" sz="1800" err="1">
                <a:solidFill>
                  <a:srgbClr val="002D5A"/>
                </a:solidFill>
              </a:rPr>
              <a:t>D´Hondtovy</a:t>
            </a:r>
            <a:r>
              <a:rPr lang="cs-CZ" altLang="cs-CZ" sz="1800">
                <a:solidFill>
                  <a:srgbClr val="002D5A"/>
                </a:solidFill>
              </a:rPr>
              <a:t> formule (metoda volební dělitele) </a:t>
            </a:r>
          </a:p>
          <a:p>
            <a:pPr eaLnBrk="1" hangingPunct="1">
              <a:spcBef>
                <a:spcPct val="30000"/>
              </a:spcBef>
            </a:pPr>
            <a:r>
              <a:rPr lang="cs-CZ" altLang="cs-CZ" sz="1800">
                <a:solidFill>
                  <a:srgbClr val="002D5A"/>
                </a:solidFill>
              </a:rPr>
              <a:t>jednotliví kandidáti získávají mandáty podle pořadí, v jakém byli uvedení na kandidátní listině – ke změně může dojít na základě preferenčních hlasů, když některý kandidát získá více než 5 % preferenčních hlasů</a:t>
            </a:r>
          </a:p>
          <a:p>
            <a:pPr eaLnBrk="1" hangingPunct="1">
              <a:spcBef>
                <a:spcPct val="30000"/>
              </a:spcBef>
            </a:pPr>
            <a:r>
              <a:rPr lang="cs-CZ" altLang="cs-CZ" sz="1800" b="1">
                <a:solidFill>
                  <a:srgbClr val="002D5A"/>
                </a:solidFill>
              </a:rPr>
              <a:t>Z hlediska svého efektu jde o výrazně proporční volební systém, kde disproporční faktor představuje jenom uzavírací klauzule vyřazující ze skrutinia strany, které jí nedosáhly</a:t>
            </a:r>
          </a:p>
        </p:txBody>
      </p:sp>
    </p:spTree>
    <p:extLst>
      <p:ext uri="{BB962C8B-B14F-4D97-AF65-F5344CB8AC3E}">
        <p14:creationId xmlns:p14="http://schemas.microsoft.com/office/powerpoint/2010/main" val="302704115"/>
      </p:ext>
    </p:extLst>
  </p:cSld>
  <p:clrMapOvr>
    <a:masterClrMapping/>
  </p:clrMapOvr>
  <p:transition spd="slow">
    <p:pull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78795"/>
            <a:ext cx="9144000" cy="9239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altLang="cs-CZ" sz="4000"/>
              <a:t>Volební systém </a:t>
            </a:r>
            <a:br>
              <a:rPr lang="cs-CZ" altLang="cs-CZ" sz="4000"/>
            </a:br>
            <a:r>
              <a:rPr lang="cs-CZ" altLang="cs-CZ" sz="4000"/>
              <a:t>do obecních zastupitelstev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5113" y="1378424"/>
            <a:ext cx="6176630" cy="5268036"/>
          </a:xfrm>
        </p:spPr>
        <p:txBody>
          <a:bodyPr/>
          <a:lstStyle/>
          <a:p>
            <a:pPr eaLnBrk="1" hangingPunct="1">
              <a:spcBef>
                <a:spcPts val="600"/>
              </a:spcBef>
            </a:pPr>
            <a:r>
              <a:rPr lang="cs-CZ" altLang="cs-CZ" sz="1800">
                <a:solidFill>
                  <a:srgbClr val="002D5A"/>
                </a:solidFill>
              </a:rPr>
              <a:t>Systém poměrného zastoupení listinného typu s </a:t>
            </a:r>
            <a:r>
              <a:rPr lang="cs-CZ" altLang="cs-CZ" sz="1800" err="1">
                <a:solidFill>
                  <a:srgbClr val="002D5A"/>
                </a:solidFill>
              </a:rPr>
              <a:t>polovázanou</a:t>
            </a:r>
            <a:r>
              <a:rPr lang="cs-CZ" altLang="cs-CZ" sz="1800">
                <a:solidFill>
                  <a:srgbClr val="002D5A"/>
                </a:solidFill>
              </a:rPr>
              <a:t> listinou</a:t>
            </a:r>
          </a:p>
          <a:p>
            <a:pPr eaLnBrk="1" hangingPunct="1">
              <a:spcBef>
                <a:spcPts val="600"/>
              </a:spcBef>
            </a:pPr>
            <a:r>
              <a:rPr lang="cs-CZ" altLang="cs-CZ" sz="1800">
                <a:solidFill>
                  <a:srgbClr val="002D5A"/>
                </a:solidFill>
              </a:rPr>
              <a:t>Volební obvody odpovídají území obce či města, ty je však mohou rozdělit do více obvodů - různorodost</a:t>
            </a:r>
          </a:p>
          <a:p>
            <a:pPr eaLnBrk="1" hangingPunct="1">
              <a:spcBef>
                <a:spcPts val="600"/>
              </a:spcBef>
            </a:pPr>
            <a:r>
              <a:rPr lang="cs-CZ" altLang="cs-CZ" sz="1800">
                <a:solidFill>
                  <a:srgbClr val="002D5A"/>
                </a:solidFill>
              </a:rPr>
              <a:t>Kandidovat mohou politické strany a politická hnutí nebo jejich koalice, případně nezávislí kandidáti</a:t>
            </a:r>
          </a:p>
          <a:p>
            <a:pPr eaLnBrk="1" hangingPunct="1">
              <a:spcBef>
                <a:spcPts val="600"/>
              </a:spcBef>
            </a:pPr>
            <a:r>
              <a:rPr lang="cs-CZ" altLang="cs-CZ" sz="1800">
                <a:solidFill>
                  <a:srgbClr val="002D5A"/>
                </a:solidFill>
              </a:rPr>
              <a:t>Odlišná je struktura hlasu ‐ pro kandidáty, nikoli pro strany (tři formy hlasování)</a:t>
            </a:r>
          </a:p>
          <a:p>
            <a:pPr eaLnBrk="1" hangingPunct="1">
              <a:spcBef>
                <a:spcPts val="600"/>
              </a:spcBef>
            </a:pPr>
            <a:r>
              <a:rPr lang="cs-CZ" altLang="cs-CZ" sz="1800">
                <a:solidFill>
                  <a:srgbClr val="002D5A"/>
                </a:solidFill>
              </a:rPr>
              <a:t>Uzavírací klauzule 5% (na úrovni volebního obvodu)</a:t>
            </a:r>
          </a:p>
          <a:p>
            <a:pPr eaLnBrk="1" hangingPunct="1">
              <a:spcBef>
                <a:spcPts val="600"/>
              </a:spcBef>
            </a:pPr>
            <a:r>
              <a:rPr lang="cs-CZ" altLang="cs-CZ" sz="1800">
                <a:solidFill>
                  <a:srgbClr val="002D5A"/>
                </a:solidFill>
              </a:rPr>
              <a:t>rozdělování mandátů probíhá v jediném skrutiniu pomocí tzv. </a:t>
            </a:r>
            <a:r>
              <a:rPr lang="cs-CZ" altLang="cs-CZ" sz="1800" err="1">
                <a:solidFill>
                  <a:srgbClr val="002D5A"/>
                </a:solidFill>
              </a:rPr>
              <a:t>D´Hondtův</a:t>
            </a:r>
            <a:r>
              <a:rPr lang="cs-CZ" altLang="cs-CZ" sz="1800">
                <a:solidFill>
                  <a:srgbClr val="002D5A"/>
                </a:solidFill>
              </a:rPr>
              <a:t> dělitel </a:t>
            </a:r>
          </a:p>
          <a:p>
            <a:pPr eaLnBrk="1" hangingPunct="1">
              <a:spcBef>
                <a:spcPts val="600"/>
              </a:spcBef>
            </a:pPr>
            <a:r>
              <a:rPr lang="cs-CZ" altLang="cs-CZ" sz="1800">
                <a:solidFill>
                  <a:srgbClr val="002D5A"/>
                </a:solidFill>
              </a:rPr>
              <a:t>jednotliví kandidáti získávají mandáty podle pořadí, v jakém byli uvedeni na kandidátní listině – ke změně může dojít na základě výpočtu, do kterého vstupují individuální hlasy</a:t>
            </a:r>
          </a:p>
          <a:p>
            <a:pPr eaLnBrk="1" hangingPunct="1">
              <a:spcBef>
                <a:spcPts val="600"/>
              </a:spcBef>
            </a:pPr>
            <a:r>
              <a:rPr lang="cs-CZ" altLang="cs-CZ" sz="1800" b="1">
                <a:solidFill>
                  <a:srgbClr val="002D5A"/>
                </a:solidFill>
              </a:rPr>
              <a:t>z hlediska svého efektu jde o </a:t>
            </a:r>
            <a:r>
              <a:rPr lang="cs-CZ" altLang="cs-CZ" sz="1800" b="1" u="sng">
                <a:solidFill>
                  <a:srgbClr val="002D5A"/>
                </a:solidFill>
              </a:rPr>
              <a:t>výrazně proporční volební systém</a:t>
            </a:r>
            <a:r>
              <a:rPr lang="cs-CZ" altLang="cs-CZ" sz="1800" b="1">
                <a:solidFill>
                  <a:srgbClr val="002D5A"/>
                </a:solidFill>
              </a:rPr>
              <a:t> s velmi malou personalizací volby</a:t>
            </a:r>
          </a:p>
        </p:txBody>
      </p:sp>
      <p:graphicFrame>
        <p:nvGraphicFramePr>
          <p:cNvPr id="2" name="Tabulka 1"/>
          <p:cNvGraphicFramePr>
            <a:graphicFrameLocks noGrp="1"/>
          </p:cNvGraphicFramePr>
          <p:nvPr/>
        </p:nvGraphicFramePr>
        <p:xfrm>
          <a:off x="6426200" y="1422400"/>
          <a:ext cx="2498725" cy="2617789"/>
        </p:xfrm>
        <a:graphic>
          <a:graphicData uri="http://schemas.openxmlformats.org/drawingml/2006/table">
            <a:tbl>
              <a:tblPr/>
              <a:tblGrid>
                <a:gridCol w="12848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39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441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1" i="0" u="none" strike="noStrike">
                          <a:solidFill>
                            <a:srgbClr val="222222"/>
                          </a:solidFill>
                          <a:effectLst/>
                          <a:latin typeface="+mn-lt"/>
                        </a:rPr>
                        <a:t>počet </a:t>
                      </a:r>
                    </a:p>
                    <a:p>
                      <a:pPr algn="l" fontAlgn="ctr"/>
                      <a:r>
                        <a:rPr lang="cs-CZ" sz="1400" b="1" i="0" u="none" strike="noStrike">
                          <a:solidFill>
                            <a:srgbClr val="222222"/>
                          </a:solidFill>
                          <a:effectLst/>
                          <a:latin typeface="+mn-lt"/>
                        </a:rPr>
                        <a:t>obyvatel</a:t>
                      </a:r>
                    </a:p>
                  </a:txBody>
                  <a:tcPr marL="9522" marR="9522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>
                          <a:solidFill>
                            <a:srgbClr val="222222"/>
                          </a:solidFill>
                          <a:effectLst/>
                          <a:latin typeface="+mn-lt"/>
                        </a:rPr>
                        <a:t>počet členů zastupitelstva</a:t>
                      </a:r>
                    </a:p>
                  </a:txBody>
                  <a:tcPr marL="9522" marR="9522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547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>
                          <a:solidFill>
                            <a:srgbClr val="222222"/>
                          </a:solidFill>
                          <a:effectLst/>
                          <a:latin typeface="+mn-lt"/>
                        </a:rPr>
                        <a:t>do 500</a:t>
                      </a:r>
                    </a:p>
                  </a:txBody>
                  <a:tcPr marL="9522" marR="9522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222222"/>
                          </a:solidFill>
                          <a:effectLst/>
                          <a:latin typeface="+mn-lt"/>
                        </a:rPr>
                        <a:t>5 – 15 </a:t>
                      </a:r>
                    </a:p>
                  </a:txBody>
                  <a:tcPr marL="9522" marR="9522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003"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0" u="none" strike="noStrike">
                          <a:solidFill>
                            <a:srgbClr val="222222"/>
                          </a:solidFill>
                          <a:effectLst/>
                          <a:latin typeface="+mn-lt"/>
                        </a:rPr>
                        <a:t>501</a:t>
                      </a:r>
                      <a:r>
                        <a:rPr lang="pl-PL" sz="1400" b="0" i="0" u="none" strike="noStrike" baseline="0">
                          <a:solidFill>
                            <a:srgbClr val="222222"/>
                          </a:solidFill>
                          <a:effectLst/>
                          <a:latin typeface="+mn-lt"/>
                        </a:rPr>
                        <a:t>-3.000</a:t>
                      </a:r>
                      <a:endParaRPr lang="pl-PL" sz="1400" b="0" i="0" u="none" strike="noStrike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9522" marR="9522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222222"/>
                          </a:solidFill>
                          <a:effectLst/>
                          <a:latin typeface="+mn-lt"/>
                        </a:rPr>
                        <a:t>7 – 15 </a:t>
                      </a:r>
                    </a:p>
                  </a:txBody>
                  <a:tcPr marL="9522" marR="9522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4633"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0" u="none" strike="noStrike">
                          <a:solidFill>
                            <a:srgbClr val="222222"/>
                          </a:solidFill>
                          <a:effectLst/>
                          <a:latin typeface="+mn-lt"/>
                        </a:rPr>
                        <a:t>3.001-10.000</a:t>
                      </a:r>
                    </a:p>
                  </a:txBody>
                  <a:tcPr marL="9522" marR="9522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222222"/>
                          </a:solidFill>
                          <a:effectLst/>
                          <a:latin typeface="+mn-lt"/>
                        </a:rPr>
                        <a:t>11 – 25</a:t>
                      </a:r>
                    </a:p>
                  </a:txBody>
                  <a:tcPr marL="9522" marR="9522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506"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0" u="none" strike="noStrike">
                          <a:solidFill>
                            <a:srgbClr val="222222"/>
                          </a:solidFill>
                          <a:effectLst/>
                          <a:latin typeface="+mn-lt"/>
                        </a:rPr>
                        <a:t>10.001-50.000</a:t>
                      </a:r>
                    </a:p>
                  </a:txBody>
                  <a:tcPr marL="9522" marR="9522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222222"/>
                          </a:solidFill>
                          <a:effectLst/>
                          <a:latin typeface="+mn-lt"/>
                        </a:rPr>
                        <a:t>15 –</a:t>
                      </a:r>
                      <a:r>
                        <a:rPr lang="cs-CZ" sz="1400" b="0" i="0" u="none" strike="noStrike" baseline="0">
                          <a:solidFill>
                            <a:srgbClr val="222222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cs-CZ" sz="1400" b="0" i="0" u="none" strike="noStrike">
                          <a:solidFill>
                            <a:srgbClr val="222222"/>
                          </a:solidFill>
                          <a:effectLst/>
                          <a:latin typeface="+mn-lt"/>
                        </a:rPr>
                        <a:t>35</a:t>
                      </a:r>
                    </a:p>
                  </a:txBody>
                  <a:tcPr marL="9522" marR="9522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3756"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0" u="none" strike="noStrike">
                          <a:solidFill>
                            <a:srgbClr val="222222"/>
                          </a:solidFill>
                          <a:effectLst/>
                          <a:latin typeface="+mn-lt"/>
                        </a:rPr>
                        <a:t>50.001-150.000</a:t>
                      </a:r>
                    </a:p>
                  </a:txBody>
                  <a:tcPr marL="9522" marR="9522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222222"/>
                          </a:solidFill>
                          <a:effectLst/>
                          <a:latin typeface="+mn-lt"/>
                        </a:rPr>
                        <a:t>25 – 45 </a:t>
                      </a:r>
                    </a:p>
                  </a:txBody>
                  <a:tcPr marL="9522" marR="9522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600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>
                          <a:solidFill>
                            <a:srgbClr val="222222"/>
                          </a:solidFill>
                          <a:effectLst/>
                          <a:latin typeface="+mn-lt"/>
                        </a:rPr>
                        <a:t>nad 150.000</a:t>
                      </a:r>
                    </a:p>
                  </a:txBody>
                  <a:tcPr marL="9522" marR="9522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222222"/>
                          </a:solidFill>
                          <a:effectLst/>
                          <a:latin typeface="+mn-lt"/>
                        </a:rPr>
                        <a:t>35</a:t>
                      </a:r>
                      <a:r>
                        <a:rPr lang="cs-CZ" sz="1400" b="0" i="0" u="none" strike="noStrike" baseline="0">
                          <a:solidFill>
                            <a:srgbClr val="222222"/>
                          </a:solidFill>
                          <a:effectLst/>
                          <a:latin typeface="+mn-lt"/>
                        </a:rPr>
                        <a:t> –</a:t>
                      </a:r>
                      <a:r>
                        <a:rPr lang="cs-CZ" sz="1400" b="0" i="0" u="none" strike="noStrike">
                          <a:solidFill>
                            <a:srgbClr val="222222"/>
                          </a:solidFill>
                          <a:effectLst/>
                          <a:latin typeface="+mn-lt"/>
                        </a:rPr>
                        <a:t> 55 </a:t>
                      </a:r>
                    </a:p>
                  </a:txBody>
                  <a:tcPr marL="9522" marR="9522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3" name="Tabulka 2"/>
          <p:cNvGraphicFramePr>
            <a:graphicFrameLocks noGrp="1"/>
          </p:cNvGraphicFramePr>
          <p:nvPr/>
        </p:nvGraphicFramePr>
        <p:xfrm>
          <a:off x="6632575" y="4216400"/>
          <a:ext cx="2265363" cy="1638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5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38300">
                <a:tc>
                  <a:txBody>
                    <a:bodyPr/>
                    <a:lstStyle/>
                    <a:p>
                      <a:r>
                        <a:rPr lang="cs-CZ" sz="1800" b="0"/>
                        <a:t>AVP i PVP ‐ 18 let; obě jsou vázána na </a:t>
                      </a:r>
                      <a:r>
                        <a:rPr lang="cs-CZ" sz="1800" b="0">
                          <a:solidFill>
                            <a:srgbClr val="FF0000"/>
                          </a:solidFill>
                        </a:rPr>
                        <a:t>trvalý pobyt v příslušném místě </a:t>
                      </a:r>
                      <a:r>
                        <a:rPr lang="cs-CZ" sz="1800" b="0"/>
                        <a:t>(prolamuje princip st. občanství)</a:t>
                      </a:r>
                    </a:p>
                  </a:txBody>
                  <a:tcPr marL="91433" marR="91433" marT="45736" marB="4573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2848463"/>
      </p:ext>
    </p:extLst>
  </p:cSld>
  <p:clrMapOvr>
    <a:masterClrMapping/>
  </p:clrMapOvr>
  <p:transition spd="slow">
    <p:pull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5425" y="636588"/>
            <a:ext cx="8447088" cy="352425"/>
          </a:xfrm>
        </p:spPr>
        <p:txBody>
          <a:bodyPr rtlCol="0">
            <a:noAutofit/>
          </a:bodyPr>
          <a:lstStyle/>
          <a:p>
            <a:pPr defTabSz="914206" eaLnBrk="1" fontAlgn="auto" hangingPunct="1">
              <a:spcAft>
                <a:spcPts val="0"/>
              </a:spcAft>
              <a:defRPr/>
            </a:pPr>
            <a:r>
              <a:rPr lang="cs-CZ" altLang="cs-CZ" sz="2800"/>
              <a:t>Volební systém do Poslanecké sněmovny do roku 2000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87450"/>
            <a:ext cx="8229600" cy="5335588"/>
          </a:xfrm>
        </p:spPr>
        <p:txBody>
          <a:bodyPr/>
          <a:lstStyle/>
          <a:p>
            <a:pPr eaLnBrk="1" hangingPunct="1">
              <a:lnSpc>
                <a:spcPct val="105000"/>
              </a:lnSpc>
              <a:spcBef>
                <a:spcPts val="600"/>
              </a:spcBef>
            </a:pPr>
            <a:r>
              <a:rPr lang="cs-CZ" altLang="cs-CZ" sz="1800">
                <a:solidFill>
                  <a:srgbClr val="002D5A"/>
                </a:solidFill>
              </a:rPr>
              <a:t>Silně proporcionální systém</a:t>
            </a:r>
          </a:p>
          <a:p>
            <a:pPr lvl="1" eaLnBrk="1" hangingPunct="1">
              <a:lnSpc>
                <a:spcPct val="105000"/>
              </a:lnSpc>
              <a:spcBef>
                <a:spcPts val="600"/>
              </a:spcBef>
            </a:pPr>
            <a:r>
              <a:rPr lang="cs-CZ" altLang="cs-CZ" sz="1800">
                <a:solidFill>
                  <a:srgbClr val="002D5A"/>
                </a:solidFill>
              </a:rPr>
              <a:t>velké volební obvody – jen (průměr 25 mandátů)</a:t>
            </a:r>
          </a:p>
          <a:p>
            <a:pPr lvl="1" eaLnBrk="1" hangingPunct="1">
              <a:lnSpc>
                <a:spcPct val="105000"/>
              </a:lnSpc>
              <a:spcBef>
                <a:spcPts val="600"/>
              </a:spcBef>
            </a:pPr>
            <a:r>
              <a:rPr lang="cs-CZ" altLang="cs-CZ" sz="1800">
                <a:solidFill>
                  <a:srgbClr val="002D5A"/>
                </a:solidFill>
              </a:rPr>
              <a:t>dvě skrutinia</a:t>
            </a:r>
          </a:p>
          <a:p>
            <a:pPr lvl="1" eaLnBrk="1" hangingPunct="1">
              <a:lnSpc>
                <a:spcPct val="105000"/>
              </a:lnSpc>
              <a:spcBef>
                <a:spcPts val="600"/>
              </a:spcBef>
            </a:pPr>
            <a:r>
              <a:rPr lang="cs-CZ" altLang="cs-CZ" sz="1800">
                <a:solidFill>
                  <a:srgbClr val="002D5A"/>
                </a:solidFill>
              </a:rPr>
              <a:t>Hagenbach-Bischoffova kvóta</a:t>
            </a:r>
          </a:p>
          <a:p>
            <a:pPr lvl="1" eaLnBrk="1" hangingPunct="1">
              <a:lnSpc>
                <a:spcPct val="105000"/>
              </a:lnSpc>
              <a:spcBef>
                <a:spcPts val="600"/>
              </a:spcBef>
            </a:pPr>
            <a:r>
              <a:rPr lang="cs-CZ" altLang="cs-CZ" sz="1800">
                <a:solidFill>
                  <a:srgbClr val="002D5A"/>
                </a:solidFill>
              </a:rPr>
              <a:t>5% klauzule (7 pro 2 strany, 9 pro 3 a 11 pro vícestranné koalice) - jediná proměnná omezující proporcionalitu</a:t>
            </a:r>
          </a:p>
          <a:p>
            <a:pPr lvl="1" eaLnBrk="1" hangingPunct="1">
              <a:lnSpc>
                <a:spcPct val="105000"/>
              </a:lnSpc>
              <a:spcBef>
                <a:spcPts val="600"/>
              </a:spcBef>
            </a:pPr>
            <a:r>
              <a:rPr lang="cs-CZ" altLang="cs-CZ" sz="1800">
                <a:solidFill>
                  <a:srgbClr val="002D5A"/>
                </a:solidFill>
              </a:rPr>
              <a:t>4 preferenční hlasy (10 % hranice pro posun)</a:t>
            </a:r>
          </a:p>
          <a:p>
            <a:pPr eaLnBrk="1" hangingPunct="1">
              <a:lnSpc>
                <a:spcPct val="105000"/>
              </a:lnSpc>
              <a:spcBef>
                <a:spcPts val="600"/>
              </a:spcBef>
            </a:pPr>
            <a:r>
              <a:rPr lang="cs-CZ" altLang="cs-CZ" sz="1800">
                <a:solidFill>
                  <a:srgbClr val="002D5A"/>
                </a:solidFill>
              </a:rPr>
              <a:t>Efekty</a:t>
            </a:r>
          </a:p>
          <a:p>
            <a:pPr lvl="1" eaLnBrk="1" hangingPunct="1">
              <a:lnSpc>
                <a:spcPct val="105000"/>
              </a:lnSpc>
              <a:spcBef>
                <a:spcPts val="600"/>
              </a:spcBef>
            </a:pPr>
            <a:r>
              <a:rPr lang="cs-CZ" altLang="cs-CZ" sz="1800">
                <a:solidFill>
                  <a:srgbClr val="002D5A"/>
                </a:solidFill>
              </a:rPr>
              <a:t>Nefavorizoval vítěznou stranu ani strany silnější, naopak svojí silnou proporcionalitou posiloval postavení malých stran - napomáhal vládní nestabilitě a neakceschopnosti</a:t>
            </a:r>
          </a:p>
          <a:p>
            <a:pPr lvl="1" eaLnBrk="1" hangingPunct="1">
              <a:lnSpc>
                <a:spcPct val="105000"/>
              </a:lnSpc>
              <a:spcBef>
                <a:spcPts val="600"/>
              </a:spcBef>
            </a:pPr>
            <a:r>
              <a:rPr lang="cs-CZ" altLang="cs-CZ" sz="1800">
                <a:solidFill>
                  <a:srgbClr val="002D5A"/>
                </a:solidFill>
              </a:rPr>
              <a:t>Posilování postavení antisystémových formací (KSČM, SPR-RSČ)</a:t>
            </a:r>
          </a:p>
          <a:p>
            <a:pPr lvl="1" eaLnBrk="1" hangingPunct="1">
              <a:lnSpc>
                <a:spcPct val="105000"/>
              </a:lnSpc>
              <a:spcBef>
                <a:spcPts val="600"/>
              </a:spcBef>
            </a:pPr>
            <a:r>
              <a:rPr lang="cs-CZ" altLang="cs-CZ" sz="1800">
                <a:solidFill>
                  <a:srgbClr val="002D5A"/>
                </a:solidFill>
              </a:rPr>
              <a:t>Nízká personalizace</a:t>
            </a:r>
          </a:p>
          <a:p>
            <a:pPr lvl="1" eaLnBrk="1" hangingPunct="1">
              <a:lnSpc>
                <a:spcPct val="105000"/>
              </a:lnSpc>
              <a:spcBef>
                <a:spcPts val="600"/>
              </a:spcBef>
            </a:pPr>
            <a:r>
              <a:rPr lang="cs-CZ" altLang="cs-CZ" sz="1800">
                <a:solidFill>
                  <a:srgbClr val="002D5A"/>
                </a:solidFill>
              </a:rPr>
              <a:t>Volilo se v neexistujících krajích</a:t>
            </a:r>
          </a:p>
        </p:txBody>
      </p:sp>
    </p:spTree>
    <p:extLst>
      <p:ext uri="{BB962C8B-B14F-4D97-AF65-F5344CB8AC3E}">
        <p14:creationId xmlns:p14="http://schemas.microsoft.com/office/powerpoint/2010/main" val="1013958742"/>
      </p:ext>
    </p:extLst>
  </p:cSld>
  <p:clrMapOvr>
    <a:masterClrMapping/>
  </p:clrMapOvr>
  <p:transition spd="slow">
    <p:pull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cs-CZ" altLang="cs-CZ" sz="2400">
              <a:latin typeface="Times New Roman" pitchFamily="18" charset="0"/>
            </a:endParaRPr>
          </a:p>
        </p:txBody>
      </p:sp>
      <p:graphicFrame>
        <p:nvGraphicFramePr>
          <p:cNvPr id="487427" name="Group 3"/>
          <p:cNvGraphicFramePr>
            <a:graphicFrameLocks noGrp="1"/>
          </p:cNvGraphicFramePr>
          <p:nvPr/>
        </p:nvGraphicFramePr>
        <p:xfrm>
          <a:off x="242888" y="315913"/>
          <a:ext cx="8901114" cy="6226176"/>
        </p:xfrm>
        <a:graphic>
          <a:graphicData uri="http://schemas.openxmlformats.org/drawingml/2006/table">
            <a:tbl>
              <a:tblPr/>
              <a:tblGrid>
                <a:gridCol w="1284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98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98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98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73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98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698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8239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 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1992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1996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1998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987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 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%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křesla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%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křesla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%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křesla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360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ČSSD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6,5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16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26,4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61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32,3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74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213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ODS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29,7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76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29,6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68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27,7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63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360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KSČM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14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35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10,3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22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11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24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987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KDU-ČSL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6,3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15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8,1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18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9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20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987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US-DEU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0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0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0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0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8,6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19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360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SZ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0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0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0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0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1,1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0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987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SPR-RSČ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6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14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8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18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3,9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0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360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ODA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5,9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14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6,4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13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0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0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2784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LSU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6,5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16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0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0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0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0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3987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HSD-SMS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5,9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14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0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0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0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0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1217599"/>
      </p:ext>
    </p:extLst>
  </p:cSld>
  <p:clrMapOvr>
    <a:masterClrMapping/>
  </p:clrMapOvr>
  <p:transition spd="slow">
    <p:pull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20663" y="639763"/>
            <a:ext cx="8070850" cy="419100"/>
          </a:xfrm>
        </p:spPr>
        <p:txBody>
          <a:bodyPr rtlCol="0">
            <a:noAutofit/>
          </a:bodyPr>
          <a:lstStyle/>
          <a:p>
            <a:pPr defTabSz="914206" eaLnBrk="1" fontAlgn="auto" hangingPunct="1">
              <a:spcAft>
                <a:spcPts val="0"/>
              </a:spcAft>
              <a:defRPr/>
            </a:pPr>
            <a:r>
              <a:rPr lang="cs-CZ" altLang="cs-CZ" sz="3500"/>
              <a:t>Reforma volebního systému 2000/2001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4825" y="1282700"/>
            <a:ext cx="8364538" cy="5130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20000"/>
              </a:lnSpc>
              <a:spcBef>
                <a:spcPct val="25000"/>
              </a:spcBef>
            </a:pPr>
            <a:r>
              <a:rPr lang="cs-CZ" altLang="cs-CZ" sz="1800">
                <a:solidFill>
                  <a:srgbClr val="002D5A"/>
                </a:solidFill>
              </a:rPr>
              <a:t>2000 - změna většiny základních parametrů:</a:t>
            </a:r>
          </a:p>
          <a:p>
            <a:pPr lvl="1" eaLnBrk="1" hangingPunct="1">
              <a:lnSpc>
                <a:spcPct val="120000"/>
              </a:lnSpc>
              <a:spcBef>
                <a:spcPct val="25000"/>
              </a:spcBef>
            </a:pPr>
            <a:r>
              <a:rPr lang="cs-CZ" altLang="cs-CZ" sz="1800">
                <a:solidFill>
                  <a:srgbClr val="002D5A"/>
                </a:solidFill>
              </a:rPr>
              <a:t>35 volebních obvodů (5-8 mandátů)</a:t>
            </a:r>
          </a:p>
          <a:p>
            <a:pPr lvl="1" eaLnBrk="1" hangingPunct="1">
              <a:lnSpc>
                <a:spcPct val="120000"/>
              </a:lnSpc>
              <a:spcBef>
                <a:spcPct val="25000"/>
              </a:spcBef>
            </a:pPr>
            <a:r>
              <a:rPr lang="cs-CZ" altLang="cs-CZ" sz="1800">
                <a:solidFill>
                  <a:srgbClr val="002D5A"/>
                </a:solidFill>
              </a:rPr>
              <a:t>Modifikovaný D´Hondt (od 1,42)</a:t>
            </a:r>
          </a:p>
          <a:p>
            <a:pPr lvl="1" eaLnBrk="1" hangingPunct="1">
              <a:lnSpc>
                <a:spcPct val="120000"/>
              </a:lnSpc>
              <a:spcBef>
                <a:spcPct val="25000"/>
              </a:spcBef>
            </a:pPr>
            <a:r>
              <a:rPr lang="cs-CZ" altLang="cs-CZ" sz="1800">
                <a:solidFill>
                  <a:srgbClr val="002D5A"/>
                </a:solidFill>
              </a:rPr>
              <a:t>Aditivní kvorum</a:t>
            </a:r>
          </a:p>
          <a:p>
            <a:pPr lvl="1" eaLnBrk="1" hangingPunct="1">
              <a:lnSpc>
                <a:spcPct val="120000"/>
              </a:lnSpc>
              <a:spcBef>
                <a:spcPct val="25000"/>
              </a:spcBef>
            </a:pPr>
            <a:r>
              <a:rPr lang="cs-CZ" altLang="cs-CZ" sz="1800">
                <a:solidFill>
                  <a:srgbClr val="002D5A"/>
                </a:solidFill>
              </a:rPr>
              <a:t>Jiný způsob financování stran – větší podíl za mandáty než za získané hlasy</a:t>
            </a:r>
          </a:p>
          <a:p>
            <a:pPr eaLnBrk="1" hangingPunct="1">
              <a:lnSpc>
                <a:spcPct val="120000"/>
              </a:lnSpc>
              <a:spcBef>
                <a:spcPct val="25000"/>
              </a:spcBef>
            </a:pPr>
            <a:r>
              <a:rPr lang="cs-CZ" altLang="cs-CZ" sz="1800" i="1">
                <a:solidFill>
                  <a:srgbClr val="002D5A"/>
                </a:solidFill>
              </a:rPr>
              <a:t>Podle modelových propočtů by systém vedl k zisku </a:t>
            </a:r>
            <a:r>
              <a:rPr lang="cs-CZ" altLang="cs-CZ" sz="1800" i="1" u="sng">
                <a:solidFill>
                  <a:srgbClr val="002D5A"/>
                </a:solidFill>
              </a:rPr>
              <a:t>absolutní většiny mandátů pro jednu stranu</a:t>
            </a:r>
            <a:r>
              <a:rPr lang="cs-CZ" altLang="cs-CZ" sz="1800" i="1">
                <a:solidFill>
                  <a:srgbClr val="002D5A"/>
                </a:solidFill>
              </a:rPr>
              <a:t> – ODS v roce 1996 a ČSSD v roce 1998 </a:t>
            </a:r>
          </a:p>
          <a:p>
            <a:pPr eaLnBrk="1" hangingPunct="1">
              <a:lnSpc>
                <a:spcPct val="120000"/>
              </a:lnSpc>
              <a:spcBef>
                <a:spcPct val="25000"/>
              </a:spcBef>
            </a:pPr>
            <a:r>
              <a:rPr lang="cs-CZ" altLang="cs-CZ" sz="1800">
                <a:solidFill>
                  <a:srgbClr val="002D5A"/>
                </a:solidFill>
              </a:rPr>
              <a:t>1999-2001 – velká diskuse mezi odbornou veřejností</a:t>
            </a:r>
          </a:p>
          <a:p>
            <a:pPr lvl="1" eaLnBrk="1" hangingPunct="1">
              <a:lnSpc>
                <a:spcPct val="120000"/>
              </a:lnSpc>
              <a:spcBef>
                <a:spcPct val="25000"/>
              </a:spcBef>
            </a:pPr>
            <a:r>
              <a:rPr lang="cs-CZ" altLang="cs-CZ" sz="1800">
                <a:solidFill>
                  <a:srgbClr val="002D5A"/>
                </a:solidFill>
              </a:rPr>
              <a:t>Pro reformu: Miroslav Novák, Petr Fiala, Miroslav Mareš, Michal Kubát, Tomáš Lebeda…</a:t>
            </a:r>
          </a:p>
          <a:p>
            <a:pPr lvl="1" eaLnBrk="1" hangingPunct="1">
              <a:lnSpc>
                <a:spcPct val="120000"/>
              </a:lnSpc>
              <a:spcBef>
                <a:spcPct val="25000"/>
              </a:spcBef>
            </a:pPr>
            <a:r>
              <a:rPr lang="cs-CZ" altLang="cs-CZ" sz="1800">
                <a:solidFill>
                  <a:srgbClr val="002D5A"/>
                </a:solidFill>
              </a:rPr>
              <a:t>Proti reformě: Michal Klíma, Jiří Kunc, Vladimíra Dvořáková, Karel Vodička, Vojtěch Šimíček, Jan Filip, Jiří Pehe…</a:t>
            </a:r>
          </a:p>
          <a:p>
            <a:pPr eaLnBrk="1" hangingPunct="1">
              <a:lnSpc>
                <a:spcPct val="120000"/>
              </a:lnSpc>
              <a:spcBef>
                <a:spcPct val="25000"/>
              </a:spcBef>
            </a:pPr>
            <a:r>
              <a:rPr lang="cs-CZ" altLang="cs-CZ" sz="1800">
                <a:solidFill>
                  <a:srgbClr val="002D5A"/>
                </a:solidFill>
              </a:rPr>
              <a:t>2001 - reformu zastavil Ústavní soud – na návrh prezidenta zrušil většinu jejích výsledků</a:t>
            </a:r>
            <a:endParaRPr lang="cs-CZ" altLang="cs-CZ" sz="1800" i="1">
              <a:solidFill>
                <a:srgbClr val="002D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668190"/>
      </p:ext>
    </p:extLst>
  </p:cSld>
  <p:clrMapOvr>
    <a:masterClrMapping/>
  </p:clrMapOvr>
  <p:transition spd="slow">
    <p:pull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20663" y="639763"/>
            <a:ext cx="8070850" cy="419100"/>
          </a:xfrm>
        </p:spPr>
        <p:txBody>
          <a:bodyPr rtlCol="0">
            <a:noAutofit/>
          </a:bodyPr>
          <a:lstStyle/>
          <a:p>
            <a:pPr defTabSz="914206" eaLnBrk="1" fontAlgn="auto" hangingPunct="1">
              <a:spcAft>
                <a:spcPts val="0"/>
              </a:spcAft>
              <a:defRPr/>
            </a:pPr>
            <a:r>
              <a:rPr lang="cs-CZ" altLang="cs-CZ" sz="3500"/>
              <a:t>Reforma volebního systému 2007/2008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4825" y="1282700"/>
            <a:ext cx="8364538" cy="5130800"/>
          </a:xfrm>
        </p:spPr>
        <p:txBody>
          <a:bodyPr rtlCol="0">
            <a:noAutofit/>
          </a:bodyPr>
          <a:lstStyle/>
          <a:p>
            <a:pPr marL="342827" indent="-342827" defTabSz="914206" eaLnBrk="1" fontAlgn="auto" hangingPunct="1">
              <a:lnSpc>
                <a:spcPct val="120000"/>
              </a:lnSpc>
              <a:spcBef>
                <a:spcPct val="25000"/>
              </a:spcBef>
              <a:spcAft>
                <a:spcPts val="0"/>
              </a:spcAft>
              <a:defRPr/>
            </a:pPr>
            <a:r>
              <a:rPr lang="cs-CZ" altLang="cs-CZ" sz="2000">
                <a:solidFill>
                  <a:srgbClr val="002D5A"/>
                </a:solidFill>
              </a:rPr>
              <a:t>Kýžené efekty: </a:t>
            </a:r>
          </a:p>
          <a:p>
            <a:pPr marL="742792" lvl="1" indent="-285689" defTabSz="914206" eaLnBrk="1" fontAlgn="auto" hangingPunct="1">
              <a:lnSpc>
                <a:spcPct val="120000"/>
              </a:lnSpc>
              <a:spcBef>
                <a:spcPct val="25000"/>
              </a:spcBef>
              <a:spcAft>
                <a:spcPts val="0"/>
              </a:spcAft>
              <a:defRPr/>
            </a:pPr>
            <a:r>
              <a:rPr lang="cs-CZ" altLang="cs-CZ" sz="2000">
                <a:solidFill>
                  <a:srgbClr val="002D5A"/>
                </a:solidFill>
              </a:rPr>
              <a:t>Vyšší proporcionalita (zejména pro menší strany)</a:t>
            </a:r>
          </a:p>
          <a:p>
            <a:pPr marL="742792" lvl="1" indent="-285689" defTabSz="914206" eaLnBrk="1" fontAlgn="auto" hangingPunct="1">
              <a:lnSpc>
                <a:spcPct val="120000"/>
              </a:lnSpc>
              <a:spcBef>
                <a:spcPct val="25000"/>
              </a:spcBef>
              <a:spcAft>
                <a:spcPts val="0"/>
              </a:spcAft>
              <a:defRPr/>
            </a:pPr>
            <a:r>
              <a:rPr lang="cs-CZ" altLang="cs-CZ" sz="2000">
                <a:solidFill>
                  <a:srgbClr val="002D5A"/>
                </a:solidFill>
              </a:rPr>
              <a:t>Větší odstup v zisku mandátů pro první a druhou stranu („bonus pro vítěze“)</a:t>
            </a:r>
          </a:p>
          <a:p>
            <a:pPr marL="342827" indent="-342827" defTabSz="914206" eaLnBrk="1" fontAlgn="auto" hangingPunct="1">
              <a:lnSpc>
                <a:spcPct val="120000"/>
              </a:lnSpc>
              <a:spcBef>
                <a:spcPct val="25000"/>
              </a:spcBef>
              <a:spcAft>
                <a:spcPts val="0"/>
              </a:spcAft>
              <a:defRPr/>
            </a:pPr>
            <a:r>
              <a:rPr lang="cs-CZ" altLang="cs-CZ" sz="2000">
                <a:solidFill>
                  <a:srgbClr val="002D5A"/>
                </a:solidFill>
              </a:rPr>
              <a:t>Tři návrhy paragrafového znění do PS</a:t>
            </a:r>
          </a:p>
          <a:p>
            <a:pPr marL="857165" lvl="1" indent="-457200" defTabSz="914206" eaLnBrk="1" fontAlgn="auto" hangingPunct="1">
              <a:lnSpc>
                <a:spcPct val="120000"/>
              </a:lnSpc>
              <a:spcBef>
                <a:spcPct val="250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altLang="cs-CZ" sz="2000">
                <a:solidFill>
                  <a:srgbClr val="002D5A"/>
                </a:solidFill>
              </a:rPr>
              <a:t>175 křesel ve 14 krajích za pomoci St.-</a:t>
            </a:r>
            <a:r>
              <a:rPr lang="cs-CZ" altLang="cs-CZ" sz="2000" err="1">
                <a:solidFill>
                  <a:srgbClr val="002D5A"/>
                </a:solidFill>
              </a:rPr>
              <a:t>Lague</a:t>
            </a:r>
            <a:r>
              <a:rPr lang="cs-CZ" altLang="cs-CZ" sz="2000">
                <a:solidFill>
                  <a:srgbClr val="002D5A"/>
                </a:solidFill>
              </a:rPr>
              <a:t> + 25 křesel celostátní úroveň - nejsilnější strana </a:t>
            </a:r>
            <a:r>
              <a:rPr lang="cs-CZ" altLang="cs-CZ" sz="2000" err="1">
                <a:solidFill>
                  <a:srgbClr val="002D5A"/>
                </a:solidFill>
              </a:rPr>
              <a:t>d´Hondt</a:t>
            </a:r>
            <a:r>
              <a:rPr lang="cs-CZ" altLang="cs-CZ" sz="2000">
                <a:solidFill>
                  <a:srgbClr val="002D5A"/>
                </a:solidFill>
              </a:rPr>
              <a:t>, ostatní St.-</a:t>
            </a:r>
            <a:r>
              <a:rPr lang="cs-CZ" altLang="cs-CZ" sz="2000" err="1">
                <a:solidFill>
                  <a:srgbClr val="002D5A"/>
                </a:solidFill>
              </a:rPr>
              <a:t>Lague</a:t>
            </a:r>
            <a:r>
              <a:rPr lang="cs-CZ" altLang="cs-CZ" sz="2000">
                <a:solidFill>
                  <a:srgbClr val="002D5A"/>
                </a:solidFill>
              </a:rPr>
              <a:t>/dánský dělitel</a:t>
            </a:r>
          </a:p>
          <a:p>
            <a:pPr marL="857165" lvl="1" indent="-457200" defTabSz="914206" eaLnBrk="1" fontAlgn="auto" hangingPunct="1">
              <a:lnSpc>
                <a:spcPct val="120000"/>
              </a:lnSpc>
              <a:spcBef>
                <a:spcPct val="250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altLang="cs-CZ" sz="2000">
                <a:solidFill>
                  <a:srgbClr val="002D5A"/>
                </a:solidFill>
              </a:rPr>
              <a:t>Kraje se spojují do NUTS II, tam </a:t>
            </a:r>
            <a:r>
              <a:rPr lang="cs-CZ" altLang="cs-CZ" sz="2000" err="1">
                <a:solidFill>
                  <a:srgbClr val="002D5A"/>
                </a:solidFill>
              </a:rPr>
              <a:t>Hagenbach-Bischoff</a:t>
            </a:r>
            <a:r>
              <a:rPr lang="cs-CZ" altLang="cs-CZ" sz="2000">
                <a:solidFill>
                  <a:srgbClr val="002D5A"/>
                </a:solidFill>
              </a:rPr>
              <a:t>/</a:t>
            </a:r>
            <a:r>
              <a:rPr lang="cs-CZ" altLang="cs-CZ" sz="2000" err="1">
                <a:solidFill>
                  <a:srgbClr val="002D5A"/>
                </a:solidFill>
              </a:rPr>
              <a:t>Hare</a:t>
            </a:r>
            <a:r>
              <a:rPr lang="cs-CZ" altLang="cs-CZ" sz="2000">
                <a:solidFill>
                  <a:srgbClr val="002D5A"/>
                </a:solidFill>
              </a:rPr>
              <a:t>, zbývající mandáty získává vítězná strana</a:t>
            </a:r>
          </a:p>
          <a:p>
            <a:pPr marL="857165" lvl="1" indent="-457200" defTabSz="914206" eaLnBrk="1" fontAlgn="auto" hangingPunct="1">
              <a:lnSpc>
                <a:spcPct val="120000"/>
              </a:lnSpc>
              <a:spcBef>
                <a:spcPct val="250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altLang="cs-CZ" sz="2000">
                <a:solidFill>
                  <a:srgbClr val="002D5A"/>
                </a:solidFill>
              </a:rPr>
              <a:t>Distribuce mandátů na celostátní úrovni, </a:t>
            </a:r>
            <a:r>
              <a:rPr lang="cs-CZ" altLang="cs-CZ" sz="2000" err="1">
                <a:solidFill>
                  <a:srgbClr val="002D5A"/>
                </a:solidFill>
              </a:rPr>
              <a:t>d´Hondt</a:t>
            </a:r>
            <a:r>
              <a:rPr lang="cs-CZ" altLang="cs-CZ" sz="2000">
                <a:solidFill>
                  <a:srgbClr val="002D5A"/>
                </a:solidFill>
              </a:rPr>
              <a:t>, část mandátů - tzv. degresivní bonus (max. 10 křesel pro vítěze)</a:t>
            </a:r>
          </a:p>
          <a:p>
            <a:pPr marL="399965" lvl="1" indent="0" defTabSz="914206" eaLnBrk="1" fontAlgn="auto" hangingPunct="1">
              <a:lnSpc>
                <a:spcPct val="120000"/>
              </a:lnSpc>
              <a:spcBef>
                <a:spcPct val="25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cs-CZ" altLang="cs-CZ" sz="2000">
              <a:solidFill>
                <a:srgbClr val="002D5A"/>
              </a:solidFill>
            </a:endParaRPr>
          </a:p>
          <a:p>
            <a:pPr marL="342827" indent="-342827" defTabSz="914206" eaLnBrk="1" fontAlgn="auto" hangingPunct="1">
              <a:lnSpc>
                <a:spcPct val="120000"/>
              </a:lnSpc>
              <a:spcBef>
                <a:spcPct val="25000"/>
              </a:spcBef>
              <a:spcAft>
                <a:spcPts val="0"/>
              </a:spcAft>
              <a:defRPr/>
            </a:pPr>
            <a:endParaRPr lang="cs-CZ" altLang="cs-CZ" sz="1800" i="1">
              <a:solidFill>
                <a:srgbClr val="002D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602884"/>
      </p:ext>
    </p:extLst>
  </p:cSld>
  <p:clrMapOvr>
    <a:masterClrMapping/>
  </p:clrMapOvr>
  <p:transition spd="slow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Nadpis 1"/>
          <p:cNvSpPr>
            <a:spLocks noGrp="1"/>
          </p:cNvSpPr>
          <p:nvPr>
            <p:ph type="title"/>
          </p:nvPr>
        </p:nvSpPr>
        <p:spPr>
          <a:xfrm>
            <a:off x="252484" y="457674"/>
            <a:ext cx="8229600" cy="433388"/>
          </a:xfrm>
        </p:spPr>
        <p:txBody>
          <a:bodyPr>
            <a:noAutofit/>
          </a:bodyPr>
          <a:lstStyle/>
          <a:p>
            <a:r>
              <a:rPr lang="cs-CZ" altLang="cs-CZ" sz="3200"/>
              <a:t>Základní charakteristiky českého parlamentarismu</a:t>
            </a:r>
          </a:p>
        </p:txBody>
      </p:sp>
      <p:sp>
        <p:nvSpPr>
          <p:cNvPr id="47107" name="Zástupný symbol pro obsah 2"/>
          <p:cNvSpPr>
            <a:spLocks noGrp="1"/>
          </p:cNvSpPr>
          <p:nvPr>
            <p:ph idx="1"/>
          </p:nvPr>
        </p:nvSpPr>
        <p:spPr>
          <a:xfrm>
            <a:off x="468314" y="1557338"/>
            <a:ext cx="8170720" cy="4784725"/>
          </a:xfrm>
        </p:spPr>
        <p:txBody>
          <a:bodyPr/>
          <a:lstStyle/>
          <a:p>
            <a:pPr marL="285750" lvl="2" indent="-285750">
              <a:lnSpc>
                <a:spcPct val="110000"/>
              </a:lnSpc>
              <a:spcBef>
                <a:spcPts val="1200"/>
              </a:spcBef>
              <a:buFont typeface="Arial" charset="0"/>
              <a:buChar char="•"/>
            </a:pPr>
            <a:r>
              <a:rPr lang="cs-CZ" altLang="cs-CZ" sz="2000" b="0">
                <a:solidFill>
                  <a:srgbClr val="002D5A"/>
                </a:solidFill>
              </a:rPr>
              <a:t>Vladimír Klokočka a/versus Giovanni </a:t>
            </a:r>
            <a:r>
              <a:rPr lang="cs-CZ" altLang="cs-CZ" sz="2000" b="0" err="1">
                <a:solidFill>
                  <a:srgbClr val="002D5A"/>
                </a:solidFill>
              </a:rPr>
              <a:t>Sartori</a:t>
            </a:r>
            <a:endParaRPr lang="cs-CZ" altLang="cs-CZ" sz="2000" b="0">
              <a:solidFill>
                <a:srgbClr val="002D5A"/>
              </a:solidFill>
            </a:endParaRPr>
          </a:p>
          <a:p>
            <a:pPr marL="742950" lvl="3" indent="-285750">
              <a:lnSpc>
                <a:spcPct val="110000"/>
              </a:lnSpc>
              <a:spcBef>
                <a:spcPts val="1200"/>
              </a:spcBef>
              <a:buFont typeface="Wingdings" pitchFamily="2" charset="2"/>
              <a:buChar char="Ø"/>
            </a:pPr>
            <a:r>
              <a:rPr lang="cs-CZ" altLang="cs-CZ" i="1">
                <a:solidFill>
                  <a:srgbClr val="002D5A"/>
                </a:solidFill>
              </a:rPr>
              <a:t>klasický republikánský parlamentarismus s některými drobnými racionalizačními opatřeními a nově též prezidiálními rysy </a:t>
            </a:r>
          </a:p>
          <a:p>
            <a:pPr marL="742950" lvl="3" indent="-285750">
              <a:lnSpc>
                <a:spcPct val="110000"/>
              </a:lnSpc>
              <a:spcBef>
                <a:spcPts val="1200"/>
              </a:spcBef>
              <a:buFont typeface="Wingdings" pitchFamily="2" charset="2"/>
              <a:buChar char="Ø"/>
            </a:pPr>
            <a:r>
              <a:rPr lang="cs-CZ" altLang="cs-CZ" i="1">
                <a:solidFill>
                  <a:srgbClr val="002D5A"/>
                </a:solidFill>
              </a:rPr>
              <a:t>parlamentarismus s převahou parlamentu </a:t>
            </a:r>
            <a:endParaRPr lang="cs-CZ" altLang="cs-CZ">
              <a:solidFill>
                <a:srgbClr val="002D5A"/>
              </a:solidFill>
            </a:endParaRPr>
          </a:p>
          <a:p>
            <a:pPr marL="285750" lvl="2" indent="-285750">
              <a:lnSpc>
                <a:spcPct val="110000"/>
              </a:lnSpc>
              <a:spcBef>
                <a:spcPts val="1200"/>
              </a:spcBef>
              <a:buFont typeface="Arial" charset="0"/>
              <a:buChar char="•"/>
            </a:pPr>
            <a:r>
              <a:rPr lang="cs-CZ" altLang="cs-CZ" sz="2000" b="0">
                <a:solidFill>
                  <a:srgbClr val="002D5A"/>
                </a:solidFill>
              </a:rPr>
              <a:t>Bikameralismus</a:t>
            </a:r>
          </a:p>
          <a:p>
            <a:pPr marL="285750" lvl="2" indent="-285750">
              <a:lnSpc>
                <a:spcPct val="110000"/>
              </a:lnSpc>
              <a:spcBef>
                <a:spcPts val="1200"/>
              </a:spcBef>
              <a:buFont typeface="Arial" charset="0"/>
              <a:buChar char="•"/>
            </a:pPr>
            <a:r>
              <a:rPr lang="cs-CZ" altLang="cs-CZ" sz="2000" b="0">
                <a:solidFill>
                  <a:srgbClr val="002D5A"/>
                </a:solidFill>
              </a:rPr>
              <a:t>Pozitivní parlamentarismus</a:t>
            </a:r>
          </a:p>
          <a:p>
            <a:pPr marL="285750" lvl="2" indent="-285750">
              <a:lnSpc>
                <a:spcPct val="110000"/>
              </a:lnSpc>
              <a:spcBef>
                <a:spcPts val="1200"/>
              </a:spcBef>
              <a:buFont typeface="Arial" charset="0"/>
              <a:buChar char="•"/>
            </a:pPr>
            <a:r>
              <a:rPr lang="cs-CZ" altLang="cs-CZ" sz="2000" b="0">
                <a:solidFill>
                  <a:srgbClr val="002D5A"/>
                </a:solidFill>
              </a:rPr>
              <a:t>Parlament pracovního typu</a:t>
            </a:r>
          </a:p>
          <a:p>
            <a:pPr marL="285750" lvl="2" indent="-285750">
              <a:lnSpc>
                <a:spcPct val="110000"/>
              </a:lnSpc>
              <a:spcBef>
                <a:spcPts val="1200"/>
              </a:spcBef>
              <a:buFont typeface="Arial" charset="0"/>
              <a:buChar char="•"/>
            </a:pPr>
            <a:r>
              <a:rPr lang="cs-CZ" altLang="cs-CZ" sz="2000" b="0">
                <a:solidFill>
                  <a:srgbClr val="002D5A"/>
                </a:solidFill>
              </a:rPr>
              <a:t>Parlamentarismus spojený s multipartismem polarizovaného typu a momentálně s potenciálně dominantní politickou stranou</a:t>
            </a:r>
          </a:p>
          <a:p>
            <a:pPr marL="285750" lvl="2" indent="-285750">
              <a:lnSpc>
                <a:spcPct val="110000"/>
              </a:lnSpc>
              <a:spcBef>
                <a:spcPts val="1200"/>
              </a:spcBef>
              <a:buFont typeface="Arial" charset="0"/>
              <a:buChar char="•"/>
            </a:pPr>
            <a:endParaRPr lang="cs-CZ" altLang="cs-CZ" sz="1800" b="0"/>
          </a:p>
          <a:p>
            <a:pPr marL="285750" lvl="2" indent="-285750">
              <a:lnSpc>
                <a:spcPct val="110000"/>
              </a:lnSpc>
              <a:spcBef>
                <a:spcPts val="1200"/>
              </a:spcBef>
              <a:buFont typeface="Arial" charset="0"/>
              <a:buChar char="•"/>
            </a:pPr>
            <a:endParaRPr lang="cs-CZ" altLang="cs-CZ" sz="1800" b="0"/>
          </a:p>
        </p:txBody>
      </p:sp>
    </p:spTree>
    <p:extLst>
      <p:ext uri="{BB962C8B-B14F-4D97-AF65-F5344CB8AC3E}">
        <p14:creationId xmlns:p14="http://schemas.microsoft.com/office/powerpoint/2010/main" val="2740551812"/>
      </p:ext>
    </p:extLst>
  </p:cSld>
  <p:clrMapOvr>
    <a:masterClrMapping/>
  </p:clrMapOvr>
  <p:transition spd="slow">
    <p:pull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74675"/>
            <a:ext cx="9144000" cy="923925"/>
          </a:xfrm>
        </p:spPr>
        <p:txBody>
          <a:bodyPr rtlCol="0"/>
          <a:lstStyle/>
          <a:p>
            <a:pPr defTabSz="914206" eaLnBrk="1" fontAlgn="auto" hangingPunct="1">
              <a:spcAft>
                <a:spcPts val="0"/>
              </a:spcAft>
              <a:defRPr/>
            </a:pPr>
            <a:r>
              <a:rPr lang="cs-CZ" altLang="cs-CZ" sz="4000"/>
              <a:t>Současný volební systém do PS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05000"/>
              </a:lnSpc>
              <a:spcBef>
                <a:spcPct val="35000"/>
              </a:spcBef>
            </a:pPr>
            <a:r>
              <a:rPr lang="cs-CZ" altLang="cs-CZ" sz="2000">
                <a:solidFill>
                  <a:srgbClr val="002D5A"/>
                </a:solidFill>
              </a:rPr>
              <a:t>Kompromisní podoba po pádu volební reformy</a:t>
            </a:r>
          </a:p>
          <a:p>
            <a:pPr eaLnBrk="1" hangingPunct="1">
              <a:lnSpc>
                <a:spcPct val="105000"/>
              </a:lnSpc>
              <a:spcBef>
                <a:spcPct val="35000"/>
              </a:spcBef>
            </a:pPr>
            <a:r>
              <a:rPr lang="cs-CZ" altLang="cs-CZ" sz="2000">
                <a:solidFill>
                  <a:srgbClr val="002D5A"/>
                </a:solidFill>
              </a:rPr>
              <a:t>Hybrid: 14 volebních krajů – nesrovnatelná velikost (5-25 mandátů) a tudíž zcela odlišné až protikladné efekty – viz výsledky letošních voleb</a:t>
            </a:r>
          </a:p>
          <a:p>
            <a:pPr eaLnBrk="1" hangingPunct="1">
              <a:lnSpc>
                <a:spcPct val="105000"/>
              </a:lnSpc>
              <a:spcBef>
                <a:spcPct val="35000"/>
              </a:spcBef>
            </a:pPr>
            <a:r>
              <a:rPr lang="cs-CZ" altLang="cs-CZ" sz="2000">
                <a:solidFill>
                  <a:srgbClr val="002D5A"/>
                </a:solidFill>
              </a:rPr>
              <a:t>Jediné skrutinium</a:t>
            </a:r>
          </a:p>
          <a:p>
            <a:pPr eaLnBrk="1" hangingPunct="1">
              <a:lnSpc>
                <a:spcPct val="105000"/>
              </a:lnSpc>
              <a:spcBef>
                <a:spcPct val="35000"/>
              </a:spcBef>
            </a:pPr>
            <a:r>
              <a:rPr lang="cs-CZ" altLang="cs-CZ" sz="2000">
                <a:solidFill>
                  <a:srgbClr val="002D5A"/>
                </a:solidFill>
              </a:rPr>
              <a:t>D´Hondt</a:t>
            </a:r>
          </a:p>
          <a:p>
            <a:pPr eaLnBrk="1" hangingPunct="1">
              <a:lnSpc>
                <a:spcPct val="105000"/>
              </a:lnSpc>
              <a:spcBef>
                <a:spcPct val="40000"/>
              </a:spcBef>
            </a:pPr>
            <a:r>
              <a:rPr lang="cs-CZ" altLang="cs-CZ" sz="2000">
                <a:solidFill>
                  <a:srgbClr val="002D5A"/>
                </a:solidFill>
              </a:rPr>
              <a:t>Aditivní kvorum zůstalo</a:t>
            </a:r>
          </a:p>
          <a:p>
            <a:pPr eaLnBrk="1" hangingPunct="1">
              <a:lnSpc>
                <a:spcPct val="105000"/>
              </a:lnSpc>
              <a:spcBef>
                <a:spcPct val="40000"/>
              </a:spcBef>
            </a:pPr>
            <a:r>
              <a:rPr lang="cs-CZ" altLang="cs-CZ" sz="2000">
                <a:solidFill>
                  <a:srgbClr val="002D5A"/>
                </a:solidFill>
              </a:rPr>
              <a:t>Pouze 2 preferenční hlasy – 7% hranice pro posun na kandidátce, od voleb 2010  5% hranice</a:t>
            </a:r>
            <a:endParaRPr lang="cs-CZ" altLang="cs-CZ" sz="2000" i="1">
              <a:solidFill>
                <a:srgbClr val="002D5A"/>
              </a:solidFill>
            </a:endParaRPr>
          </a:p>
          <a:p>
            <a:pPr eaLnBrk="1" hangingPunct="1">
              <a:lnSpc>
                <a:spcPct val="105000"/>
              </a:lnSpc>
              <a:spcBef>
                <a:spcPct val="35000"/>
              </a:spcBef>
            </a:pPr>
            <a:endParaRPr lang="cs-CZ" altLang="cs-CZ" sz="2000" i="1"/>
          </a:p>
        </p:txBody>
      </p:sp>
    </p:spTree>
    <p:extLst>
      <p:ext uri="{BB962C8B-B14F-4D97-AF65-F5344CB8AC3E}">
        <p14:creationId xmlns:p14="http://schemas.microsoft.com/office/powerpoint/2010/main" val="485558468"/>
      </p:ext>
    </p:extLst>
  </p:cSld>
  <p:clrMapOvr>
    <a:masterClrMapping/>
  </p:clrMapOvr>
  <p:transition spd="slow">
    <p:pull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Nadpis 1"/>
          <p:cNvSpPr>
            <a:spLocks noGrp="1"/>
          </p:cNvSpPr>
          <p:nvPr>
            <p:ph type="title"/>
          </p:nvPr>
        </p:nvSpPr>
        <p:spPr>
          <a:xfrm>
            <a:off x="265113" y="546100"/>
            <a:ext cx="8447087" cy="374650"/>
          </a:xfrm>
        </p:spPr>
        <p:txBody>
          <a:bodyPr rtlCol="0">
            <a:noAutofit/>
          </a:bodyPr>
          <a:lstStyle/>
          <a:p>
            <a:pPr defTabSz="914206" eaLnBrk="1" fontAlgn="auto" hangingPunct="1">
              <a:spcAft>
                <a:spcPts val="0"/>
              </a:spcAft>
              <a:defRPr/>
            </a:pPr>
            <a:r>
              <a:rPr lang="cs-CZ" altLang="cs-CZ" sz="4000"/>
              <a:t>Volby 2002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382588" y="1528763"/>
          <a:ext cx="3738562" cy="16525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378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69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69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69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3147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ČSSD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30,2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70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35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6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147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ODS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24,47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58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29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6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147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KSČM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18,51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41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20,5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6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3147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Koalice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14,27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31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15,5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6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59774" name="Object 5"/>
          <p:cNvGraphicFramePr>
            <a:graphicFrameLocks/>
          </p:cNvGraphicFramePr>
          <p:nvPr/>
        </p:nvGraphicFramePr>
        <p:xfrm>
          <a:off x="2651125" y="3225800"/>
          <a:ext cx="6426200" cy="335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1" r:id="rId3" imgW="6425741" imgH="3353091" progId="Excel.Sheet.8">
                  <p:embed/>
                </p:oleObj>
              </mc:Choice>
              <mc:Fallback>
                <p:oleObj r:id="rId3" imgW="6425741" imgH="3353091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1125" y="3225800"/>
                        <a:ext cx="6426200" cy="3354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5881688" y="1584325"/>
          <a:ext cx="2844800" cy="763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63588">
                <a:tc>
                  <a:txBody>
                    <a:bodyPr/>
                    <a:lstStyle/>
                    <a:p>
                      <a:pPr algn="ctr"/>
                      <a:r>
                        <a:rPr lang="cs-CZ" sz="1800" b="0">
                          <a:solidFill>
                            <a:schemeClr val="tx1"/>
                          </a:solidFill>
                        </a:rPr>
                        <a:t>Propad</a:t>
                      </a:r>
                      <a:r>
                        <a:rPr lang="cs-CZ" sz="1800" b="0" baseline="0">
                          <a:solidFill>
                            <a:schemeClr val="tx1"/>
                          </a:solidFill>
                        </a:rPr>
                        <a:t> hlasů: </a:t>
                      </a:r>
                      <a:r>
                        <a:rPr lang="cs-CZ" sz="1800" b="0">
                          <a:solidFill>
                            <a:schemeClr val="tx1"/>
                          </a:solidFill>
                        </a:rPr>
                        <a:t>12,55 %</a:t>
                      </a:r>
                    </a:p>
                  </a:txBody>
                  <a:tcPr marL="91456" marR="91456" marT="45788" marB="45788" anchor="ctr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5214200"/>
      </p:ext>
    </p:extLst>
  </p:cSld>
  <p:clrMapOvr>
    <a:masterClrMapping/>
  </p:clrMapOvr>
  <p:transition spd="slow">
    <p:pull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Nadpis 1"/>
          <p:cNvSpPr>
            <a:spLocks noGrp="1"/>
          </p:cNvSpPr>
          <p:nvPr>
            <p:ph type="title"/>
          </p:nvPr>
        </p:nvSpPr>
        <p:spPr>
          <a:xfrm>
            <a:off x="225425" y="655638"/>
            <a:ext cx="8447088" cy="374650"/>
          </a:xfrm>
        </p:spPr>
        <p:txBody>
          <a:bodyPr rtlCol="0">
            <a:noAutofit/>
          </a:bodyPr>
          <a:lstStyle/>
          <a:p>
            <a:pPr defTabSz="914206" eaLnBrk="1" fontAlgn="auto" hangingPunct="1">
              <a:spcAft>
                <a:spcPts val="0"/>
              </a:spcAft>
              <a:defRPr/>
            </a:pPr>
            <a:r>
              <a:rPr lang="cs-CZ" altLang="cs-CZ" sz="4000"/>
              <a:t>Volby 2006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79400" y="1590675"/>
          <a:ext cx="3746501" cy="16843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402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87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87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87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6868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ODS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35,38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81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40,5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9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868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ČSSD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32,32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74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37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9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868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KSČM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12,81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26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13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9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868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KDU-ČSL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7,22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13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6,5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9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6868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SZ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6,29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6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3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9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5881688" y="1584325"/>
          <a:ext cx="2844800" cy="763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63588">
                <a:tc>
                  <a:txBody>
                    <a:bodyPr/>
                    <a:lstStyle/>
                    <a:p>
                      <a:pPr algn="ctr"/>
                      <a:r>
                        <a:rPr lang="cs-CZ" sz="1800" b="0">
                          <a:solidFill>
                            <a:schemeClr val="tx1"/>
                          </a:solidFill>
                        </a:rPr>
                        <a:t>Propad</a:t>
                      </a:r>
                      <a:r>
                        <a:rPr lang="cs-CZ" sz="1800" b="0" baseline="0">
                          <a:solidFill>
                            <a:schemeClr val="tx1"/>
                          </a:solidFill>
                        </a:rPr>
                        <a:t> hlasů: 5,98</a:t>
                      </a:r>
                      <a:r>
                        <a:rPr lang="cs-CZ" sz="1800" b="0">
                          <a:solidFill>
                            <a:schemeClr val="tx1"/>
                          </a:solidFill>
                        </a:rPr>
                        <a:t> %</a:t>
                      </a:r>
                    </a:p>
                  </a:txBody>
                  <a:tcPr marL="91456" marR="91456" marT="45788" marB="45788" anchor="ctr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60809" name="Object 5"/>
          <p:cNvGraphicFramePr>
            <a:graphicFrameLocks/>
          </p:cNvGraphicFramePr>
          <p:nvPr/>
        </p:nvGraphicFramePr>
        <p:xfrm>
          <a:off x="2651125" y="3224213"/>
          <a:ext cx="6229350" cy="324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25" r:id="rId3" imgW="6230652" imgH="3243353" progId="Excel.Sheet.8">
                  <p:embed/>
                </p:oleObj>
              </mc:Choice>
              <mc:Fallback>
                <p:oleObj r:id="rId3" imgW="6230652" imgH="3243353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1125" y="3224213"/>
                        <a:ext cx="6229350" cy="324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58071513"/>
      </p:ext>
    </p:extLst>
  </p:cSld>
  <p:clrMapOvr>
    <a:masterClrMapping/>
  </p:clrMapOvr>
  <p:transition spd="slow">
    <p:pull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Nadpis 1"/>
          <p:cNvSpPr>
            <a:spLocks noGrp="1"/>
          </p:cNvSpPr>
          <p:nvPr>
            <p:ph type="title"/>
          </p:nvPr>
        </p:nvSpPr>
        <p:spPr>
          <a:xfrm>
            <a:off x="238125" y="655638"/>
            <a:ext cx="8447088" cy="374650"/>
          </a:xfrm>
        </p:spPr>
        <p:txBody>
          <a:bodyPr rtlCol="0">
            <a:noAutofit/>
          </a:bodyPr>
          <a:lstStyle/>
          <a:p>
            <a:pPr defTabSz="914206" eaLnBrk="1" fontAlgn="auto" hangingPunct="1">
              <a:spcAft>
                <a:spcPts val="0"/>
              </a:spcAft>
              <a:defRPr/>
            </a:pPr>
            <a:r>
              <a:rPr lang="cs-CZ" altLang="cs-CZ" sz="4000"/>
              <a:t>Volby 2010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377825" y="1644650"/>
          <a:ext cx="3989387" cy="18351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141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5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5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5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703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ČSSD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22,08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56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28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03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ODS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20,22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53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26,5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03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TOP 09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16,7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41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20,5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703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KSČM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11,27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26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13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703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VV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10,88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24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12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5881688" y="1584325"/>
          <a:ext cx="2844800" cy="763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63588">
                <a:tc>
                  <a:txBody>
                    <a:bodyPr/>
                    <a:lstStyle/>
                    <a:p>
                      <a:pPr algn="ctr"/>
                      <a:r>
                        <a:rPr lang="cs-CZ" sz="1800" b="0">
                          <a:solidFill>
                            <a:schemeClr val="tx1"/>
                          </a:solidFill>
                        </a:rPr>
                        <a:t>Propad</a:t>
                      </a:r>
                      <a:r>
                        <a:rPr lang="cs-CZ" sz="1800" b="0" baseline="0">
                          <a:solidFill>
                            <a:schemeClr val="tx1"/>
                          </a:solidFill>
                        </a:rPr>
                        <a:t> hlasů: 18,85</a:t>
                      </a:r>
                      <a:r>
                        <a:rPr lang="cs-CZ" sz="1800" b="0">
                          <a:solidFill>
                            <a:schemeClr val="tx1"/>
                          </a:solidFill>
                        </a:rPr>
                        <a:t> %</a:t>
                      </a:r>
                    </a:p>
                  </a:txBody>
                  <a:tcPr marL="91456" marR="91456" marT="45788" marB="45788" anchor="ctr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61833" name="Object 5"/>
          <p:cNvGraphicFramePr>
            <a:graphicFrameLocks/>
          </p:cNvGraphicFramePr>
          <p:nvPr/>
        </p:nvGraphicFramePr>
        <p:xfrm>
          <a:off x="3455988" y="3429000"/>
          <a:ext cx="5738812" cy="315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49" r:id="rId3" imgW="5736833" imgH="3151905" progId="Excel.Sheet.8">
                  <p:embed/>
                </p:oleObj>
              </mc:Choice>
              <mc:Fallback>
                <p:oleObj r:id="rId3" imgW="5736833" imgH="3151905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5988" y="3429000"/>
                        <a:ext cx="5738812" cy="315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89826268"/>
      </p:ext>
    </p:extLst>
  </p:cSld>
  <p:clrMapOvr>
    <a:masterClrMapping/>
  </p:clrMapOvr>
  <p:transition spd="slow">
    <p:pull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Nadpis 1"/>
          <p:cNvSpPr>
            <a:spLocks noGrp="1"/>
          </p:cNvSpPr>
          <p:nvPr>
            <p:ph type="title"/>
          </p:nvPr>
        </p:nvSpPr>
        <p:spPr>
          <a:xfrm>
            <a:off x="265113" y="669925"/>
            <a:ext cx="8447087" cy="374650"/>
          </a:xfrm>
        </p:spPr>
        <p:txBody>
          <a:bodyPr rtlCol="0">
            <a:noAutofit/>
          </a:bodyPr>
          <a:lstStyle/>
          <a:p>
            <a:pPr defTabSz="914206" eaLnBrk="1" fontAlgn="auto" hangingPunct="1">
              <a:spcAft>
                <a:spcPts val="0"/>
              </a:spcAft>
              <a:defRPr/>
            </a:pPr>
            <a:r>
              <a:rPr lang="cs-CZ" altLang="cs-CZ" sz="4000"/>
              <a:t>Volby 2017</a:t>
            </a:r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3368341"/>
              </p:ext>
            </p:extLst>
          </p:nvPr>
        </p:nvGraphicFramePr>
        <p:xfrm>
          <a:off x="668244" y="1884576"/>
          <a:ext cx="2844800" cy="763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63588">
                <a:tc>
                  <a:txBody>
                    <a:bodyPr/>
                    <a:lstStyle/>
                    <a:p>
                      <a:pPr algn="ctr"/>
                      <a:r>
                        <a:rPr lang="cs-CZ" sz="1800" b="0">
                          <a:solidFill>
                            <a:schemeClr val="tx1"/>
                          </a:solidFill>
                        </a:rPr>
                        <a:t>Propad</a:t>
                      </a:r>
                      <a:r>
                        <a:rPr lang="cs-CZ" sz="1800" b="0" baseline="0">
                          <a:solidFill>
                            <a:schemeClr val="tx1"/>
                          </a:solidFill>
                        </a:rPr>
                        <a:t> hlasů: 6,29</a:t>
                      </a:r>
                      <a:r>
                        <a:rPr lang="cs-CZ" sz="1800" b="0">
                          <a:solidFill>
                            <a:schemeClr val="tx1"/>
                          </a:solidFill>
                        </a:rPr>
                        <a:t> %</a:t>
                      </a:r>
                    </a:p>
                  </a:txBody>
                  <a:tcPr marL="91456" marR="91456" marT="45788" marB="45788" anchor="ctr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5358650"/>
              </p:ext>
            </p:extLst>
          </p:nvPr>
        </p:nvGraphicFramePr>
        <p:xfrm>
          <a:off x="4380931" y="627802"/>
          <a:ext cx="4612944" cy="248955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532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32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32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32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9524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ČSSD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7,27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15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7,5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438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ANO 2011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29,64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78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39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524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KSČM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7,76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15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7,5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9524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TOP 09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5,31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7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3,5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9524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ODS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11,32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25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12,5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9524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SPD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10,64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22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11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9524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Piráti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10,79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22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11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9524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STAN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5,18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6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3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9524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KDU-ČSL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5,8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10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5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8" name="Graf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2493112"/>
              </p:ext>
            </p:extLst>
          </p:nvPr>
        </p:nvGraphicFramePr>
        <p:xfrm>
          <a:off x="147352" y="3070746"/>
          <a:ext cx="6348982" cy="37872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2887976"/>
      </p:ext>
    </p:extLst>
  </p:cSld>
  <p:clrMapOvr>
    <a:masterClrMapping/>
  </p:clrMapOvr>
  <p:transition spd="slow">
    <p:pull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Nadpis 1"/>
          <p:cNvSpPr>
            <a:spLocks noGrp="1"/>
          </p:cNvSpPr>
          <p:nvPr>
            <p:ph type="title"/>
          </p:nvPr>
        </p:nvSpPr>
        <p:spPr>
          <a:xfrm>
            <a:off x="265113" y="669925"/>
            <a:ext cx="8447087" cy="374650"/>
          </a:xfrm>
        </p:spPr>
        <p:txBody>
          <a:bodyPr rtlCol="0">
            <a:noAutofit/>
          </a:bodyPr>
          <a:lstStyle/>
          <a:p>
            <a:pPr defTabSz="914206" eaLnBrk="1" fontAlgn="auto" hangingPunct="1">
              <a:spcAft>
                <a:spcPts val="0"/>
              </a:spcAft>
              <a:defRPr/>
            </a:pPr>
            <a:r>
              <a:rPr lang="cs-CZ" altLang="cs-CZ" sz="4000"/>
              <a:t>Volby 2013</a:t>
            </a:r>
          </a:p>
        </p:txBody>
      </p:sp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5881688" y="1584325"/>
          <a:ext cx="2844800" cy="763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63588">
                <a:tc>
                  <a:txBody>
                    <a:bodyPr/>
                    <a:lstStyle/>
                    <a:p>
                      <a:pPr algn="ctr"/>
                      <a:r>
                        <a:rPr lang="cs-CZ" sz="1800" b="0">
                          <a:solidFill>
                            <a:schemeClr val="tx1"/>
                          </a:solidFill>
                        </a:rPr>
                        <a:t>Propad</a:t>
                      </a:r>
                      <a:r>
                        <a:rPr lang="cs-CZ" sz="1800" b="0" baseline="0">
                          <a:solidFill>
                            <a:schemeClr val="tx1"/>
                          </a:solidFill>
                        </a:rPr>
                        <a:t> hlasů: 12,62</a:t>
                      </a:r>
                      <a:r>
                        <a:rPr lang="cs-CZ" sz="1800" b="0">
                          <a:solidFill>
                            <a:schemeClr val="tx1"/>
                          </a:solidFill>
                        </a:rPr>
                        <a:t> %</a:t>
                      </a:r>
                    </a:p>
                  </a:txBody>
                  <a:tcPr marL="91456" marR="91456" marT="45788" marB="45788" anchor="ctr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</p:nvPr>
        </p:nvGraphicFramePr>
        <p:xfrm>
          <a:off x="279400" y="1584325"/>
          <a:ext cx="3636964" cy="21145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06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33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33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33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2079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ČSSD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20,45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50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25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2079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ANO 2011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18,65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47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23,5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2079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KSČM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14,91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33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16,5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2079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TOP 09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11,99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26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13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2079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ODS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7,72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16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8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2079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Úsvit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6,88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14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7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2079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KDU-ČSL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6,78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14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7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62867" name="Object 5"/>
          <p:cNvGraphicFramePr>
            <a:graphicFrameLocks/>
          </p:cNvGraphicFramePr>
          <p:nvPr/>
        </p:nvGraphicFramePr>
        <p:xfrm>
          <a:off x="3865563" y="3087688"/>
          <a:ext cx="5329237" cy="3452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397" r:id="rId3" imgW="5328366" imgH="3450635" progId="Excel.Sheet.8">
                  <p:embed/>
                </p:oleObj>
              </mc:Choice>
              <mc:Fallback>
                <p:oleObj r:id="rId3" imgW="5328366" imgH="3450635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5563" y="3087688"/>
                        <a:ext cx="5329237" cy="3452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89129475"/>
      </p:ext>
    </p:extLst>
  </p:cSld>
  <p:clrMapOvr>
    <a:masterClrMapping/>
  </p:clrMapOvr>
  <p:transition spd="slow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1719"/>
            <a:ext cx="9144000" cy="923926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3200"/>
              <a:t>Základní fakta o Parlamentu ČR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87356"/>
            <a:ext cx="8229600" cy="5090614"/>
          </a:xfrm>
        </p:spPr>
        <p:txBody>
          <a:bodyPr>
            <a:normAutofit/>
          </a:bodyPr>
          <a:lstStyle/>
          <a:p>
            <a:pPr marL="533400" indent="-533400" eaLnBrk="1" hangingPunct="1">
              <a:lnSpc>
                <a:spcPct val="115000"/>
              </a:lnSpc>
              <a:spcBef>
                <a:spcPts val="600"/>
              </a:spcBef>
            </a:pPr>
            <a:r>
              <a:rPr lang="cs-CZ" altLang="cs-CZ" sz="2400" b="1">
                <a:solidFill>
                  <a:srgbClr val="002D5A"/>
                </a:solidFill>
              </a:rPr>
              <a:t>Dvoukomorový parlament </a:t>
            </a:r>
          </a:p>
          <a:p>
            <a:pPr marL="1333330" lvl="2" indent="-533400">
              <a:lnSpc>
                <a:spcPct val="115000"/>
              </a:lnSpc>
              <a:spcBef>
                <a:spcPts val="600"/>
              </a:spcBef>
              <a:buFont typeface="Wingdings" pitchFamily="2" charset="2"/>
              <a:buChar char="v"/>
            </a:pPr>
            <a:r>
              <a:rPr lang="cs-CZ" altLang="cs-CZ">
                <a:solidFill>
                  <a:srgbClr val="002D5A"/>
                </a:solidFill>
                <a:hlinkClick r:id="rId2"/>
              </a:rPr>
              <a:t>Poslanecká sněmovna</a:t>
            </a:r>
            <a:endParaRPr lang="cs-CZ" altLang="cs-CZ">
              <a:solidFill>
                <a:srgbClr val="002D5A"/>
              </a:solidFill>
            </a:endParaRPr>
          </a:p>
          <a:p>
            <a:pPr marL="1333330" lvl="2" indent="-533400">
              <a:lnSpc>
                <a:spcPct val="115000"/>
              </a:lnSpc>
              <a:spcBef>
                <a:spcPts val="600"/>
              </a:spcBef>
              <a:buFont typeface="Wingdings" pitchFamily="2" charset="2"/>
              <a:buChar char="v"/>
            </a:pPr>
            <a:r>
              <a:rPr lang="cs-CZ" altLang="cs-CZ">
                <a:solidFill>
                  <a:srgbClr val="002D5A"/>
                </a:solidFill>
                <a:hlinkClick r:id="rId3"/>
              </a:rPr>
              <a:t>Senát</a:t>
            </a:r>
            <a:endParaRPr lang="cs-CZ" altLang="cs-CZ">
              <a:solidFill>
                <a:srgbClr val="002D5A"/>
              </a:solidFill>
            </a:endParaRPr>
          </a:p>
          <a:p>
            <a:pPr marL="799930" lvl="2" indent="0">
              <a:lnSpc>
                <a:spcPct val="115000"/>
              </a:lnSpc>
              <a:spcBef>
                <a:spcPts val="600"/>
              </a:spcBef>
              <a:buNone/>
            </a:pPr>
            <a:r>
              <a:rPr lang="cs-CZ" altLang="cs-CZ">
                <a:solidFill>
                  <a:srgbClr val="002D5A"/>
                </a:solidFill>
              </a:rPr>
              <a:t>Odlišnosti obou komor:</a:t>
            </a:r>
          </a:p>
          <a:p>
            <a:pPr marL="1790433" lvl="3" indent="-533400">
              <a:lnSpc>
                <a:spcPct val="115000"/>
              </a:lnSpc>
              <a:spcBef>
                <a:spcPts val="600"/>
              </a:spcBef>
              <a:buFont typeface="Wingdings" pitchFamily="2" charset="2"/>
              <a:buChar char="ü"/>
            </a:pPr>
            <a:r>
              <a:rPr lang="cs-CZ" altLang="cs-CZ" b="0">
                <a:solidFill>
                  <a:srgbClr val="002D5A"/>
                </a:solidFill>
              </a:rPr>
              <a:t>role a funkce </a:t>
            </a:r>
          </a:p>
          <a:p>
            <a:pPr marL="1790433" lvl="3" indent="-533400">
              <a:lnSpc>
                <a:spcPct val="115000"/>
              </a:lnSpc>
              <a:spcBef>
                <a:spcPts val="600"/>
              </a:spcBef>
              <a:buFont typeface="Wingdings" pitchFamily="2" charset="2"/>
              <a:buChar char="ü"/>
            </a:pPr>
            <a:r>
              <a:rPr lang="cs-CZ" altLang="cs-CZ" b="0">
                <a:solidFill>
                  <a:srgbClr val="002D5A"/>
                </a:solidFill>
              </a:rPr>
              <a:t>délka mandátu a cykly</a:t>
            </a:r>
          </a:p>
          <a:p>
            <a:pPr marL="1790433" lvl="3" indent="-533400">
              <a:lnSpc>
                <a:spcPct val="115000"/>
              </a:lnSpc>
              <a:spcBef>
                <a:spcPts val="600"/>
              </a:spcBef>
              <a:buFont typeface="Wingdings" pitchFamily="2" charset="2"/>
              <a:buChar char="ü"/>
            </a:pPr>
            <a:r>
              <a:rPr lang="cs-CZ" altLang="cs-CZ" b="0">
                <a:solidFill>
                  <a:srgbClr val="002D5A"/>
                </a:solidFill>
              </a:rPr>
              <a:t>volební systémy</a:t>
            </a:r>
          </a:p>
          <a:p>
            <a:pPr marL="533400" indent="-533400" eaLnBrk="1" hangingPunct="1">
              <a:lnSpc>
                <a:spcPct val="115000"/>
              </a:lnSpc>
              <a:spcBef>
                <a:spcPts val="600"/>
              </a:spcBef>
            </a:pPr>
            <a:r>
              <a:rPr lang="cs-CZ" altLang="cs-CZ" sz="2400" b="1">
                <a:solidFill>
                  <a:srgbClr val="002D5A"/>
                </a:solidFill>
              </a:rPr>
              <a:t>Jednání obou komor se řídí jednacími řády</a:t>
            </a:r>
          </a:p>
          <a:p>
            <a:pPr marL="1333330" lvl="2" indent="-533400">
              <a:lnSpc>
                <a:spcPct val="115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cs-CZ" altLang="cs-CZ">
                <a:solidFill>
                  <a:srgbClr val="002D5A"/>
                </a:solidFill>
                <a:hlinkClick r:id="rId4"/>
              </a:rPr>
              <a:t>Poslanecká sněmovna</a:t>
            </a:r>
            <a:endParaRPr lang="cs-CZ" altLang="cs-CZ">
              <a:solidFill>
                <a:srgbClr val="002D5A"/>
              </a:solidFill>
            </a:endParaRPr>
          </a:p>
          <a:p>
            <a:pPr marL="1333330" lvl="2" indent="-533400">
              <a:lnSpc>
                <a:spcPct val="115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cs-CZ" altLang="cs-CZ" b="0">
                <a:solidFill>
                  <a:srgbClr val="002D5A"/>
                </a:solidFill>
                <a:hlinkClick r:id="rId5"/>
              </a:rPr>
              <a:t>Senát</a:t>
            </a:r>
            <a:endParaRPr lang="cs-CZ" altLang="cs-CZ" b="0">
              <a:solidFill>
                <a:srgbClr val="002D5A"/>
              </a:solidFill>
            </a:endParaRPr>
          </a:p>
          <a:p>
            <a:pPr marL="933365" lvl="1" indent="-533400">
              <a:lnSpc>
                <a:spcPct val="115000"/>
              </a:lnSpc>
              <a:spcBef>
                <a:spcPct val="35000"/>
              </a:spcBef>
            </a:pPr>
            <a:endParaRPr lang="cs-CZ" altLang="cs-CZ" sz="2000" b="0">
              <a:solidFill>
                <a:srgbClr val="002D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1878473"/>
      </p:ext>
    </p:extLst>
  </p:cSld>
  <p:clrMapOvr>
    <a:masterClrMapping/>
  </p:clrMapOvr>
  <p:transition spd="slow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sz="4400"/>
              <a:t>Základní funkce Parlamentu ČR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25000"/>
              </a:lnSpc>
              <a:spcBef>
                <a:spcPct val="35000"/>
              </a:spcBef>
            </a:pPr>
            <a:r>
              <a:rPr lang="cs-CZ" altLang="cs-CZ" sz="2800" u="sng">
                <a:solidFill>
                  <a:srgbClr val="002D5A"/>
                </a:solidFill>
              </a:rPr>
              <a:t>Kontrolní</a:t>
            </a:r>
          </a:p>
          <a:p>
            <a:pPr eaLnBrk="1" hangingPunct="1">
              <a:lnSpc>
                <a:spcPct val="125000"/>
              </a:lnSpc>
              <a:spcBef>
                <a:spcPct val="35000"/>
              </a:spcBef>
            </a:pPr>
            <a:r>
              <a:rPr lang="cs-CZ" altLang="cs-CZ" sz="2800" b="0">
                <a:solidFill>
                  <a:srgbClr val="002D5A"/>
                </a:solidFill>
              </a:rPr>
              <a:t>Reprezentační </a:t>
            </a:r>
          </a:p>
          <a:p>
            <a:pPr eaLnBrk="1" hangingPunct="1">
              <a:lnSpc>
                <a:spcPct val="125000"/>
              </a:lnSpc>
              <a:spcBef>
                <a:spcPct val="35000"/>
              </a:spcBef>
            </a:pPr>
            <a:r>
              <a:rPr lang="cs-CZ" altLang="cs-CZ" sz="2800" b="0">
                <a:solidFill>
                  <a:srgbClr val="002D5A"/>
                </a:solidFill>
                <a:hlinkClick r:id="rId2"/>
              </a:rPr>
              <a:t>Legislativní</a:t>
            </a:r>
            <a:r>
              <a:rPr lang="cs-CZ" altLang="cs-CZ" sz="2800" b="0">
                <a:solidFill>
                  <a:srgbClr val="002D5A"/>
                </a:solidFill>
              </a:rPr>
              <a:t>      </a:t>
            </a:r>
            <a:r>
              <a:rPr lang="cs-CZ" altLang="cs-CZ" sz="2800" b="0" i="1">
                <a:solidFill>
                  <a:srgbClr val="002D5A"/>
                </a:solidFill>
              </a:rPr>
              <a:t>(</a:t>
            </a:r>
            <a:r>
              <a:rPr lang="cs-CZ" altLang="cs-CZ" sz="2800" b="0" i="1">
                <a:solidFill>
                  <a:srgbClr val="002D5A"/>
                </a:solidFill>
                <a:hlinkClick r:id="rId3"/>
              </a:rPr>
              <a:t>legislativní proce</a:t>
            </a:r>
            <a:r>
              <a:rPr lang="cs-CZ" altLang="cs-CZ" sz="2800" i="1">
                <a:solidFill>
                  <a:srgbClr val="002D5A"/>
                </a:solidFill>
                <a:hlinkClick r:id="rId3"/>
              </a:rPr>
              <a:t>s přehledně</a:t>
            </a:r>
            <a:r>
              <a:rPr lang="cs-CZ" altLang="cs-CZ" sz="2800">
                <a:solidFill>
                  <a:srgbClr val="002D5A"/>
                </a:solidFill>
              </a:rPr>
              <a:t>)</a:t>
            </a:r>
            <a:endParaRPr lang="cs-CZ" altLang="cs-CZ" sz="2800" b="0">
              <a:solidFill>
                <a:srgbClr val="002D5A"/>
              </a:solidFill>
            </a:endParaRPr>
          </a:p>
          <a:p>
            <a:pPr eaLnBrk="1" hangingPunct="1">
              <a:lnSpc>
                <a:spcPct val="125000"/>
              </a:lnSpc>
              <a:spcBef>
                <a:spcPct val="35000"/>
              </a:spcBef>
            </a:pPr>
            <a:r>
              <a:rPr lang="cs-CZ" altLang="cs-CZ" sz="2800" b="0">
                <a:solidFill>
                  <a:srgbClr val="002D5A"/>
                </a:solidFill>
              </a:rPr>
              <a:t>Kreační</a:t>
            </a:r>
          </a:p>
          <a:p>
            <a:pPr eaLnBrk="1" hangingPunct="1">
              <a:buFont typeface="Arial" charset="0"/>
              <a:buNone/>
            </a:pPr>
            <a:endParaRPr lang="cs-CZ" altLang="cs-CZ" sz="2200" b="0"/>
          </a:p>
          <a:p>
            <a:pPr eaLnBrk="1" hangingPunct="1">
              <a:buFont typeface="Arial" charset="0"/>
              <a:buNone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11010418"/>
      </p:ext>
    </p:extLst>
  </p:cSld>
  <p:clrMapOvr>
    <a:masterClrMapping/>
  </p:clrMapOvr>
  <p:transition spd="slow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altLang="cs-CZ"/>
              <a:t>Reprezentační role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97290"/>
            <a:ext cx="8229600" cy="3928873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cs-CZ" altLang="cs-CZ" sz="2400">
                <a:solidFill>
                  <a:srgbClr val="002D5A"/>
                </a:solidFill>
              </a:rPr>
              <a:t>Vychází z převažujícího zastupitelského charakteru českého  ústavního a politického systému</a:t>
            </a:r>
          </a:p>
          <a:p>
            <a:pPr>
              <a:spcBef>
                <a:spcPts val="1200"/>
              </a:spcBef>
            </a:pPr>
            <a:r>
              <a:rPr lang="cs-CZ" altLang="cs-CZ" sz="2400">
                <a:solidFill>
                  <a:srgbClr val="002D5A"/>
                </a:solidFill>
              </a:rPr>
              <a:t>Obě komory reprezentují všechny voliče, reprezentace je odlišná jen v důsledku rozdílných volebních systémů</a:t>
            </a:r>
          </a:p>
        </p:txBody>
      </p:sp>
    </p:spTree>
    <p:extLst>
      <p:ext uri="{BB962C8B-B14F-4D97-AF65-F5344CB8AC3E}">
        <p14:creationId xmlns:p14="http://schemas.microsoft.com/office/powerpoint/2010/main" val="4253161969"/>
      </p:ext>
    </p:extLst>
  </p:cSld>
  <p:clrMapOvr>
    <a:masterClrMapping/>
  </p:clrMapOvr>
  <p:transition spd="slow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altLang="cs-CZ" sz="4400"/>
              <a:t>Kreační pravomoci PČR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2425" y="1601788"/>
            <a:ext cx="8474075" cy="4772025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ct val="25000"/>
              </a:spcBef>
              <a:buFont typeface="Arial" charset="0"/>
              <a:buNone/>
            </a:pPr>
            <a:r>
              <a:rPr lang="cs-CZ" altLang="cs-CZ" sz="2100" b="0">
                <a:solidFill>
                  <a:srgbClr val="002D5A"/>
                </a:solidFill>
              </a:rPr>
              <a:t>Z Ústavy:</a:t>
            </a:r>
          </a:p>
          <a:p>
            <a:pPr lvl="1">
              <a:lnSpc>
                <a:spcPct val="120000"/>
              </a:lnSpc>
              <a:spcBef>
                <a:spcPct val="25000"/>
              </a:spcBef>
            </a:pPr>
            <a:r>
              <a:rPr lang="cs-CZ" altLang="cs-CZ" sz="2100">
                <a:solidFill>
                  <a:srgbClr val="002D5A"/>
                </a:solidFill>
              </a:rPr>
              <a:t>P</a:t>
            </a:r>
            <a:r>
              <a:rPr lang="cs-CZ" altLang="cs-CZ" sz="2100" b="0">
                <a:solidFill>
                  <a:srgbClr val="002D5A"/>
                </a:solidFill>
              </a:rPr>
              <a:t>S - návrh na jmenování prezidenta a viceprezidenta NKÚ prezidentovi republiky</a:t>
            </a:r>
          </a:p>
          <a:p>
            <a:pPr lvl="1">
              <a:lnSpc>
                <a:spcPct val="120000"/>
              </a:lnSpc>
              <a:spcBef>
                <a:spcPct val="25000"/>
              </a:spcBef>
            </a:pPr>
            <a:r>
              <a:rPr lang="cs-CZ" altLang="cs-CZ" sz="2100" b="0">
                <a:solidFill>
                  <a:srgbClr val="002D5A"/>
                </a:solidFill>
              </a:rPr>
              <a:t>Senát - souhlas se jmenováním soudců ÚS</a:t>
            </a:r>
          </a:p>
          <a:p>
            <a:pPr lvl="1">
              <a:lnSpc>
                <a:spcPct val="120000"/>
              </a:lnSpc>
              <a:spcBef>
                <a:spcPct val="25000"/>
              </a:spcBef>
              <a:buFont typeface="Arial" charset="0"/>
              <a:buNone/>
            </a:pPr>
            <a:r>
              <a:rPr lang="cs-CZ" altLang="cs-CZ" sz="2100" b="0">
                <a:solidFill>
                  <a:srgbClr val="002D5A"/>
                </a:solidFill>
              </a:rPr>
              <a:t>Dále:</a:t>
            </a:r>
          </a:p>
          <a:p>
            <a:pPr lvl="2">
              <a:lnSpc>
                <a:spcPct val="120000"/>
              </a:lnSpc>
              <a:spcBef>
                <a:spcPct val="25000"/>
              </a:spcBef>
            </a:pPr>
            <a:r>
              <a:rPr lang="cs-CZ" altLang="cs-CZ" sz="2100" b="0">
                <a:solidFill>
                  <a:srgbClr val="002D5A"/>
                </a:solidFill>
              </a:rPr>
              <a:t>veřejný ochránce práv a jeho zástupce - volí PS z návrhů prezidenta a Senátu</a:t>
            </a:r>
          </a:p>
          <a:p>
            <a:pPr lvl="2">
              <a:lnSpc>
                <a:spcPct val="120000"/>
              </a:lnSpc>
              <a:spcBef>
                <a:spcPct val="25000"/>
              </a:spcBef>
            </a:pPr>
            <a:r>
              <a:rPr lang="cs-CZ" altLang="cs-CZ" sz="2100" b="0">
                <a:solidFill>
                  <a:srgbClr val="002D5A"/>
                </a:solidFill>
              </a:rPr>
              <a:t>mediální rady</a:t>
            </a:r>
          </a:p>
          <a:p>
            <a:pPr lvl="2">
              <a:lnSpc>
                <a:spcPct val="120000"/>
              </a:lnSpc>
              <a:spcBef>
                <a:spcPct val="25000"/>
              </a:spcBef>
            </a:pPr>
            <a:r>
              <a:rPr lang="cs-CZ" altLang="cs-CZ" sz="2100" b="0">
                <a:solidFill>
                  <a:srgbClr val="002D5A"/>
                </a:solidFill>
              </a:rPr>
              <a:t>Pozemkový fond, členové NKÚ, Úřad na ochranu osobních údajů...</a:t>
            </a:r>
          </a:p>
        </p:txBody>
      </p:sp>
    </p:spTree>
    <p:extLst>
      <p:ext uri="{BB962C8B-B14F-4D97-AF65-F5344CB8AC3E}">
        <p14:creationId xmlns:p14="http://schemas.microsoft.com/office/powerpoint/2010/main" val="55477577"/>
      </p:ext>
    </p:extLst>
  </p:cSld>
  <p:clrMapOvr>
    <a:masterClrMapping/>
  </p:clrMapOvr>
  <p:transition spd="slow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altLang="cs-CZ" sz="4400"/>
              <a:t>Kontrolní funkce PČR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83391"/>
            <a:ext cx="8229600" cy="4242772"/>
          </a:xfrm>
        </p:spPr>
        <p:txBody>
          <a:bodyPr/>
          <a:lstStyle/>
          <a:p>
            <a:pPr marL="0" indent="0">
              <a:lnSpc>
                <a:spcPct val="115000"/>
              </a:lnSpc>
              <a:spcBef>
                <a:spcPts val="1200"/>
              </a:spcBef>
              <a:buFont typeface="Arial" charset="0"/>
              <a:buNone/>
            </a:pPr>
            <a:r>
              <a:rPr lang="cs-CZ" altLang="cs-CZ" sz="2100" b="0">
                <a:solidFill>
                  <a:srgbClr val="002D5A"/>
                </a:solidFill>
              </a:rPr>
              <a:t>Klíčová je kontrolní funkce vůči složkám výkonné moci - zejména vládě, částečně i prezidentovi republiky</a:t>
            </a:r>
          </a:p>
          <a:p>
            <a:pPr marL="990600" lvl="1" indent="-455613">
              <a:lnSpc>
                <a:spcPct val="115000"/>
              </a:lnSpc>
              <a:spcBef>
                <a:spcPts val="1200"/>
              </a:spcBef>
              <a:buSzTx/>
              <a:buFont typeface="Wingdings" pitchFamily="2" charset="2"/>
              <a:buChar char="è"/>
            </a:pPr>
            <a:r>
              <a:rPr lang="cs-CZ" altLang="cs-CZ" sz="2100" b="0">
                <a:solidFill>
                  <a:srgbClr val="002D5A"/>
                </a:solidFill>
              </a:rPr>
              <a:t>Poslanecká sněmovna - vláda ČR; zpravodajské služby</a:t>
            </a:r>
          </a:p>
          <a:p>
            <a:pPr marL="990600" lvl="1" indent="-455613">
              <a:lnSpc>
                <a:spcPct val="115000"/>
              </a:lnSpc>
              <a:spcBef>
                <a:spcPts val="1200"/>
              </a:spcBef>
              <a:buSzTx/>
              <a:buFont typeface="Wingdings" pitchFamily="2" charset="2"/>
              <a:buChar char="è"/>
            </a:pPr>
            <a:r>
              <a:rPr lang="cs-CZ" altLang="cs-CZ" sz="2100" b="0">
                <a:solidFill>
                  <a:srgbClr val="002D5A"/>
                </a:solidFill>
              </a:rPr>
              <a:t>Senát - prezident republiky</a:t>
            </a:r>
          </a:p>
          <a:p>
            <a:pPr marL="990600" lvl="1" indent="-455613">
              <a:lnSpc>
                <a:spcPct val="115000"/>
              </a:lnSpc>
              <a:spcBef>
                <a:spcPts val="1200"/>
              </a:spcBef>
              <a:buSzTx/>
              <a:buFont typeface="Wingdings" pitchFamily="2" charset="2"/>
              <a:buChar char="è"/>
            </a:pPr>
            <a:r>
              <a:rPr lang="cs-CZ" altLang="cs-CZ" sz="2100" b="0">
                <a:solidFill>
                  <a:srgbClr val="002D5A"/>
                </a:solidFill>
              </a:rPr>
              <a:t>obě komory - pravomoci v oblasti bezpečnosti státu</a:t>
            </a:r>
          </a:p>
          <a:p>
            <a:pPr marL="0" indent="0">
              <a:buFont typeface="Arial" charset="0"/>
              <a:buNone/>
            </a:pPr>
            <a:endParaRPr lang="cs-CZ" altLang="cs-CZ" sz="2100" b="0"/>
          </a:p>
        </p:txBody>
      </p:sp>
    </p:spTree>
    <p:extLst>
      <p:ext uri="{BB962C8B-B14F-4D97-AF65-F5344CB8AC3E}">
        <p14:creationId xmlns:p14="http://schemas.microsoft.com/office/powerpoint/2010/main" val="2004580258"/>
      </p:ext>
    </p:extLst>
  </p:cSld>
  <p:clrMapOvr>
    <a:masterClrMapping/>
  </p:clrMapOvr>
  <p:transition spd="slow">
    <p:pull/>
  </p:transition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C859554F5BFAA4BBE3FE4010A9ED28D" ma:contentTypeVersion="4" ma:contentTypeDescription="Vytvoří nový dokument" ma:contentTypeScope="" ma:versionID="55ef9247e0fbfaea33e103e7927c9a6e">
  <xsd:schema xmlns:xsd="http://www.w3.org/2001/XMLSchema" xmlns:xs="http://www.w3.org/2001/XMLSchema" xmlns:p="http://schemas.microsoft.com/office/2006/metadata/properties" xmlns:ns2="6851cf81-6817-4491-8dac-539bd890e2c7" targetNamespace="http://schemas.microsoft.com/office/2006/metadata/properties" ma:root="true" ma:fieldsID="2df849617c5043e5b709179a52c34d08" ns2:_="">
    <xsd:import namespace="6851cf81-6817-4491-8dac-539bd890e2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51cf81-6817-4491-8dac-539bd890e2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E9D9FC8-92D4-4C09-A6BD-6B022A934E4A}">
  <ds:schemaRefs>
    <ds:schemaRef ds:uri="6851cf81-6817-4491-8dac-539bd890e2c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37B69EA9-D7BD-4274-9F5F-003F31F5DE4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2C02DEA-E230-43B1-9187-F6B259FF604A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Předvádění na obrazovce (4:3)</PresentationFormat>
  <Slides>45</Slides>
  <Notes>0</Notes>
  <HiddenSlides>0</HiddenSlide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45</vt:i4>
      </vt:variant>
    </vt:vector>
  </HeadingPairs>
  <TitlesOfParts>
    <vt:vector size="46" baseType="lpstr">
      <vt:lpstr>Motiv sady Office</vt:lpstr>
      <vt:lpstr>Český parlamentarismus</vt:lpstr>
      <vt:lpstr>Literatura a další zdroje  k prostudování</vt:lpstr>
      <vt:lpstr>Úkoly k řízené konzultaci</vt:lpstr>
      <vt:lpstr>Základní charakteristiky českého parlamentarismu</vt:lpstr>
      <vt:lpstr>Základní fakta o Parlamentu ČR</vt:lpstr>
      <vt:lpstr>Základní funkce Parlamentu ČR</vt:lpstr>
      <vt:lpstr>Reprezentační role</vt:lpstr>
      <vt:lpstr>Kreační pravomoci PČR</vt:lpstr>
      <vt:lpstr>Kontrolní funkce PČR</vt:lpstr>
      <vt:lpstr>Poslanecká sněmovna a vláda ČR</vt:lpstr>
      <vt:lpstr>Kontrolní mechanismy PS  vůči vládě</vt:lpstr>
      <vt:lpstr>Parlament ČR a prezident</vt:lpstr>
      <vt:lpstr>Pravomoci PČR v oblasti bezpečnosti státu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Ústavní postavení prezidenta republiky</vt:lpstr>
      <vt:lpstr>Politická pozice prezidenta republiky</vt:lpstr>
      <vt:lpstr>Prezident republiky a Vláda ČR</vt:lpstr>
      <vt:lpstr>Vláda ČR - základní informace</vt:lpstr>
      <vt:lpstr>Vlády České republiky od roku 1992</vt:lpstr>
      <vt:lpstr>Postavení premiéra</vt:lpstr>
      <vt:lpstr>Čeští premiéři</vt:lpstr>
      <vt:lpstr>Čeští premiéři</vt:lpstr>
      <vt:lpstr>Strany a jejich podíl ve vládách</vt:lpstr>
      <vt:lpstr>Typy vlád</vt:lpstr>
      <vt:lpstr>Volební systémy v České republice</vt:lpstr>
      <vt:lpstr>Literatura a další zdroje  k prostudování</vt:lpstr>
      <vt:lpstr>Úkoly k řízené konzultaci</vt:lpstr>
      <vt:lpstr>Volební systémy v Česku - základní přehled</vt:lpstr>
      <vt:lpstr>Volební systém do Senátu</vt:lpstr>
      <vt:lpstr>Volební systém  do zastupitelstev krajů</vt:lpstr>
      <vt:lpstr>Volební systém  do obecních zastupitelstev</vt:lpstr>
      <vt:lpstr>Volební systém do Poslanecké sněmovny do roku 2000</vt:lpstr>
      <vt:lpstr>Prezentace aplikace PowerPoint</vt:lpstr>
      <vt:lpstr>Reforma volebního systému 2000/2001</vt:lpstr>
      <vt:lpstr>Reforma volebního systému 2007/2008</vt:lpstr>
      <vt:lpstr>Současný volební systém do PS</vt:lpstr>
      <vt:lpstr>Volby 2002</vt:lpstr>
      <vt:lpstr>Volby 2006</vt:lpstr>
      <vt:lpstr>Volby 2010</vt:lpstr>
      <vt:lpstr>Volby 2017</vt:lpstr>
      <vt:lpstr>Volby 2013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xmas</dc:creator>
  <cp:revision>5</cp:revision>
  <dcterms:created xsi:type="dcterms:W3CDTF">2015-06-02T07:24:49Z</dcterms:created>
  <dcterms:modified xsi:type="dcterms:W3CDTF">2020-04-10T13:39:28Z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0x0101008C859554F5BFAA4BBE3FE4010A9ED28D</vt:lpwstr>
  </property>
</Properties>
</file>