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27"/>
  </p:notesMasterIdLst>
  <p:handoutMasterIdLst>
    <p:handoutMasterId r:id="rId28"/>
  </p:handoutMasterIdLst>
  <p:sldIdLst>
    <p:sldId id="332" r:id="rId2"/>
    <p:sldId id="339" r:id="rId3"/>
    <p:sldId id="350" r:id="rId4"/>
    <p:sldId id="331" r:id="rId5"/>
    <p:sldId id="322" r:id="rId6"/>
    <p:sldId id="323" r:id="rId7"/>
    <p:sldId id="324" r:id="rId8"/>
    <p:sldId id="325" r:id="rId9"/>
    <p:sldId id="326" r:id="rId10"/>
    <p:sldId id="338" r:id="rId11"/>
    <p:sldId id="327" r:id="rId12"/>
    <p:sldId id="328" r:id="rId13"/>
    <p:sldId id="337" r:id="rId14"/>
    <p:sldId id="351" r:id="rId15"/>
    <p:sldId id="349" r:id="rId16"/>
    <p:sldId id="340" r:id="rId17"/>
    <p:sldId id="334" r:id="rId18"/>
    <p:sldId id="333" r:id="rId19"/>
    <p:sldId id="341" r:id="rId20"/>
    <p:sldId id="342" r:id="rId21"/>
    <p:sldId id="343" r:id="rId22"/>
    <p:sldId id="346" r:id="rId23"/>
    <p:sldId id="344" r:id="rId24"/>
    <p:sldId id="345" r:id="rId25"/>
    <p:sldId id="347" r:id="rId26"/>
  </p:sldIdLst>
  <p:sldSz cx="9144000" cy="6858000" type="screen4x3"/>
  <p:notesSz cx="6794500" cy="9931400"/>
  <p:defaultTextStyle>
    <a:defPPr>
      <a:defRPr lang="cs-CZ"/>
    </a:defPPr>
    <a:lvl1pPr algn="l" rtl="0" fontAlgn="base">
      <a:spcBef>
        <a:spcPct val="0"/>
      </a:spcBef>
      <a:spcAft>
        <a:spcPct val="0"/>
      </a:spcAft>
      <a:defRPr sz="2400" b="1" kern="1200">
        <a:solidFill>
          <a:schemeClr val="accent2"/>
        </a:solidFill>
        <a:latin typeface="Arial" charset="0"/>
        <a:ea typeface="+mn-ea"/>
        <a:cs typeface="+mn-cs"/>
      </a:defRPr>
    </a:lvl1pPr>
    <a:lvl2pPr marL="457200" algn="l" rtl="0" fontAlgn="base">
      <a:spcBef>
        <a:spcPct val="0"/>
      </a:spcBef>
      <a:spcAft>
        <a:spcPct val="0"/>
      </a:spcAft>
      <a:defRPr sz="2400" b="1" kern="1200">
        <a:solidFill>
          <a:schemeClr val="accent2"/>
        </a:solidFill>
        <a:latin typeface="Arial" charset="0"/>
        <a:ea typeface="+mn-ea"/>
        <a:cs typeface="+mn-cs"/>
      </a:defRPr>
    </a:lvl2pPr>
    <a:lvl3pPr marL="914400" algn="l" rtl="0" fontAlgn="base">
      <a:spcBef>
        <a:spcPct val="0"/>
      </a:spcBef>
      <a:spcAft>
        <a:spcPct val="0"/>
      </a:spcAft>
      <a:defRPr sz="2400" b="1" kern="1200">
        <a:solidFill>
          <a:schemeClr val="accent2"/>
        </a:solidFill>
        <a:latin typeface="Arial" charset="0"/>
        <a:ea typeface="+mn-ea"/>
        <a:cs typeface="+mn-cs"/>
      </a:defRPr>
    </a:lvl3pPr>
    <a:lvl4pPr marL="1371600" algn="l" rtl="0" fontAlgn="base">
      <a:spcBef>
        <a:spcPct val="0"/>
      </a:spcBef>
      <a:spcAft>
        <a:spcPct val="0"/>
      </a:spcAft>
      <a:defRPr sz="2400" b="1" kern="1200">
        <a:solidFill>
          <a:schemeClr val="accent2"/>
        </a:solidFill>
        <a:latin typeface="Arial" charset="0"/>
        <a:ea typeface="+mn-ea"/>
        <a:cs typeface="+mn-cs"/>
      </a:defRPr>
    </a:lvl4pPr>
    <a:lvl5pPr marL="1828800" algn="l" rtl="0" fontAlgn="base">
      <a:spcBef>
        <a:spcPct val="0"/>
      </a:spcBef>
      <a:spcAft>
        <a:spcPct val="0"/>
      </a:spcAft>
      <a:defRPr sz="2400" b="1" kern="1200">
        <a:solidFill>
          <a:schemeClr val="accent2"/>
        </a:solidFill>
        <a:latin typeface="Arial" charset="0"/>
        <a:ea typeface="+mn-ea"/>
        <a:cs typeface="+mn-cs"/>
      </a:defRPr>
    </a:lvl5pPr>
    <a:lvl6pPr marL="2286000" algn="l" defTabSz="914400" rtl="0" eaLnBrk="1" latinLnBrk="0" hangingPunct="1">
      <a:defRPr sz="2400" b="1" kern="1200">
        <a:solidFill>
          <a:schemeClr val="accent2"/>
        </a:solidFill>
        <a:latin typeface="Arial" charset="0"/>
        <a:ea typeface="+mn-ea"/>
        <a:cs typeface="+mn-cs"/>
      </a:defRPr>
    </a:lvl6pPr>
    <a:lvl7pPr marL="2743200" algn="l" defTabSz="914400" rtl="0" eaLnBrk="1" latinLnBrk="0" hangingPunct="1">
      <a:defRPr sz="2400" b="1" kern="1200">
        <a:solidFill>
          <a:schemeClr val="accent2"/>
        </a:solidFill>
        <a:latin typeface="Arial" charset="0"/>
        <a:ea typeface="+mn-ea"/>
        <a:cs typeface="+mn-cs"/>
      </a:defRPr>
    </a:lvl7pPr>
    <a:lvl8pPr marL="3200400" algn="l" defTabSz="914400" rtl="0" eaLnBrk="1" latinLnBrk="0" hangingPunct="1">
      <a:defRPr sz="2400" b="1" kern="1200">
        <a:solidFill>
          <a:schemeClr val="accent2"/>
        </a:solidFill>
        <a:latin typeface="Arial" charset="0"/>
        <a:ea typeface="+mn-ea"/>
        <a:cs typeface="+mn-cs"/>
      </a:defRPr>
    </a:lvl8pPr>
    <a:lvl9pPr marL="3657600" algn="l" defTabSz="914400" rtl="0" eaLnBrk="1" latinLnBrk="0" hangingPunct="1">
      <a:defRPr sz="2400" b="1" kern="1200">
        <a:solidFill>
          <a:schemeClr val="accent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59E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35" autoAdjust="0"/>
    <p:restoredTop sz="94628" autoAdjust="0"/>
  </p:normalViewPr>
  <p:slideViewPr>
    <p:cSldViewPr snapToGrid="0" snapToObjects="1">
      <p:cViewPr varScale="1">
        <p:scale>
          <a:sx n="81" d="100"/>
          <a:sy n="81" d="100"/>
        </p:scale>
        <p:origin x="1872" y="62"/>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9" d="100"/>
          <a:sy n="89" d="100"/>
        </p:scale>
        <p:origin x="-1926" y="-108"/>
      </p:cViewPr>
      <p:guideLst>
        <p:guide orient="horz" pos="3128"/>
        <p:guide pos="214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_rels/viewProps.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slide" Target="slides/slide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defRPr sz="1200" b="0">
                <a:solidFill>
                  <a:schemeClr val="tx1"/>
                </a:solidFill>
                <a:latin typeface="Times New Roman" pitchFamily="18" charset="0"/>
              </a:defRPr>
            </a:lvl1pPr>
          </a:lstStyle>
          <a:p>
            <a:pPr>
              <a:defRPr/>
            </a:pPr>
            <a:endParaRPr lang="cs-CZ"/>
          </a:p>
        </p:txBody>
      </p:sp>
      <p:sp>
        <p:nvSpPr>
          <p:cNvPr id="4099" name="Rectangle 3"/>
          <p:cNvSpPr>
            <a:spLocks noGrp="1" noChangeArrowheads="1"/>
          </p:cNvSpPr>
          <p:nvPr>
            <p:ph type="dt" sz="quarter" idx="1"/>
          </p:nvPr>
        </p:nvSpPr>
        <p:spPr bwMode="auto">
          <a:xfrm>
            <a:off x="3849688" y="0"/>
            <a:ext cx="294481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200" b="0">
                <a:solidFill>
                  <a:schemeClr val="tx1"/>
                </a:solidFill>
                <a:latin typeface="Times New Roman" pitchFamily="18" charset="0"/>
              </a:defRPr>
            </a:lvl1pPr>
          </a:lstStyle>
          <a:p>
            <a:pPr>
              <a:defRPr/>
            </a:pPr>
            <a:endParaRPr lang="cs-CZ"/>
          </a:p>
        </p:txBody>
      </p:sp>
      <p:sp>
        <p:nvSpPr>
          <p:cNvPr id="4100" name="Rectangle 4"/>
          <p:cNvSpPr>
            <a:spLocks noGrp="1" noChangeArrowheads="1"/>
          </p:cNvSpPr>
          <p:nvPr>
            <p:ph type="ftr" sz="quarter" idx="2"/>
          </p:nvPr>
        </p:nvSpPr>
        <p:spPr bwMode="auto">
          <a:xfrm>
            <a:off x="0" y="9434513"/>
            <a:ext cx="294481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defRPr sz="1200" b="0">
                <a:solidFill>
                  <a:schemeClr val="tx1"/>
                </a:solidFill>
                <a:latin typeface="Times New Roman" pitchFamily="18" charset="0"/>
              </a:defRPr>
            </a:lvl1pPr>
          </a:lstStyle>
          <a:p>
            <a:pPr>
              <a:defRPr/>
            </a:pPr>
            <a:endParaRPr lang="cs-CZ"/>
          </a:p>
        </p:txBody>
      </p:sp>
      <p:sp>
        <p:nvSpPr>
          <p:cNvPr id="4101" name="Rectangle 5"/>
          <p:cNvSpPr>
            <a:spLocks noGrp="1" noChangeArrowheads="1"/>
          </p:cNvSpPr>
          <p:nvPr>
            <p:ph type="sldNum" sz="quarter" idx="3"/>
          </p:nvPr>
        </p:nvSpPr>
        <p:spPr bwMode="auto">
          <a:xfrm>
            <a:off x="3849688" y="9434513"/>
            <a:ext cx="294481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defRPr sz="1200" b="0">
                <a:solidFill>
                  <a:schemeClr val="tx1"/>
                </a:solidFill>
                <a:latin typeface="Times New Roman" pitchFamily="18" charset="0"/>
              </a:defRPr>
            </a:lvl1pPr>
          </a:lstStyle>
          <a:p>
            <a:pPr>
              <a:defRPr/>
            </a:pPr>
            <a:fld id="{30700952-8E01-40E7-8527-F58FE7C6A337}" type="slidenum">
              <a:rPr lang="cs-CZ"/>
              <a:pPr>
                <a:defRPr/>
              </a:pPr>
              <a:t>‹#›</a:t>
            </a:fld>
            <a:endParaRPr lang="cs-CZ"/>
          </a:p>
        </p:txBody>
      </p:sp>
    </p:spTree>
    <p:extLst>
      <p:ext uri="{BB962C8B-B14F-4D97-AF65-F5344CB8AC3E}">
        <p14:creationId xmlns:p14="http://schemas.microsoft.com/office/powerpoint/2010/main" val="30188245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defRPr sz="1200" b="0">
                <a:solidFill>
                  <a:schemeClr val="tx1"/>
                </a:solidFill>
              </a:defRPr>
            </a:lvl1pPr>
          </a:lstStyle>
          <a:p>
            <a:pPr>
              <a:defRPr/>
            </a:pPr>
            <a:endParaRPr lang="cs-CZ"/>
          </a:p>
        </p:txBody>
      </p:sp>
      <p:sp>
        <p:nvSpPr>
          <p:cNvPr id="20483" name="Rectangle 3"/>
          <p:cNvSpPr>
            <a:spLocks noGrp="1" noChangeArrowheads="1"/>
          </p:cNvSpPr>
          <p:nvPr>
            <p:ph type="dt" idx="1"/>
          </p:nvPr>
        </p:nvSpPr>
        <p:spPr bwMode="auto">
          <a:xfrm>
            <a:off x="3849688" y="0"/>
            <a:ext cx="294481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200" b="0">
                <a:solidFill>
                  <a:schemeClr val="tx1"/>
                </a:solidFill>
              </a:defRPr>
            </a:lvl1pPr>
          </a:lstStyle>
          <a:p>
            <a:pPr>
              <a:defRPr/>
            </a:pPr>
            <a:endParaRPr lang="cs-CZ"/>
          </a:p>
        </p:txBody>
      </p:sp>
      <p:sp>
        <p:nvSpPr>
          <p:cNvPr id="13316" name="Rectangle 4"/>
          <p:cNvSpPr>
            <a:spLocks noGrp="1" noRot="1" noChangeAspect="1" noChangeArrowheads="1" noTextEdit="1"/>
          </p:cNvSpPr>
          <p:nvPr>
            <p:ph type="sldImg" idx="2"/>
          </p:nvPr>
        </p:nvSpPr>
        <p:spPr bwMode="auto">
          <a:xfrm>
            <a:off x="914400" y="744538"/>
            <a:ext cx="4965700" cy="3724275"/>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6463" y="4718050"/>
            <a:ext cx="4981575" cy="44688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noProof="0"/>
              <a:t>Klepnutím lze upravit styly předlohy textu.</a:t>
            </a:r>
          </a:p>
          <a:p>
            <a:pPr lvl="1"/>
            <a:r>
              <a:rPr lang="cs-CZ" noProof="0"/>
              <a:t>Druhá úroveň</a:t>
            </a:r>
          </a:p>
          <a:p>
            <a:pPr lvl="2"/>
            <a:r>
              <a:rPr lang="cs-CZ" noProof="0"/>
              <a:t>Třetí úroveň</a:t>
            </a:r>
          </a:p>
          <a:p>
            <a:pPr lvl="3"/>
            <a:r>
              <a:rPr lang="cs-CZ" noProof="0"/>
              <a:t>Čtvrtá úroveň</a:t>
            </a:r>
          </a:p>
          <a:p>
            <a:pPr lvl="4"/>
            <a:r>
              <a:rPr lang="cs-CZ" noProof="0"/>
              <a:t>Pátá úroveň</a:t>
            </a:r>
          </a:p>
        </p:txBody>
      </p:sp>
      <p:sp>
        <p:nvSpPr>
          <p:cNvPr id="20486" name="Rectangle 6"/>
          <p:cNvSpPr>
            <a:spLocks noGrp="1" noChangeArrowheads="1"/>
          </p:cNvSpPr>
          <p:nvPr>
            <p:ph type="ftr" sz="quarter" idx="4"/>
          </p:nvPr>
        </p:nvSpPr>
        <p:spPr bwMode="auto">
          <a:xfrm>
            <a:off x="0" y="9434513"/>
            <a:ext cx="294481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defRPr sz="1200" b="0">
                <a:solidFill>
                  <a:schemeClr val="tx1"/>
                </a:solidFill>
                <a:latin typeface="Times New Roman" pitchFamily="18" charset="0"/>
              </a:defRPr>
            </a:lvl1pPr>
          </a:lstStyle>
          <a:p>
            <a:pPr>
              <a:defRPr/>
            </a:pPr>
            <a:endParaRPr lang="cs-CZ"/>
          </a:p>
        </p:txBody>
      </p:sp>
      <p:sp>
        <p:nvSpPr>
          <p:cNvPr id="20487" name="Rectangle 7"/>
          <p:cNvSpPr>
            <a:spLocks noGrp="1" noChangeArrowheads="1"/>
          </p:cNvSpPr>
          <p:nvPr>
            <p:ph type="sldNum" sz="quarter" idx="5"/>
          </p:nvPr>
        </p:nvSpPr>
        <p:spPr bwMode="auto">
          <a:xfrm>
            <a:off x="3849688" y="9434513"/>
            <a:ext cx="294481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defRPr sz="1200" b="0">
                <a:solidFill>
                  <a:schemeClr val="tx1"/>
                </a:solidFill>
                <a:latin typeface="Times New Roman" pitchFamily="18" charset="0"/>
              </a:defRPr>
            </a:lvl1pPr>
          </a:lstStyle>
          <a:p>
            <a:pPr>
              <a:defRPr/>
            </a:pPr>
            <a:fld id="{FB128A9D-396A-4DBB-8965-C2B7065DB478}" type="slidenum">
              <a:rPr lang="cs-CZ"/>
              <a:pPr>
                <a:defRPr/>
              </a:pPr>
              <a:t>‹#›</a:t>
            </a:fld>
            <a:endParaRPr lang="cs-CZ"/>
          </a:p>
        </p:txBody>
      </p:sp>
    </p:spTree>
    <p:extLst>
      <p:ext uri="{BB962C8B-B14F-4D97-AF65-F5344CB8AC3E}">
        <p14:creationId xmlns:p14="http://schemas.microsoft.com/office/powerpoint/2010/main" val="36715813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3328D1-3C64-48A9-BFFA-894E6A144051}" type="slidenum">
              <a:rPr lang="cs-CZ"/>
              <a:pPr/>
              <a:t>1</a:t>
            </a:fld>
            <a:endParaRPr lang="cs-CZ"/>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3650689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5ABED5-1EE7-4A85-9E79-1123BFE7155F}" type="slidenum">
              <a:rPr lang="cs-CZ"/>
              <a:pPr/>
              <a:t>12</a:t>
            </a:fld>
            <a:endParaRPr lang="cs-CZ"/>
          </a:p>
        </p:txBody>
      </p:sp>
      <p:sp>
        <p:nvSpPr>
          <p:cNvPr id="283650" name="Rectangle 2"/>
          <p:cNvSpPr>
            <a:spLocks noGrp="1" noRot="1" noChangeAspect="1" noChangeArrowheads="1" noTextEdit="1"/>
          </p:cNvSpPr>
          <p:nvPr>
            <p:ph type="sldImg"/>
          </p:nvPr>
        </p:nvSpPr>
        <p:spPr>
          <a:ln/>
        </p:spPr>
      </p:sp>
      <p:sp>
        <p:nvSpPr>
          <p:cNvPr id="2836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5146947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67DD29-2258-4DB6-AFE0-D193E180F252}" type="slidenum">
              <a:rPr lang="cs-CZ"/>
              <a:pPr/>
              <a:t>13</a:t>
            </a:fld>
            <a:endParaRPr lang="cs-CZ"/>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1892565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15</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9940524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16</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6414628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F1CDE32-6F3B-4CA3-BD2B-37337BDDDE22}" type="slidenum">
              <a:rPr lang="cs-CZ"/>
              <a:pPr/>
              <a:t>17</a:t>
            </a:fld>
            <a:endParaRPr lang="cs-CZ"/>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49901450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18</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40392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19</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87024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20</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8337688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21</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277528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22</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89533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EC2B36-862E-494B-B206-A45BE419E4A0}" type="slidenum">
              <a:rPr lang="cs-CZ"/>
              <a:pPr/>
              <a:t>4</a:t>
            </a:fld>
            <a:endParaRPr lang="cs-CZ"/>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137818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23</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40417736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24</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1072821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25</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41710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67DD29-2258-4DB6-AFE0-D193E180F252}" type="slidenum">
              <a:rPr lang="cs-CZ"/>
              <a:pPr/>
              <a:t>5</a:t>
            </a:fld>
            <a:endParaRPr lang="cs-CZ"/>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22000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67DD29-2258-4DB6-AFE0-D193E180F252}" type="slidenum">
              <a:rPr lang="cs-CZ"/>
              <a:pPr/>
              <a:t>6</a:t>
            </a:fld>
            <a:endParaRPr lang="cs-CZ"/>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764338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EEDEC0-A35A-445C-93A6-174A172EC2C7}" type="slidenum">
              <a:rPr lang="cs-CZ"/>
              <a:pPr/>
              <a:t>7</a:t>
            </a:fld>
            <a:endParaRPr lang="cs-CZ"/>
          </a:p>
        </p:txBody>
      </p:sp>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467050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861007-9828-46CE-8B38-AA5A6E7BC7EF}" type="slidenum">
              <a:rPr lang="cs-CZ"/>
              <a:pPr/>
              <a:t>8</a:t>
            </a:fld>
            <a:endParaRPr lang="cs-CZ"/>
          </a:p>
        </p:txBody>
      </p:sp>
      <p:sp>
        <p:nvSpPr>
          <p:cNvPr id="240642" name="Rectangle 2"/>
          <p:cNvSpPr>
            <a:spLocks noGrp="1" noRot="1" noChangeAspect="1" noChangeArrowheads="1" noTextEdit="1"/>
          </p:cNvSpPr>
          <p:nvPr>
            <p:ph type="sldImg"/>
          </p:nvPr>
        </p:nvSpPr>
        <p:spPr>
          <a:ln/>
        </p:spPr>
      </p:sp>
      <p:sp>
        <p:nvSpPr>
          <p:cNvPr id="24064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8483526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6C92BC-E313-4738-A721-B0781FE0F0D3}" type="slidenum">
              <a:rPr lang="cs-CZ"/>
              <a:pPr/>
              <a:t>9</a:t>
            </a:fld>
            <a:endParaRPr lang="cs-CZ"/>
          </a:p>
        </p:txBody>
      </p:sp>
      <p:sp>
        <p:nvSpPr>
          <p:cNvPr id="242690" name="Rectangle 2"/>
          <p:cNvSpPr>
            <a:spLocks noGrp="1" noRot="1" noChangeAspect="1" noChangeArrowheads="1" noTextEdit="1"/>
          </p:cNvSpPr>
          <p:nvPr>
            <p:ph type="sldImg"/>
          </p:nvPr>
        </p:nvSpPr>
        <p:spPr>
          <a:ln/>
        </p:spPr>
      </p:sp>
      <p:sp>
        <p:nvSpPr>
          <p:cNvPr id="2426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615479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6B8EC11-7D85-46B6-8F10-20FF0CA56035}" type="slidenum">
              <a:rPr lang="cs-CZ"/>
              <a:pPr/>
              <a:t>10</a:t>
            </a:fld>
            <a:endParaRPr lang="cs-CZ"/>
          </a:p>
        </p:txBody>
      </p:sp>
      <p:sp>
        <p:nvSpPr>
          <p:cNvPr id="299010" name="Rectangle 7"/>
          <p:cNvSpPr txBox="1">
            <a:spLocks noGrp="1" noChangeArrowheads="1"/>
          </p:cNvSpPr>
          <p:nvPr/>
        </p:nvSpPr>
        <p:spPr bwMode="auto">
          <a:xfrm>
            <a:off x="3849688" y="9434513"/>
            <a:ext cx="2944812" cy="496887"/>
          </a:xfrm>
          <a:prstGeom prst="rect">
            <a:avLst/>
          </a:prstGeom>
          <a:noFill/>
          <a:ln w="9525">
            <a:noFill/>
            <a:miter lim="800000"/>
            <a:headEnd/>
            <a:tailEnd/>
          </a:ln>
        </p:spPr>
        <p:txBody>
          <a:bodyPr anchor="b"/>
          <a:lstStyle/>
          <a:p>
            <a:pPr algn="r">
              <a:lnSpc>
                <a:spcPct val="100000"/>
              </a:lnSpc>
            </a:pPr>
            <a:fld id="{DFA04F48-9C82-49FC-BB79-2892DC640E1B}" type="slidenum">
              <a:rPr lang="cs-CZ" sz="1200" b="0">
                <a:solidFill>
                  <a:schemeClr val="tx1"/>
                </a:solidFill>
                <a:latin typeface="Times New Roman" pitchFamily="18" charset="0"/>
              </a:rPr>
              <a:pPr algn="r">
                <a:lnSpc>
                  <a:spcPct val="100000"/>
                </a:lnSpc>
              </a:pPr>
              <a:t>10</a:t>
            </a:fld>
            <a:endParaRPr lang="cs-CZ" sz="1200" b="0">
              <a:solidFill>
                <a:schemeClr val="tx1"/>
              </a:solidFill>
              <a:latin typeface="Times New Roman" pitchFamily="18" charset="0"/>
            </a:endParaRPr>
          </a:p>
        </p:txBody>
      </p:sp>
      <p:sp>
        <p:nvSpPr>
          <p:cNvPr id="299011" name="Rectangle 2"/>
          <p:cNvSpPr>
            <a:spLocks noGrp="1" noRot="1" noChangeAspect="1" noChangeArrowheads="1" noTextEdit="1"/>
          </p:cNvSpPr>
          <p:nvPr>
            <p:ph type="sldImg"/>
          </p:nvPr>
        </p:nvSpPr>
        <p:spPr>
          <a:ln/>
        </p:spPr>
      </p:sp>
      <p:sp>
        <p:nvSpPr>
          <p:cNvPr id="299012"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42183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DFB0CE-35F8-4AF6-ACD8-E6D714A6FD56}" type="slidenum">
              <a:rPr lang="cs-CZ"/>
              <a:pPr/>
              <a:t>11</a:t>
            </a:fld>
            <a:endParaRPr lang="cs-CZ"/>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460325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5838825"/>
            <a:ext cx="9144000" cy="1019175"/>
          </a:xfrm>
          <a:prstGeom prst="rect">
            <a:avLst/>
          </a:prstGeom>
          <a:solidFill>
            <a:schemeClr val="tx1"/>
          </a:solidFill>
          <a:ln w="9525">
            <a:noFill/>
            <a:miter lim="800000"/>
            <a:headEnd/>
            <a:tailEnd/>
          </a:ln>
          <a:effectLst/>
        </p:spPr>
        <p:txBody>
          <a:bodyPr wrap="none" lIns="90000" tIns="46800" rIns="90000" bIns="46800" anchor="ctr">
            <a:spAutoFit/>
          </a:bodyPr>
          <a:lstStyle/>
          <a:p>
            <a:pPr>
              <a:lnSpc>
                <a:spcPct val="110000"/>
              </a:lnSpc>
              <a:defRPr/>
            </a:pPr>
            <a:endParaRPr lang="cs-CZ"/>
          </a:p>
        </p:txBody>
      </p:sp>
      <p:sp>
        <p:nvSpPr>
          <p:cNvPr id="5" name="Rectangle 3"/>
          <p:cNvSpPr>
            <a:spLocks noChangeArrowheads="1"/>
          </p:cNvSpPr>
          <p:nvPr/>
        </p:nvSpPr>
        <p:spPr bwMode="auto">
          <a:xfrm>
            <a:off x="0" y="0"/>
            <a:ext cx="9144000" cy="2400300"/>
          </a:xfrm>
          <a:prstGeom prst="rect">
            <a:avLst/>
          </a:prstGeom>
          <a:solidFill>
            <a:schemeClr val="accent2"/>
          </a:solidFill>
          <a:ln w="9525">
            <a:noFill/>
            <a:miter lim="800000"/>
            <a:headEnd/>
            <a:tailEnd/>
          </a:ln>
          <a:effectLst/>
        </p:spPr>
        <p:txBody>
          <a:bodyPr wrap="none" lIns="90000" tIns="46800" rIns="90000" bIns="46800" anchor="ctr">
            <a:spAutoFit/>
          </a:bodyPr>
          <a:lstStyle/>
          <a:p>
            <a:pPr algn="ctr">
              <a:defRPr/>
            </a:pPr>
            <a:endParaRPr lang="en-US" b="0">
              <a:solidFill>
                <a:schemeClr val="tx1"/>
              </a:solidFill>
              <a:latin typeface="Times New Roman" pitchFamily="18" charset="0"/>
            </a:endParaRPr>
          </a:p>
        </p:txBody>
      </p:sp>
      <p:sp>
        <p:nvSpPr>
          <p:cNvPr id="6" name="Text Box 6"/>
          <p:cNvSpPr txBox="1">
            <a:spLocks noChangeArrowheads="1"/>
          </p:cNvSpPr>
          <p:nvPr/>
        </p:nvSpPr>
        <p:spPr bwMode="auto">
          <a:xfrm>
            <a:off x="660400" y="6327775"/>
            <a:ext cx="2724150" cy="212725"/>
          </a:xfrm>
          <a:prstGeom prst="rect">
            <a:avLst/>
          </a:prstGeom>
          <a:noFill/>
          <a:ln w="9525">
            <a:noFill/>
            <a:miter lim="800000"/>
            <a:headEnd/>
            <a:tailEnd/>
          </a:ln>
          <a:effectLst/>
        </p:spPr>
        <p:txBody>
          <a:bodyPr lIns="0" tIns="0" rIns="0" bIns="0" anchor="b">
            <a:spAutoFit/>
          </a:bodyPr>
          <a:lstStyle/>
          <a:p>
            <a:pPr>
              <a:spcBef>
                <a:spcPct val="50000"/>
              </a:spcBef>
              <a:defRPr/>
            </a:pPr>
            <a:r>
              <a:rPr lang="cs-CZ" sz="1400"/>
              <a:t>www.cevroinstitut.cz</a:t>
            </a:r>
          </a:p>
        </p:txBody>
      </p:sp>
      <p:sp>
        <p:nvSpPr>
          <p:cNvPr id="7" name="Rectangle 7"/>
          <p:cNvSpPr>
            <a:spLocks noChangeArrowheads="1"/>
          </p:cNvSpPr>
          <p:nvPr/>
        </p:nvSpPr>
        <p:spPr bwMode="auto">
          <a:xfrm>
            <a:off x="0" y="5600700"/>
            <a:ext cx="9144000" cy="238125"/>
          </a:xfrm>
          <a:prstGeom prst="rect">
            <a:avLst/>
          </a:prstGeom>
          <a:solidFill>
            <a:schemeClr val="hlink"/>
          </a:solidFill>
          <a:ln w="9525">
            <a:noFill/>
            <a:miter lim="800000"/>
            <a:headEnd/>
            <a:tailEnd/>
          </a:ln>
          <a:effectLst/>
        </p:spPr>
        <p:txBody>
          <a:bodyPr lIns="90000" tIns="46800" rIns="90000" bIns="46800" anchor="ctr">
            <a:spAutoFit/>
          </a:bodyPr>
          <a:lstStyle/>
          <a:p>
            <a:pPr>
              <a:lnSpc>
                <a:spcPct val="110000"/>
              </a:lnSpc>
              <a:defRPr/>
            </a:pPr>
            <a:endParaRPr lang="cs-CZ"/>
          </a:p>
        </p:txBody>
      </p:sp>
      <p:sp>
        <p:nvSpPr>
          <p:cNvPr id="8" name="Rectangle 8"/>
          <p:cNvSpPr>
            <a:spLocks noChangeArrowheads="1"/>
          </p:cNvSpPr>
          <p:nvPr/>
        </p:nvSpPr>
        <p:spPr bwMode="auto">
          <a:xfrm>
            <a:off x="0" y="2400300"/>
            <a:ext cx="9144000" cy="238125"/>
          </a:xfrm>
          <a:prstGeom prst="rect">
            <a:avLst/>
          </a:prstGeom>
          <a:solidFill>
            <a:schemeClr val="folHlink"/>
          </a:solidFill>
          <a:ln w="9525">
            <a:noFill/>
            <a:miter lim="800000"/>
            <a:headEnd/>
            <a:tailEnd/>
          </a:ln>
          <a:effectLst/>
        </p:spPr>
        <p:txBody>
          <a:bodyPr lIns="90000" tIns="46800" rIns="90000" bIns="46800" anchor="ctr">
            <a:spAutoFit/>
          </a:bodyPr>
          <a:lstStyle/>
          <a:p>
            <a:pPr>
              <a:lnSpc>
                <a:spcPct val="110000"/>
              </a:lnSpc>
              <a:defRPr/>
            </a:pPr>
            <a:endParaRPr lang="cs-CZ"/>
          </a:p>
        </p:txBody>
      </p:sp>
      <p:pic>
        <p:nvPicPr>
          <p:cNvPr id="9" name="Picture 9" descr="Cevro-institut_doplnkove_rgb_negativni"/>
          <p:cNvPicPr>
            <a:picLocks noChangeAspect="1" noChangeArrowheads="1"/>
          </p:cNvPicPr>
          <p:nvPr userDrawn="1"/>
        </p:nvPicPr>
        <p:blipFill>
          <a:blip r:embed="rId2" cstate="print"/>
          <a:srcRect/>
          <a:stretch>
            <a:fillRect/>
          </a:stretch>
        </p:blipFill>
        <p:spPr bwMode="auto">
          <a:xfrm>
            <a:off x="684213" y="577850"/>
            <a:ext cx="6130925" cy="1258888"/>
          </a:xfrm>
          <a:prstGeom prst="rect">
            <a:avLst/>
          </a:prstGeom>
          <a:noFill/>
          <a:ln w="9525">
            <a:noFill/>
            <a:miter lim="800000"/>
            <a:headEnd/>
            <a:tailEnd/>
          </a:ln>
        </p:spPr>
      </p:pic>
      <p:sp>
        <p:nvSpPr>
          <p:cNvPr id="180228" name="Rectangle 4"/>
          <p:cNvSpPr>
            <a:spLocks noGrp="1" noChangeArrowheads="1"/>
          </p:cNvSpPr>
          <p:nvPr>
            <p:ph type="ctrTitle" sz="quarter"/>
          </p:nvPr>
        </p:nvSpPr>
        <p:spPr>
          <a:xfrm>
            <a:off x="660400" y="2765425"/>
            <a:ext cx="8010525" cy="1462088"/>
          </a:xfrm>
        </p:spPr>
        <p:txBody>
          <a:bodyPr anchor="t"/>
          <a:lstStyle>
            <a:lvl1pPr>
              <a:defRPr sz="3100"/>
            </a:lvl1pPr>
          </a:lstStyle>
          <a:p>
            <a:r>
              <a:rPr lang="cs-CZ"/>
              <a:t>Klepnutím lze upravit styl předlohy nadpisů.</a:t>
            </a:r>
          </a:p>
        </p:txBody>
      </p:sp>
      <p:sp>
        <p:nvSpPr>
          <p:cNvPr id="180229" name="Rectangle 5"/>
          <p:cNvSpPr>
            <a:spLocks noGrp="1" noChangeArrowheads="1"/>
          </p:cNvSpPr>
          <p:nvPr>
            <p:ph type="subTitle" sz="quarter" idx="1"/>
          </p:nvPr>
        </p:nvSpPr>
        <p:spPr>
          <a:xfrm>
            <a:off x="660400" y="4986338"/>
            <a:ext cx="8010525" cy="387350"/>
          </a:xfrm>
        </p:spPr>
        <p:txBody>
          <a:bodyPr bIns="0"/>
          <a:lstStyle>
            <a:lvl1pPr marL="0" indent="0">
              <a:buFont typeface="Arial" charset="0"/>
              <a:buNone/>
              <a:defRPr/>
            </a:lvl1pPr>
          </a:lstStyle>
          <a:p>
            <a:r>
              <a:rPr lang="cs-CZ"/>
              <a:t>Klepnutím lze upravit styl předlohy podnadpisů.</a:t>
            </a:r>
          </a:p>
        </p:txBody>
      </p:sp>
    </p:spTree>
  </p:cSld>
  <p:clrMapOvr>
    <a:masterClrMapping/>
  </p:clrMapOvr>
  <p:transition>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13"/>
          <p:cNvSpPr>
            <a:spLocks noGrp="1" noChangeArrowheads="1"/>
          </p:cNvSpPr>
          <p:nvPr>
            <p:ph type="sldNum" sz="quarter" idx="10"/>
          </p:nvPr>
        </p:nvSpPr>
        <p:spPr>
          <a:ln/>
        </p:spPr>
        <p:txBody>
          <a:bodyPr/>
          <a:lstStyle>
            <a:lvl1pPr>
              <a:defRPr/>
            </a:lvl1pPr>
          </a:lstStyle>
          <a:p>
            <a:pPr>
              <a:defRPr/>
            </a:pPr>
            <a:fld id="{6D8C785A-E6D5-46C9-9D95-037639BAB525}" type="slidenum">
              <a:rPr lang="cs-CZ"/>
              <a:pPr>
                <a:defRPr/>
              </a:pPr>
              <a:t>‹#›</a:t>
            </a:fld>
            <a:endParaRPr lang="cs-CZ"/>
          </a:p>
        </p:txBody>
      </p:sp>
    </p:spTree>
  </p:cSld>
  <p:clrMapOvr>
    <a:masterClrMapping/>
  </p:clrMapOvr>
  <p:transition>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15113" y="1382713"/>
            <a:ext cx="2111375" cy="4916487"/>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279400" y="1382713"/>
            <a:ext cx="6183313" cy="4916487"/>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13"/>
          <p:cNvSpPr>
            <a:spLocks noGrp="1" noChangeArrowheads="1"/>
          </p:cNvSpPr>
          <p:nvPr>
            <p:ph type="sldNum" sz="quarter" idx="10"/>
          </p:nvPr>
        </p:nvSpPr>
        <p:spPr>
          <a:ln/>
        </p:spPr>
        <p:txBody>
          <a:bodyPr/>
          <a:lstStyle>
            <a:lvl1pPr>
              <a:defRPr/>
            </a:lvl1pPr>
          </a:lstStyle>
          <a:p>
            <a:pPr>
              <a:defRPr/>
            </a:pPr>
            <a:fld id="{DB9E9DF6-6B0C-4752-A300-3542800C3366}" type="slidenum">
              <a:rPr lang="cs-CZ"/>
              <a:pPr>
                <a:defRPr/>
              </a:pPr>
              <a:t>‹#›</a:t>
            </a:fld>
            <a:endParaRPr lang="cs-CZ"/>
          </a:p>
        </p:txBody>
      </p:sp>
    </p:spTree>
  </p:cSld>
  <p:clrMapOvr>
    <a:masterClrMapping/>
  </p:clrMapOvr>
  <p:transition>
    <p:cu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279400" y="1382713"/>
            <a:ext cx="8447088" cy="301625"/>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279400" y="2065338"/>
            <a:ext cx="4146550" cy="4233862"/>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578350" y="2065338"/>
            <a:ext cx="4148138" cy="4233862"/>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číslo snímku 4"/>
          <p:cNvSpPr>
            <a:spLocks noGrp="1"/>
          </p:cNvSpPr>
          <p:nvPr>
            <p:ph type="sldNum" sz="quarter" idx="10"/>
          </p:nvPr>
        </p:nvSpPr>
        <p:spPr>
          <a:xfrm>
            <a:off x="6600825" y="6491288"/>
            <a:ext cx="2133600" cy="354012"/>
          </a:xfrm>
        </p:spPr>
        <p:txBody>
          <a:bodyPr/>
          <a:lstStyle>
            <a:lvl1pPr>
              <a:defRPr/>
            </a:lvl1pPr>
          </a:lstStyle>
          <a:p>
            <a:fld id="{F895BA86-3F9B-4FE5-9346-509D3C12F7DD}" type="slidenum">
              <a:rPr lang="cs-CZ"/>
              <a:pPr/>
              <a:t>‹#›</a:t>
            </a:fld>
            <a:endParaRPr lang="cs-CZ"/>
          </a:p>
        </p:txBody>
      </p:sp>
    </p:spTree>
  </p:cSld>
  <p:clrMapOvr>
    <a:masterClrMapping/>
  </p:clrMapOvr>
  <p:transitio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13"/>
          <p:cNvSpPr>
            <a:spLocks noGrp="1" noChangeArrowheads="1"/>
          </p:cNvSpPr>
          <p:nvPr>
            <p:ph type="sldNum" sz="quarter" idx="10"/>
          </p:nvPr>
        </p:nvSpPr>
        <p:spPr>
          <a:ln/>
        </p:spPr>
        <p:txBody>
          <a:bodyPr/>
          <a:lstStyle>
            <a:lvl1pPr>
              <a:defRPr/>
            </a:lvl1pPr>
          </a:lstStyle>
          <a:p>
            <a:pPr>
              <a:defRPr/>
            </a:pPr>
            <a:fld id="{4DA68240-3DE8-4EE6-8AA1-AC3BE2361A63}" type="slidenum">
              <a:rPr lang="cs-CZ"/>
              <a:pPr>
                <a:defRPr/>
              </a:pPr>
              <a:t>‹#›</a:t>
            </a:fld>
            <a:endParaRPr lang="cs-CZ"/>
          </a:p>
        </p:txBody>
      </p:sp>
    </p:spTree>
  </p:cSld>
  <p:clrMapOvr>
    <a:masterClrMapping/>
  </p:clrMapOvr>
  <p:transition>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Klepnutím lze upravit styly předlohy textu.</a:t>
            </a:r>
          </a:p>
        </p:txBody>
      </p:sp>
      <p:sp>
        <p:nvSpPr>
          <p:cNvPr id="4" name="Rectangle 13"/>
          <p:cNvSpPr>
            <a:spLocks noGrp="1" noChangeArrowheads="1"/>
          </p:cNvSpPr>
          <p:nvPr>
            <p:ph type="sldNum" sz="quarter" idx="10"/>
          </p:nvPr>
        </p:nvSpPr>
        <p:spPr>
          <a:ln/>
        </p:spPr>
        <p:txBody>
          <a:bodyPr/>
          <a:lstStyle>
            <a:lvl1pPr>
              <a:defRPr/>
            </a:lvl1pPr>
          </a:lstStyle>
          <a:p>
            <a:pPr>
              <a:defRPr/>
            </a:pPr>
            <a:fld id="{62333881-1A25-44D1-B54D-BD30CF322BD6}" type="slidenum">
              <a:rPr lang="cs-CZ"/>
              <a:pPr>
                <a:defRPr/>
              </a:pPr>
              <a:t>‹#›</a:t>
            </a:fld>
            <a:endParaRPr lang="cs-CZ"/>
          </a:p>
        </p:txBody>
      </p:sp>
    </p:spTree>
  </p:cSld>
  <p:clrMapOvr>
    <a:masterClrMapping/>
  </p:clrMapOvr>
  <p:transition>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279400" y="2065338"/>
            <a:ext cx="4146550" cy="42338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578350" y="2065338"/>
            <a:ext cx="4148138" cy="42338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13"/>
          <p:cNvSpPr>
            <a:spLocks noGrp="1" noChangeArrowheads="1"/>
          </p:cNvSpPr>
          <p:nvPr>
            <p:ph type="sldNum" sz="quarter" idx="10"/>
          </p:nvPr>
        </p:nvSpPr>
        <p:spPr>
          <a:ln/>
        </p:spPr>
        <p:txBody>
          <a:bodyPr/>
          <a:lstStyle>
            <a:lvl1pPr>
              <a:defRPr/>
            </a:lvl1pPr>
          </a:lstStyle>
          <a:p>
            <a:pPr>
              <a:defRPr/>
            </a:pPr>
            <a:fld id="{573AD5C6-E4BE-4B7E-8691-1DCF0476786D}" type="slidenum">
              <a:rPr lang="cs-CZ"/>
              <a:pPr>
                <a:defRPr/>
              </a:pPr>
              <a:t>‹#›</a:t>
            </a:fld>
            <a:endParaRPr lang="cs-CZ"/>
          </a:p>
        </p:txBody>
      </p:sp>
    </p:spTree>
  </p:cSld>
  <p:clrMapOvr>
    <a:masterClrMapping/>
  </p:clrMapOvr>
  <p:transition>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13"/>
          <p:cNvSpPr>
            <a:spLocks noGrp="1" noChangeArrowheads="1"/>
          </p:cNvSpPr>
          <p:nvPr>
            <p:ph type="sldNum" sz="quarter" idx="10"/>
          </p:nvPr>
        </p:nvSpPr>
        <p:spPr>
          <a:ln/>
        </p:spPr>
        <p:txBody>
          <a:bodyPr/>
          <a:lstStyle>
            <a:lvl1pPr>
              <a:defRPr/>
            </a:lvl1pPr>
          </a:lstStyle>
          <a:p>
            <a:pPr>
              <a:defRPr/>
            </a:pPr>
            <a:fld id="{7F43DC5E-938A-4843-8BEB-E21649D9639F}" type="slidenum">
              <a:rPr lang="cs-CZ"/>
              <a:pPr>
                <a:defRPr/>
              </a:pPr>
              <a:t>‹#›</a:t>
            </a:fld>
            <a:endParaRPr lang="cs-CZ"/>
          </a:p>
        </p:txBody>
      </p:sp>
    </p:spTree>
  </p:cSld>
  <p:clrMapOvr>
    <a:masterClrMapping/>
  </p:clrMapOvr>
  <p:transition>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Rectangle 13"/>
          <p:cNvSpPr>
            <a:spLocks noGrp="1" noChangeArrowheads="1"/>
          </p:cNvSpPr>
          <p:nvPr>
            <p:ph type="sldNum" sz="quarter" idx="10"/>
          </p:nvPr>
        </p:nvSpPr>
        <p:spPr>
          <a:ln/>
        </p:spPr>
        <p:txBody>
          <a:bodyPr/>
          <a:lstStyle>
            <a:lvl1pPr>
              <a:defRPr/>
            </a:lvl1pPr>
          </a:lstStyle>
          <a:p>
            <a:pPr>
              <a:defRPr/>
            </a:pPr>
            <a:fld id="{8C3C31E8-2677-411A-AC5C-A50539D4E212}" type="slidenum">
              <a:rPr lang="cs-CZ"/>
              <a:pPr>
                <a:defRPr/>
              </a:pPr>
              <a:t>‹#›</a:t>
            </a:fld>
            <a:endParaRPr lang="cs-CZ"/>
          </a:p>
        </p:txBody>
      </p:sp>
    </p:spTree>
  </p:cSld>
  <p:clrMapOvr>
    <a:masterClrMapping/>
  </p:clrMapOvr>
  <p:transition>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8A6B061E-4337-48F6-B9A5-25459A22036B}" type="slidenum">
              <a:rPr lang="cs-CZ"/>
              <a:pPr>
                <a:defRPr/>
              </a:pPr>
              <a:t>‹#›</a:t>
            </a:fld>
            <a:endParaRPr lang="cs-CZ"/>
          </a:p>
        </p:txBody>
      </p:sp>
    </p:spTree>
  </p:cSld>
  <p:clrMapOvr>
    <a:masterClrMapping/>
  </p:clrMapOvr>
  <p:transition>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13"/>
          <p:cNvSpPr>
            <a:spLocks noGrp="1" noChangeArrowheads="1"/>
          </p:cNvSpPr>
          <p:nvPr>
            <p:ph type="sldNum" sz="quarter" idx="10"/>
          </p:nvPr>
        </p:nvSpPr>
        <p:spPr>
          <a:ln/>
        </p:spPr>
        <p:txBody>
          <a:bodyPr/>
          <a:lstStyle>
            <a:lvl1pPr>
              <a:defRPr/>
            </a:lvl1pPr>
          </a:lstStyle>
          <a:p>
            <a:pPr>
              <a:defRPr/>
            </a:pPr>
            <a:fld id="{BB818C05-17AD-4416-8DB3-B9FB3FA6CE2C}" type="slidenum">
              <a:rPr lang="cs-CZ"/>
              <a:pPr>
                <a:defRPr/>
              </a:pPr>
              <a:t>‹#›</a:t>
            </a:fld>
            <a:endParaRPr lang="cs-CZ"/>
          </a:p>
        </p:txBody>
      </p:sp>
    </p:spTree>
  </p:cSld>
  <p:clrMapOvr>
    <a:masterClrMapping/>
  </p:clrMapOvr>
  <p:transition>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13"/>
          <p:cNvSpPr>
            <a:spLocks noGrp="1" noChangeArrowheads="1"/>
          </p:cNvSpPr>
          <p:nvPr>
            <p:ph type="sldNum" sz="quarter" idx="10"/>
          </p:nvPr>
        </p:nvSpPr>
        <p:spPr>
          <a:ln/>
        </p:spPr>
        <p:txBody>
          <a:bodyPr/>
          <a:lstStyle>
            <a:lvl1pPr>
              <a:defRPr/>
            </a:lvl1pPr>
          </a:lstStyle>
          <a:p>
            <a:pPr>
              <a:defRPr/>
            </a:pPr>
            <a:fld id="{CEFA2C1B-EF6E-4ADC-95C9-BD32B4F990C8}" type="slidenum">
              <a:rPr lang="cs-CZ"/>
              <a:pPr>
                <a:defRPr/>
              </a:pPr>
              <a:t>‹#›</a:t>
            </a:fld>
            <a:endParaRPr lang="cs-CZ"/>
          </a:p>
        </p:txBody>
      </p:sp>
    </p:spTree>
  </p:cSld>
  <p:clrMapOvr>
    <a:masterClrMapping/>
  </p:clrMapOvr>
  <p:transition>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9202" name="Rectangle 2"/>
          <p:cNvSpPr>
            <a:spLocks noChangeArrowheads="1"/>
          </p:cNvSpPr>
          <p:nvPr userDrawn="1"/>
        </p:nvSpPr>
        <p:spPr bwMode="auto">
          <a:xfrm>
            <a:off x="0" y="0"/>
            <a:ext cx="9144000" cy="858838"/>
          </a:xfrm>
          <a:prstGeom prst="rect">
            <a:avLst/>
          </a:prstGeom>
          <a:solidFill>
            <a:schemeClr val="accent2"/>
          </a:solidFill>
          <a:ln w="9525">
            <a:noFill/>
            <a:miter lim="800000"/>
            <a:headEnd/>
            <a:tailEnd/>
          </a:ln>
          <a:effectLst/>
        </p:spPr>
        <p:txBody>
          <a:bodyPr wrap="none" lIns="90000" tIns="46800" rIns="90000" bIns="46800" anchor="ctr">
            <a:spAutoFit/>
          </a:bodyPr>
          <a:lstStyle/>
          <a:p>
            <a:pPr>
              <a:lnSpc>
                <a:spcPct val="110000"/>
              </a:lnSpc>
              <a:defRPr/>
            </a:pPr>
            <a:endParaRPr lang="cs-CZ"/>
          </a:p>
        </p:txBody>
      </p:sp>
      <p:sp>
        <p:nvSpPr>
          <p:cNvPr id="179203" name="Rectangle 3"/>
          <p:cNvSpPr>
            <a:spLocks noChangeArrowheads="1"/>
          </p:cNvSpPr>
          <p:nvPr userDrawn="1"/>
        </p:nvSpPr>
        <p:spPr bwMode="auto">
          <a:xfrm>
            <a:off x="0" y="858838"/>
            <a:ext cx="9144000" cy="901700"/>
          </a:xfrm>
          <a:prstGeom prst="rect">
            <a:avLst/>
          </a:prstGeom>
          <a:solidFill>
            <a:schemeClr val="tx1"/>
          </a:solidFill>
          <a:ln w="9525">
            <a:noFill/>
            <a:miter lim="800000"/>
            <a:headEnd/>
            <a:tailEnd/>
          </a:ln>
          <a:effectLst/>
        </p:spPr>
        <p:txBody>
          <a:bodyPr lIns="90000" tIns="46800" rIns="90000" bIns="46800" anchor="ctr">
            <a:spAutoFit/>
          </a:bodyPr>
          <a:lstStyle/>
          <a:p>
            <a:pPr>
              <a:lnSpc>
                <a:spcPct val="110000"/>
              </a:lnSpc>
              <a:defRPr/>
            </a:pPr>
            <a:endParaRPr lang="cs-CZ"/>
          </a:p>
        </p:txBody>
      </p:sp>
      <p:sp>
        <p:nvSpPr>
          <p:cNvPr id="179204" name="Rectangle 4"/>
          <p:cNvSpPr>
            <a:spLocks noChangeArrowheads="1"/>
          </p:cNvSpPr>
          <p:nvPr userDrawn="1"/>
        </p:nvSpPr>
        <p:spPr bwMode="auto">
          <a:xfrm>
            <a:off x="0" y="6497638"/>
            <a:ext cx="9144000" cy="360362"/>
          </a:xfrm>
          <a:prstGeom prst="rect">
            <a:avLst/>
          </a:prstGeom>
          <a:solidFill>
            <a:schemeClr val="tx1"/>
          </a:solidFill>
          <a:ln w="9525">
            <a:noFill/>
            <a:miter lim="800000"/>
            <a:headEnd/>
            <a:tailEnd/>
          </a:ln>
          <a:effectLst/>
        </p:spPr>
        <p:txBody>
          <a:bodyPr lIns="90000" tIns="46800" rIns="90000" bIns="46800" anchor="ctr">
            <a:spAutoFit/>
          </a:bodyPr>
          <a:lstStyle/>
          <a:p>
            <a:pPr>
              <a:lnSpc>
                <a:spcPct val="110000"/>
              </a:lnSpc>
              <a:defRPr/>
            </a:pPr>
            <a:endParaRPr lang="cs-CZ"/>
          </a:p>
        </p:txBody>
      </p:sp>
      <p:sp>
        <p:nvSpPr>
          <p:cNvPr id="1029" name="Rectangle 5"/>
          <p:cNvSpPr>
            <a:spLocks noGrp="1" noChangeArrowheads="1"/>
          </p:cNvSpPr>
          <p:nvPr>
            <p:ph type="title"/>
          </p:nvPr>
        </p:nvSpPr>
        <p:spPr bwMode="auto">
          <a:xfrm>
            <a:off x="279400" y="1382713"/>
            <a:ext cx="8447088" cy="301625"/>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cs-CZ"/>
              <a:t>Klepnutím lze upravit styl předlohy nadpisů.</a:t>
            </a:r>
          </a:p>
        </p:txBody>
      </p:sp>
      <p:sp>
        <p:nvSpPr>
          <p:cNvPr id="1030" name="Rectangle 6"/>
          <p:cNvSpPr>
            <a:spLocks noGrp="1" noChangeArrowheads="1"/>
          </p:cNvSpPr>
          <p:nvPr>
            <p:ph type="body" idx="1"/>
          </p:nvPr>
        </p:nvSpPr>
        <p:spPr bwMode="auto">
          <a:xfrm>
            <a:off x="279400" y="2065338"/>
            <a:ext cx="8447088" cy="4233862"/>
          </a:xfrm>
          <a:prstGeom prst="rect">
            <a:avLst/>
          </a:prstGeom>
          <a:noFill/>
          <a:ln w="9525">
            <a:noFill/>
            <a:miter lim="800000"/>
            <a:headEnd/>
            <a:tailEnd/>
          </a:ln>
        </p:spPr>
        <p:txBody>
          <a:bodyPr vert="horz" wrap="square" lIns="0" tIns="0" rIns="0" bIns="25200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179207" name="Rectangle 7"/>
          <p:cNvSpPr>
            <a:spLocks noChangeArrowheads="1"/>
          </p:cNvSpPr>
          <p:nvPr/>
        </p:nvSpPr>
        <p:spPr bwMode="auto">
          <a:xfrm>
            <a:off x="404813" y="661988"/>
            <a:ext cx="504825" cy="88900"/>
          </a:xfrm>
          <a:prstGeom prst="rect">
            <a:avLst/>
          </a:prstGeom>
          <a:noFill/>
          <a:ln w="9525">
            <a:noFill/>
            <a:miter lim="800000"/>
            <a:headEnd/>
            <a:tailEnd/>
          </a:ln>
          <a:effectLst/>
        </p:spPr>
        <p:txBody>
          <a:bodyPr wrap="none" lIns="90000" tIns="46800" rIns="90000" bIns="46800" anchor="ctr">
            <a:spAutoFit/>
          </a:bodyPr>
          <a:lstStyle/>
          <a:p>
            <a:pPr>
              <a:lnSpc>
                <a:spcPct val="110000"/>
              </a:lnSpc>
              <a:defRPr/>
            </a:pPr>
            <a:endParaRPr lang="cs-CZ"/>
          </a:p>
        </p:txBody>
      </p:sp>
      <p:sp>
        <p:nvSpPr>
          <p:cNvPr id="179208" name="Text Box 8"/>
          <p:cNvSpPr txBox="1">
            <a:spLocks noChangeArrowheads="1"/>
          </p:cNvSpPr>
          <p:nvPr userDrawn="1"/>
        </p:nvSpPr>
        <p:spPr bwMode="auto">
          <a:xfrm>
            <a:off x="279400" y="6599238"/>
            <a:ext cx="1584325" cy="182562"/>
          </a:xfrm>
          <a:prstGeom prst="rect">
            <a:avLst/>
          </a:prstGeom>
          <a:noFill/>
          <a:ln w="9525">
            <a:noFill/>
            <a:miter lim="800000"/>
            <a:headEnd/>
            <a:tailEnd/>
          </a:ln>
          <a:effectLst/>
        </p:spPr>
        <p:txBody>
          <a:bodyPr lIns="0" tIns="0" rIns="0" bIns="0" anchor="b">
            <a:spAutoFit/>
          </a:bodyPr>
          <a:lstStyle/>
          <a:p>
            <a:pPr>
              <a:spcBef>
                <a:spcPct val="50000"/>
              </a:spcBef>
              <a:defRPr/>
            </a:pPr>
            <a:r>
              <a:rPr lang="cs-CZ" sz="1200"/>
              <a:t>www.cevroinstitut.cz</a:t>
            </a:r>
          </a:p>
        </p:txBody>
      </p:sp>
      <p:sp>
        <p:nvSpPr>
          <p:cNvPr id="179209" name="Rectangle 9"/>
          <p:cNvSpPr>
            <a:spLocks noChangeArrowheads="1"/>
          </p:cNvSpPr>
          <p:nvPr userDrawn="1"/>
        </p:nvSpPr>
        <p:spPr bwMode="auto">
          <a:xfrm>
            <a:off x="0" y="858838"/>
            <a:ext cx="9144000" cy="122237"/>
          </a:xfrm>
          <a:prstGeom prst="rect">
            <a:avLst/>
          </a:prstGeom>
          <a:solidFill>
            <a:schemeClr val="folHlink"/>
          </a:solidFill>
          <a:ln w="9525">
            <a:noFill/>
            <a:miter lim="800000"/>
            <a:headEnd/>
            <a:tailEnd/>
          </a:ln>
          <a:effectLst/>
        </p:spPr>
        <p:txBody>
          <a:bodyPr lIns="90000" tIns="46800" rIns="90000" bIns="46800" anchor="ctr">
            <a:spAutoFit/>
          </a:bodyPr>
          <a:lstStyle/>
          <a:p>
            <a:pPr>
              <a:lnSpc>
                <a:spcPct val="110000"/>
              </a:lnSpc>
              <a:defRPr/>
            </a:pPr>
            <a:endParaRPr lang="cs-CZ"/>
          </a:p>
        </p:txBody>
      </p:sp>
      <p:sp>
        <p:nvSpPr>
          <p:cNvPr id="179210" name="Rectangle 10"/>
          <p:cNvSpPr>
            <a:spLocks noChangeArrowheads="1"/>
          </p:cNvSpPr>
          <p:nvPr userDrawn="1"/>
        </p:nvSpPr>
        <p:spPr bwMode="auto">
          <a:xfrm>
            <a:off x="0" y="1760538"/>
            <a:ext cx="9144000" cy="122237"/>
          </a:xfrm>
          <a:prstGeom prst="rect">
            <a:avLst/>
          </a:prstGeom>
          <a:solidFill>
            <a:schemeClr val="hlink"/>
          </a:solidFill>
          <a:ln w="9525">
            <a:noFill/>
            <a:miter lim="800000"/>
            <a:headEnd/>
            <a:tailEnd/>
          </a:ln>
          <a:effectLst/>
        </p:spPr>
        <p:txBody>
          <a:bodyPr lIns="90000" tIns="46800" rIns="90000" bIns="46800" anchor="ctr">
            <a:spAutoFit/>
          </a:bodyPr>
          <a:lstStyle/>
          <a:p>
            <a:pPr>
              <a:lnSpc>
                <a:spcPct val="110000"/>
              </a:lnSpc>
              <a:defRPr/>
            </a:pPr>
            <a:endParaRPr lang="cs-CZ"/>
          </a:p>
        </p:txBody>
      </p:sp>
      <p:pic>
        <p:nvPicPr>
          <p:cNvPr id="1035" name="Picture 11" descr="Cevro-institut_doplnkove_rgb_negativni"/>
          <p:cNvPicPr>
            <a:picLocks noChangeAspect="1" noChangeArrowheads="1"/>
          </p:cNvPicPr>
          <p:nvPr userDrawn="1"/>
        </p:nvPicPr>
        <p:blipFill>
          <a:blip r:embed="rId14" cstate="print"/>
          <a:srcRect/>
          <a:stretch>
            <a:fillRect/>
          </a:stretch>
        </p:blipFill>
        <p:spPr bwMode="auto">
          <a:xfrm>
            <a:off x="288925" y="198438"/>
            <a:ext cx="2598738" cy="533400"/>
          </a:xfrm>
          <a:prstGeom prst="rect">
            <a:avLst/>
          </a:prstGeom>
          <a:noFill/>
          <a:ln w="9525">
            <a:noFill/>
            <a:miter lim="800000"/>
            <a:headEnd/>
            <a:tailEnd/>
          </a:ln>
        </p:spPr>
      </p:pic>
      <p:sp>
        <p:nvSpPr>
          <p:cNvPr id="179212" name="Rectangle 12"/>
          <p:cNvSpPr>
            <a:spLocks noChangeArrowheads="1"/>
          </p:cNvSpPr>
          <p:nvPr/>
        </p:nvSpPr>
        <p:spPr bwMode="auto">
          <a:xfrm>
            <a:off x="276225" y="1922463"/>
            <a:ext cx="8447088" cy="511175"/>
          </a:xfrm>
          <a:prstGeom prst="rect">
            <a:avLst/>
          </a:prstGeom>
          <a:noFill/>
          <a:ln w="9525">
            <a:noFill/>
            <a:miter lim="800000"/>
            <a:headEnd/>
            <a:tailEnd/>
          </a:ln>
          <a:effectLst/>
        </p:spPr>
        <p:txBody>
          <a:bodyPr lIns="0" tIns="0" rIns="0" bIns="252000"/>
          <a:lstStyle/>
          <a:p>
            <a:pPr marL="342900" indent="-342900">
              <a:spcBef>
                <a:spcPct val="20000"/>
              </a:spcBef>
              <a:buClr>
                <a:schemeClr val="accent2"/>
              </a:buClr>
              <a:buSzPct val="120000"/>
              <a:buFont typeface="Arial" charset="0"/>
              <a:buChar char="■"/>
              <a:defRPr/>
            </a:pPr>
            <a:endParaRPr lang="en-US" sz="1600">
              <a:solidFill>
                <a:schemeClr val="tx1"/>
              </a:solidFill>
            </a:endParaRPr>
          </a:p>
        </p:txBody>
      </p:sp>
      <p:sp>
        <p:nvSpPr>
          <p:cNvPr id="179213" name="Rectangle 13"/>
          <p:cNvSpPr>
            <a:spLocks noGrp="1" noChangeArrowheads="1"/>
          </p:cNvSpPr>
          <p:nvPr>
            <p:ph type="sldNum" sz="quarter" idx="4"/>
          </p:nvPr>
        </p:nvSpPr>
        <p:spPr bwMode="auto">
          <a:xfrm>
            <a:off x="6600825" y="6491288"/>
            <a:ext cx="2133600" cy="3540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a:latin typeface="Times New Roman" pitchFamily="18" charset="0"/>
              </a:defRPr>
            </a:lvl1pPr>
          </a:lstStyle>
          <a:p>
            <a:pPr>
              <a:defRPr/>
            </a:pPr>
            <a:fld id="{1326383C-E379-467F-A7B6-EF6AE91B24AD}"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63" r:id="rId12"/>
  </p:sldLayoutIdLst>
  <p:transition>
    <p:cut/>
  </p:transition>
  <p:hf hdr="0" ftr="0" dt="0"/>
  <p:txStyles>
    <p:titleStyle>
      <a:lvl1pPr algn="l" rtl="0" eaLnBrk="0" fontAlgn="base" hangingPunct="0">
        <a:lnSpc>
          <a:spcPct val="110000"/>
        </a:lnSpc>
        <a:spcBef>
          <a:spcPct val="0"/>
        </a:spcBef>
        <a:spcAft>
          <a:spcPct val="0"/>
        </a:spcAft>
        <a:defRPr b="1">
          <a:solidFill>
            <a:schemeClr val="accent2"/>
          </a:solidFill>
          <a:latin typeface="+mj-lt"/>
          <a:ea typeface="+mj-ea"/>
          <a:cs typeface="+mj-cs"/>
        </a:defRPr>
      </a:lvl1pPr>
      <a:lvl2pPr algn="l" rtl="0" eaLnBrk="0" fontAlgn="base" hangingPunct="0">
        <a:lnSpc>
          <a:spcPct val="110000"/>
        </a:lnSpc>
        <a:spcBef>
          <a:spcPct val="0"/>
        </a:spcBef>
        <a:spcAft>
          <a:spcPct val="0"/>
        </a:spcAft>
        <a:defRPr b="1">
          <a:solidFill>
            <a:schemeClr val="accent2"/>
          </a:solidFill>
          <a:latin typeface="Arial" charset="0"/>
        </a:defRPr>
      </a:lvl2pPr>
      <a:lvl3pPr algn="l" rtl="0" eaLnBrk="0" fontAlgn="base" hangingPunct="0">
        <a:lnSpc>
          <a:spcPct val="110000"/>
        </a:lnSpc>
        <a:spcBef>
          <a:spcPct val="0"/>
        </a:spcBef>
        <a:spcAft>
          <a:spcPct val="0"/>
        </a:spcAft>
        <a:defRPr b="1">
          <a:solidFill>
            <a:schemeClr val="accent2"/>
          </a:solidFill>
          <a:latin typeface="Arial" charset="0"/>
        </a:defRPr>
      </a:lvl3pPr>
      <a:lvl4pPr algn="l" rtl="0" eaLnBrk="0" fontAlgn="base" hangingPunct="0">
        <a:lnSpc>
          <a:spcPct val="110000"/>
        </a:lnSpc>
        <a:spcBef>
          <a:spcPct val="0"/>
        </a:spcBef>
        <a:spcAft>
          <a:spcPct val="0"/>
        </a:spcAft>
        <a:defRPr b="1">
          <a:solidFill>
            <a:schemeClr val="accent2"/>
          </a:solidFill>
          <a:latin typeface="Arial" charset="0"/>
        </a:defRPr>
      </a:lvl4pPr>
      <a:lvl5pPr algn="l" rtl="0" eaLnBrk="0" fontAlgn="base" hangingPunct="0">
        <a:lnSpc>
          <a:spcPct val="110000"/>
        </a:lnSpc>
        <a:spcBef>
          <a:spcPct val="0"/>
        </a:spcBef>
        <a:spcAft>
          <a:spcPct val="0"/>
        </a:spcAft>
        <a:defRPr b="1">
          <a:solidFill>
            <a:schemeClr val="accent2"/>
          </a:solidFill>
          <a:latin typeface="Arial" charset="0"/>
        </a:defRPr>
      </a:lvl5pPr>
      <a:lvl6pPr marL="457200" algn="l" rtl="0" fontAlgn="base">
        <a:lnSpc>
          <a:spcPct val="110000"/>
        </a:lnSpc>
        <a:spcBef>
          <a:spcPct val="0"/>
        </a:spcBef>
        <a:spcAft>
          <a:spcPct val="0"/>
        </a:spcAft>
        <a:defRPr b="1">
          <a:solidFill>
            <a:schemeClr val="accent2"/>
          </a:solidFill>
          <a:latin typeface="Arial" charset="0"/>
        </a:defRPr>
      </a:lvl6pPr>
      <a:lvl7pPr marL="914400" algn="l" rtl="0" fontAlgn="base">
        <a:lnSpc>
          <a:spcPct val="110000"/>
        </a:lnSpc>
        <a:spcBef>
          <a:spcPct val="0"/>
        </a:spcBef>
        <a:spcAft>
          <a:spcPct val="0"/>
        </a:spcAft>
        <a:defRPr b="1">
          <a:solidFill>
            <a:schemeClr val="accent2"/>
          </a:solidFill>
          <a:latin typeface="Arial" charset="0"/>
        </a:defRPr>
      </a:lvl7pPr>
      <a:lvl8pPr marL="1371600" algn="l" rtl="0" fontAlgn="base">
        <a:lnSpc>
          <a:spcPct val="110000"/>
        </a:lnSpc>
        <a:spcBef>
          <a:spcPct val="0"/>
        </a:spcBef>
        <a:spcAft>
          <a:spcPct val="0"/>
        </a:spcAft>
        <a:defRPr b="1">
          <a:solidFill>
            <a:schemeClr val="accent2"/>
          </a:solidFill>
          <a:latin typeface="Arial" charset="0"/>
        </a:defRPr>
      </a:lvl8pPr>
      <a:lvl9pPr marL="1828800" algn="l" rtl="0" fontAlgn="base">
        <a:lnSpc>
          <a:spcPct val="110000"/>
        </a:lnSpc>
        <a:spcBef>
          <a:spcPct val="0"/>
        </a:spcBef>
        <a:spcAft>
          <a:spcPct val="0"/>
        </a:spcAft>
        <a:defRPr b="1">
          <a:solidFill>
            <a:schemeClr val="accent2"/>
          </a:solidFill>
          <a:latin typeface="Arial" charset="0"/>
        </a:defRPr>
      </a:lvl9pPr>
    </p:titleStyle>
    <p:bodyStyle>
      <a:lvl1pPr marL="342900" indent="-342900" algn="l" rtl="0" eaLnBrk="0" fontAlgn="base" hangingPunct="0">
        <a:spcBef>
          <a:spcPct val="20000"/>
        </a:spcBef>
        <a:spcAft>
          <a:spcPct val="0"/>
        </a:spcAft>
        <a:buClr>
          <a:schemeClr val="accent2"/>
        </a:buClr>
        <a:buSzPct val="120000"/>
        <a:buFont typeface="Arial" charset="0"/>
        <a:buChar char="■"/>
        <a:defRPr sz="1600" b="1">
          <a:solidFill>
            <a:schemeClr val="tx1"/>
          </a:solidFill>
          <a:latin typeface="+mn-lt"/>
          <a:ea typeface="+mn-ea"/>
          <a:cs typeface="+mn-cs"/>
        </a:defRPr>
      </a:lvl1pPr>
      <a:lvl2pPr marL="742950" indent="-285750" algn="l" rtl="0" eaLnBrk="0" fontAlgn="base" hangingPunct="0">
        <a:spcBef>
          <a:spcPct val="50000"/>
        </a:spcBef>
        <a:spcAft>
          <a:spcPct val="0"/>
        </a:spcAft>
        <a:buClr>
          <a:schemeClr val="accent1"/>
        </a:buClr>
        <a:buSzPct val="125000"/>
        <a:buFont typeface="Arial" charset="0"/>
        <a:buChar char="■"/>
        <a:defRPr sz="1200" b="1">
          <a:solidFill>
            <a:schemeClr val="tx1"/>
          </a:solidFill>
          <a:latin typeface="+mn-lt"/>
        </a:defRPr>
      </a:lvl2pPr>
      <a:lvl3pPr marL="1143000" indent="-228600" algn="l" rtl="0" eaLnBrk="0" fontAlgn="base" hangingPunct="0">
        <a:spcBef>
          <a:spcPct val="20000"/>
        </a:spcBef>
        <a:spcAft>
          <a:spcPct val="0"/>
        </a:spcAft>
        <a:buClr>
          <a:schemeClr val="tx1"/>
        </a:buClr>
        <a:buSzPct val="125000"/>
        <a:buFont typeface="Arial" charset="0"/>
        <a:buChar char="■"/>
        <a:defRPr sz="1000" b="1">
          <a:solidFill>
            <a:schemeClr val="tx1"/>
          </a:solidFill>
          <a:latin typeface="+mn-lt"/>
        </a:defRPr>
      </a:lvl3pPr>
      <a:lvl4pPr marL="1600200" indent="-228600" algn="l" rtl="0" eaLnBrk="0" fontAlgn="base" hangingPunct="0">
        <a:spcBef>
          <a:spcPct val="20000"/>
        </a:spcBef>
        <a:spcAft>
          <a:spcPct val="0"/>
        </a:spcAft>
        <a:buFont typeface="Wingdings" pitchFamily="2" charset="2"/>
        <a:buChar char="§"/>
        <a:defRPr sz="1000">
          <a:solidFill>
            <a:schemeClr val="tx1"/>
          </a:solidFill>
          <a:latin typeface="+mn-lt"/>
        </a:defRPr>
      </a:lvl4pPr>
      <a:lvl5pPr marL="2057400" indent="-228600" algn="l" rtl="0" eaLnBrk="0" fontAlgn="base" hangingPunct="0">
        <a:spcBef>
          <a:spcPct val="20000"/>
        </a:spcBef>
        <a:spcAft>
          <a:spcPct val="0"/>
        </a:spcAft>
        <a:buChar char="–"/>
        <a:defRPr sz="1000">
          <a:solidFill>
            <a:schemeClr val="tx1"/>
          </a:solidFill>
          <a:latin typeface="+mn-lt"/>
        </a:defRPr>
      </a:lvl5pPr>
      <a:lvl6pPr marL="2514600" indent="-228600" algn="l" rtl="0" fontAlgn="base">
        <a:spcBef>
          <a:spcPct val="20000"/>
        </a:spcBef>
        <a:spcAft>
          <a:spcPct val="0"/>
        </a:spcAft>
        <a:buChar char="–"/>
        <a:defRPr sz="1000">
          <a:solidFill>
            <a:schemeClr val="tx1"/>
          </a:solidFill>
          <a:latin typeface="+mn-lt"/>
        </a:defRPr>
      </a:lvl6pPr>
      <a:lvl7pPr marL="2971800" indent="-228600" algn="l" rtl="0" fontAlgn="base">
        <a:spcBef>
          <a:spcPct val="20000"/>
        </a:spcBef>
        <a:spcAft>
          <a:spcPct val="0"/>
        </a:spcAft>
        <a:buChar char="–"/>
        <a:defRPr sz="1000">
          <a:solidFill>
            <a:schemeClr val="tx1"/>
          </a:solidFill>
          <a:latin typeface="+mn-lt"/>
        </a:defRPr>
      </a:lvl7pPr>
      <a:lvl8pPr marL="3429000" indent="-228600" algn="l" rtl="0" fontAlgn="base">
        <a:spcBef>
          <a:spcPct val="20000"/>
        </a:spcBef>
        <a:spcAft>
          <a:spcPct val="0"/>
        </a:spcAft>
        <a:buChar char="–"/>
        <a:defRPr sz="1000">
          <a:solidFill>
            <a:schemeClr val="tx1"/>
          </a:solidFill>
          <a:latin typeface="+mn-lt"/>
        </a:defRPr>
      </a:lvl8pPr>
      <a:lvl9pPr marL="3886200" indent="-228600" algn="l" rtl="0" fontAlgn="base">
        <a:spcBef>
          <a:spcPct val="20000"/>
        </a:spcBef>
        <a:spcAft>
          <a:spcPct val="0"/>
        </a:spcAft>
        <a:buChar char="–"/>
        <a:defRPr sz="1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ctrTitle"/>
          </p:nvPr>
        </p:nvSpPr>
        <p:spPr>
          <a:xfrm>
            <a:off x="660400" y="2765425"/>
            <a:ext cx="8010525" cy="1591205"/>
          </a:xfrm>
        </p:spPr>
        <p:txBody>
          <a:bodyPr/>
          <a:lstStyle/>
          <a:p>
            <a:r>
              <a:rPr lang="cs-CZ" sz="2700" dirty="0"/>
              <a:t>Rozhodovací analýza</a:t>
            </a:r>
            <a:br>
              <a:rPr lang="cs-CZ" sz="2700" dirty="0"/>
            </a:br>
            <a:br>
              <a:rPr lang="cs-CZ" sz="2700" dirty="0"/>
            </a:br>
            <a:r>
              <a:rPr lang="cs-CZ" sz="2000" dirty="0"/>
              <a:t>Popis metody</a:t>
            </a:r>
            <a:br>
              <a:rPr lang="cs-CZ" sz="2000" dirty="0"/>
            </a:br>
            <a:r>
              <a:rPr lang="cs-CZ" sz="2000" dirty="0"/>
              <a:t>Zadání případové studie</a:t>
            </a:r>
          </a:p>
        </p:txBody>
      </p:sp>
      <p:sp>
        <p:nvSpPr>
          <p:cNvPr id="156675" name="Rectangle 3"/>
          <p:cNvSpPr>
            <a:spLocks noGrp="1" noChangeArrowheads="1"/>
          </p:cNvSpPr>
          <p:nvPr>
            <p:ph type="subTitle" idx="1"/>
          </p:nvPr>
        </p:nvSpPr>
        <p:spPr/>
        <p:txBody>
          <a:bodyPr/>
          <a:lstStyle/>
          <a:p>
            <a:r>
              <a:rPr lang="cs-CZ" dirty="0"/>
              <a:t>Management a řízení lidských zdrojů, I. ročník, 1. trimestr</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ástupný symbol pro číslo snímku 1"/>
          <p:cNvSpPr>
            <a:spLocks noGrp="1"/>
          </p:cNvSpPr>
          <p:nvPr>
            <p:ph type="sldNum" sz="quarter" idx="10"/>
          </p:nvPr>
        </p:nvSpPr>
        <p:spPr/>
        <p:txBody>
          <a:bodyPr/>
          <a:lstStyle/>
          <a:p>
            <a:fld id="{A58E72D1-E5A9-4231-BD2D-071A7F805927}" type="slidenum">
              <a:rPr lang="cs-CZ"/>
              <a:pPr/>
              <a:t>10</a:t>
            </a:fld>
            <a:endParaRPr lang="cs-CZ"/>
          </a:p>
        </p:txBody>
      </p:sp>
      <p:sp>
        <p:nvSpPr>
          <p:cNvPr id="297986" name="Zástupný symbol pro číslo snímku 3"/>
          <p:cNvSpPr txBox="1">
            <a:spLocks noGrp="1"/>
          </p:cNvSpPr>
          <p:nvPr/>
        </p:nvSpPr>
        <p:spPr bwMode="auto">
          <a:xfrm>
            <a:off x="6600825" y="6491288"/>
            <a:ext cx="2133600" cy="354012"/>
          </a:xfrm>
          <a:prstGeom prst="rect">
            <a:avLst/>
          </a:prstGeom>
          <a:noFill/>
          <a:ln w="9525">
            <a:noFill/>
            <a:miter lim="800000"/>
            <a:headEnd/>
            <a:tailEnd/>
          </a:ln>
        </p:spPr>
        <p:txBody>
          <a:bodyPr/>
          <a:lstStyle/>
          <a:p>
            <a:pPr algn="r">
              <a:lnSpc>
                <a:spcPct val="100000"/>
              </a:lnSpc>
            </a:pPr>
            <a:fld id="{3A3F7B0D-EC0B-4647-90AA-8F3829698F73}" type="slidenum">
              <a:rPr lang="cs-CZ" sz="1400" b="0">
                <a:latin typeface="Times New Roman" pitchFamily="18" charset="0"/>
              </a:rPr>
              <a:pPr algn="r">
                <a:lnSpc>
                  <a:spcPct val="100000"/>
                </a:lnSpc>
              </a:pPr>
              <a:t>10</a:t>
            </a:fld>
            <a:endParaRPr lang="cs-CZ" sz="1400" b="0">
              <a:latin typeface="Times New Roman" pitchFamily="18" charset="0"/>
            </a:endParaRPr>
          </a:p>
        </p:txBody>
      </p:sp>
      <p:sp>
        <p:nvSpPr>
          <p:cNvPr id="297987" name="Rectangle 2"/>
          <p:cNvSpPr>
            <a:spLocks noGrp="1" noChangeArrowheads="1"/>
          </p:cNvSpPr>
          <p:nvPr>
            <p:ph type="title" idx="4294967295"/>
          </p:nvPr>
        </p:nvSpPr>
        <p:spPr>
          <a:xfrm>
            <a:off x="279400" y="1147763"/>
            <a:ext cx="8447088" cy="536575"/>
          </a:xfrm>
        </p:spPr>
        <p:txBody>
          <a:bodyPr/>
          <a:lstStyle/>
          <a:p>
            <a:r>
              <a:rPr lang="cs-CZ" sz="1600"/>
              <a:t>Trojúhelník párů umožňuje ohodnotit významnost jednotlivých položek z určitého seznamu - příklad</a:t>
            </a:r>
          </a:p>
        </p:txBody>
      </p:sp>
      <p:sp>
        <p:nvSpPr>
          <p:cNvPr id="297988" name="Rectangle 3"/>
          <p:cNvSpPr>
            <a:spLocks noGrp="1" noChangeArrowheads="1"/>
          </p:cNvSpPr>
          <p:nvPr>
            <p:ph type="body" idx="4294967295"/>
          </p:nvPr>
        </p:nvSpPr>
        <p:spPr>
          <a:xfrm>
            <a:off x="279400" y="2065338"/>
            <a:ext cx="3549650" cy="4425950"/>
          </a:xfrm>
        </p:spPr>
        <p:txBody>
          <a:bodyPr/>
          <a:lstStyle/>
          <a:p>
            <a:pPr>
              <a:buFont typeface="Arial" charset="0"/>
              <a:buNone/>
            </a:pPr>
            <a:r>
              <a:rPr lang="cs-CZ" sz="1400" b="0" dirty="0"/>
              <a:t>			skóre	pořadí</a:t>
            </a:r>
          </a:p>
          <a:p>
            <a:pPr>
              <a:buFont typeface="Arial" charset="0"/>
              <a:buNone/>
            </a:pPr>
            <a:r>
              <a:rPr lang="cs-CZ" sz="1400" b="0" dirty="0"/>
              <a:t>1:	</a:t>
            </a:r>
            <a:r>
              <a:rPr lang="cs-CZ" sz="1400" dirty="0"/>
              <a:t>1</a:t>
            </a:r>
            <a:r>
              <a:rPr lang="cs-CZ" sz="1400" b="0" dirty="0"/>
              <a:t>  </a:t>
            </a:r>
            <a:r>
              <a:rPr lang="cs-CZ" sz="1400" dirty="0">
                <a:solidFill>
                  <a:srgbClr val="FF0000"/>
                </a:solidFill>
              </a:rPr>
              <a:t>1</a:t>
            </a:r>
            <a:r>
              <a:rPr lang="cs-CZ" sz="1400" b="0" dirty="0"/>
              <a:t>  </a:t>
            </a:r>
            <a:r>
              <a:rPr lang="cs-CZ" sz="1400" b="0" dirty="0">
                <a:solidFill>
                  <a:srgbClr val="FF0000"/>
                </a:solidFill>
              </a:rPr>
              <a:t>1</a:t>
            </a:r>
            <a:r>
              <a:rPr lang="cs-CZ" sz="1400" b="0" dirty="0"/>
              <a:t>  1  </a:t>
            </a:r>
            <a:r>
              <a:rPr lang="cs-CZ" sz="1400" b="0" dirty="0">
                <a:solidFill>
                  <a:srgbClr val="FF0000"/>
                </a:solidFill>
              </a:rPr>
              <a:t>1</a:t>
            </a:r>
            <a:r>
              <a:rPr lang="cs-CZ" sz="1400" b="0" dirty="0"/>
              <a:t>  </a:t>
            </a:r>
            <a:r>
              <a:rPr lang="cs-CZ" sz="1400" b="0" dirty="0">
                <a:solidFill>
                  <a:srgbClr val="FF0000"/>
                </a:solidFill>
              </a:rPr>
              <a:t>1</a:t>
            </a:r>
            <a:r>
              <a:rPr lang="cs-CZ" sz="1400" b="0" dirty="0"/>
              <a:t>  </a:t>
            </a:r>
            <a:r>
              <a:rPr lang="cs-CZ" sz="1400" b="0" dirty="0">
                <a:solidFill>
                  <a:srgbClr val="FF0000"/>
                </a:solidFill>
              </a:rPr>
              <a:t>1</a:t>
            </a:r>
            <a:r>
              <a:rPr lang="cs-CZ" sz="1400" b="0" dirty="0"/>
              <a:t> 	     5	2-3</a:t>
            </a:r>
          </a:p>
          <a:p>
            <a:pPr>
              <a:buFont typeface="Arial" charset="0"/>
              <a:buNone/>
            </a:pPr>
            <a:r>
              <a:rPr lang="cs-CZ" sz="1400" b="0" dirty="0"/>
              <a:t>       </a:t>
            </a:r>
            <a:r>
              <a:rPr lang="cs-CZ" sz="1400" b="0" dirty="0">
                <a:solidFill>
                  <a:srgbClr val="FF0000"/>
                </a:solidFill>
              </a:rPr>
              <a:t>2</a:t>
            </a:r>
            <a:r>
              <a:rPr lang="cs-CZ" sz="1400" b="0" dirty="0"/>
              <a:t>  3  4  </a:t>
            </a:r>
            <a:r>
              <a:rPr lang="cs-CZ" sz="1400" b="0" dirty="0">
                <a:solidFill>
                  <a:srgbClr val="FF0000"/>
                </a:solidFill>
              </a:rPr>
              <a:t>5</a:t>
            </a:r>
            <a:r>
              <a:rPr lang="cs-CZ" sz="1400" b="0" dirty="0"/>
              <a:t>  6  7  8  </a:t>
            </a:r>
          </a:p>
          <a:p>
            <a:pPr>
              <a:buFont typeface="Arial" charset="0"/>
              <a:buNone/>
            </a:pPr>
            <a:r>
              <a:rPr lang="cs-CZ" sz="1400" b="0" dirty="0"/>
              <a:t>2:	    </a:t>
            </a:r>
            <a:r>
              <a:rPr lang="cs-CZ" sz="1400" b="0" dirty="0">
                <a:solidFill>
                  <a:srgbClr val="FF0000"/>
                </a:solidFill>
              </a:rPr>
              <a:t>2  2  2  2  2  2         7    </a:t>
            </a:r>
            <a:r>
              <a:rPr lang="cs-CZ" sz="1400" b="0" dirty="0"/>
              <a:t>	1</a:t>
            </a:r>
          </a:p>
          <a:p>
            <a:pPr>
              <a:buFont typeface="Arial" charset="0"/>
              <a:buNone/>
            </a:pPr>
            <a:r>
              <a:rPr lang="cs-CZ" sz="1400" b="0" dirty="0"/>
              <a:t>  	    3  4  5  6  7  8</a:t>
            </a:r>
          </a:p>
          <a:p>
            <a:pPr>
              <a:buFont typeface="Arial" charset="0"/>
              <a:buNone/>
            </a:pPr>
            <a:r>
              <a:rPr lang="cs-CZ" sz="1400" b="0" dirty="0"/>
              <a:t>3:	        3  </a:t>
            </a:r>
            <a:r>
              <a:rPr lang="cs-CZ" sz="1400" b="0" dirty="0">
                <a:solidFill>
                  <a:srgbClr val="FF0000"/>
                </a:solidFill>
              </a:rPr>
              <a:t>3</a:t>
            </a:r>
            <a:r>
              <a:rPr lang="cs-CZ" sz="1400" b="0" dirty="0"/>
              <a:t>  3  3  </a:t>
            </a:r>
            <a:r>
              <a:rPr lang="cs-CZ" sz="1400" b="0" dirty="0">
                <a:solidFill>
                  <a:srgbClr val="FF0000"/>
                </a:solidFill>
              </a:rPr>
              <a:t>3</a:t>
            </a:r>
            <a:r>
              <a:rPr lang="cs-CZ" sz="1400" b="0" dirty="0"/>
              <a:t>  	     2  	5-7</a:t>
            </a:r>
          </a:p>
          <a:p>
            <a:pPr>
              <a:buFont typeface="Arial" charset="0"/>
              <a:buNone/>
            </a:pPr>
            <a:r>
              <a:rPr lang="cs-CZ" sz="1400" b="0" dirty="0"/>
              <a:t>	        </a:t>
            </a:r>
            <a:r>
              <a:rPr lang="cs-CZ" sz="1400" b="0" dirty="0">
                <a:solidFill>
                  <a:srgbClr val="FF0000"/>
                </a:solidFill>
              </a:rPr>
              <a:t>4</a:t>
            </a:r>
            <a:r>
              <a:rPr lang="cs-CZ" sz="1400" b="0" dirty="0"/>
              <a:t>  5  </a:t>
            </a:r>
            <a:r>
              <a:rPr lang="cs-CZ" sz="1400" b="0" dirty="0">
                <a:solidFill>
                  <a:srgbClr val="FF0000"/>
                </a:solidFill>
              </a:rPr>
              <a:t>6  7  </a:t>
            </a:r>
            <a:r>
              <a:rPr lang="cs-CZ" sz="1400" b="0" dirty="0"/>
              <a:t>8</a:t>
            </a:r>
          </a:p>
          <a:p>
            <a:pPr>
              <a:buFont typeface="Arial" charset="0"/>
              <a:buNone/>
            </a:pPr>
            <a:r>
              <a:rPr lang="cs-CZ" sz="1400" b="0" dirty="0"/>
              <a:t>4:	            4  4  4  4	    1	8</a:t>
            </a:r>
          </a:p>
          <a:p>
            <a:pPr>
              <a:buFont typeface="Arial" charset="0"/>
              <a:buNone/>
            </a:pPr>
            <a:r>
              <a:rPr lang="cs-CZ" sz="1400" b="0" dirty="0"/>
              <a:t>	            </a:t>
            </a:r>
            <a:r>
              <a:rPr lang="cs-CZ" sz="1400" b="0" dirty="0">
                <a:solidFill>
                  <a:srgbClr val="FF0000"/>
                </a:solidFill>
              </a:rPr>
              <a:t>5  6  7  8</a:t>
            </a:r>
          </a:p>
          <a:p>
            <a:pPr>
              <a:buFont typeface="Arial" charset="0"/>
              <a:buNone/>
            </a:pPr>
            <a:r>
              <a:rPr lang="cs-CZ" sz="1400" b="0" dirty="0"/>
              <a:t>5:	                </a:t>
            </a:r>
            <a:r>
              <a:rPr lang="cs-CZ" sz="1400" b="0" dirty="0">
                <a:solidFill>
                  <a:srgbClr val="FF0000"/>
                </a:solidFill>
              </a:rPr>
              <a:t>5  5  5</a:t>
            </a:r>
            <a:r>
              <a:rPr lang="cs-CZ" sz="1400" b="0" dirty="0"/>
              <a:t>	    5	2-3</a:t>
            </a:r>
          </a:p>
          <a:p>
            <a:pPr>
              <a:buFont typeface="Arial" charset="0"/>
              <a:buNone/>
            </a:pPr>
            <a:r>
              <a:rPr lang="cs-CZ" sz="1400" b="0" dirty="0"/>
              <a:t>	                6  </a:t>
            </a:r>
            <a:r>
              <a:rPr lang="cs-CZ" sz="1400" dirty="0"/>
              <a:t>7  8</a:t>
            </a:r>
            <a:r>
              <a:rPr lang="cs-CZ" sz="1400" b="0" dirty="0"/>
              <a:t>      </a:t>
            </a:r>
          </a:p>
          <a:p>
            <a:pPr>
              <a:buFont typeface="Arial" charset="0"/>
              <a:buNone/>
            </a:pPr>
            <a:r>
              <a:rPr lang="cs-CZ" sz="1400" b="0" dirty="0"/>
              <a:t>6:		</a:t>
            </a:r>
            <a:r>
              <a:rPr lang="cs-CZ" sz="1400" b="0" dirty="0">
                <a:solidFill>
                  <a:srgbClr val="FF0000"/>
                </a:solidFill>
              </a:rPr>
              <a:t>         6</a:t>
            </a:r>
            <a:r>
              <a:rPr lang="cs-CZ" sz="1400" b="0" dirty="0"/>
              <a:t>  </a:t>
            </a:r>
            <a:r>
              <a:rPr lang="cs-CZ" sz="1400" b="0" dirty="0">
                <a:solidFill>
                  <a:srgbClr val="FF0000"/>
                </a:solidFill>
              </a:rPr>
              <a:t>6</a:t>
            </a:r>
            <a:r>
              <a:rPr lang="cs-CZ" sz="1400" b="0" dirty="0"/>
              <a:t>        4	4</a:t>
            </a:r>
          </a:p>
          <a:p>
            <a:pPr>
              <a:buFont typeface="Arial" charset="0"/>
              <a:buNone/>
            </a:pPr>
            <a:r>
              <a:rPr lang="cs-CZ" sz="1400" b="0" dirty="0"/>
              <a:t>		         7  8 	</a:t>
            </a:r>
          </a:p>
          <a:p>
            <a:pPr>
              <a:buFont typeface="Arial" charset="0"/>
              <a:buNone/>
            </a:pPr>
            <a:r>
              <a:rPr lang="cs-CZ" sz="1400" b="0" dirty="0"/>
              <a:t>7:	                         7        2	5-7</a:t>
            </a:r>
          </a:p>
          <a:p>
            <a:pPr>
              <a:buFont typeface="Arial" charset="0"/>
              <a:buNone/>
            </a:pPr>
            <a:r>
              <a:rPr lang="cs-CZ" sz="1400" b="0" dirty="0"/>
              <a:t>                                </a:t>
            </a:r>
            <a:r>
              <a:rPr lang="cs-CZ" sz="1400" b="0" dirty="0">
                <a:solidFill>
                  <a:srgbClr val="FF0000"/>
                </a:solidFill>
              </a:rPr>
              <a:t>8</a:t>
            </a:r>
          </a:p>
          <a:p>
            <a:pPr>
              <a:buFont typeface="Arial" charset="0"/>
              <a:buNone/>
            </a:pPr>
            <a:r>
              <a:rPr lang="cs-CZ" sz="1400" b="0" dirty="0"/>
              <a:t>8:			    2	5-7</a:t>
            </a:r>
          </a:p>
          <a:p>
            <a:pPr>
              <a:buFont typeface="Arial" charset="0"/>
              <a:buNone/>
            </a:pPr>
            <a:r>
              <a:rPr lang="cs-CZ" sz="1400" b="0" dirty="0"/>
              <a:t>			   28</a:t>
            </a:r>
          </a:p>
        </p:txBody>
      </p:sp>
      <p:sp>
        <p:nvSpPr>
          <p:cNvPr id="297991" name="Text Box 6"/>
          <p:cNvSpPr txBox="1">
            <a:spLocks noChangeArrowheads="1"/>
          </p:cNvSpPr>
          <p:nvPr/>
        </p:nvSpPr>
        <p:spPr bwMode="auto">
          <a:xfrm>
            <a:off x="3990974" y="4017170"/>
            <a:ext cx="5000625" cy="1231106"/>
          </a:xfrm>
          <a:prstGeom prst="rect">
            <a:avLst/>
          </a:prstGeom>
          <a:noFill/>
          <a:ln w="9525" algn="ctr">
            <a:noFill/>
            <a:miter lim="800000"/>
            <a:headEnd/>
            <a:tailEnd/>
          </a:ln>
        </p:spPr>
        <p:txBody>
          <a:bodyPr wrap="square" lIns="0" tIns="0" rIns="0" bIns="0" anchor="b">
            <a:spAutoFit/>
          </a:bodyPr>
          <a:lstStyle/>
          <a:p>
            <a:pPr lvl="1"/>
            <a:r>
              <a:rPr lang="cs-CZ" sz="1600" dirty="0">
                <a:solidFill>
                  <a:schemeClr val="tx1"/>
                </a:solidFill>
              </a:rPr>
              <a:t>Kontrola celkového skóre</a:t>
            </a:r>
          </a:p>
          <a:p>
            <a:pPr marL="914400" lvl="1" indent="-457200">
              <a:buFontTx/>
              <a:buAutoNum type="arabicPeriod"/>
            </a:pPr>
            <a:endParaRPr lang="cs-CZ" sz="1600" dirty="0">
              <a:solidFill>
                <a:schemeClr val="tx1"/>
              </a:solidFill>
            </a:endParaRPr>
          </a:p>
          <a:p>
            <a:pPr marL="914400" lvl="1" indent="-457200">
              <a:buFontTx/>
              <a:buAutoNum type="arabicPeriod"/>
            </a:pPr>
            <a:endParaRPr lang="cs-CZ" sz="1600" dirty="0">
              <a:solidFill>
                <a:schemeClr val="tx1"/>
              </a:solidFill>
            </a:endParaRPr>
          </a:p>
          <a:p>
            <a:pPr lvl="1"/>
            <a:r>
              <a:rPr lang="cs-CZ" sz="1600" dirty="0">
                <a:solidFill>
                  <a:schemeClr val="tx1"/>
                </a:solidFill>
              </a:rPr>
              <a:t>N (N-1)/2 = 8(8=1)/2=8x7/2=28</a:t>
            </a:r>
          </a:p>
          <a:p>
            <a:pPr marL="914400" lvl="1" indent="-457200">
              <a:buFontTx/>
              <a:buAutoNum type="arabicPeriod"/>
            </a:pPr>
            <a:endParaRPr lang="cs-CZ" sz="1600" dirty="0"/>
          </a:p>
        </p:txBody>
      </p:sp>
      <p:sp>
        <p:nvSpPr>
          <p:cNvPr id="9"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extLst>
      <p:ext uri="{BB962C8B-B14F-4D97-AF65-F5344CB8AC3E}">
        <p14:creationId xmlns:p14="http://schemas.microsoft.com/office/powerpoint/2010/main" val="3218653777"/>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4"/>
          <p:cNvSpPr>
            <a:spLocks noGrp="1"/>
          </p:cNvSpPr>
          <p:nvPr>
            <p:ph type="sldNum" sz="quarter" idx="10"/>
          </p:nvPr>
        </p:nvSpPr>
        <p:spPr/>
        <p:txBody>
          <a:bodyPr/>
          <a:lstStyle/>
          <a:p>
            <a:fld id="{1177A3A6-B73C-4401-9818-6161FC7646A6}" type="slidenum">
              <a:rPr lang="cs-CZ"/>
              <a:pPr/>
              <a:t>11</a:t>
            </a:fld>
            <a:endParaRPr lang="cs-CZ"/>
          </a:p>
        </p:txBody>
      </p:sp>
      <p:sp>
        <p:nvSpPr>
          <p:cNvPr id="293890" name="Rectangle 2"/>
          <p:cNvSpPr>
            <a:spLocks noGrp="1" noChangeArrowheads="1"/>
          </p:cNvSpPr>
          <p:nvPr>
            <p:ph type="title"/>
          </p:nvPr>
        </p:nvSpPr>
        <p:spPr>
          <a:xfrm>
            <a:off x="279400" y="1147763"/>
            <a:ext cx="8447088" cy="536575"/>
          </a:xfrm>
        </p:spPr>
        <p:txBody>
          <a:bodyPr/>
          <a:lstStyle/>
          <a:p>
            <a:r>
              <a:rPr lang="cs-CZ" sz="1600"/>
              <a:t>Dalším krokem rozhodovací analýzy je sestavení hodnotící matice porovnávající jednotlivé varianty podle zvolených kritérií – matice kritérium x varianta </a:t>
            </a:r>
          </a:p>
        </p:txBody>
      </p:sp>
      <p:graphicFrame>
        <p:nvGraphicFramePr>
          <p:cNvPr id="293891" name="Object 3"/>
          <p:cNvGraphicFramePr>
            <a:graphicFrameLocks noGrp="1" noChangeAspect="1"/>
          </p:cNvGraphicFramePr>
          <p:nvPr>
            <p:ph sz="half" idx="2"/>
          </p:nvPr>
        </p:nvGraphicFramePr>
        <p:xfrm>
          <a:off x="279400" y="2057400"/>
          <a:ext cx="8447088" cy="3830638"/>
        </p:xfrm>
        <a:graphic>
          <a:graphicData uri="http://schemas.openxmlformats.org/presentationml/2006/ole">
            <mc:AlternateContent xmlns:mc="http://schemas.openxmlformats.org/markup-compatibility/2006">
              <mc:Choice xmlns:v="urn:schemas-microsoft-com:vml" Requires="v">
                <p:oleObj spid="_x0000_s1055" name="List" r:id="rId4" imgW="4401372" imgH="1996494" progId="Excel.Sheet.8">
                  <p:embed/>
                </p:oleObj>
              </mc:Choice>
              <mc:Fallback>
                <p:oleObj name="List" r:id="rId4" imgW="4401372" imgH="1996494" progId="Excel.Sheet.8">
                  <p:embed/>
                  <p:pic>
                    <p:nvPicPr>
                      <p:cNvPr id="0" name="Picture 11"/>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00" y="2057400"/>
                        <a:ext cx="8447088" cy="383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32C56B53-2AF1-45D8-8773-1C9239A07EC5}" type="slidenum">
              <a:rPr lang="cs-CZ"/>
              <a:pPr/>
              <a:t>12</a:t>
            </a:fld>
            <a:endParaRPr lang="cs-CZ"/>
          </a:p>
        </p:txBody>
      </p:sp>
      <p:sp>
        <p:nvSpPr>
          <p:cNvPr id="282626" name="Rectangle 2"/>
          <p:cNvSpPr>
            <a:spLocks noGrp="1" noChangeArrowheads="1"/>
          </p:cNvSpPr>
          <p:nvPr>
            <p:ph type="title"/>
          </p:nvPr>
        </p:nvSpPr>
        <p:spPr>
          <a:xfrm>
            <a:off x="279400" y="1147763"/>
            <a:ext cx="8447088" cy="536575"/>
          </a:xfrm>
        </p:spPr>
        <p:txBody>
          <a:bodyPr/>
          <a:lstStyle/>
          <a:p>
            <a:r>
              <a:rPr lang="cs-CZ" sz="1600" dirty="0"/>
              <a:t>Dalším krokem rozhodovací analýzy je sestavení hodnotící matice porovnávající jednotlivé varianty podle definovaných rizik – matice rizika x varianta</a:t>
            </a:r>
          </a:p>
        </p:txBody>
      </p:sp>
      <p:graphicFrame>
        <p:nvGraphicFramePr>
          <p:cNvPr id="282630" name="Object 6"/>
          <p:cNvGraphicFramePr>
            <a:graphicFrameLocks noGrp="1" noChangeAspect="1"/>
          </p:cNvGraphicFramePr>
          <p:nvPr>
            <p:ph idx="1"/>
          </p:nvPr>
        </p:nvGraphicFramePr>
        <p:xfrm>
          <a:off x="279400" y="2005013"/>
          <a:ext cx="8574088" cy="4179887"/>
        </p:xfrm>
        <a:graphic>
          <a:graphicData uri="http://schemas.openxmlformats.org/presentationml/2006/ole">
            <mc:AlternateContent xmlns:mc="http://schemas.openxmlformats.org/markup-compatibility/2006">
              <mc:Choice xmlns:v="urn:schemas-microsoft-com:vml" Requires="v">
                <p:oleObj spid="_x0000_s2080" name="List" r:id="rId4" imgW="4181535" imgH="2038502" progId="Excel.Sheet.8">
                  <p:embed/>
                </p:oleObj>
              </mc:Choice>
              <mc:Fallback>
                <p:oleObj name="List" r:id="rId4" imgW="4181535" imgH="2038502" progId="Excel.Sheet.8">
                  <p:embed/>
                  <p:pic>
                    <p:nvPicPr>
                      <p:cNvPr id="0" name="Picture 11"/>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00" y="2005013"/>
                        <a:ext cx="8574088" cy="417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94216B13-B2F1-459A-B4DE-0B61C23DCF4E}" type="slidenum">
              <a:rPr lang="cs-CZ"/>
              <a:pPr/>
              <a:t>13</a:t>
            </a:fld>
            <a:endParaRPr lang="cs-CZ"/>
          </a:p>
        </p:txBody>
      </p:sp>
      <p:sp>
        <p:nvSpPr>
          <p:cNvPr id="254978" name="Rectangle 2"/>
          <p:cNvSpPr>
            <a:spLocks noGrp="1" noChangeArrowheads="1"/>
          </p:cNvSpPr>
          <p:nvPr>
            <p:ph type="title"/>
          </p:nvPr>
        </p:nvSpPr>
        <p:spPr>
          <a:xfrm>
            <a:off x="279400" y="1114076"/>
            <a:ext cx="8447088" cy="541687"/>
          </a:xfrm>
        </p:spPr>
        <p:txBody>
          <a:bodyPr/>
          <a:lstStyle/>
          <a:p>
            <a:r>
              <a:rPr lang="cs-CZ" sz="1600" dirty="0"/>
              <a:t>Bodové ohodnocení variant a citlivostní analýza jsou podkladem, které se používá jako doporučení pro výběr nejvhodnější varianty</a:t>
            </a:r>
          </a:p>
        </p:txBody>
      </p:sp>
      <p:sp>
        <p:nvSpPr>
          <p:cNvPr id="254979" name="Rectangle 3"/>
          <p:cNvSpPr>
            <a:spLocks noGrp="1" noChangeArrowheads="1"/>
          </p:cNvSpPr>
          <p:nvPr>
            <p:ph type="body" idx="1"/>
          </p:nvPr>
        </p:nvSpPr>
        <p:spPr/>
        <p:txBody>
          <a:bodyPr/>
          <a:lstStyle/>
          <a:p>
            <a:pPr>
              <a:lnSpc>
                <a:spcPct val="80000"/>
              </a:lnSpc>
            </a:pPr>
            <a:r>
              <a:rPr lang="cs-CZ" dirty="0"/>
              <a:t>Citlivostní analýza</a:t>
            </a:r>
          </a:p>
          <a:p>
            <a:pPr lvl="1">
              <a:lnSpc>
                <a:spcPct val="80000"/>
              </a:lnSpc>
              <a:buNone/>
            </a:pPr>
            <a:r>
              <a:rPr lang="cs-CZ" sz="1400" b="0" dirty="0"/>
              <a:t>Bodové hodnocení je do určité míry subjektivním posouzením určitých skutečností a je vhodné ověřit jeho závaznost a objektivitu</a:t>
            </a:r>
          </a:p>
          <a:p>
            <a:pPr lvl="1">
              <a:lnSpc>
                <a:spcPct val="80000"/>
              </a:lnSpc>
            </a:pPr>
            <a:r>
              <a:rPr lang="cs-CZ" sz="1400" b="0" dirty="0"/>
              <a:t>Postup</a:t>
            </a:r>
          </a:p>
          <a:p>
            <a:pPr lvl="2">
              <a:lnSpc>
                <a:spcPct val="80000"/>
              </a:lnSpc>
              <a:buClr>
                <a:schemeClr val="accent1"/>
              </a:buClr>
            </a:pPr>
            <a:r>
              <a:rPr lang="cs-CZ" sz="1200" b="0" dirty="0"/>
              <a:t>Vybereme ty parametry (váhy, bodové hodnocení), které mají velký vliv na celkové bodové hodnocení</a:t>
            </a:r>
          </a:p>
          <a:p>
            <a:pPr lvl="2">
              <a:lnSpc>
                <a:spcPct val="80000"/>
              </a:lnSpc>
              <a:buClr>
                <a:schemeClr val="accent1"/>
              </a:buClr>
            </a:pPr>
            <a:r>
              <a:rPr lang="cs-CZ" sz="1200" b="0" dirty="0"/>
              <a:t>Zkusmo měníme váhy a bodové hodnocení a hledáme jejich mezní hodnoty, při kterých dojde ke změně pořadí variant</a:t>
            </a:r>
          </a:p>
          <a:p>
            <a:pPr lvl="2">
              <a:lnSpc>
                <a:spcPct val="80000"/>
              </a:lnSpc>
              <a:buClr>
                <a:schemeClr val="accent1"/>
              </a:buClr>
            </a:pPr>
            <a:r>
              <a:rPr lang="cs-CZ" sz="1200" b="0" dirty="0"/>
              <a:t>Tímto postupem ověříme, do jaké míry je při změnách parametrů výsledné hodnocení stabilní</a:t>
            </a:r>
          </a:p>
          <a:p>
            <a:pPr lvl="2">
              <a:lnSpc>
                <a:spcPct val="80000"/>
              </a:lnSpc>
              <a:buNone/>
            </a:pPr>
            <a:endParaRPr lang="cs-CZ" sz="1200" b="0" dirty="0"/>
          </a:p>
          <a:p>
            <a:pPr>
              <a:lnSpc>
                <a:spcPct val="80000"/>
              </a:lnSpc>
            </a:pPr>
            <a:r>
              <a:rPr lang="cs-CZ" dirty="0"/>
              <a:t>Celkové hodnocení </a:t>
            </a:r>
          </a:p>
          <a:p>
            <a:pPr lvl="1">
              <a:lnSpc>
                <a:spcPct val="80000"/>
              </a:lnSpc>
            </a:pPr>
            <a:r>
              <a:rPr lang="cs-CZ" sz="1400" b="0" dirty="0"/>
              <a:t>Posoudíme výsledné bodové hodnocení a stanovíme pořadí variant</a:t>
            </a:r>
          </a:p>
          <a:p>
            <a:pPr lvl="1">
              <a:lnSpc>
                <a:spcPct val="80000"/>
              </a:lnSpc>
            </a:pPr>
            <a:r>
              <a:rPr lang="cs-CZ" sz="1400" b="0" dirty="0"/>
              <a:t>U příliš těsných rozdílů zvážíme (s použitím citlivostní analýzy), na čem rozdíly závisí</a:t>
            </a:r>
          </a:p>
          <a:p>
            <a:pPr lvl="1">
              <a:lnSpc>
                <a:spcPct val="80000"/>
              </a:lnSpc>
            </a:pPr>
            <a:r>
              <a:rPr lang="cs-CZ" sz="1400" b="0" dirty="0"/>
              <a:t>Posoudíme rizika, která představují negativní hodnocení variant</a:t>
            </a:r>
          </a:p>
          <a:p>
            <a:pPr lvl="1">
              <a:lnSpc>
                <a:spcPct val="80000"/>
              </a:lnSpc>
            </a:pPr>
            <a:r>
              <a:rPr lang="cs-CZ" sz="1400" b="0" dirty="0"/>
              <a:t>Hledáme opatření na omezení rizik; pokud taková opatření nejsou možná, snižujeme výsledné bodové hodnocení</a:t>
            </a:r>
          </a:p>
          <a:p>
            <a:pPr>
              <a:lnSpc>
                <a:spcPct val="80000"/>
              </a:lnSpc>
            </a:pPr>
            <a:endParaRPr lang="cs-CZ" sz="1800" dirty="0"/>
          </a:p>
          <a:p>
            <a:pPr>
              <a:lnSpc>
                <a:spcPct val="80000"/>
              </a:lnSpc>
            </a:pPr>
            <a:r>
              <a:rPr lang="cs-CZ" dirty="0"/>
              <a:t>Poznámka:</a:t>
            </a:r>
          </a:p>
          <a:p>
            <a:pPr lvl="1">
              <a:lnSpc>
                <a:spcPct val="80000"/>
              </a:lnSpc>
              <a:buFont typeface="Arial" charset="0"/>
              <a:buNone/>
            </a:pPr>
            <a:r>
              <a:rPr lang="cs-CZ" dirty="0"/>
              <a:t>Rozhodovací analýza není exaktní metoda umožňující přesně vypočítat, která varianta je optimální; jde o podpůrnou metodu pro konečné rozhodnutí</a:t>
            </a:r>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79400" y="1403235"/>
            <a:ext cx="8447088" cy="281103"/>
          </a:xfrm>
        </p:spPr>
        <p:txBody>
          <a:bodyPr/>
          <a:lstStyle/>
          <a:p>
            <a:r>
              <a:rPr lang="cs-CZ" dirty="0"/>
              <a:t>Rozhodovací analýza</a:t>
            </a:r>
            <a:endParaRPr lang="en-US" dirty="0"/>
          </a:p>
        </p:txBody>
      </p:sp>
      <p:sp>
        <p:nvSpPr>
          <p:cNvPr id="3" name="Zástupný symbol pro obsah 2"/>
          <p:cNvSpPr>
            <a:spLocks noGrp="1"/>
          </p:cNvSpPr>
          <p:nvPr>
            <p:ph idx="1"/>
          </p:nvPr>
        </p:nvSpPr>
        <p:spPr/>
        <p:txBody>
          <a:bodyPr/>
          <a:lstStyle/>
          <a:p>
            <a:r>
              <a:rPr lang="cs-CZ" dirty="0"/>
              <a:t>Část B – zadání případové studie</a:t>
            </a:r>
            <a:endParaRPr lang="en-US" dirty="0"/>
          </a:p>
        </p:txBody>
      </p:sp>
      <p:sp>
        <p:nvSpPr>
          <p:cNvPr id="4" name="Zástupný symbol pro číslo snímku 3"/>
          <p:cNvSpPr>
            <a:spLocks noGrp="1"/>
          </p:cNvSpPr>
          <p:nvPr>
            <p:ph type="sldNum" sz="quarter" idx="10"/>
          </p:nvPr>
        </p:nvSpPr>
        <p:spPr/>
        <p:txBody>
          <a:bodyPr/>
          <a:lstStyle/>
          <a:p>
            <a:pPr>
              <a:defRPr/>
            </a:pPr>
            <a:fld id="{4DA68240-3DE8-4EE6-8AA1-AC3BE2361A63}" type="slidenum">
              <a:rPr lang="cs-CZ" smtClean="0"/>
              <a:pPr>
                <a:defRPr/>
              </a:pPr>
              <a:t>14</a:t>
            </a:fld>
            <a:endParaRPr lang="cs-CZ"/>
          </a:p>
        </p:txBody>
      </p:sp>
    </p:spTree>
    <p:extLst>
      <p:ext uri="{BB962C8B-B14F-4D97-AF65-F5344CB8AC3E}">
        <p14:creationId xmlns:p14="http://schemas.microsoft.com/office/powerpoint/2010/main" val="3173509608"/>
      </p:ext>
    </p:extLst>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15</a:t>
            </a:fld>
            <a:endParaRPr lang="cs-CZ"/>
          </a:p>
        </p:txBody>
      </p:sp>
      <p:sp>
        <p:nvSpPr>
          <p:cNvPr id="207874" name="Rectangle 2"/>
          <p:cNvSpPr>
            <a:spLocks noGrp="1" noChangeArrowheads="1"/>
          </p:cNvSpPr>
          <p:nvPr>
            <p:ph type="title"/>
          </p:nvPr>
        </p:nvSpPr>
        <p:spPr>
          <a:xfrm>
            <a:off x="279400" y="1434526"/>
            <a:ext cx="8447088" cy="249812"/>
          </a:xfrm>
        </p:spPr>
        <p:txBody>
          <a:bodyPr/>
          <a:lstStyle/>
          <a:p>
            <a:r>
              <a:rPr lang="cs-CZ" sz="1600" dirty="0"/>
              <a:t>Zadání případové studie – organizace práce </a:t>
            </a:r>
            <a:r>
              <a:rPr lang="cs-CZ" sz="1600"/>
              <a:t>ve skupině</a:t>
            </a:r>
            <a:endParaRPr lang="cs-CZ" sz="1600" dirty="0"/>
          </a:p>
        </p:txBody>
      </p:sp>
      <p:sp>
        <p:nvSpPr>
          <p:cNvPr id="207875" name="Rectangle 3"/>
          <p:cNvSpPr>
            <a:spLocks noGrp="1" noChangeArrowheads="1"/>
          </p:cNvSpPr>
          <p:nvPr>
            <p:ph type="body" idx="1"/>
          </p:nvPr>
        </p:nvSpPr>
        <p:spPr/>
        <p:txBody>
          <a:bodyPr/>
          <a:lstStyle/>
          <a:p>
            <a:pPr>
              <a:lnSpc>
                <a:spcPct val="150000"/>
              </a:lnSpc>
            </a:pPr>
            <a:r>
              <a:rPr lang="cs-CZ" sz="1200" dirty="0"/>
              <a:t>Složení skupiny – jmenovitý seznam členů</a:t>
            </a:r>
          </a:p>
          <a:p>
            <a:pPr>
              <a:lnSpc>
                <a:spcPct val="150000"/>
              </a:lnSpc>
            </a:pPr>
            <a:r>
              <a:rPr lang="cs-CZ" sz="1200" dirty="0"/>
              <a:t>Zapisovatel</a:t>
            </a:r>
          </a:p>
          <a:p>
            <a:pPr>
              <a:lnSpc>
                <a:spcPct val="150000"/>
              </a:lnSpc>
            </a:pPr>
            <a:r>
              <a:rPr lang="cs-CZ" sz="1200" dirty="0"/>
              <a:t>Mluvčí </a:t>
            </a:r>
          </a:p>
          <a:p>
            <a:pPr marL="457200" lvl="1" indent="0">
              <a:buNone/>
            </a:pPr>
            <a:endParaRPr lang="cs-CZ" sz="800" b="0" dirty="0"/>
          </a:p>
          <a:p>
            <a:pPr lvl="1"/>
            <a:endParaRPr lang="cs-CZ" sz="800" b="0" dirty="0"/>
          </a:p>
          <a:p>
            <a:endParaRPr lang="cs-CZ" sz="1200" b="0" dirty="0"/>
          </a:p>
          <a:p>
            <a:pPr>
              <a:buNone/>
            </a:pPr>
            <a:endParaRPr lang="cs-CZ" sz="1200" b="0" dirty="0"/>
          </a:p>
          <a:p>
            <a:pPr>
              <a:buFont typeface="Arial" charset="0"/>
              <a:buNone/>
            </a:pPr>
            <a:endParaRPr lang="cs-CZ" sz="1200" dirty="0"/>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extLst>
      <p:ext uri="{BB962C8B-B14F-4D97-AF65-F5344CB8AC3E}">
        <p14:creationId xmlns:p14="http://schemas.microsoft.com/office/powerpoint/2010/main" val="3201540231"/>
      </p:ext>
    </p:extLst>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16</a:t>
            </a:fld>
            <a:endParaRPr lang="cs-CZ"/>
          </a:p>
        </p:txBody>
      </p:sp>
      <p:sp>
        <p:nvSpPr>
          <p:cNvPr id="207874" name="Rectangle 2"/>
          <p:cNvSpPr>
            <a:spLocks noGrp="1" noChangeArrowheads="1"/>
          </p:cNvSpPr>
          <p:nvPr>
            <p:ph type="title"/>
          </p:nvPr>
        </p:nvSpPr>
        <p:spPr>
          <a:xfrm>
            <a:off x="279400" y="1413495"/>
            <a:ext cx="8447088" cy="270843"/>
          </a:xfrm>
        </p:spPr>
        <p:txBody>
          <a:bodyPr/>
          <a:lstStyle/>
          <a:p>
            <a:r>
              <a:rPr lang="cs-CZ" sz="1600" dirty="0"/>
              <a:t>Krok 1 – vymezení problému a stanovení cílů</a:t>
            </a:r>
          </a:p>
        </p:txBody>
      </p:sp>
      <p:sp>
        <p:nvSpPr>
          <p:cNvPr id="207875" name="Rectangle 3"/>
          <p:cNvSpPr>
            <a:spLocks noGrp="1" noChangeArrowheads="1"/>
          </p:cNvSpPr>
          <p:nvPr>
            <p:ph type="body" idx="1"/>
          </p:nvPr>
        </p:nvSpPr>
        <p:spPr/>
        <p:txBody>
          <a:bodyPr/>
          <a:lstStyle/>
          <a:p>
            <a:r>
              <a:rPr lang="cs-CZ" sz="1200" dirty="0"/>
              <a:t>Vymezení problému a stanovení cílů</a:t>
            </a:r>
          </a:p>
          <a:p>
            <a:pPr>
              <a:buFont typeface="Arial" charset="0"/>
              <a:buNone/>
            </a:pPr>
            <a:endParaRPr lang="cs-CZ" sz="1200" dirty="0"/>
          </a:p>
          <a:p>
            <a:pPr>
              <a:buNone/>
            </a:pPr>
            <a:r>
              <a:rPr lang="cs-CZ" sz="1100" b="0" dirty="0"/>
              <a:t> Malá firma ABC podniká v autoopravárenství ve městě s cca 15 tis. obyvatel. Město se postupně rozrůstá, v poslední době řada obchodů i podniků služeb opouští centrum a stěhuje se do nákupní a průmyslové zóny za městem, kde jsou k pronájmu prostorově flexibilní haly, v nichž je možné umístit provozy podniků služeb. Nákupní zóna se rozrostla natolik, že se do ní zavádí kyvadlová autobusová doprava.  Firma ABC zajišťující komplexní opravy automobilů včetně jednodušších karosářských prací má na lokálním trhu velmi dobrou pověst a je v podstatě dominantním poskytovatelem služeb když kromě ní působí ve městě a okolí několik drobných autoopravářů. Firma je značkovým servisem významné domácí značky. Firma ABC se nezabývá prodejem ojetých ani nových vozidel, nejbližší autobazar je ve vzdálenosti cca 15 km, prodejci nových automobilů jsou v krajském městě vzdáleném 50 km.  Firma se během posledních 10 let rozrostla a stávající objekt, který je včetně pozemku ve vlastnictví majitele, již kapacitně nepostačuje. Technologie rovněž potřebuje částečnou inovaci. Finanční situace firmy je velice dobrá, má dostatek vlastních zdrojů i výbornou bonitu pro případné financování z úvěru. Stávající objekt je umístěn na vlastním pozemku v těsné blízkosti historického centra města, nezastavěná část pozemku je poměrně rozsáhlá a je využívána jako parkoviště pro zákazníky a pro personál. Dopravní dostupnost je stále více omezena sousedstvím historického centra, do kterého je zákaz vjezdu znesnadňující příjezd. Objekt má také již nevyhovující zázemí pro personál a neposkytuje dostatečný komfort prostorů pro zákazníky. Vedení dostalo od majitele za úkol situaci řešit v co možná nejkratším časovém horizontu, přitom neohrozit postavení firmy a vytvořit předpoklady pro další rozvoj na cca 5 - 10 let.</a:t>
            </a:r>
          </a:p>
          <a:p>
            <a:pPr>
              <a:buNone/>
            </a:pPr>
            <a:r>
              <a:rPr lang="cs-CZ" sz="1200" b="0" dirty="0"/>
              <a:t>Cíle:</a:t>
            </a:r>
          </a:p>
          <a:p>
            <a:pPr lvl="1"/>
            <a:r>
              <a:rPr lang="cs-CZ" sz="1000" b="0" dirty="0"/>
              <a:t>Řešit stávající kapacitní problémy</a:t>
            </a:r>
          </a:p>
          <a:p>
            <a:pPr lvl="1"/>
            <a:r>
              <a:rPr lang="cs-CZ" sz="1000" b="0" dirty="0"/>
              <a:t>Zajistit možnost modernizace technologie</a:t>
            </a:r>
          </a:p>
          <a:p>
            <a:pPr lvl="1"/>
            <a:r>
              <a:rPr lang="cs-CZ" sz="1000" b="0" dirty="0"/>
              <a:t>Vytvořit podmínky pro další rozvoj</a:t>
            </a:r>
          </a:p>
          <a:p>
            <a:pPr lvl="1"/>
            <a:r>
              <a:rPr lang="cs-CZ" sz="1000" b="0" dirty="0"/>
              <a:t>Neohrozit stávající postavení firm</a:t>
            </a:r>
            <a:r>
              <a:rPr lang="cs-CZ" sz="900" b="0" dirty="0"/>
              <a:t>y</a:t>
            </a:r>
          </a:p>
          <a:p>
            <a:pPr lvl="1"/>
            <a:endParaRPr lang="cs-CZ" sz="800" b="0" dirty="0"/>
          </a:p>
          <a:p>
            <a:pPr lvl="1"/>
            <a:endParaRPr lang="cs-CZ" sz="800" b="0" dirty="0"/>
          </a:p>
          <a:p>
            <a:endParaRPr lang="cs-CZ" sz="1200" b="0" dirty="0"/>
          </a:p>
          <a:p>
            <a:pPr>
              <a:buNone/>
            </a:pPr>
            <a:endParaRPr lang="cs-CZ" sz="1200" b="0" dirty="0"/>
          </a:p>
          <a:p>
            <a:pPr>
              <a:buFont typeface="Arial" charset="0"/>
              <a:buNone/>
            </a:pPr>
            <a:endParaRPr lang="cs-CZ" sz="1200" dirty="0"/>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extLst>
      <p:ext uri="{BB962C8B-B14F-4D97-AF65-F5344CB8AC3E}">
        <p14:creationId xmlns:p14="http://schemas.microsoft.com/office/powerpoint/2010/main" val="3548159671"/>
      </p:ext>
    </p:extLst>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číslo snímku 3"/>
          <p:cNvSpPr>
            <a:spLocks noGrp="1"/>
          </p:cNvSpPr>
          <p:nvPr>
            <p:ph type="sldNum" sz="quarter" idx="10"/>
          </p:nvPr>
        </p:nvSpPr>
        <p:spPr>
          <a:noFill/>
        </p:spPr>
        <p:txBody>
          <a:bodyPr/>
          <a:lstStyle/>
          <a:p>
            <a:fld id="{36BBEB90-BDF7-4C51-B6E8-36B03319A731}" type="slidenum">
              <a:rPr lang="cs-CZ"/>
              <a:pPr/>
              <a:t>17</a:t>
            </a:fld>
            <a:endParaRPr lang="cs-CZ"/>
          </a:p>
        </p:txBody>
      </p:sp>
      <p:sp>
        <p:nvSpPr>
          <p:cNvPr id="5123" name="Rectangle 2"/>
          <p:cNvSpPr>
            <a:spLocks noGrp="1" noChangeArrowheads="1"/>
          </p:cNvSpPr>
          <p:nvPr>
            <p:ph type="title"/>
          </p:nvPr>
        </p:nvSpPr>
        <p:spPr>
          <a:xfrm>
            <a:off x="279400" y="1434526"/>
            <a:ext cx="8447088" cy="249812"/>
          </a:xfrm>
        </p:spPr>
        <p:txBody>
          <a:bodyPr/>
          <a:lstStyle/>
          <a:p>
            <a:pPr eaLnBrk="1" hangingPunct="1"/>
            <a:r>
              <a:rPr lang="cs-CZ" sz="1600" dirty="0"/>
              <a:t>Krok 2 – SWOT analýza firmy ABC</a:t>
            </a:r>
          </a:p>
        </p:txBody>
      </p:sp>
      <p:sp>
        <p:nvSpPr>
          <p:cNvPr id="5124" name="Rectangle 3"/>
          <p:cNvSpPr>
            <a:spLocks noGrp="1" noChangeArrowheads="1"/>
          </p:cNvSpPr>
          <p:nvPr>
            <p:ph type="body" idx="1"/>
          </p:nvPr>
        </p:nvSpPr>
        <p:spPr>
          <a:xfrm>
            <a:off x="321469" y="1989138"/>
            <a:ext cx="4179888" cy="2106612"/>
          </a:xfrm>
          <a:noFill/>
          <a:ln cap="flat" algn="ctr">
            <a:solidFill>
              <a:schemeClr val="tx1"/>
            </a:solidFill>
          </a:ln>
        </p:spPr>
        <p:txBody>
          <a:bodyPr/>
          <a:lstStyle/>
          <a:p>
            <a:pPr eaLnBrk="1" hangingPunct="1">
              <a:buNone/>
            </a:pPr>
            <a:r>
              <a:rPr lang="cs-CZ" sz="1400" kern="1200" dirty="0">
                <a:latin typeface="Arial" charset="0"/>
              </a:rPr>
              <a:t>Silné stránky</a:t>
            </a:r>
          </a:p>
          <a:p>
            <a:pPr eaLnBrk="1" hangingPunct="1">
              <a:lnSpc>
                <a:spcPct val="90000"/>
              </a:lnSpc>
            </a:pPr>
            <a:endParaRPr lang="cs-CZ" sz="1200" dirty="0"/>
          </a:p>
          <a:p>
            <a:pPr eaLnBrk="1" hangingPunct="1">
              <a:lnSpc>
                <a:spcPct val="90000"/>
              </a:lnSpc>
            </a:pPr>
            <a:endParaRPr lang="cs-CZ" sz="1200" dirty="0"/>
          </a:p>
          <a:p>
            <a:pPr eaLnBrk="1" hangingPunct="1">
              <a:lnSpc>
                <a:spcPct val="90000"/>
              </a:lnSpc>
              <a:buFont typeface="Arial" charset="0"/>
              <a:buNone/>
            </a:pPr>
            <a:endParaRPr lang="cs-CZ" sz="1200" dirty="0"/>
          </a:p>
          <a:p>
            <a:pPr eaLnBrk="1" hangingPunct="1">
              <a:lnSpc>
                <a:spcPct val="90000"/>
              </a:lnSpc>
              <a:buFont typeface="Arial" charset="0"/>
              <a:buNone/>
            </a:pPr>
            <a:endParaRPr lang="cs-CZ" sz="1200" dirty="0"/>
          </a:p>
        </p:txBody>
      </p:sp>
      <p:sp>
        <p:nvSpPr>
          <p:cNvPr id="5126" name="Rectangle 5"/>
          <p:cNvSpPr>
            <a:spLocks noChangeArrowheads="1"/>
          </p:cNvSpPr>
          <p:nvPr/>
        </p:nvSpPr>
        <p:spPr bwMode="auto">
          <a:xfrm>
            <a:off x="4615657" y="1990725"/>
            <a:ext cx="4179887" cy="2106613"/>
          </a:xfrm>
          <a:prstGeom prst="rect">
            <a:avLst/>
          </a:prstGeom>
          <a:noFill/>
          <a:ln w="9525" algn="ctr">
            <a:solidFill>
              <a:schemeClr val="tx1"/>
            </a:solidFill>
            <a:miter lim="800000"/>
            <a:headEnd/>
            <a:tailEnd/>
          </a:ln>
        </p:spPr>
        <p:txBody>
          <a:bodyPr lIns="0" tIns="0" rIns="0" bIns="252000"/>
          <a:lstStyle/>
          <a:p>
            <a:pPr marL="342900" indent="-342900">
              <a:lnSpc>
                <a:spcPct val="100000"/>
              </a:lnSpc>
              <a:spcBef>
                <a:spcPct val="20000"/>
              </a:spcBef>
              <a:buClr>
                <a:schemeClr val="accent2"/>
              </a:buClr>
              <a:buSzPct val="120000"/>
            </a:pPr>
            <a:r>
              <a:rPr lang="cs-CZ" sz="1400" dirty="0">
                <a:solidFill>
                  <a:schemeClr val="tx1"/>
                </a:solidFill>
              </a:rPr>
              <a:t>Slabé stránky</a:t>
            </a:r>
          </a:p>
          <a:p>
            <a:pPr marL="342900" indent="-342900">
              <a:lnSpc>
                <a:spcPct val="100000"/>
              </a:lnSpc>
              <a:spcBef>
                <a:spcPct val="20000"/>
              </a:spcBef>
              <a:buClr>
                <a:schemeClr val="accent2"/>
              </a:buClr>
              <a:buSzPct val="120000"/>
              <a:buFont typeface="Arial" charset="0"/>
              <a:buChar char="■"/>
            </a:pPr>
            <a:endParaRPr lang="cs-CZ" sz="1200" dirty="0">
              <a:solidFill>
                <a:schemeClr val="tx1"/>
              </a:solidFill>
            </a:endParaRPr>
          </a:p>
          <a:p>
            <a:pPr marL="342900" indent="-342900">
              <a:lnSpc>
                <a:spcPct val="100000"/>
              </a:lnSpc>
              <a:spcBef>
                <a:spcPct val="20000"/>
              </a:spcBef>
              <a:buClr>
                <a:schemeClr val="accent2"/>
              </a:buClr>
              <a:buSzPct val="120000"/>
              <a:buFont typeface="Arial" charset="0"/>
              <a:buChar char="■"/>
            </a:pPr>
            <a:endParaRPr lang="cs-CZ" sz="1200" dirty="0">
              <a:solidFill>
                <a:schemeClr val="tx1"/>
              </a:solidFill>
            </a:endParaRPr>
          </a:p>
        </p:txBody>
      </p:sp>
      <p:sp>
        <p:nvSpPr>
          <p:cNvPr id="5127" name="Rectangle 6"/>
          <p:cNvSpPr>
            <a:spLocks noChangeArrowheads="1"/>
          </p:cNvSpPr>
          <p:nvPr/>
        </p:nvSpPr>
        <p:spPr bwMode="auto">
          <a:xfrm>
            <a:off x="335757" y="4264025"/>
            <a:ext cx="4179887" cy="2106613"/>
          </a:xfrm>
          <a:prstGeom prst="rect">
            <a:avLst/>
          </a:prstGeom>
          <a:noFill/>
          <a:ln w="9525" algn="ctr">
            <a:solidFill>
              <a:schemeClr val="tx1"/>
            </a:solidFill>
            <a:miter lim="800000"/>
            <a:headEnd/>
            <a:tailEnd/>
          </a:ln>
        </p:spPr>
        <p:txBody>
          <a:bodyPr lIns="0" tIns="0" rIns="0" bIns="252000"/>
          <a:lstStyle/>
          <a:p>
            <a:pPr marL="342900" indent="-342900">
              <a:lnSpc>
                <a:spcPct val="100000"/>
              </a:lnSpc>
              <a:spcBef>
                <a:spcPct val="20000"/>
              </a:spcBef>
              <a:buClr>
                <a:schemeClr val="accent2"/>
              </a:buClr>
              <a:buSzPct val="120000"/>
              <a:buFont typeface="Arial" charset="0"/>
              <a:buNone/>
            </a:pPr>
            <a:r>
              <a:rPr lang="cs-CZ" sz="1400" dirty="0">
                <a:solidFill>
                  <a:schemeClr val="tx1"/>
                </a:solidFill>
              </a:rPr>
              <a:t>Příležitosti</a:t>
            </a:r>
          </a:p>
          <a:p>
            <a:pPr marL="342900" indent="-342900">
              <a:lnSpc>
                <a:spcPct val="100000"/>
              </a:lnSpc>
              <a:spcBef>
                <a:spcPct val="20000"/>
              </a:spcBef>
              <a:buClr>
                <a:schemeClr val="accent2"/>
              </a:buClr>
              <a:buSzPct val="120000"/>
              <a:buFont typeface="Arial" pitchFamily="34" charset="0"/>
              <a:buChar char="•"/>
            </a:pPr>
            <a:endParaRPr lang="cs-CZ" sz="1200" dirty="0">
              <a:solidFill>
                <a:schemeClr val="tx1"/>
              </a:solidFill>
            </a:endParaRPr>
          </a:p>
        </p:txBody>
      </p:sp>
      <p:sp>
        <p:nvSpPr>
          <p:cNvPr id="5128" name="Rectangle 7"/>
          <p:cNvSpPr>
            <a:spLocks noChangeArrowheads="1"/>
          </p:cNvSpPr>
          <p:nvPr/>
        </p:nvSpPr>
        <p:spPr bwMode="auto">
          <a:xfrm>
            <a:off x="4629944" y="4252913"/>
            <a:ext cx="4179888" cy="2106612"/>
          </a:xfrm>
          <a:prstGeom prst="rect">
            <a:avLst/>
          </a:prstGeom>
          <a:noFill/>
          <a:ln w="9525" algn="ctr">
            <a:solidFill>
              <a:schemeClr val="tx1"/>
            </a:solidFill>
            <a:miter lim="800000"/>
            <a:headEnd/>
            <a:tailEnd/>
          </a:ln>
        </p:spPr>
        <p:txBody>
          <a:bodyPr lIns="0" tIns="0" rIns="0" bIns="252000"/>
          <a:lstStyle/>
          <a:p>
            <a:pPr marL="342900" indent="-342900">
              <a:lnSpc>
                <a:spcPct val="100000"/>
              </a:lnSpc>
              <a:spcBef>
                <a:spcPct val="20000"/>
              </a:spcBef>
              <a:buClr>
                <a:schemeClr val="accent2"/>
              </a:buClr>
              <a:buSzPct val="120000"/>
            </a:pPr>
            <a:r>
              <a:rPr lang="cs-CZ" sz="1400" dirty="0">
                <a:solidFill>
                  <a:schemeClr val="tx1"/>
                </a:solidFill>
              </a:rPr>
              <a:t>Hrozby</a:t>
            </a:r>
          </a:p>
          <a:p>
            <a:pPr marL="342900" indent="-342900">
              <a:lnSpc>
                <a:spcPct val="100000"/>
              </a:lnSpc>
              <a:spcBef>
                <a:spcPct val="20000"/>
              </a:spcBef>
              <a:buClr>
                <a:schemeClr val="accent2"/>
              </a:buClr>
              <a:buSzPct val="120000"/>
              <a:buFont typeface="Arial" pitchFamily="34" charset="0"/>
              <a:buChar char="•"/>
            </a:pPr>
            <a:endParaRPr lang="cs-CZ" sz="1200" dirty="0">
              <a:solidFill>
                <a:schemeClr val="tx1"/>
              </a:solidFill>
            </a:endParaRPr>
          </a:p>
          <a:p>
            <a:pPr marL="342900" indent="-342900">
              <a:lnSpc>
                <a:spcPct val="100000"/>
              </a:lnSpc>
              <a:spcBef>
                <a:spcPct val="20000"/>
              </a:spcBef>
              <a:buClr>
                <a:schemeClr val="accent2"/>
              </a:buClr>
              <a:buSzPct val="120000"/>
              <a:buFont typeface="Arial" pitchFamily="34" charset="0"/>
              <a:buChar char="•"/>
            </a:pPr>
            <a:endParaRPr lang="cs-CZ" sz="1200" dirty="0">
              <a:solidFill>
                <a:schemeClr val="tx1"/>
              </a:solidFill>
            </a:endParaRPr>
          </a:p>
        </p:txBody>
      </p:sp>
      <p:sp>
        <p:nvSpPr>
          <p:cNvPr id="9"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18</a:t>
            </a:fld>
            <a:endParaRPr lang="cs-CZ"/>
          </a:p>
        </p:txBody>
      </p:sp>
      <p:sp>
        <p:nvSpPr>
          <p:cNvPr id="207874" name="Rectangle 2"/>
          <p:cNvSpPr>
            <a:spLocks noGrp="1" noChangeArrowheads="1"/>
          </p:cNvSpPr>
          <p:nvPr>
            <p:ph type="title"/>
          </p:nvPr>
        </p:nvSpPr>
        <p:spPr>
          <a:xfrm>
            <a:off x="279400" y="1434526"/>
            <a:ext cx="8447088" cy="249812"/>
          </a:xfrm>
        </p:spPr>
        <p:txBody>
          <a:bodyPr/>
          <a:lstStyle/>
          <a:p>
            <a:r>
              <a:rPr lang="cs-CZ" sz="1600" dirty="0"/>
              <a:t>Krok 3 – návrh a popis variant řešení</a:t>
            </a:r>
          </a:p>
        </p:txBody>
      </p:sp>
      <p:sp>
        <p:nvSpPr>
          <p:cNvPr id="207875" name="Rectangle 3"/>
          <p:cNvSpPr>
            <a:spLocks noGrp="1" noChangeArrowheads="1"/>
          </p:cNvSpPr>
          <p:nvPr>
            <p:ph type="body" idx="1"/>
          </p:nvPr>
        </p:nvSpPr>
        <p:spPr/>
        <p:txBody>
          <a:bodyPr/>
          <a:lstStyle/>
          <a:p>
            <a:pPr>
              <a:lnSpc>
                <a:spcPct val="150000"/>
              </a:lnSpc>
            </a:pPr>
            <a:r>
              <a:rPr lang="cs-CZ" sz="1200" dirty="0"/>
              <a:t>Varianta A</a:t>
            </a:r>
          </a:p>
          <a:p>
            <a:pPr>
              <a:lnSpc>
                <a:spcPct val="150000"/>
              </a:lnSpc>
            </a:pPr>
            <a:r>
              <a:rPr lang="cs-CZ" sz="1200" dirty="0"/>
              <a:t>Varianta B</a:t>
            </a:r>
          </a:p>
          <a:p>
            <a:pPr>
              <a:lnSpc>
                <a:spcPct val="150000"/>
              </a:lnSpc>
            </a:pPr>
            <a:r>
              <a:rPr lang="cs-CZ" sz="1200" dirty="0"/>
              <a:t>Varianta C</a:t>
            </a:r>
          </a:p>
          <a:p>
            <a:pPr>
              <a:lnSpc>
                <a:spcPct val="150000"/>
              </a:lnSpc>
            </a:pPr>
            <a:r>
              <a:rPr lang="cs-CZ" sz="1200" dirty="0"/>
              <a:t>…</a:t>
            </a:r>
          </a:p>
          <a:p>
            <a:endParaRPr lang="cs-CZ" sz="1200" dirty="0"/>
          </a:p>
          <a:p>
            <a:pPr marL="0" indent="0">
              <a:buNone/>
            </a:pPr>
            <a:r>
              <a:rPr lang="cs-CZ" sz="1200" dirty="0"/>
              <a:t>Počet variant minimálně 3</a:t>
            </a:r>
          </a:p>
          <a:p>
            <a:pPr>
              <a:buFont typeface="Arial" charset="0"/>
              <a:buNone/>
            </a:pPr>
            <a:endParaRPr lang="cs-CZ" sz="1200" dirty="0"/>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19</a:t>
            </a:fld>
            <a:endParaRPr lang="cs-CZ"/>
          </a:p>
        </p:txBody>
      </p:sp>
      <p:sp>
        <p:nvSpPr>
          <p:cNvPr id="207874" name="Rectangle 2"/>
          <p:cNvSpPr>
            <a:spLocks noGrp="1" noChangeArrowheads="1"/>
          </p:cNvSpPr>
          <p:nvPr>
            <p:ph type="title"/>
          </p:nvPr>
        </p:nvSpPr>
        <p:spPr>
          <a:xfrm>
            <a:off x="279400" y="1413495"/>
            <a:ext cx="8447088" cy="270843"/>
          </a:xfrm>
        </p:spPr>
        <p:txBody>
          <a:bodyPr/>
          <a:lstStyle/>
          <a:p>
            <a:r>
              <a:rPr lang="cs-CZ" sz="1600" dirty="0"/>
              <a:t>Krok 4 – stanovení kritérií</a:t>
            </a:r>
          </a:p>
        </p:txBody>
      </p:sp>
      <p:sp>
        <p:nvSpPr>
          <p:cNvPr id="207875" name="Rectangle 3"/>
          <p:cNvSpPr>
            <a:spLocks noGrp="1" noChangeArrowheads="1"/>
          </p:cNvSpPr>
          <p:nvPr>
            <p:ph type="body" idx="1"/>
          </p:nvPr>
        </p:nvSpPr>
        <p:spPr/>
        <p:txBody>
          <a:bodyPr/>
          <a:lstStyle/>
          <a:p>
            <a:pPr>
              <a:lnSpc>
                <a:spcPct val="150000"/>
              </a:lnSpc>
              <a:buFont typeface="+mj-lt"/>
              <a:buAutoNum type="arabicPeriod"/>
            </a:pPr>
            <a:r>
              <a:rPr lang="cs-CZ" sz="1200" dirty="0"/>
              <a:t>Kritérium</a:t>
            </a:r>
          </a:p>
          <a:p>
            <a:pPr>
              <a:lnSpc>
                <a:spcPct val="150000"/>
              </a:lnSpc>
              <a:buFont typeface="+mj-lt"/>
              <a:buAutoNum type="arabicPeriod"/>
            </a:pPr>
            <a:r>
              <a:rPr lang="cs-CZ" sz="1200" dirty="0"/>
              <a:t>Kritérium</a:t>
            </a:r>
          </a:p>
          <a:p>
            <a:pPr>
              <a:lnSpc>
                <a:spcPct val="150000"/>
              </a:lnSpc>
              <a:buFont typeface="+mj-lt"/>
              <a:buAutoNum type="arabicPeriod"/>
            </a:pPr>
            <a:r>
              <a:rPr lang="cs-CZ" sz="1200" dirty="0"/>
              <a:t>Kritérium</a:t>
            </a:r>
          </a:p>
          <a:p>
            <a:pPr>
              <a:lnSpc>
                <a:spcPct val="150000"/>
              </a:lnSpc>
              <a:buFont typeface="+mj-lt"/>
              <a:buAutoNum type="arabicPeriod"/>
            </a:pPr>
            <a:r>
              <a:rPr lang="cs-CZ" sz="1200" dirty="0"/>
              <a:t>Kritérium</a:t>
            </a:r>
          </a:p>
          <a:p>
            <a:pPr>
              <a:lnSpc>
                <a:spcPct val="150000"/>
              </a:lnSpc>
              <a:buFont typeface="+mj-lt"/>
              <a:buAutoNum type="arabicPeriod"/>
            </a:pPr>
            <a:r>
              <a:rPr lang="cs-CZ" sz="1200" dirty="0"/>
              <a:t>…</a:t>
            </a:r>
          </a:p>
          <a:p>
            <a:pPr>
              <a:lnSpc>
                <a:spcPct val="150000"/>
              </a:lnSpc>
              <a:buFont typeface="+mj-lt"/>
              <a:buAutoNum type="arabicPeriod"/>
            </a:pPr>
            <a:endParaRPr lang="cs-CZ" sz="1200" dirty="0"/>
          </a:p>
          <a:p>
            <a:pPr>
              <a:lnSpc>
                <a:spcPct val="150000"/>
              </a:lnSpc>
              <a:buFont typeface="+mj-lt"/>
              <a:buAutoNum type="arabicPeriod"/>
            </a:pPr>
            <a:endParaRPr lang="cs-CZ" sz="1200" dirty="0"/>
          </a:p>
          <a:p>
            <a:pPr marL="0" indent="0">
              <a:lnSpc>
                <a:spcPct val="150000"/>
              </a:lnSpc>
              <a:buNone/>
            </a:pPr>
            <a:r>
              <a:rPr lang="cs-CZ" sz="1200" dirty="0"/>
              <a:t>Cca 5 – 8 kritérií</a:t>
            </a:r>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extLst>
      <p:ext uri="{BB962C8B-B14F-4D97-AF65-F5344CB8AC3E}">
        <p14:creationId xmlns:p14="http://schemas.microsoft.com/office/powerpoint/2010/main" val="239412502"/>
      </p:ext>
    </p:extLst>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79400" y="1403235"/>
            <a:ext cx="8447088" cy="281103"/>
          </a:xfrm>
        </p:spPr>
        <p:txBody>
          <a:bodyPr/>
          <a:lstStyle/>
          <a:p>
            <a:r>
              <a:rPr lang="cs-CZ" dirty="0"/>
              <a:t>Rozhodovací analýza</a:t>
            </a:r>
            <a:endParaRPr lang="en-US" dirty="0"/>
          </a:p>
        </p:txBody>
      </p:sp>
      <p:sp>
        <p:nvSpPr>
          <p:cNvPr id="3" name="Zástupný symbol pro obsah 2"/>
          <p:cNvSpPr>
            <a:spLocks noGrp="1"/>
          </p:cNvSpPr>
          <p:nvPr>
            <p:ph idx="1"/>
          </p:nvPr>
        </p:nvSpPr>
        <p:spPr/>
        <p:txBody>
          <a:bodyPr/>
          <a:lstStyle/>
          <a:p>
            <a:pPr>
              <a:lnSpc>
                <a:spcPct val="150000"/>
              </a:lnSpc>
            </a:pPr>
            <a:r>
              <a:rPr lang="cs-CZ" dirty="0"/>
              <a:t>Část A – popis metody</a:t>
            </a:r>
          </a:p>
          <a:p>
            <a:pPr>
              <a:lnSpc>
                <a:spcPct val="150000"/>
              </a:lnSpc>
            </a:pPr>
            <a:r>
              <a:rPr lang="cs-CZ" dirty="0"/>
              <a:t>Část B – zadání případové studie</a:t>
            </a:r>
            <a:endParaRPr lang="en-US" dirty="0"/>
          </a:p>
        </p:txBody>
      </p:sp>
      <p:sp>
        <p:nvSpPr>
          <p:cNvPr id="4" name="Zástupný symbol pro číslo snímku 3"/>
          <p:cNvSpPr>
            <a:spLocks noGrp="1"/>
          </p:cNvSpPr>
          <p:nvPr>
            <p:ph type="sldNum" sz="quarter" idx="10"/>
          </p:nvPr>
        </p:nvSpPr>
        <p:spPr/>
        <p:txBody>
          <a:bodyPr/>
          <a:lstStyle/>
          <a:p>
            <a:pPr>
              <a:defRPr/>
            </a:pPr>
            <a:fld id="{4DA68240-3DE8-4EE6-8AA1-AC3BE2361A63}" type="slidenum">
              <a:rPr lang="cs-CZ" smtClean="0"/>
              <a:pPr>
                <a:defRPr/>
              </a:pPr>
              <a:t>2</a:t>
            </a:fld>
            <a:endParaRPr lang="cs-CZ"/>
          </a:p>
        </p:txBody>
      </p:sp>
    </p:spTree>
    <p:extLst>
      <p:ext uri="{BB962C8B-B14F-4D97-AF65-F5344CB8AC3E}">
        <p14:creationId xmlns:p14="http://schemas.microsoft.com/office/powerpoint/2010/main" val="86475695"/>
      </p:ext>
    </p:extLst>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20</a:t>
            </a:fld>
            <a:endParaRPr lang="cs-CZ"/>
          </a:p>
        </p:txBody>
      </p:sp>
      <p:sp>
        <p:nvSpPr>
          <p:cNvPr id="207874" name="Rectangle 2"/>
          <p:cNvSpPr>
            <a:spLocks noGrp="1" noChangeArrowheads="1"/>
          </p:cNvSpPr>
          <p:nvPr>
            <p:ph type="title"/>
          </p:nvPr>
        </p:nvSpPr>
        <p:spPr>
          <a:xfrm>
            <a:off x="279400" y="1413495"/>
            <a:ext cx="8447088" cy="270843"/>
          </a:xfrm>
        </p:spPr>
        <p:txBody>
          <a:bodyPr/>
          <a:lstStyle/>
          <a:p>
            <a:r>
              <a:rPr lang="cs-CZ" sz="1600" dirty="0"/>
              <a:t>Krok 5 – stanovení rizik</a:t>
            </a:r>
          </a:p>
        </p:txBody>
      </p:sp>
      <p:sp>
        <p:nvSpPr>
          <p:cNvPr id="207875" name="Rectangle 3"/>
          <p:cNvSpPr>
            <a:spLocks noGrp="1" noChangeArrowheads="1"/>
          </p:cNvSpPr>
          <p:nvPr>
            <p:ph type="body" idx="1"/>
          </p:nvPr>
        </p:nvSpPr>
        <p:spPr/>
        <p:txBody>
          <a:bodyPr/>
          <a:lstStyle/>
          <a:p>
            <a:pPr>
              <a:lnSpc>
                <a:spcPct val="150000"/>
              </a:lnSpc>
              <a:buFont typeface="+mj-lt"/>
              <a:buAutoNum type="arabicPeriod"/>
            </a:pPr>
            <a:r>
              <a:rPr lang="cs-CZ" sz="1200" dirty="0"/>
              <a:t>Riziko</a:t>
            </a:r>
          </a:p>
          <a:p>
            <a:pPr>
              <a:lnSpc>
                <a:spcPct val="150000"/>
              </a:lnSpc>
              <a:buFont typeface="+mj-lt"/>
              <a:buAutoNum type="arabicPeriod"/>
            </a:pPr>
            <a:r>
              <a:rPr lang="cs-CZ" sz="1200" dirty="0"/>
              <a:t>Riziko</a:t>
            </a:r>
          </a:p>
          <a:p>
            <a:pPr>
              <a:lnSpc>
                <a:spcPct val="150000"/>
              </a:lnSpc>
              <a:buFont typeface="+mj-lt"/>
              <a:buAutoNum type="arabicPeriod"/>
            </a:pPr>
            <a:r>
              <a:rPr lang="cs-CZ" sz="1200" dirty="0"/>
              <a:t>Riziko</a:t>
            </a:r>
          </a:p>
          <a:p>
            <a:pPr>
              <a:lnSpc>
                <a:spcPct val="150000"/>
              </a:lnSpc>
              <a:buFont typeface="+mj-lt"/>
              <a:buAutoNum type="arabicPeriod"/>
            </a:pPr>
            <a:r>
              <a:rPr lang="cs-CZ" sz="1200" dirty="0"/>
              <a:t>Riziko</a:t>
            </a:r>
          </a:p>
          <a:p>
            <a:pPr>
              <a:lnSpc>
                <a:spcPct val="150000"/>
              </a:lnSpc>
              <a:buFont typeface="+mj-lt"/>
              <a:buAutoNum type="arabicPeriod"/>
            </a:pPr>
            <a:r>
              <a:rPr lang="cs-CZ" sz="1200" dirty="0"/>
              <a:t>…</a:t>
            </a:r>
          </a:p>
          <a:p>
            <a:pPr>
              <a:lnSpc>
                <a:spcPct val="150000"/>
              </a:lnSpc>
              <a:buFont typeface="+mj-lt"/>
              <a:buAutoNum type="arabicPeriod"/>
            </a:pPr>
            <a:endParaRPr lang="cs-CZ" sz="1200" dirty="0"/>
          </a:p>
          <a:p>
            <a:pPr marL="0" indent="0">
              <a:lnSpc>
                <a:spcPct val="150000"/>
              </a:lnSpc>
              <a:buNone/>
            </a:pPr>
            <a:r>
              <a:rPr lang="cs-CZ" sz="1200" dirty="0"/>
              <a:t>Cca 3 – 5 hlavních rizik</a:t>
            </a:r>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extLst>
      <p:ext uri="{BB962C8B-B14F-4D97-AF65-F5344CB8AC3E}">
        <p14:creationId xmlns:p14="http://schemas.microsoft.com/office/powerpoint/2010/main" val="2138424908"/>
      </p:ext>
    </p:extLst>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21</a:t>
            </a:fld>
            <a:endParaRPr lang="cs-CZ"/>
          </a:p>
        </p:txBody>
      </p:sp>
      <p:sp>
        <p:nvSpPr>
          <p:cNvPr id="207874" name="Rectangle 2"/>
          <p:cNvSpPr>
            <a:spLocks noGrp="1" noChangeArrowheads="1"/>
          </p:cNvSpPr>
          <p:nvPr>
            <p:ph type="title"/>
          </p:nvPr>
        </p:nvSpPr>
        <p:spPr>
          <a:xfrm>
            <a:off x="279400" y="1413495"/>
            <a:ext cx="8447088" cy="270843"/>
          </a:xfrm>
        </p:spPr>
        <p:txBody>
          <a:bodyPr/>
          <a:lstStyle/>
          <a:p>
            <a:r>
              <a:rPr lang="cs-CZ" sz="1600" dirty="0"/>
              <a:t>Krok 6 – definice metod pro hodnocení variant</a:t>
            </a:r>
          </a:p>
        </p:txBody>
      </p:sp>
      <p:sp>
        <p:nvSpPr>
          <p:cNvPr id="207875" name="Rectangle 3"/>
          <p:cNvSpPr>
            <a:spLocks noGrp="1" noChangeArrowheads="1"/>
          </p:cNvSpPr>
          <p:nvPr>
            <p:ph type="body" idx="1"/>
          </p:nvPr>
        </p:nvSpPr>
        <p:spPr/>
        <p:txBody>
          <a:bodyPr/>
          <a:lstStyle/>
          <a:p>
            <a:pPr>
              <a:lnSpc>
                <a:spcPct val="150000"/>
              </a:lnSpc>
            </a:pPr>
            <a:r>
              <a:rPr lang="cs-CZ" sz="1200" dirty="0"/>
              <a:t>Systém pro hodnocení variant – určení hodnotící bodové stupnice</a:t>
            </a:r>
          </a:p>
          <a:p>
            <a:pPr>
              <a:lnSpc>
                <a:spcPct val="150000"/>
              </a:lnSpc>
            </a:pPr>
            <a:r>
              <a:rPr lang="cs-CZ" sz="1200" dirty="0"/>
              <a:t>Stanovení vah kritérií s použitím trojúhelníku párů</a:t>
            </a:r>
          </a:p>
          <a:p>
            <a:pPr>
              <a:lnSpc>
                <a:spcPct val="150000"/>
              </a:lnSpc>
            </a:pPr>
            <a:r>
              <a:rPr lang="cs-CZ" sz="1200" dirty="0"/>
              <a:t>Stanovení vah rizik s použitím trojúhelníku párů</a:t>
            </a:r>
          </a:p>
          <a:p>
            <a:endParaRPr lang="cs-CZ" sz="1200" dirty="0"/>
          </a:p>
          <a:p>
            <a:pPr>
              <a:buFont typeface="Arial" charset="0"/>
              <a:buNone/>
            </a:pPr>
            <a:endParaRPr lang="cs-CZ" sz="1200" dirty="0"/>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extLst>
      <p:ext uri="{BB962C8B-B14F-4D97-AF65-F5344CB8AC3E}">
        <p14:creationId xmlns:p14="http://schemas.microsoft.com/office/powerpoint/2010/main" val="1680499637"/>
      </p:ext>
    </p:extLst>
  </p:cSld>
  <p:clrMapOvr>
    <a:masterClrMapping/>
  </p:clrMapOvr>
  <p:transition>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22</a:t>
            </a:fld>
            <a:endParaRPr lang="cs-CZ"/>
          </a:p>
        </p:txBody>
      </p:sp>
      <p:sp>
        <p:nvSpPr>
          <p:cNvPr id="207874" name="Rectangle 2"/>
          <p:cNvSpPr>
            <a:spLocks noGrp="1" noChangeArrowheads="1"/>
          </p:cNvSpPr>
          <p:nvPr>
            <p:ph type="title"/>
          </p:nvPr>
        </p:nvSpPr>
        <p:spPr>
          <a:xfrm>
            <a:off x="279400" y="1434526"/>
            <a:ext cx="8447088" cy="249812"/>
          </a:xfrm>
        </p:spPr>
        <p:txBody>
          <a:bodyPr/>
          <a:lstStyle/>
          <a:p>
            <a:r>
              <a:rPr lang="cs-CZ" sz="1600" dirty="0"/>
              <a:t>Krok 7 – sestavení rozhodovací matice</a:t>
            </a:r>
          </a:p>
        </p:txBody>
      </p:sp>
      <p:sp>
        <p:nvSpPr>
          <p:cNvPr id="207875" name="Rectangle 3"/>
          <p:cNvSpPr>
            <a:spLocks noGrp="1" noChangeArrowheads="1"/>
          </p:cNvSpPr>
          <p:nvPr>
            <p:ph type="body" idx="1"/>
          </p:nvPr>
        </p:nvSpPr>
        <p:spPr/>
        <p:txBody>
          <a:bodyPr/>
          <a:lstStyle/>
          <a:p>
            <a:pPr>
              <a:lnSpc>
                <a:spcPct val="150000"/>
              </a:lnSpc>
            </a:pPr>
            <a:r>
              <a:rPr lang="cs-CZ" sz="1200" dirty="0"/>
              <a:t>Příprava a vyplnění matice kritérium x varianta</a:t>
            </a:r>
          </a:p>
          <a:p>
            <a:pPr>
              <a:lnSpc>
                <a:spcPct val="150000"/>
              </a:lnSpc>
            </a:pPr>
            <a:r>
              <a:rPr lang="cs-CZ" sz="1200" dirty="0"/>
              <a:t>Příprava a vyplnění matice riziko x varianta</a:t>
            </a:r>
          </a:p>
          <a:p>
            <a:endParaRPr lang="cs-CZ" sz="1200" dirty="0"/>
          </a:p>
          <a:p>
            <a:endParaRPr lang="cs-CZ" sz="1200" dirty="0"/>
          </a:p>
          <a:p>
            <a:pPr>
              <a:buFont typeface="Arial" charset="0"/>
              <a:buNone/>
            </a:pPr>
            <a:endParaRPr lang="cs-CZ" sz="1200" dirty="0"/>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extLst>
      <p:ext uri="{BB962C8B-B14F-4D97-AF65-F5344CB8AC3E}">
        <p14:creationId xmlns:p14="http://schemas.microsoft.com/office/powerpoint/2010/main" val="428599832"/>
      </p:ext>
    </p:extLst>
  </p:cSld>
  <p:clrMapOvr>
    <a:masterClrMapping/>
  </p:clrMapOvr>
  <p:transition>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23</a:t>
            </a:fld>
            <a:endParaRPr lang="cs-CZ"/>
          </a:p>
        </p:txBody>
      </p:sp>
      <p:sp>
        <p:nvSpPr>
          <p:cNvPr id="207874" name="Rectangle 2"/>
          <p:cNvSpPr>
            <a:spLocks noGrp="1" noChangeArrowheads="1"/>
          </p:cNvSpPr>
          <p:nvPr>
            <p:ph type="title"/>
          </p:nvPr>
        </p:nvSpPr>
        <p:spPr>
          <a:xfrm>
            <a:off x="279400" y="1434526"/>
            <a:ext cx="8447088" cy="249812"/>
          </a:xfrm>
        </p:spPr>
        <p:txBody>
          <a:bodyPr/>
          <a:lstStyle/>
          <a:p>
            <a:r>
              <a:rPr lang="cs-CZ" sz="1600" dirty="0"/>
              <a:t>Krok 8 – ohodnocení variant podle kritérií a rizik</a:t>
            </a:r>
          </a:p>
        </p:txBody>
      </p:sp>
      <p:sp>
        <p:nvSpPr>
          <p:cNvPr id="207875" name="Rectangle 3"/>
          <p:cNvSpPr>
            <a:spLocks noGrp="1" noChangeArrowheads="1"/>
          </p:cNvSpPr>
          <p:nvPr>
            <p:ph type="body" idx="1"/>
          </p:nvPr>
        </p:nvSpPr>
        <p:spPr/>
        <p:txBody>
          <a:bodyPr/>
          <a:lstStyle/>
          <a:p>
            <a:pPr>
              <a:lnSpc>
                <a:spcPct val="150000"/>
              </a:lnSpc>
            </a:pPr>
            <a:r>
              <a:rPr lang="cs-CZ" sz="1200" dirty="0"/>
              <a:t>Vyplnění a výpočet matic kritérií a rizik</a:t>
            </a:r>
          </a:p>
          <a:p>
            <a:pPr>
              <a:lnSpc>
                <a:spcPct val="150000"/>
              </a:lnSpc>
            </a:pPr>
            <a:r>
              <a:rPr lang="cs-CZ" sz="1200" dirty="0"/>
              <a:t>Stanovení přístupu k celkovému posouzení bodového hodnocení podle kritérií a podle rizik</a:t>
            </a:r>
          </a:p>
          <a:p>
            <a:pPr marL="0" indent="0">
              <a:buNone/>
            </a:pPr>
            <a:r>
              <a:rPr lang="cs-CZ" sz="1200" dirty="0"/>
              <a:t>  </a:t>
            </a:r>
          </a:p>
          <a:p>
            <a:endParaRPr lang="cs-CZ" sz="1200" dirty="0"/>
          </a:p>
          <a:p>
            <a:pPr>
              <a:buFont typeface="Arial" charset="0"/>
              <a:buNone/>
            </a:pPr>
            <a:endParaRPr lang="cs-CZ" sz="1200" dirty="0"/>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extLst>
      <p:ext uri="{BB962C8B-B14F-4D97-AF65-F5344CB8AC3E}">
        <p14:creationId xmlns:p14="http://schemas.microsoft.com/office/powerpoint/2010/main" val="1507820315"/>
      </p:ext>
    </p:extLst>
  </p:cSld>
  <p:clrMapOvr>
    <a:masterClrMapping/>
  </p:clrMapOvr>
  <p:transition>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24</a:t>
            </a:fld>
            <a:endParaRPr lang="cs-CZ"/>
          </a:p>
        </p:txBody>
      </p:sp>
      <p:sp>
        <p:nvSpPr>
          <p:cNvPr id="207874" name="Rectangle 2"/>
          <p:cNvSpPr>
            <a:spLocks noGrp="1" noChangeArrowheads="1"/>
          </p:cNvSpPr>
          <p:nvPr>
            <p:ph type="title"/>
          </p:nvPr>
        </p:nvSpPr>
        <p:spPr>
          <a:xfrm>
            <a:off x="279400" y="1434526"/>
            <a:ext cx="8447088" cy="249812"/>
          </a:xfrm>
        </p:spPr>
        <p:txBody>
          <a:bodyPr/>
          <a:lstStyle/>
          <a:p>
            <a:r>
              <a:rPr lang="cs-CZ" sz="1600" dirty="0"/>
              <a:t>Krok 9 – citlivostní analýza</a:t>
            </a:r>
          </a:p>
        </p:txBody>
      </p:sp>
      <p:sp>
        <p:nvSpPr>
          <p:cNvPr id="207875" name="Rectangle 3"/>
          <p:cNvSpPr>
            <a:spLocks noGrp="1" noChangeArrowheads="1"/>
          </p:cNvSpPr>
          <p:nvPr>
            <p:ph type="body" idx="1"/>
          </p:nvPr>
        </p:nvSpPr>
        <p:spPr/>
        <p:txBody>
          <a:bodyPr/>
          <a:lstStyle/>
          <a:p>
            <a:pPr>
              <a:lnSpc>
                <a:spcPct val="150000"/>
              </a:lnSpc>
            </a:pPr>
            <a:r>
              <a:rPr lang="cs-CZ" sz="1200" dirty="0"/>
              <a:t>Změny vah kritérií  a rizik a bodového hodnocení variant pro posouzení jejich dopadu</a:t>
            </a:r>
          </a:p>
          <a:p>
            <a:pPr>
              <a:lnSpc>
                <a:spcPct val="150000"/>
              </a:lnSpc>
            </a:pPr>
            <a:r>
              <a:rPr lang="cs-CZ" sz="1200" dirty="0"/>
              <a:t>Návrhy na ošetření rizik a úpravy jejich dopadu do matice rizika x varianty</a:t>
            </a:r>
          </a:p>
          <a:p>
            <a:pPr>
              <a:buFont typeface="Arial" charset="0"/>
              <a:buNone/>
            </a:pPr>
            <a:endParaRPr lang="cs-CZ" sz="1200" dirty="0"/>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extLst>
      <p:ext uri="{BB962C8B-B14F-4D97-AF65-F5344CB8AC3E}">
        <p14:creationId xmlns:p14="http://schemas.microsoft.com/office/powerpoint/2010/main" val="594535491"/>
      </p:ext>
    </p:extLst>
  </p:cSld>
  <p:clrMapOvr>
    <a:masterClrMapping/>
  </p:clrMapOvr>
  <p:transition>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25</a:t>
            </a:fld>
            <a:endParaRPr lang="cs-CZ"/>
          </a:p>
        </p:txBody>
      </p:sp>
      <p:sp>
        <p:nvSpPr>
          <p:cNvPr id="207874" name="Rectangle 2"/>
          <p:cNvSpPr>
            <a:spLocks noGrp="1" noChangeArrowheads="1"/>
          </p:cNvSpPr>
          <p:nvPr>
            <p:ph type="title"/>
          </p:nvPr>
        </p:nvSpPr>
        <p:spPr>
          <a:xfrm>
            <a:off x="279400" y="1434526"/>
            <a:ext cx="8447088" cy="249812"/>
          </a:xfrm>
        </p:spPr>
        <p:txBody>
          <a:bodyPr/>
          <a:lstStyle/>
          <a:p>
            <a:r>
              <a:rPr lang="cs-CZ" sz="1600" dirty="0"/>
              <a:t>Krok 10 – vyhodnocení výsledků, shrnutí a prezentace</a:t>
            </a:r>
          </a:p>
        </p:txBody>
      </p:sp>
      <p:sp>
        <p:nvSpPr>
          <p:cNvPr id="207875" name="Rectangle 3"/>
          <p:cNvSpPr>
            <a:spLocks noGrp="1" noChangeArrowheads="1"/>
          </p:cNvSpPr>
          <p:nvPr>
            <p:ph type="body" idx="1"/>
          </p:nvPr>
        </p:nvSpPr>
        <p:spPr/>
        <p:txBody>
          <a:bodyPr/>
          <a:lstStyle/>
          <a:p>
            <a:pPr>
              <a:lnSpc>
                <a:spcPct val="150000"/>
              </a:lnSpc>
            </a:pPr>
            <a:r>
              <a:rPr lang="cs-CZ" sz="1200" dirty="0"/>
              <a:t>Konečné výsledky hodnocení variant</a:t>
            </a:r>
          </a:p>
          <a:p>
            <a:pPr>
              <a:lnSpc>
                <a:spcPct val="150000"/>
              </a:lnSpc>
            </a:pPr>
            <a:r>
              <a:rPr lang="cs-CZ" sz="1200" dirty="0"/>
              <a:t>Shrnutí výsledků</a:t>
            </a:r>
          </a:p>
          <a:p>
            <a:pPr>
              <a:lnSpc>
                <a:spcPct val="150000"/>
              </a:lnSpc>
            </a:pPr>
            <a:r>
              <a:rPr lang="cs-CZ" sz="1200" dirty="0"/>
              <a:t>Popis návrhu řešení problému včetně doporučení na ošetření rizik</a:t>
            </a:r>
          </a:p>
          <a:p>
            <a:pPr>
              <a:lnSpc>
                <a:spcPct val="150000"/>
              </a:lnSpc>
            </a:pPr>
            <a:r>
              <a:rPr lang="cs-CZ" sz="1200" dirty="0"/>
              <a:t>Zhotovení prezentace výsledků</a:t>
            </a:r>
          </a:p>
          <a:p>
            <a:pPr>
              <a:lnSpc>
                <a:spcPct val="150000"/>
              </a:lnSpc>
            </a:pPr>
            <a:endParaRPr lang="cs-CZ" sz="1200" dirty="0"/>
          </a:p>
          <a:p>
            <a:pPr marL="0" indent="0">
              <a:buNone/>
            </a:pPr>
            <a:endParaRPr lang="cs-CZ" sz="1200" dirty="0"/>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zadání</a:t>
            </a:r>
            <a:endParaRPr lang="en-US" sz="1200" dirty="0">
              <a:solidFill>
                <a:schemeClr val="hlink"/>
              </a:solidFill>
            </a:endParaRPr>
          </a:p>
        </p:txBody>
      </p:sp>
    </p:spTree>
    <p:extLst>
      <p:ext uri="{BB962C8B-B14F-4D97-AF65-F5344CB8AC3E}">
        <p14:creationId xmlns:p14="http://schemas.microsoft.com/office/powerpoint/2010/main" val="2582093243"/>
      </p:ext>
    </p:extLst>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79400" y="1403235"/>
            <a:ext cx="8447088" cy="281103"/>
          </a:xfrm>
        </p:spPr>
        <p:txBody>
          <a:bodyPr/>
          <a:lstStyle/>
          <a:p>
            <a:r>
              <a:rPr lang="cs-CZ" dirty="0"/>
              <a:t>Rozhodovací analýza</a:t>
            </a:r>
            <a:endParaRPr lang="en-US" dirty="0"/>
          </a:p>
        </p:txBody>
      </p:sp>
      <p:sp>
        <p:nvSpPr>
          <p:cNvPr id="3" name="Zástupný symbol pro obsah 2"/>
          <p:cNvSpPr>
            <a:spLocks noGrp="1"/>
          </p:cNvSpPr>
          <p:nvPr>
            <p:ph idx="1"/>
          </p:nvPr>
        </p:nvSpPr>
        <p:spPr/>
        <p:txBody>
          <a:bodyPr/>
          <a:lstStyle/>
          <a:p>
            <a:r>
              <a:rPr lang="cs-CZ" dirty="0"/>
              <a:t>Část A – popis metody</a:t>
            </a:r>
          </a:p>
        </p:txBody>
      </p:sp>
      <p:sp>
        <p:nvSpPr>
          <p:cNvPr id="4" name="Zástupný symbol pro číslo snímku 3"/>
          <p:cNvSpPr>
            <a:spLocks noGrp="1"/>
          </p:cNvSpPr>
          <p:nvPr>
            <p:ph type="sldNum" sz="quarter" idx="10"/>
          </p:nvPr>
        </p:nvSpPr>
        <p:spPr/>
        <p:txBody>
          <a:bodyPr/>
          <a:lstStyle/>
          <a:p>
            <a:pPr>
              <a:defRPr/>
            </a:pPr>
            <a:fld id="{4DA68240-3DE8-4EE6-8AA1-AC3BE2361A63}" type="slidenum">
              <a:rPr lang="cs-CZ" smtClean="0"/>
              <a:pPr>
                <a:defRPr/>
              </a:pPr>
              <a:t>3</a:t>
            </a:fld>
            <a:endParaRPr lang="cs-CZ"/>
          </a:p>
        </p:txBody>
      </p:sp>
    </p:spTree>
    <p:extLst>
      <p:ext uri="{BB962C8B-B14F-4D97-AF65-F5344CB8AC3E}">
        <p14:creationId xmlns:p14="http://schemas.microsoft.com/office/powerpoint/2010/main" val="1483951016"/>
      </p:ext>
    </p:extLst>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E1345ECA-D559-4343-86AE-D2A212720BEF}" type="slidenum">
              <a:rPr lang="cs-CZ"/>
              <a:pPr/>
              <a:t>4</a:t>
            </a:fld>
            <a:endParaRPr lang="cs-CZ"/>
          </a:p>
        </p:txBody>
      </p:sp>
      <p:sp>
        <p:nvSpPr>
          <p:cNvPr id="168962" name="Rectangle 2"/>
          <p:cNvSpPr>
            <a:spLocks noGrp="1" noChangeArrowheads="1"/>
          </p:cNvSpPr>
          <p:nvPr>
            <p:ph type="title"/>
          </p:nvPr>
        </p:nvSpPr>
        <p:spPr>
          <a:xfrm>
            <a:off x="279400" y="1147763"/>
            <a:ext cx="8447088" cy="536575"/>
          </a:xfrm>
        </p:spPr>
        <p:txBody>
          <a:bodyPr/>
          <a:lstStyle/>
          <a:p>
            <a:r>
              <a:rPr lang="cs-CZ" sz="1600" dirty="0"/>
              <a:t>Rozhodovací analýza je systematická metoda pro volbu rozhodnutí z několika variant založená na jejich kriteriálním posouzení</a:t>
            </a:r>
          </a:p>
        </p:txBody>
      </p:sp>
      <p:sp>
        <p:nvSpPr>
          <p:cNvPr id="168963" name="Rectangle 3"/>
          <p:cNvSpPr>
            <a:spLocks noGrp="1" noChangeArrowheads="1"/>
          </p:cNvSpPr>
          <p:nvPr>
            <p:ph type="body" idx="1"/>
          </p:nvPr>
        </p:nvSpPr>
        <p:spPr/>
        <p:txBody>
          <a:bodyPr/>
          <a:lstStyle/>
          <a:p>
            <a:r>
              <a:rPr lang="cs-CZ"/>
              <a:t>Popis</a:t>
            </a:r>
          </a:p>
          <a:p>
            <a:pPr lvl="1"/>
            <a:r>
              <a:rPr lang="cs-CZ" sz="1400" b="0"/>
              <a:t>ucelená metoda pro posouzení a rozhodnutí o volbě jednoho z variantních řešení</a:t>
            </a:r>
          </a:p>
          <a:p>
            <a:r>
              <a:rPr lang="cs-CZ"/>
              <a:t>Přínosy </a:t>
            </a:r>
          </a:p>
          <a:p>
            <a:pPr lvl="1"/>
            <a:r>
              <a:rPr lang="cs-CZ" sz="1400" b="0"/>
              <a:t>systematický přístup pro analýzu a kvantifikaci podkladů pro rozhodnutí  </a:t>
            </a:r>
          </a:p>
          <a:p>
            <a:pPr lvl="1"/>
            <a:r>
              <a:rPr lang="cs-CZ" sz="1400" b="0"/>
              <a:t>umožnění prezentace individuálních pohledů a následné sjednocení názorů na řešení</a:t>
            </a:r>
          </a:p>
          <a:p>
            <a:pPr lvl="1"/>
            <a:r>
              <a:rPr lang="cs-CZ" sz="1400" b="0"/>
              <a:t>ucelené řešení části metody „Řešení problému“</a:t>
            </a:r>
            <a:r>
              <a:rPr lang="cs-CZ" b="0"/>
              <a:t>   </a:t>
            </a:r>
          </a:p>
          <a:p>
            <a:r>
              <a:rPr lang="cs-CZ"/>
              <a:t>Omezení / rizika</a:t>
            </a:r>
          </a:p>
          <a:p>
            <a:pPr lvl="1"/>
            <a:r>
              <a:rPr lang="cs-CZ" sz="1400" b="0"/>
              <a:t>potřeba vstupních kvantitativních podkladů</a:t>
            </a:r>
          </a:p>
          <a:p>
            <a:pPr lvl="1"/>
            <a:r>
              <a:rPr lang="cs-CZ" sz="1400" b="0"/>
              <a:t>časově náročnější postup</a:t>
            </a:r>
            <a:r>
              <a:rPr lang="cs-CZ" b="0"/>
              <a:t> </a:t>
            </a:r>
          </a:p>
          <a:p>
            <a:r>
              <a:rPr lang="cs-CZ"/>
              <a:t>Typické použití pro </a:t>
            </a:r>
          </a:p>
          <a:p>
            <a:pPr lvl="1"/>
            <a:r>
              <a:rPr lang="cs-CZ" sz="1400" b="0"/>
              <a:t>rozhodování po předchozím vyjasnění podkladů a selekci širšího seznamu řešení</a:t>
            </a:r>
          </a:p>
          <a:p>
            <a:pPr lvl="1"/>
            <a:r>
              <a:rPr lang="cs-CZ" sz="1400" b="0"/>
              <a:t>příprava podkladu pro rozhodování na  vyšších úrovních  managementu</a:t>
            </a:r>
          </a:p>
        </p:txBody>
      </p:sp>
      <p:sp>
        <p:nvSpPr>
          <p:cNvPr id="168964"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94216B13-B2F1-459A-B4DE-0B61C23DCF4E}" type="slidenum">
              <a:rPr lang="cs-CZ"/>
              <a:pPr/>
              <a:t>5</a:t>
            </a:fld>
            <a:endParaRPr lang="cs-CZ"/>
          </a:p>
        </p:txBody>
      </p:sp>
      <p:sp>
        <p:nvSpPr>
          <p:cNvPr id="254978" name="Rectangle 2"/>
          <p:cNvSpPr>
            <a:spLocks noGrp="1" noChangeArrowheads="1"/>
          </p:cNvSpPr>
          <p:nvPr>
            <p:ph type="title"/>
          </p:nvPr>
        </p:nvSpPr>
        <p:spPr>
          <a:xfrm>
            <a:off x="279400" y="1119188"/>
            <a:ext cx="8447088" cy="536575"/>
          </a:xfrm>
        </p:spPr>
        <p:txBody>
          <a:bodyPr/>
          <a:lstStyle/>
          <a:p>
            <a:r>
              <a:rPr lang="cs-CZ" sz="1600"/>
              <a:t>Rozhodovací analýza je systematická metoda pro volbu rozhodnutí z několika variant založená na jejich kriteriálním posouzení</a:t>
            </a:r>
          </a:p>
        </p:txBody>
      </p:sp>
      <p:sp>
        <p:nvSpPr>
          <p:cNvPr id="254979" name="Rectangle 3"/>
          <p:cNvSpPr>
            <a:spLocks noGrp="1" noChangeArrowheads="1"/>
          </p:cNvSpPr>
          <p:nvPr>
            <p:ph type="body" idx="1"/>
          </p:nvPr>
        </p:nvSpPr>
        <p:spPr/>
        <p:txBody>
          <a:bodyPr/>
          <a:lstStyle/>
          <a:p>
            <a:pPr>
              <a:lnSpc>
                <a:spcPct val="80000"/>
              </a:lnSpc>
            </a:pPr>
            <a:r>
              <a:rPr lang="cs-CZ" dirty="0"/>
              <a:t>Postup v krocích</a:t>
            </a:r>
          </a:p>
          <a:p>
            <a:pPr marL="800100" lvl="1" indent="-342900">
              <a:lnSpc>
                <a:spcPct val="80000"/>
              </a:lnSpc>
              <a:buFont typeface="+mj-lt"/>
              <a:buAutoNum type="arabicPeriod"/>
            </a:pPr>
            <a:r>
              <a:rPr lang="cs-CZ" sz="1400" b="0" dirty="0"/>
              <a:t>vymezení problému a stanovení cílů</a:t>
            </a:r>
          </a:p>
          <a:p>
            <a:pPr marL="800100" lvl="1" indent="-342900">
              <a:lnSpc>
                <a:spcPct val="80000"/>
              </a:lnSpc>
              <a:buFont typeface="+mj-lt"/>
              <a:buAutoNum type="arabicPeriod"/>
            </a:pPr>
            <a:r>
              <a:rPr lang="cs-CZ" sz="1400" b="0" dirty="0"/>
              <a:t>analýza současné situace (SWOT)</a:t>
            </a:r>
          </a:p>
          <a:p>
            <a:pPr marL="800100" lvl="1" indent="-342900">
              <a:lnSpc>
                <a:spcPct val="80000"/>
              </a:lnSpc>
              <a:buFont typeface="+mj-lt"/>
              <a:buAutoNum type="arabicPeriod"/>
            </a:pPr>
            <a:r>
              <a:rPr lang="cs-CZ" sz="1400" b="0" dirty="0"/>
              <a:t>návrh a popis variant řešení</a:t>
            </a:r>
          </a:p>
          <a:p>
            <a:pPr marL="800100" lvl="1" indent="-342900">
              <a:lnSpc>
                <a:spcPct val="80000"/>
              </a:lnSpc>
              <a:buFont typeface="+mj-lt"/>
              <a:buAutoNum type="arabicPeriod"/>
            </a:pPr>
            <a:r>
              <a:rPr lang="cs-CZ" sz="1400" b="0" dirty="0"/>
              <a:t>stanovení kritérií</a:t>
            </a:r>
          </a:p>
          <a:p>
            <a:pPr marL="800100" lvl="1" indent="-342900">
              <a:lnSpc>
                <a:spcPct val="80000"/>
              </a:lnSpc>
              <a:buFont typeface="+mj-lt"/>
              <a:buAutoNum type="arabicPeriod"/>
            </a:pPr>
            <a:r>
              <a:rPr lang="cs-CZ" sz="1400" b="0" dirty="0"/>
              <a:t>stanovení rizik </a:t>
            </a:r>
          </a:p>
          <a:p>
            <a:pPr marL="800100" lvl="1" indent="-342900">
              <a:lnSpc>
                <a:spcPct val="80000"/>
              </a:lnSpc>
              <a:buFont typeface="+mj-lt"/>
              <a:buAutoNum type="arabicPeriod"/>
            </a:pPr>
            <a:r>
              <a:rPr lang="cs-CZ" sz="1400" b="0" dirty="0"/>
              <a:t>definice metod pro hodnocení variant</a:t>
            </a:r>
          </a:p>
          <a:p>
            <a:pPr marL="800100" lvl="1" indent="-342900">
              <a:lnSpc>
                <a:spcPct val="80000"/>
              </a:lnSpc>
              <a:buFont typeface="+mj-lt"/>
              <a:buAutoNum type="arabicPeriod"/>
            </a:pPr>
            <a:r>
              <a:rPr lang="cs-CZ" sz="1400" b="0" dirty="0"/>
              <a:t>sestavení rozhodovací matice </a:t>
            </a:r>
          </a:p>
          <a:p>
            <a:pPr marL="800100" lvl="1" indent="-342900">
              <a:lnSpc>
                <a:spcPct val="80000"/>
              </a:lnSpc>
              <a:buFont typeface="+mj-lt"/>
              <a:buAutoNum type="arabicPeriod"/>
            </a:pPr>
            <a:r>
              <a:rPr lang="cs-CZ" sz="1400" b="0" dirty="0"/>
              <a:t>ohodnocení variant podle kritérií a rizik</a:t>
            </a:r>
          </a:p>
          <a:p>
            <a:pPr marL="800100" lvl="1" indent="-342900">
              <a:lnSpc>
                <a:spcPct val="80000"/>
              </a:lnSpc>
              <a:buFont typeface="+mj-lt"/>
              <a:buAutoNum type="arabicPeriod"/>
            </a:pPr>
            <a:r>
              <a:rPr lang="cs-CZ" sz="1400" b="0" dirty="0"/>
              <a:t>citlivostní analýza – posouzení citlivost výsledků na změnu parametrů hodnocení</a:t>
            </a:r>
          </a:p>
          <a:p>
            <a:pPr marL="800100" lvl="1" indent="-342900">
              <a:lnSpc>
                <a:spcPct val="80000"/>
              </a:lnSpc>
              <a:buFont typeface="+mj-lt"/>
              <a:buAutoNum type="arabicPeriod"/>
            </a:pPr>
            <a:r>
              <a:rPr lang="cs-CZ" sz="1400" b="0" dirty="0"/>
              <a:t>vyhodnocení výsledků a jejich shrnutí pro konečné rozhodnutí</a:t>
            </a:r>
          </a:p>
          <a:p>
            <a:pPr>
              <a:lnSpc>
                <a:spcPct val="80000"/>
              </a:lnSpc>
            </a:pPr>
            <a:endParaRPr lang="cs-CZ" sz="1800" dirty="0"/>
          </a:p>
          <a:p>
            <a:pPr>
              <a:lnSpc>
                <a:spcPct val="80000"/>
              </a:lnSpc>
            </a:pPr>
            <a:r>
              <a:rPr lang="cs-CZ" dirty="0"/>
              <a:t>Poznámka:</a:t>
            </a:r>
          </a:p>
          <a:p>
            <a:pPr lvl="1">
              <a:lnSpc>
                <a:spcPct val="80000"/>
              </a:lnSpc>
              <a:buFont typeface="Arial" charset="0"/>
              <a:buNone/>
            </a:pPr>
            <a:r>
              <a:rPr lang="cs-CZ" dirty="0"/>
              <a:t>Rozhodovací analýza jako komplexní metoda využívá i další metody, které řeší jednotlivé body postupu</a:t>
            </a:r>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94216B13-B2F1-459A-B4DE-0B61C23DCF4E}" type="slidenum">
              <a:rPr lang="cs-CZ"/>
              <a:pPr/>
              <a:t>6</a:t>
            </a:fld>
            <a:endParaRPr lang="cs-CZ"/>
          </a:p>
        </p:txBody>
      </p:sp>
      <p:sp>
        <p:nvSpPr>
          <p:cNvPr id="254978" name="Rectangle 2"/>
          <p:cNvSpPr>
            <a:spLocks noGrp="1" noChangeArrowheads="1"/>
          </p:cNvSpPr>
          <p:nvPr>
            <p:ph type="title"/>
          </p:nvPr>
        </p:nvSpPr>
        <p:spPr>
          <a:xfrm>
            <a:off x="279400" y="1135108"/>
            <a:ext cx="8447088" cy="520655"/>
          </a:xfrm>
        </p:spPr>
        <p:txBody>
          <a:bodyPr/>
          <a:lstStyle/>
          <a:p>
            <a:r>
              <a:rPr lang="cs-CZ" sz="1600" dirty="0"/>
              <a:t>Jednotlivé varianty jsou posouzeny pomocí sady kritérií a rizik, pro jejichž vymezení je třeba dodržet několik zásad</a:t>
            </a:r>
          </a:p>
        </p:txBody>
      </p:sp>
      <p:sp>
        <p:nvSpPr>
          <p:cNvPr id="254979" name="Rectangle 3"/>
          <p:cNvSpPr>
            <a:spLocks noGrp="1" noChangeArrowheads="1"/>
          </p:cNvSpPr>
          <p:nvPr>
            <p:ph type="body" idx="1"/>
          </p:nvPr>
        </p:nvSpPr>
        <p:spPr/>
        <p:txBody>
          <a:bodyPr/>
          <a:lstStyle/>
          <a:p>
            <a:pPr>
              <a:lnSpc>
                <a:spcPct val="80000"/>
              </a:lnSpc>
            </a:pPr>
            <a:r>
              <a:rPr lang="cs-CZ" dirty="0"/>
              <a:t>Požadavky na kritéria a rizika </a:t>
            </a:r>
          </a:p>
          <a:p>
            <a:pPr lvl="1">
              <a:lnSpc>
                <a:spcPct val="80000"/>
              </a:lnSpc>
            </a:pPr>
            <a:r>
              <a:rPr lang="cs-CZ" sz="1400" b="0" dirty="0"/>
              <a:t>Jednoznačně a jasně formulovat</a:t>
            </a:r>
          </a:p>
          <a:p>
            <a:pPr lvl="1">
              <a:lnSpc>
                <a:spcPct val="80000"/>
              </a:lnSpc>
            </a:pPr>
            <a:r>
              <a:rPr lang="cs-CZ" sz="1400" b="0" dirty="0"/>
              <a:t>Stanovit způsob měření a hodnocení</a:t>
            </a:r>
          </a:p>
          <a:p>
            <a:pPr lvl="1">
              <a:lnSpc>
                <a:spcPct val="80000"/>
              </a:lnSpc>
            </a:pPr>
            <a:r>
              <a:rPr lang="cs-CZ" sz="1400" b="0" dirty="0"/>
              <a:t>Vyloučit shodná nebo obdobná kritéria / rizika</a:t>
            </a:r>
          </a:p>
          <a:p>
            <a:pPr lvl="1">
              <a:lnSpc>
                <a:spcPct val="80000"/>
              </a:lnSpc>
            </a:pPr>
            <a:r>
              <a:rPr lang="cs-CZ" sz="1400" b="0" dirty="0"/>
              <a:t>Provázat kritéria na stanovené cíle</a:t>
            </a:r>
          </a:p>
          <a:p>
            <a:pPr lvl="1">
              <a:lnSpc>
                <a:spcPct val="80000"/>
              </a:lnSpc>
            </a:pPr>
            <a:r>
              <a:rPr lang="cs-CZ" sz="1400" b="0" dirty="0"/>
              <a:t>Omezit počet</a:t>
            </a:r>
          </a:p>
          <a:p>
            <a:pPr lvl="1">
              <a:lnSpc>
                <a:spcPct val="80000"/>
              </a:lnSpc>
            </a:pPr>
            <a:r>
              <a:rPr lang="cs-CZ" sz="1400" b="0" dirty="0"/>
              <a:t>Zajistit nezávislost jednotlivých kritérií / rizik</a:t>
            </a:r>
          </a:p>
          <a:p>
            <a:pPr lvl="1">
              <a:lnSpc>
                <a:spcPct val="80000"/>
              </a:lnSpc>
            </a:pPr>
            <a:r>
              <a:rPr lang="cs-CZ" sz="1400" b="0" dirty="0"/>
              <a:t>Zajistit vzájemnou nezávislost kritérií a rizik</a:t>
            </a:r>
          </a:p>
          <a:p>
            <a:pPr lvl="1">
              <a:lnSpc>
                <a:spcPct val="80000"/>
              </a:lnSpc>
            </a:pPr>
            <a:r>
              <a:rPr lang="cs-CZ" sz="1400" b="0" dirty="0"/>
              <a:t>Využít možností agregovat příbuzná kritéria /rizika</a:t>
            </a:r>
          </a:p>
          <a:p>
            <a:pPr lvl="1">
              <a:lnSpc>
                <a:spcPct val="80000"/>
              </a:lnSpc>
            </a:pPr>
            <a:r>
              <a:rPr lang="cs-CZ" sz="1400" b="0" dirty="0"/>
              <a:t>Zvolit přiměřenou rozlišovací úroveň</a:t>
            </a:r>
          </a:p>
          <a:p>
            <a:pPr>
              <a:lnSpc>
                <a:spcPct val="80000"/>
              </a:lnSpc>
            </a:pPr>
            <a:endParaRPr lang="cs-CZ" sz="1800" dirty="0"/>
          </a:p>
          <a:p>
            <a:pPr>
              <a:lnSpc>
                <a:spcPct val="80000"/>
              </a:lnSpc>
            </a:pPr>
            <a:endParaRPr lang="cs-CZ" dirty="0"/>
          </a:p>
          <a:p>
            <a:pPr>
              <a:lnSpc>
                <a:spcPct val="80000"/>
              </a:lnSpc>
            </a:pPr>
            <a:r>
              <a:rPr lang="cs-CZ" dirty="0"/>
              <a:t>Poznámka:</a:t>
            </a:r>
          </a:p>
          <a:p>
            <a:pPr lvl="1">
              <a:lnSpc>
                <a:spcPct val="80000"/>
              </a:lnSpc>
              <a:buFont typeface="Arial" charset="0"/>
              <a:buNone/>
            </a:pPr>
            <a:r>
              <a:rPr lang="cs-CZ" sz="1400" b="0" dirty="0"/>
              <a:t>V praxi se někdy pracuje s tzv. K.O. kritérii nebo riziky, která jsou pro volbu varianty podmiňující</a:t>
            </a:r>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1D8FFE02-91B7-4A96-B003-440E31564F18}" type="slidenum">
              <a:rPr lang="cs-CZ"/>
              <a:pPr/>
              <a:t>7</a:t>
            </a:fld>
            <a:endParaRPr lang="cs-CZ"/>
          </a:p>
        </p:txBody>
      </p:sp>
      <p:sp>
        <p:nvSpPr>
          <p:cNvPr id="189478" name="Rectangle 38"/>
          <p:cNvSpPr>
            <a:spLocks noGrp="1" noChangeArrowheads="1"/>
          </p:cNvSpPr>
          <p:nvPr>
            <p:ph type="title"/>
          </p:nvPr>
        </p:nvSpPr>
        <p:spPr>
          <a:xfrm>
            <a:off x="279400" y="1119188"/>
            <a:ext cx="8447088" cy="536575"/>
          </a:xfrm>
        </p:spPr>
        <p:txBody>
          <a:bodyPr/>
          <a:lstStyle/>
          <a:p>
            <a:r>
              <a:rPr lang="cs-CZ" sz="1600" dirty="0"/>
              <a:t>Pro posouzení variant podle kritérií se obvykle jednotlivým kritériím / rizikům přiřadí váhy vyjadřující význam jednotlivým kritériím</a:t>
            </a:r>
          </a:p>
        </p:txBody>
      </p:sp>
      <p:sp>
        <p:nvSpPr>
          <p:cNvPr id="189479" name="Rectangle 39"/>
          <p:cNvSpPr>
            <a:spLocks noGrp="1" noChangeArrowheads="1"/>
          </p:cNvSpPr>
          <p:nvPr>
            <p:ph type="body" idx="1"/>
          </p:nvPr>
        </p:nvSpPr>
        <p:spPr/>
        <p:txBody>
          <a:bodyPr/>
          <a:lstStyle/>
          <a:p>
            <a:r>
              <a:rPr lang="cs-CZ" dirty="0"/>
              <a:t>Možnosti:</a:t>
            </a:r>
          </a:p>
          <a:p>
            <a:pPr lvl="1"/>
            <a:r>
              <a:rPr lang="cs-CZ" sz="1400" b="0" dirty="0"/>
              <a:t>lineární - prosté sestupné seřazení podle významu, pořadové číslo určuje váhu</a:t>
            </a:r>
          </a:p>
          <a:p>
            <a:pPr lvl="1"/>
            <a:r>
              <a:rPr lang="cs-CZ" sz="1400" b="0" dirty="0"/>
              <a:t>nelineární – jako lineární, ale váhy se přiřadí nerovnoměrně v určitých intervalech (</a:t>
            </a:r>
            <a:r>
              <a:rPr lang="cs-CZ" sz="1400" b="0" dirty="0" err="1"/>
              <a:t>např</a:t>
            </a:r>
            <a:r>
              <a:rPr lang="cs-CZ" sz="1400" b="0" dirty="0"/>
              <a:t>,: 10-7-5-3-2-1, nebo 5-3-1, nebo 4-2-1 apod.) podle počtu kritérií / rizik a jejich vah</a:t>
            </a:r>
          </a:p>
          <a:p>
            <a:pPr lvl="1"/>
            <a:r>
              <a:rPr lang="cs-CZ" sz="1400" b="0" dirty="0"/>
              <a:t>váhy jednotlivých kritérií / rizik mohou být stejné</a:t>
            </a:r>
          </a:p>
          <a:p>
            <a:pPr lvl="1"/>
            <a:r>
              <a:rPr lang="cs-CZ" sz="1400" b="0" dirty="0"/>
              <a:t>metoda „Trojúhelníku párů“ viz dále </a:t>
            </a:r>
          </a:p>
          <a:p>
            <a:r>
              <a:rPr lang="cs-CZ" dirty="0"/>
              <a:t>Postup </a:t>
            </a:r>
          </a:p>
          <a:p>
            <a:pPr lvl="1"/>
            <a:r>
              <a:rPr lang="cs-CZ" sz="1400" b="0" dirty="0"/>
              <a:t>příprava výchozího seznamu kritérií / rizik, jejich vysvětlení skupině a stručné pojmenování </a:t>
            </a:r>
          </a:p>
          <a:p>
            <a:pPr lvl="1"/>
            <a:r>
              <a:rPr lang="cs-CZ" sz="1400" b="0" dirty="0"/>
              <a:t>porovnávání významu / důležitosti / priority každé položky s každou </a:t>
            </a:r>
          </a:p>
          <a:p>
            <a:pPr lvl="1"/>
            <a:r>
              <a:rPr lang="cs-CZ" sz="1400" b="0" dirty="0"/>
              <a:t>diskuse a sjednocení názoru ve skupině </a:t>
            </a:r>
          </a:p>
          <a:p>
            <a:pPr lvl="1"/>
            <a:r>
              <a:rPr lang="cs-CZ" sz="1400" b="0" dirty="0"/>
              <a:t>nastavení vah jednotlivých kritérií / rizik</a:t>
            </a:r>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613A3259-E031-48A3-964B-28587BD88F47}" type="slidenum">
              <a:rPr lang="cs-CZ"/>
              <a:pPr/>
              <a:t>8</a:t>
            </a:fld>
            <a:endParaRPr lang="cs-CZ"/>
          </a:p>
        </p:txBody>
      </p:sp>
      <p:sp>
        <p:nvSpPr>
          <p:cNvPr id="206850" name="Rectangle 2"/>
          <p:cNvSpPr>
            <a:spLocks noGrp="1" noChangeArrowheads="1"/>
          </p:cNvSpPr>
          <p:nvPr>
            <p:ph type="title"/>
          </p:nvPr>
        </p:nvSpPr>
        <p:spPr>
          <a:xfrm>
            <a:off x="279400" y="1128713"/>
            <a:ext cx="8447088" cy="536575"/>
          </a:xfrm>
        </p:spPr>
        <p:txBody>
          <a:bodyPr/>
          <a:lstStyle/>
          <a:p>
            <a:r>
              <a:rPr lang="cs-CZ" sz="1600"/>
              <a:t>Trojúhelník párů umožňuje ohodnotit významnost jednotlivých položek z určitého seznamu</a:t>
            </a:r>
          </a:p>
        </p:txBody>
      </p:sp>
      <p:sp>
        <p:nvSpPr>
          <p:cNvPr id="206851" name="Rectangle 3"/>
          <p:cNvSpPr>
            <a:spLocks noGrp="1" noChangeArrowheads="1"/>
          </p:cNvSpPr>
          <p:nvPr>
            <p:ph type="body" idx="1"/>
          </p:nvPr>
        </p:nvSpPr>
        <p:spPr/>
        <p:txBody>
          <a:bodyPr/>
          <a:lstStyle/>
          <a:p>
            <a:r>
              <a:rPr lang="cs-CZ" dirty="0"/>
              <a:t>Popis</a:t>
            </a:r>
          </a:p>
          <a:p>
            <a:pPr lvl="1"/>
            <a:r>
              <a:rPr lang="cs-CZ" sz="1400" b="0" dirty="0"/>
              <a:t>skupinová metoda  umožňující  sestavit pořadí položek ze širšího seznamu (např. kritérií pro hodnocení)</a:t>
            </a:r>
            <a:r>
              <a:rPr lang="cs-CZ" b="0" dirty="0"/>
              <a:t> </a:t>
            </a:r>
          </a:p>
          <a:p>
            <a:r>
              <a:rPr lang="cs-CZ" dirty="0"/>
              <a:t>Přínosy </a:t>
            </a:r>
          </a:p>
          <a:p>
            <a:pPr lvl="1"/>
            <a:r>
              <a:rPr lang="cs-CZ" sz="1400" b="0" dirty="0"/>
              <a:t>sjednocení pohledu na priority položek ze seznamu</a:t>
            </a:r>
          </a:p>
          <a:p>
            <a:pPr lvl="1"/>
            <a:r>
              <a:rPr lang="cs-CZ" sz="1400" b="0" dirty="0"/>
              <a:t>dosažení konsensu ve skupině ohledně stanovení relativní významnosti určitých položek </a:t>
            </a:r>
          </a:p>
          <a:p>
            <a:pPr lvl="1"/>
            <a:r>
              <a:rPr lang="cs-CZ" sz="1400" b="0" dirty="0"/>
              <a:t>podklad pro kvantifikaci podkladů,</a:t>
            </a:r>
            <a:r>
              <a:rPr lang="cs-CZ" sz="1400" dirty="0"/>
              <a:t> </a:t>
            </a:r>
            <a:r>
              <a:rPr lang="cs-CZ" sz="1400" b="0" dirty="0"/>
              <a:t>při rozhodování, lze porovnávat i relativně nesourodý soubor položek</a:t>
            </a:r>
            <a:r>
              <a:rPr lang="cs-CZ" b="0" dirty="0"/>
              <a:t> </a:t>
            </a:r>
          </a:p>
          <a:p>
            <a:r>
              <a:rPr lang="cs-CZ" dirty="0"/>
              <a:t>Omezení / rizika</a:t>
            </a:r>
          </a:p>
          <a:p>
            <a:pPr lvl="1"/>
            <a:r>
              <a:rPr lang="cs-CZ" sz="1400" b="0" dirty="0"/>
              <a:t>nevhodné pro porovnání malého počtu položek</a:t>
            </a:r>
          </a:p>
          <a:p>
            <a:pPr lvl="1"/>
            <a:r>
              <a:rPr lang="cs-CZ" sz="1400" b="0" dirty="0"/>
              <a:t>nepoužívá se v případě dostatku kvantifikovaných podkladů</a:t>
            </a:r>
            <a:r>
              <a:rPr lang="cs-CZ" dirty="0"/>
              <a:t>, </a:t>
            </a:r>
            <a:r>
              <a:rPr lang="cs-CZ" sz="1400" b="0" dirty="0"/>
              <a:t>kde je možné použít například bodové hodnocení pomocí výpočtu skóre </a:t>
            </a:r>
          </a:p>
          <a:p>
            <a:endParaRPr lang="cs-CZ" dirty="0"/>
          </a:p>
        </p:txBody>
      </p:sp>
      <p:sp>
        <p:nvSpPr>
          <p:cNvPr id="6"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3"/>
          <p:cNvSpPr>
            <a:spLocks noGrp="1"/>
          </p:cNvSpPr>
          <p:nvPr>
            <p:ph type="sldNum" sz="quarter" idx="10"/>
          </p:nvPr>
        </p:nvSpPr>
        <p:spPr/>
        <p:txBody>
          <a:bodyPr/>
          <a:lstStyle/>
          <a:p>
            <a:fld id="{660ED3D3-9D8F-4C2E-B5AE-D99931E29038}" type="slidenum">
              <a:rPr lang="cs-CZ"/>
              <a:pPr/>
              <a:t>9</a:t>
            </a:fld>
            <a:endParaRPr lang="cs-CZ"/>
          </a:p>
        </p:txBody>
      </p:sp>
      <p:sp>
        <p:nvSpPr>
          <p:cNvPr id="208898" name="Rectangle 2"/>
          <p:cNvSpPr>
            <a:spLocks noGrp="1" noChangeArrowheads="1"/>
          </p:cNvSpPr>
          <p:nvPr>
            <p:ph type="title"/>
          </p:nvPr>
        </p:nvSpPr>
        <p:spPr>
          <a:xfrm>
            <a:off x="279400" y="1147763"/>
            <a:ext cx="8447088" cy="536575"/>
          </a:xfrm>
        </p:spPr>
        <p:txBody>
          <a:bodyPr/>
          <a:lstStyle/>
          <a:p>
            <a:r>
              <a:rPr lang="cs-CZ" sz="1600"/>
              <a:t>Trojúhelník párů umožňuje ohodnotit významnost jednotlivých položek z určitého seznamu</a:t>
            </a:r>
          </a:p>
        </p:txBody>
      </p:sp>
      <p:sp>
        <p:nvSpPr>
          <p:cNvPr id="208899" name="Rectangle 3"/>
          <p:cNvSpPr>
            <a:spLocks noGrp="1" noChangeArrowheads="1"/>
          </p:cNvSpPr>
          <p:nvPr>
            <p:ph type="body" idx="1"/>
          </p:nvPr>
        </p:nvSpPr>
        <p:spPr/>
        <p:txBody>
          <a:bodyPr/>
          <a:lstStyle/>
          <a:p>
            <a:r>
              <a:rPr lang="cs-CZ"/>
              <a:t>Typické použití pro </a:t>
            </a:r>
          </a:p>
          <a:p>
            <a:pPr lvl="1"/>
            <a:r>
              <a:rPr lang="cs-CZ" sz="1400" b="0"/>
              <a:t>skupinu při sestavení pořadí nebo stanovení priorit položek v seznamu</a:t>
            </a:r>
          </a:p>
          <a:p>
            <a:pPr lvl="1"/>
            <a:r>
              <a:rPr lang="cs-CZ" sz="1400" b="0"/>
              <a:t>součást metody Rozhodovací analýza“ a Řešení problému“</a:t>
            </a:r>
          </a:p>
          <a:p>
            <a:pPr lvl="1"/>
            <a:r>
              <a:rPr lang="cs-CZ" sz="1400" b="0"/>
              <a:t>možný následný  krok po brainstormingu</a:t>
            </a:r>
          </a:p>
          <a:p>
            <a:r>
              <a:rPr lang="cs-CZ"/>
              <a:t>Postup </a:t>
            </a:r>
          </a:p>
          <a:p>
            <a:pPr lvl="1"/>
            <a:r>
              <a:rPr lang="cs-CZ" sz="1400" b="0"/>
              <a:t>příprava výchozího seznamu položek, jejich vysvětlení skupině a stručné pojmenování </a:t>
            </a:r>
          </a:p>
          <a:p>
            <a:pPr lvl="1"/>
            <a:r>
              <a:rPr lang="cs-CZ" sz="1400" b="0"/>
              <a:t>porovnávání významu / důležitosti / priority každé položky s každou </a:t>
            </a:r>
          </a:p>
          <a:p>
            <a:pPr lvl="1"/>
            <a:r>
              <a:rPr lang="cs-CZ" sz="1400" b="0"/>
              <a:t>diskuse a sjednocení názoru ve skupině </a:t>
            </a:r>
          </a:p>
          <a:p>
            <a:pPr lvl="1"/>
            <a:r>
              <a:rPr lang="cs-CZ" sz="1400" b="0"/>
              <a:t>záznam skóre dosaženého každou položkou, jejich součet a sestavení pořadí</a:t>
            </a:r>
          </a:p>
          <a:p>
            <a:pPr lvl="1"/>
            <a:r>
              <a:rPr lang="cs-CZ" sz="1400" b="0"/>
              <a:t>variantní doplnění stanovením váhy jednotlivých položek (u kritérií)</a:t>
            </a:r>
          </a:p>
          <a:p>
            <a:pPr>
              <a:buFont typeface="Arial" charset="0"/>
              <a:buNone/>
            </a:pPr>
            <a:endParaRPr lang="cs-CZ" sz="1800" b="0"/>
          </a:p>
          <a:p>
            <a:pPr eaLnBrk="0" hangingPunct="0">
              <a:lnSpc>
                <a:spcPct val="90000"/>
              </a:lnSpc>
              <a:spcBef>
                <a:spcPts val="500"/>
              </a:spcBef>
              <a:buClr>
                <a:srgbClr val="C3630B"/>
              </a:buClr>
              <a:buSzTx/>
              <a:buFontTx/>
              <a:buChar char="–"/>
            </a:pPr>
            <a:endParaRPr lang="cs-CZ"/>
          </a:p>
          <a:p>
            <a:pPr lvl="1"/>
            <a:endParaRPr lang="cs-CZ" b="0"/>
          </a:p>
          <a:p>
            <a:endParaRPr lang="cs-CZ"/>
          </a:p>
        </p:txBody>
      </p:sp>
      <p:sp>
        <p:nvSpPr>
          <p:cNvPr id="8" name="Text Box 4"/>
          <p:cNvSpPr txBox="1">
            <a:spLocks noChangeArrowheads="1"/>
          </p:cNvSpPr>
          <p:nvPr/>
        </p:nvSpPr>
        <p:spPr bwMode="auto">
          <a:xfrm>
            <a:off x="6705600" y="281523"/>
            <a:ext cx="2286000" cy="184666"/>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200" dirty="0">
                <a:solidFill>
                  <a:schemeClr val="hlink"/>
                </a:solidFill>
              </a:rPr>
              <a:t>Rozhodovací analýza - popis</a:t>
            </a:r>
            <a:endParaRPr lang="en-US" sz="1200" dirty="0">
              <a:solidFill>
                <a:schemeClr val="hlink"/>
              </a:solidFill>
            </a:endParaRPr>
          </a:p>
        </p:txBody>
      </p:sp>
    </p:spTree>
  </p:cSld>
  <p:clrMapOvr>
    <a:masterClrMapping/>
  </p:clrMapOvr>
  <p:transition>
    <p:cut/>
  </p:transition>
</p:sld>
</file>

<file path=ppt/theme/theme1.xml><?xml version="1.0" encoding="utf-8"?>
<a:theme xmlns:a="http://schemas.openxmlformats.org/drawingml/2006/main" name="1_Default Design">
  <a:themeElements>
    <a:clrScheme name="1_Default Design 1">
      <a:dk1>
        <a:srgbClr val="002D5A"/>
      </a:dk1>
      <a:lt1>
        <a:srgbClr val="FFFFFF"/>
      </a:lt1>
      <a:dk2>
        <a:srgbClr val="FFFFFF"/>
      </a:dk2>
      <a:lt2>
        <a:srgbClr val="B2B2B2"/>
      </a:lt2>
      <a:accent1>
        <a:srgbClr val="759EBD"/>
      </a:accent1>
      <a:accent2>
        <a:srgbClr val="D2A078"/>
      </a:accent2>
      <a:accent3>
        <a:srgbClr val="FFFFFF"/>
      </a:accent3>
      <a:accent4>
        <a:srgbClr val="00254C"/>
      </a:accent4>
      <a:accent5>
        <a:srgbClr val="BDCCDB"/>
      </a:accent5>
      <a:accent6>
        <a:srgbClr val="BE916C"/>
      </a:accent6>
      <a:hlink>
        <a:srgbClr val="33577A"/>
      </a:hlink>
      <a:folHlink>
        <a:srgbClr val="DBBC9D"/>
      </a:folHlink>
    </a:clrScheme>
    <a:fontScheme name="1_Default Design">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b" anchorCtr="0" compatLnSpc="1">
        <a:prstTxWarp prst="textNoShape">
          <a:avLst/>
        </a:prstTxWarp>
        <a:spAutoFit/>
      </a:bodyPr>
      <a:lstStyle>
        <a:defPPr marL="0" marR="0" indent="0" algn="l" defTabSz="914400" rtl="0" eaLnBrk="1" fontAlgn="base" latinLnBrk="0" hangingPunct="1">
          <a:lnSpc>
            <a:spcPct val="110000"/>
          </a:lnSpc>
          <a:spcBef>
            <a:spcPct val="0"/>
          </a:spcBef>
          <a:spcAft>
            <a:spcPct val="0"/>
          </a:spcAft>
          <a:buClrTx/>
          <a:buSzTx/>
          <a:buFontTx/>
          <a:buNone/>
          <a:tabLst/>
          <a:defRPr kumimoji="0" lang="cs-CZ" sz="2400" b="1" i="0" u="none" strike="noStrike" cap="none" normalizeH="0" baseline="0" smtClean="0">
            <a:ln>
              <a:noFill/>
            </a:ln>
            <a:solidFill>
              <a:schemeClr val="accent2"/>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b" anchorCtr="0" compatLnSpc="1">
        <a:prstTxWarp prst="textNoShape">
          <a:avLst/>
        </a:prstTxWarp>
        <a:spAutoFit/>
      </a:bodyPr>
      <a:lstStyle>
        <a:defPPr marL="0" marR="0" indent="0" algn="l" defTabSz="914400" rtl="0" eaLnBrk="1" fontAlgn="base" latinLnBrk="0" hangingPunct="1">
          <a:lnSpc>
            <a:spcPct val="110000"/>
          </a:lnSpc>
          <a:spcBef>
            <a:spcPct val="0"/>
          </a:spcBef>
          <a:spcAft>
            <a:spcPct val="0"/>
          </a:spcAft>
          <a:buClrTx/>
          <a:buSzTx/>
          <a:buFontTx/>
          <a:buNone/>
          <a:tabLst/>
          <a:defRPr kumimoji="0" lang="cs-CZ" sz="2400" b="1" i="0" u="none" strike="noStrike" cap="none" normalizeH="0" baseline="0" smtClean="0">
            <a:ln>
              <a:noFill/>
            </a:ln>
            <a:solidFill>
              <a:schemeClr val="accent2"/>
            </a:solidFill>
            <a:effectLst/>
            <a:latin typeface="Arial" charset="0"/>
          </a:defRPr>
        </a:defPPr>
      </a:lstStyle>
    </a:lnDef>
  </a:objectDefaults>
  <a:extraClrSchemeLst>
    <a:extraClrScheme>
      <a:clrScheme name="1_Default Design 1">
        <a:dk1>
          <a:srgbClr val="002D5A"/>
        </a:dk1>
        <a:lt1>
          <a:srgbClr val="FFFFFF"/>
        </a:lt1>
        <a:dk2>
          <a:srgbClr val="FFFFFF"/>
        </a:dk2>
        <a:lt2>
          <a:srgbClr val="B2B2B2"/>
        </a:lt2>
        <a:accent1>
          <a:srgbClr val="759EBD"/>
        </a:accent1>
        <a:accent2>
          <a:srgbClr val="D2A078"/>
        </a:accent2>
        <a:accent3>
          <a:srgbClr val="FFFFFF"/>
        </a:accent3>
        <a:accent4>
          <a:srgbClr val="00254C"/>
        </a:accent4>
        <a:accent5>
          <a:srgbClr val="BDCCDB"/>
        </a:accent5>
        <a:accent6>
          <a:srgbClr val="BE916C"/>
        </a:accent6>
        <a:hlink>
          <a:srgbClr val="33577A"/>
        </a:hlink>
        <a:folHlink>
          <a:srgbClr val="DBBC9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1507</TotalTime>
  <Words>1654</Words>
  <Application>Microsoft Office PowerPoint</Application>
  <PresentationFormat>Předvádění na obrazovce (4:3)</PresentationFormat>
  <Paragraphs>265</Paragraphs>
  <Slides>25</Slides>
  <Notes>22</Notes>
  <HiddenSlides>0</HiddenSlides>
  <MMClips>0</MMClips>
  <ScaleCrop>false</ScaleCrop>
  <HeadingPairs>
    <vt:vector size="8" baseType="variant">
      <vt:variant>
        <vt:lpstr>Použitá písma</vt:lpstr>
      </vt:variant>
      <vt:variant>
        <vt:i4>3</vt:i4>
      </vt:variant>
      <vt:variant>
        <vt:lpstr>Motiv</vt:lpstr>
      </vt:variant>
      <vt:variant>
        <vt:i4>1</vt:i4>
      </vt:variant>
      <vt:variant>
        <vt:lpstr>Vložené servery OLE</vt:lpstr>
      </vt:variant>
      <vt:variant>
        <vt:i4>1</vt:i4>
      </vt:variant>
      <vt:variant>
        <vt:lpstr>Nadpisy snímků</vt:lpstr>
      </vt:variant>
      <vt:variant>
        <vt:i4>25</vt:i4>
      </vt:variant>
    </vt:vector>
  </HeadingPairs>
  <TitlesOfParts>
    <vt:vector size="30" baseType="lpstr">
      <vt:lpstr>Arial</vt:lpstr>
      <vt:lpstr>Times New Roman</vt:lpstr>
      <vt:lpstr>Wingdings</vt:lpstr>
      <vt:lpstr>1_Default Design</vt:lpstr>
      <vt:lpstr>List</vt:lpstr>
      <vt:lpstr>Rozhodovací analýza  Popis metody Zadání případové studie</vt:lpstr>
      <vt:lpstr>Rozhodovací analýza</vt:lpstr>
      <vt:lpstr>Rozhodovací analýza</vt:lpstr>
      <vt:lpstr>Rozhodovací analýza je systematická metoda pro volbu rozhodnutí z několika variant založená na jejich kriteriálním posouzení</vt:lpstr>
      <vt:lpstr>Rozhodovací analýza je systematická metoda pro volbu rozhodnutí z několika variant založená na jejich kriteriálním posouzení</vt:lpstr>
      <vt:lpstr>Jednotlivé varianty jsou posouzeny pomocí sady kritérií a rizik, pro jejichž vymezení je třeba dodržet několik zásad</vt:lpstr>
      <vt:lpstr>Pro posouzení variant podle kritérií se obvykle jednotlivým kritériím / rizikům přiřadí váhy vyjadřující význam jednotlivým kritériím</vt:lpstr>
      <vt:lpstr>Trojúhelník párů umožňuje ohodnotit významnost jednotlivých položek z určitého seznamu</vt:lpstr>
      <vt:lpstr>Trojúhelník párů umožňuje ohodnotit významnost jednotlivých položek z určitého seznamu</vt:lpstr>
      <vt:lpstr>Trojúhelník párů umožňuje ohodnotit významnost jednotlivých položek z určitého seznamu - příklad</vt:lpstr>
      <vt:lpstr>Dalším krokem rozhodovací analýzy je sestavení hodnotící matice porovnávající jednotlivé varianty podle zvolených kritérií – matice kritérium x varianta </vt:lpstr>
      <vt:lpstr>Dalším krokem rozhodovací analýzy je sestavení hodnotící matice porovnávající jednotlivé varianty podle definovaných rizik – matice rizika x varianta</vt:lpstr>
      <vt:lpstr>Bodové ohodnocení variant a citlivostní analýza jsou podkladem, které se používá jako doporučení pro výběr nejvhodnější varianty</vt:lpstr>
      <vt:lpstr>Rozhodovací analýza</vt:lpstr>
      <vt:lpstr>Zadání případové studie – organizace práce ve skupině</vt:lpstr>
      <vt:lpstr>Krok 1 – vymezení problému a stanovení cílů</vt:lpstr>
      <vt:lpstr>Krok 2 – SWOT analýza firmy ABC</vt:lpstr>
      <vt:lpstr>Krok 3 – návrh a popis variant řešení</vt:lpstr>
      <vt:lpstr>Krok 4 – stanovení kritérií</vt:lpstr>
      <vt:lpstr>Krok 5 – stanovení rizik</vt:lpstr>
      <vt:lpstr>Krok 6 – definice metod pro hodnocení variant</vt:lpstr>
      <vt:lpstr>Krok 7 – sestavení rozhodovací matice</vt:lpstr>
      <vt:lpstr>Krok 8 – ohodnocení variant podle kritérií a rizik</vt:lpstr>
      <vt:lpstr>Krok 9 – citlivostní analýza</vt:lpstr>
      <vt:lpstr>Krok 10 – vyhodnocení výsledků, shrnutí a prezentace</vt:lpstr>
    </vt:vector>
  </TitlesOfParts>
  <Company>mma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xmas</dc:creator>
  <cp:lastModifiedBy>Bořivoj P. Pražák</cp:lastModifiedBy>
  <cp:revision>200</cp:revision>
  <dcterms:created xsi:type="dcterms:W3CDTF">2004-09-10T10:06:54Z</dcterms:created>
  <dcterms:modified xsi:type="dcterms:W3CDTF">2021-11-26T09:34:31Z</dcterms:modified>
</cp:coreProperties>
</file>