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969D2-99B2-4A3D-A281-F045E4253E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2A1BA9-20DF-4EDF-8F4D-3F33886A6B4A}">
      <dgm:prSet/>
      <dgm:spPr/>
      <dgm:t>
        <a:bodyPr/>
        <a:lstStyle/>
        <a:p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Actors engaged together in two different countries</a:t>
          </a:r>
          <a:endParaRPr lang="fr-FR" dirty="0"/>
        </a:p>
      </dgm:t>
    </dgm:pt>
    <dgm:pt modelId="{FA7F8274-D161-4507-93D4-31D887F3CE00}" type="parTrans" cxnId="{9F93F09B-5479-4660-AF17-84699AA5E185}">
      <dgm:prSet/>
      <dgm:spPr/>
      <dgm:t>
        <a:bodyPr/>
        <a:lstStyle/>
        <a:p>
          <a:endParaRPr lang="fr-FR"/>
        </a:p>
      </dgm:t>
    </dgm:pt>
    <dgm:pt modelId="{546966FF-2B74-4C7A-A530-5126E49FC8A8}" type="sibTrans" cxnId="{9F93F09B-5479-4660-AF17-84699AA5E185}">
      <dgm:prSet/>
      <dgm:spPr/>
      <dgm:t>
        <a:bodyPr/>
        <a:lstStyle/>
        <a:p>
          <a:endParaRPr lang="fr-FR"/>
        </a:p>
      </dgm:t>
    </dgm:pt>
    <dgm:pt modelId="{47E1AE28-F939-4B6B-9B8B-770933E508B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Against one of this two states from or against an international organization </a:t>
          </a:r>
          <a:endParaRPr lang="fr-F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B6DDF-C5C0-461D-9F03-5350BFB96922}" type="parTrans" cxnId="{EB87E8AF-8DBC-4371-B325-EDA87213110C}">
      <dgm:prSet/>
      <dgm:spPr/>
      <dgm:t>
        <a:bodyPr/>
        <a:lstStyle/>
        <a:p>
          <a:endParaRPr lang="fr-FR"/>
        </a:p>
      </dgm:t>
    </dgm:pt>
    <dgm:pt modelId="{CD2D2349-7F93-440B-96F8-91AA94EE7062}" type="sibTrans" cxnId="{EB87E8AF-8DBC-4371-B325-EDA87213110C}">
      <dgm:prSet/>
      <dgm:spPr/>
      <dgm:t>
        <a:bodyPr/>
        <a:lstStyle/>
        <a:p>
          <a:endParaRPr lang="fr-FR"/>
        </a:p>
      </dgm:t>
    </dgm:pt>
    <dgm:pt modelId="{09E6A335-5DFF-4501-85A4-12FDD550BDEE}" type="pres">
      <dgm:prSet presAssocID="{633969D2-99B2-4A3D-A281-F045E4253E0B}" presName="diagram" presStyleCnt="0">
        <dgm:presLayoutVars>
          <dgm:dir/>
          <dgm:resizeHandles val="exact"/>
        </dgm:presLayoutVars>
      </dgm:prSet>
      <dgm:spPr/>
    </dgm:pt>
    <dgm:pt modelId="{05EB2CD4-8103-4CB6-9A8B-F58C616AA643}" type="pres">
      <dgm:prSet presAssocID="{7C2A1BA9-20DF-4EDF-8F4D-3F33886A6B4A}" presName="node" presStyleLbl="node1" presStyleIdx="0" presStyleCnt="2">
        <dgm:presLayoutVars>
          <dgm:bulletEnabled val="1"/>
        </dgm:presLayoutVars>
      </dgm:prSet>
      <dgm:spPr/>
    </dgm:pt>
    <dgm:pt modelId="{2FB99DB9-D5D7-423A-9A37-E0F6628EC157}" type="pres">
      <dgm:prSet presAssocID="{546966FF-2B74-4C7A-A530-5126E49FC8A8}" presName="sibTrans" presStyleCnt="0"/>
      <dgm:spPr/>
    </dgm:pt>
    <dgm:pt modelId="{8E2DEDAC-5C62-4C15-A2BC-AE3E4A928BA6}" type="pres">
      <dgm:prSet presAssocID="{47E1AE28-F939-4B6B-9B8B-770933E508BD}" presName="node" presStyleLbl="node1" presStyleIdx="1" presStyleCnt="2">
        <dgm:presLayoutVars>
          <dgm:bulletEnabled val="1"/>
        </dgm:presLayoutVars>
      </dgm:prSet>
      <dgm:spPr/>
    </dgm:pt>
  </dgm:ptLst>
  <dgm:cxnLst>
    <dgm:cxn modelId="{32D02162-935A-41A8-AE1E-076BE2608817}" type="presOf" srcId="{633969D2-99B2-4A3D-A281-F045E4253E0B}" destId="{09E6A335-5DFF-4501-85A4-12FDD550BDEE}" srcOrd="0" destOrd="0" presId="urn:microsoft.com/office/officeart/2005/8/layout/default"/>
    <dgm:cxn modelId="{9F93F09B-5479-4660-AF17-84699AA5E185}" srcId="{633969D2-99B2-4A3D-A281-F045E4253E0B}" destId="{7C2A1BA9-20DF-4EDF-8F4D-3F33886A6B4A}" srcOrd="0" destOrd="0" parTransId="{FA7F8274-D161-4507-93D4-31D887F3CE00}" sibTransId="{546966FF-2B74-4C7A-A530-5126E49FC8A8}"/>
    <dgm:cxn modelId="{EB87E8AF-8DBC-4371-B325-EDA87213110C}" srcId="{633969D2-99B2-4A3D-A281-F045E4253E0B}" destId="{47E1AE28-F939-4B6B-9B8B-770933E508BD}" srcOrd="1" destOrd="0" parTransId="{626B6DDF-C5C0-461D-9F03-5350BFB96922}" sibTransId="{CD2D2349-7F93-440B-96F8-91AA94EE7062}"/>
    <dgm:cxn modelId="{83E78EE1-286D-4163-A12F-A454812AEC9B}" type="presOf" srcId="{47E1AE28-F939-4B6B-9B8B-770933E508BD}" destId="{8E2DEDAC-5C62-4C15-A2BC-AE3E4A928BA6}" srcOrd="0" destOrd="0" presId="urn:microsoft.com/office/officeart/2005/8/layout/default"/>
    <dgm:cxn modelId="{9DB886EA-D3A0-4899-AE71-3301612D45A7}" type="presOf" srcId="{7C2A1BA9-20DF-4EDF-8F4D-3F33886A6B4A}" destId="{05EB2CD4-8103-4CB6-9A8B-F58C616AA643}" srcOrd="0" destOrd="0" presId="urn:microsoft.com/office/officeart/2005/8/layout/default"/>
    <dgm:cxn modelId="{A760B031-1A04-4B70-A219-54F24B64B087}" type="presParOf" srcId="{09E6A335-5DFF-4501-85A4-12FDD550BDEE}" destId="{05EB2CD4-8103-4CB6-9A8B-F58C616AA643}" srcOrd="0" destOrd="0" presId="urn:microsoft.com/office/officeart/2005/8/layout/default"/>
    <dgm:cxn modelId="{AE4BF864-E1BE-419B-AE2B-E4997A3B24EF}" type="presParOf" srcId="{09E6A335-5DFF-4501-85A4-12FDD550BDEE}" destId="{2FB99DB9-D5D7-423A-9A37-E0F6628EC157}" srcOrd="1" destOrd="0" presId="urn:microsoft.com/office/officeart/2005/8/layout/default"/>
    <dgm:cxn modelId="{01CBEECD-57DE-4826-8848-C44703F0926B}" type="presParOf" srcId="{09E6A335-5DFF-4501-85A4-12FDD550BDEE}" destId="{8E2DEDAC-5C62-4C15-A2BC-AE3E4A928BA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A10F3-22FF-4964-8A7B-0CA8546A77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D8B8A5-0C42-4A15-9110-5A62368F6F0F}">
      <dgm:prSet phldrT="[Texte]"/>
      <dgm:spPr/>
      <dgm:t>
        <a:bodyPr/>
        <a:lstStyle/>
        <a:p>
          <a:r>
            <a:rPr lang="fr-FR" b="1" u="sng" dirty="0" err="1"/>
            <a:t>XIXth</a:t>
          </a:r>
          <a:r>
            <a:rPr lang="fr-FR" b="1" u="sng" dirty="0"/>
            <a:t> century</a:t>
          </a:r>
        </a:p>
        <a:p>
          <a:r>
            <a:rPr lang="fr-FR" dirty="0"/>
            <a:t>First TSM</a:t>
          </a:r>
        </a:p>
      </dgm:t>
    </dgm:pt>
    <dgm:pt modelId="{821A5594-4FF4-4150-8C43-C7FE193C3886}" type="parTrans" cxnId="{8776CC52-C0D0-405A-A476-4F43A172DEF3}">
      <dgm:prSet/>
      <dgm:spPr/>
      <dgm:t>
        <a:bodyPr/>
        <a:lstStyle/>
        <a:p>
          <a:endParaRPr lang="fr-FR"/>
        </a:p>
      </dgm:t>
    </dgm:pt>
    <dgm:pt modelId="{19ED7BC7-C03F-402A-805E-2361571B69AF}" type="sibTrans" cxnId="{8776CC52-C0D0-405A-A476-4F43A172DEF3}">
      <dgm:prSet/>
      <dgm:spPr/>
      <dgm:t>
        <a:bodyPr/>
        <a:lstStyle/>
        <a:p>
          <a:endParaRPr lang="fr-FR"/>
        </a:p>
      </dgm:t>
    </dgm:pt>
    <dgm:pt modelId="{E33113FD-9803-4DCB-B9FB-D332A4A75B12}">
      <dgm:prSet phldrT="[Texte]"/>
      <dgm:spPr/>
      <dgm:t>
        <a:bodyPr/>
        <a:lstStyle/>
        <a:p>
          <a:r>
            <a:rPr lang="fr-FR" b="1" u="sng" dirty="0"/>
            <a:t>XX century</a:t>
          </a:r>
        </a:p>
        <a:p>
          <a:r>
            <a:rPr lang="fr-FR" dirty="0"/>
            <a:t>Spread of TSM</a:t>
          </a:r>
        </a:p>
      </dgm:t>
    </dgm:pt>
    <dgm:pt modelId="{D34B632E-064A-44D2-A7F8-596CBC2C53C6}" type="parTrans" cxnId="{14CF7C84-CAB9-4F81-834D-9A830E819C43}">
      <dgm:prSet/>
      <dgm:spPr/>
      <dgm:t>
        <a:bodyPr/>
        <a:lstStyle/>
        <a:p>
          <a:endParaRPr lang="fr-FR"/>
        </a:p>
      </dgm:t>
    </dgm:pt>
    <dgm:pt modelId="{1726D104-51CB-45AF-A0A3-A4573BA14B0E}" type="sibTrans" cxnId="{14CF7C84-CAB9-4F81-834D-9A830E819C43}">
      <dgm:prSet/>
      <dgm:spPr/>
      <dgm:t>
        <a:bodyPr/>
        <a:lstStyle/>
        <a:p>
          <a:endParaRPr lang="fr-FR"/>
        </a:p>
      </dgm:t>
    </dgm:pt>
    <dgm:pt modelId="{2ED5B71E-D7F1-46C6-A0C3-28D3ED577360}">
      <dgm:prSet phldrT="[Texte]"/>
      <dgm:spPr/>
      <dgm:t>
        <a:bodyPr/>
        <a:lstStyle/>
        <a:p>
          <a:r>
            <a:rPr lang="fr-FR" b="1" u="sng" dirty="0"/>
            <a:t>XXI century</a:t>
          </a:r>
        </a:p>
        <a:p>
          <a:r>
            <a:rPr lang="fr-FR" dirty="0"/>
            <a:t>Rapid </a:t>
          </a:r>
          <a:r>
            <a:rPr lang="fr-FR" dirty="0" err="1"/>
            <a:t>growth</a:t>
          </a:r>
          <a:r>
            <a:rPr lang="fr-FR" dirty="0"/>
            <a:t> of TSM</a:t>
          </a:r>
        </a:p>
      </dgm:t>
    </dgm:pt>
    <dgm:pt modelId="{ED9CD28A-9134-4154-BC6E-FBCAA29BC4D0}" type="parTrans" cxnId="{7CC01476-0FE1-4284-8759-1DEB6E4DAF39}">
      <dgm:prSet/>
      <dgm:spPr/>
      <dgm:t>
        <a:bodyPr/>
        <a:lstStyle/>
        <a:p>
          <a:endParaRPr lang="fr-FR"/>
        </a:p>
      </dgm:t>
    </dgm:pt>
    <dgm:pt modelId="{F5F26046-DF0A-4435-94A8-667A7A82A308}" type="sibTrans" cxnId="{7CC01476-0FE1-4284-8759-1DEB6E4DAF39}">
      <dgm:prSet/>
      <dgm:spPr/>
      <dgm:t>
        <a:bodyPr/>
        <a:lstStyle/>
        <a:p>
          <a:endParaRPr lang="fr-FR"/>
        </a:p>
      </dgm:t>
    </dgm:pt>
    <dgm:pt modelId="{668B4C91-D9F5-4A5E-81CD-1393C9FC64BB}" type="pres">
      <dgm:prSet presAssocID="{14BA10F3-22FF-4964-8A7B-0CA8546A77B9}" presName="Name0" presStyleCnt="0">
        <dgm:presLayoutVars>
          <dgm:dir/>
          <dgm:animLvl val="lvl"/>
          <dgm:resizeHandles val="exact"/>
        </dgm:presLayoutVars>
      </dgm:prSet>
      <dgm:spPr/>
    </dgm:pt>
    <dgm:pt modelId="{27D8245F-5B4E-4162-AE0A-2994FBDD4674}" type="pres">
      <dgm:prSet presAssocID="{DBD8B8A5-0C42-4A15-9110-5A62368F6F0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4495109-1B76-48FC-B027-A20DDC930455}" type="pres">
      <dgm:prSet presAssocID="{19ED7BC7-C03F-402A-805E-2361571B69AF}" presName="parTxOnlySpace" presStyleCnt="0"/>
      <dgm:spPr/>
    </dgm:pt>
    <dgm:pt modelId="{7F8097FE-2D77-4A11-9926-BA57ABC53D2C}" type="pres">
      <dgm:prSet presAssocID="{E33113FD-9803-4DCB-B9FB-D332A4A75B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0183D5-AB10-4207-B06C-9A8FFD314479}" type="pres">
      <dgm:prSet presAssocID="{1726D104-51CB-45AF-A0A3-A4573BA14B0E}" presName="parTxOnlySpace" presStyleCnt="0"/>
      <dgm:spPr/>
    </dgm:pt>
    <dgm:pt modelId="{D46CC5C5-39E1-480D-9E8E-E0E7C0783E0B}" type="pres">
      <dgm:prSet presAssocID="{2ED5B71E-D7F1-46C6-A0C3-28D3ED57736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752318-76CB-4FBA-AD61-DB461264D4D4}" type="presOf" srcId="{DBD8B8A5-0C42-4A15-9110-5A62368F6F0F}" destId="{27D8245F-5B4E-4162-AE0A-2994FBDD4674}" srcOrd="0" destOrd="0" presId="urn:microsoft.com/office/officeart/2005/8/layout/chevron1"/>
    <dgm:cxn modelId="{B5593E4C-F320-4680-AC23-677AF487AC88}" type="presOf" srcId="{2ED5B71E-D7F1-46C6-A0C3-28D3ED577360}" destId="{D46CC5C5-39E1-480D-9E8E-E0E7C0783E0B}" srcOrd="0" destOrd="0" presId="urn:microsoft.com/office/officeart/2005/8/layout/chevron1"/>
    <dgm:cxn modelId="{8776CC52-C0D0-405A-A476-4F43A172DEF3}" srcId="{14BA10F3-22FF-4964-8A7B-0CA8546A77B9}" destId="{DBD8B8A5-0C42-4A15-9110-5A62368F6F0F}" srcOrd="0" destOrd="0" parTransId="{821A5594-4FF4-4150-8C43-C7FE193C3886}" sibTransId="{19ED7BC7-C03F-402A-805E-2361571B69AF}"/>
    <dgm:cxn modelId="{7CC01476-0FE1-4284-8759-1DEB6E4DAF39}" srcId="{14BA10F3-22FF-4964-8A7B-0CA8546A77B9}" destId="{2ED5B71E-D7F1-46C6-A0C3-28D3ED577360}" srcOrd="2" destOrd="0" parTransId="{ED9CD28A-9134-4154-BC6E-FBCAA29BC4D0}" sibTransId="{F5F26046-DF0A-4435-94A8-667A7A82A308}"/>
    <dgm:cxn modelId="{14CF7C84-CAB9-4F81-834D-9A830E819C43}" srcId="{14BA10F3-22FF-4964-8A7B-0CA8546A77B9}" destId="{E33113FD-9803-4DCB-B9FB-D332A4A75B12}" srcOrd="1" destOrd="0" parTransId="{D34B632E-064A-44D2-A7F8-596CBC2C53C6}" sibTransId="{1726D104-51CB-45AF-A0A3-A4573BA14B0E}"/>
    <dgm:cxn modelId="{4307D8D8-B23C-4980-9CC9-AC7935039DA3}" type="presOf" srcId="{14BA10F3-22FF-4964-8A7B-0CA8546A77B9}" destId="{668B4C91-D9F5-4A5E-81CD-1393C9FC64BB}" srcOrd="0" destOrd="0" presId="urn:microsoft.com/office/officeart/2005/8/layout/chevron1"/>
    <dgm:cxn modelId="{2DF88ADE-C176-4508-9370-D2B5FF6F0D8F}" type="presOf" srcId="{E33113FD-9803-4DCB-B9FB-D332A4A75B12}" destId="{7F8097FE-2D77-4A11-9926-BA57ABC53D2C}" srcOrd="0" destOrd="0" presId="urn:microsoft.com/office/officeart/2005/8/layout/chevron1"/>
    <dgm:cxn modelId="{2340A6EB-7008-4F06-89F2-598F3EEE6130}" type="presParOf" srcId="{668B4C91-D9F5-4A5E-81CD-1393C9FC64BB}" destId="{27D8245F-5B4E-4162-AE0A-2994FBDD4674}" srcOrd="0" destOrd="0" presId="urn:microsoft.com/office/officeart/2005/8/layout/chevron1"/>
    <dgm:cxn modelId="{7816F417-A462-4E43-95AB-7A1CC79B4BEE}" type="presParOf" srcId="{668B4C91-D9F5-4A5E-81CD-1393C9FC64BB}" destId="{E4495109-1B76-48FC-B027-A20DDC930455}" srcOrd="1" destOrd="0" presId="urn:microsoft.com/office/officeart/2005/8/layout/chevron1"/>
    <dgm:cxn modelId="{9C8B612A-C448-4B18-BEED-0D463B66AD59}" type="presParOf" srcId="{668B4C91-D9F5-4A5E-81CD-1393C9FC64BB}" destId="{7F8097FE-2D77-4A11-9926-BA57ABC53D2C}" srcOrd="2" destOrd="0" presId="urn:microsoft.com/office/officeart/2005/8/layout/chevron1"/>
    <dgm:cxn modelId="{03B3980A-5EBD-4F6E-AA47-0EDB5333CF3B}" type="presParOf" srcId="{668B4C91-D9F5-4A5E-81CD-1393C9FC64BB}" destId="{E70183D5-AB10-4207-B06C-9A8FFD314479}" srcOrd="3" destOrd="0" presId="urn:microsoft.com/office/officeart/2005/8/layout/chevron1"/>
    <dgm:cxn modelId="{E10FAF89-2D8F-485C-97CC-0226C6CA073B}" type="presParOf" srcId="{668B4C91-D9F5-4A5E-81CD-1393C9FC64BB}" destId="{D46CC5C5-39E1-480D-9E8E-E0E7C0783E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B2CD4-8103-4CB6-9A8B-F58C616AA643}">
      <dsp:nvSpPr>
        <dsp:cNvPr id="0" name=""/>
        <dsp:cNvSpPr/>
      </dsp:nvSpPr>
      <dsp:spPr>
        <a:xfrm>
          <a:off x="1049" y="712973"/>
          <a:ext cx="4092482" cy="24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Actors engaged together in two different countries</a:t>
          </a:r>
          <a:endParaRPr lang="fr-FR" sz="3300" kern="1200" dirty="0"/>
        </a:p>
      </dsp:txBody>
      <dsp:txXfrm>
        <a:off x="1049" y="712973"/>
        <a:ext cx="4092482" cy="2455489"/>
      </dsp:txXfrm>
    </dsp:sp>
    <dsp:sp modelId="{8E2DEDAC-5C62-4C15-A2BC-AE3E4A928BA6}">
      <dsp:nvSpPr>
        <dsp:cNvPr id="0" name=""/>
        <dsp:cNvSpPr/>
      </dsp:nvSpPr>
      <dsp:spPr>
        <a:xfrm>
          <a:off x="4502780" y="712973"/>
          <a:ext cx="4092482" cy="24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Against one of this two states from or against an international organization </a:t>
          </a:r>
          <a:endParaRPr lang="fr-FR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2780" y="712973"/>
        <a:ext cx="4092482" cy="2455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8245F-5B4E-4162-AE0A-2994FBDD4674}">
      <dsp:nvSpPr>
        <dsp:cNvPr id="0" name=""/>
        <dsp:cNvSpPr/>
      </dsp:nvSpPr>
      <dsp:spPr>
        <a:xfrm>
          <a:off x="2518" y="458399"/>
          <a:ext cx="3068312" cy="1227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 err="1"/>
            <a:t>XIXth</a:t>
          </a:r>
          <a:r>
            <a:rPr lang="fr-FR" sz="2200" b="1" u="sng" kern="1200" dirty="0"/>
            <a:t> century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First TSM</a:t>
          </a:r>
        </a:p>
      </dsp:txBody>
      <dsp:txXfrm>
        <a:off x="616181" y="458399"/>
        <a:ext cx="1840987" cy="1227325"/>
      </dsp:txXfrm>
    </dsp:sp>
    <dsp:sp modelId="{7F8097FE-2D77-4A11-9926-BA57ABC53D2C}">
      <dsp:nvSpPr>
        <dsp:cNvPr id="0" name=""/>
        <dsp:cNvSpPr/>
      </dsp:nvSpPr>
      <dsp:spPr>
        <a:xfrm>
          <a:off x="2763999" y="458399"/>
          <a:ext cx="3068312" cy="1227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/>
            <a:t>XX century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Spread of TSM</a:t>
          </a:r>
        </a:p>
      </dsp:txBody>
      <dsp:txXfrm>
        <a:off x="3377662" y="458399"/>
        <a:ext cx="1840987" cy="1227325"/>
      </dsp:txXfrm>
    </dsp:sp>
    <dsp:sp modelId="{D46CC5C5-39E1-480D-9E8E-E0E7C0783E0B}">
      <dsp:nvSpPr>
        <dsp:cNvPr id="0" name=""/>
        <dsp:cNvSpPr/>
      </dsp:nvSpPr>
      <dsp:spPr>
        <a:xfrm>
          <a:off x="5525481" y="458399"/>
          <a:ext cx="3068312" cy="1227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/>
            <a:t>XXI century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Rapid </a:t>
          </a:r>
          <a:r>
            <a:rPr lang="fr-FR" sz="2200" kern="1200" dirty="0" err="1"/>
            <a:t>growth</a:t>
          </a:r>
          <a:r>
            <a:rPr lang="fr-FR" sz="2200" kern="1200" dirty="0"/>
            <a:t> of TSM</a:t>
          </a:r>
        </a:p>
      </dsp:txBody>
      <dsp:txXfrm>
        <a:off x="6139144" y="458399"/>
        <a:ext cx="1840987" cy="122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0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24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37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7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1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81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63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6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46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82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5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F157-14E9-4C45-A5E8-653B4FE9FE31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82A552-8F4D-4278-9083-61ADF87B8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4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figaro.fr/international/en-russie-une-acceleration-des-mesures-contre-le-droit-a-manifester-20210812" TargetMode="External"/><Relationship Id="rId3" Type="http://schemas.openxmlformats.org/officeDocument/2006/relationships/hyperlink" Target="https://www.cambridge.org/core/books/abs/social-movements-and-organization-theory/globalization-and-transnational-social-movement-organizations/A9C975B7AB8ACAFCA47BA2F6CF6E0CF1" TargetMode="External"/><Relationship Id="rId7" Type="http://schemas.openxmlformats.org/officeDocument/2006/relationships/hyperlink" Target="https://etd.ohiolink.edu/apexprod/rws_etd/send_file/send?accession=osu1437519854&amp;disposition=inline" TargetMode="External"/><Relationship Id="rId2" Type="http://schemas.openxmlformats.org/officeDocument/2006/relationships/hyperlink" Target="https://www.britannica.com/topic/transnational-social-mov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d.ohiolink.edu/apexprod/rws" TargetMode="External"/><Relationship Id="rId5" Type="http://schemas.openxmlformats.org/officeDocument/2006/relationships/hyperlink" Target="https://www.oxfordbibliographies.com/" TargetMode="External"/><Relationship Id="rId4" Type="http://schemas.openxmlformats.org/officeDocument/2006/relationships/hyperlink" Target="https://www.jstor.org/stable" TargetMode="External"/><Relationship Id="rId9" Type="http://schemas.openxmlformats.org/officeDocument/2006/relationships/hyperlink" Target="https://www.lexpress.fr/informations/les-dessous-de-la-revolution-orange_66665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66866-8AC1-4D4A-A721-9CB78312C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87" y="2798426"/>
            <a:ext cx="953789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transnational </a:t>
            </a:r>
            <a:r>
              <a:rPr lang="fr-FR" b="1" cap="sm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socials</a:t>
            </a:r>
            <a:r>
              <a:rPr lang="fr-FR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cap="sm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fr-FR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fr-FR" b="1" cap="sm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fr-FR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globalization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208066-BEDA-4688-928C-D198F69B9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44728"/>
            <a:ext cx="7766936" cy="1096899"/>
          </a:xfrm>
        </p:spPr>
        <p:txBody>
          <a:bodyPr/>
          <a:lstStyle/>
          <a:p>
            <a:pPr algn="ctr"/>
            <a:r>
              <a:rPr lang="fr-FR" dirty="0"/>
              <a:t>Wandrille Neviaski</a:t>
            </a:r>
          </a:p>
        </p:txBody>
      </p:sp>
      <p:pic>
        <p:nvPicPr>
          <p:cNvPr id="4098" name="Picture 2" descr="Corporatisme, syndicalisme et mouvements sociaux en Algérie - Le Journal  des Alternatives">
            <a:extLst>
              <a:ext uri="{FF2B5EF4-FFF2-40B4-BE49-F238E27FC236}">
                <a16:creationId xmlns:a16="http://schemas.microsoft.com/office/drawing/2014/main" id="{6BD4FD7A-AB06-4A5E-8EEE-E55FE5E6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7253" l="3871" r="98710">
                        <a14:foregroundMark x1="12688" y1="93407" x2="66022" y2="95055"/>
                        <a14:foregroundMark x1="66022" y1="86813" x2="55914" y2="75275"/>
                        <a14:foregroundMark x1="75054" y1="27473" x2="75054" y2="19231"/>
                        <a14:foregroundMark x1="88602" y1="90659" x2="84731" y2="59890"/>
                        <a14:foregroundMark x1="64086" y1="40659" x2="77849" y2="15385"/>
                        <a14:foregroundMark x1="80430" y1="69780" x2="77204" y2="69780"/>
                        <a14:foregroundMark x1="12473" y1="21978" x2="18065" y2="21978"/>
                        <a14:foregroundMark x1="10753" y1="90659" x2="14409" y2="60989"/>
                        <a14:foregroundMark x1="19140" y1="63736" x2="20645" y2="39560"/>
                        <a14:foregroundMark x1="97204" y1="90110" x2="95914" y2="63736"/>
                        <a14:foregroundMark x1="70323" y1="48352" x2="71828" y2="83516"/>
                        <a14:backgroundMark x1="68602" y1="74725" x2="68602" y2="58242"/>
                        <a14:backgroundMark x1="75054" y1="90659" x2="72473" y2="82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70" y="579815"/>
            <a:ext cx="3763730" cy="14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&amp;#39;Etat Transnational et sa bourgeoisie – Réorganisation du monde">
            <a:extLst>
              <a:ext uri="{FF2B5EF4-FFF2-40B4-BE49-F238E27FC236}">
                <a16:creationId xmlns:a16="http://schemas.microsoft.com/office/drawing/2014/main" id="{0AB2F262-397F-4D75-B6A9-F3C5839C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6" b="95652" l="1943" r="98187">
                        <a14:foregroundMark x1="26036" y1="89855" x2="27979" y2="57764"/>
                        <a14:foregroundMark x1="36528" y1="16977" x2="32902" y2="9110"/>
                        <a14:foregroundMark x1="24352" y1="9110" x2="22927" y2="5176"/>
                        <a14:foregroundMark x1="9326" y1="26501" x2="1943" y2="21946"/>
                        <a14:backgroundMark x1="46891" y1="22567" x2="27720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18" y="4852894"/>
            <a:ext cx="3198566" cy="20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7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6E7B1-9D11-438D-B764-94B2E1F1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F12D5-9184-4D10-B5CD-5F1897F4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056315" cy="3880773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fr-FR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WHAT ARE THE TRANSNATIONAL SOCIALS MOVEMENTS?</a:t>
            </a:r>
          </a:p>
          <a:p>
            <a:pPr marL="0" marR="0" indent="0" algn="just">
              <a:spcBef>
                <a:spcPts val="0"/>
              </a:spcBef>
              <a:spcAft>
                <a:spcPts val="200"/>
              </a:spcAft>
              <a:buNone/>
            </a:pPr>
            <a:endParaRPr lang="fr-FR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WHAT IS THE GENESIS OF TRANSNATIONAL SOCIALS MOVEMENTS?</a:t>
            </a:r>
          </a:p>
          <a:p>
            <a:pPr marL="0" marR="0" indent="0" algn="l">
              <a:spcBef>
                <a:spcPts val="0"/>
              </a:spcBef>
              <a:spcAft>
                <a:spcPts val="200"/>
              </a:spcAft>
              <a:buNone/>
            </a:pPr>
            <a:endParaRPr lang="fr-FR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WHAT ARE THE EXAMPLE OF FAMOUS TRANSNATIONAL SOCIALS MOVEMENTS?</a:t>
            </a:r>
          </a:p>
          <a:p>
            <a:pPr marL="0" marR="0" indent="0" algn="just">
              <a:spcBef>
                <a:spcPts val="0"/>
              </a:spcBef>
              <a:spcAft>
                <a:spcPts val="200"/>
              </a:spcAft>
              <a:buNone/>
            </a:pPr>
            <a:endParaRPr lang="fr-FR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WHATS IS THE LINK BETWEEN GLOBALIZATION AND TRANSNATIONAL SOCIALS MOVEMENTS?</a:t>
            </a:r>
            <a:endParaRPr lang="fr-FR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33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A8623-2454-49B0-AD77-B2020294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1) WHAT ARE THE TRANSNATIONAL SOCIALS MOVEMENTS?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fr-FR" sz="2400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56B4380-E5EA-46D9-A7D6-8E115739E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3053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All World Country Flags Globe. Concept design of illustrator vector a globe  plan #Sponsored , #ad… | World country flags, Countries of the world, Flags  of the world">
            <a:extLst>
              <a:ext uri="{FF2B5EF4-FFF2-40B4-BE49-F238E27FC236}">
                <a16:creationId xmlns:a16="http://schemas.microsoft.com/office/drawing/2014/main" id="{F6226809-213B-4546-A445-9C54134F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82" b="99457" l="3261" r="98641">
                        <a14:foregroundMark x1="29212" y1="20380" x2="63179" y2="84783"/>
                        <a14:foregroundMark x1="37364" y1="81929" x2="61005" y2="11549"/>
                        <a14:foregroundMark x1="85462" y1="61141" x2="72826" y2="27853"/>
                        <a14:foregroundMark x1="71332" y1="89266" x2="69158" y2="16712"/>
                        <a14:foregroundMark x1="83152" y1="77446" x2="79484" y2="21196"/>
                        <a14:foregroundMark x1="56522" y1="80435" x2="58016" y2="13723"/>
                        <a14:foregroundMark x1="43207" y1="91440" x2="44701" y2="9375"/>
                        <a14:foregroundMark x1="35870" y1="84783" x2="31386" y2="13043"/>
                        <a14:foregroundMark x1="18071" y1="81114" x2="19565" y2="22690"/>
                        <a14:foregroundMark x1="23913" y1="39674" x2="21060" y2="18886"/>
                        <a14:foregroundMark x1="15897" y1="69973" x2="15082" y2="40353"/>
                        <a14:foregroundMark x1="83152" y1="69293" x2="19565" y2="66304"/>
                        <a14:foregroundMark x1="63179" y1="84103" x2="29212" y2="83288"/>
                        <a14:foregroundMark x1="78804" y1="50815" x2="47690" y2="37500"/>
                        <a14:foregroundMark x1="86141" y1="29348" x2="46196" y2="14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00" y="4788875"/>
            <a:ext cx="1459525" cy="14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558A7E53-C03B-49A6-8562-88731BB0EC21}"/>
              </a:ext>
            </a:extLst>
          </p:cNvPr>
          <p:cNvSpPr/>
          <p:nvPr/>
        </p:nvSpPr>
        <p:spPr>
          <a:xfrm>
            <a:off x="5373467" y="5216745"/>
            <a:ext cx="1842867" cy="928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F93D106-D515-44EE-8B91-B29ADD4F369E}"/>
              </a:ext>
            </a:extLst>
          </p:cNvPr>
          <p:cNvSpPr/>
          <p:nvPr/>
        </p:nvSpPr>
        <p:spPr>
          <a:xfrm rot="10800000">
            <a:off x="7216334" y="5216745"/>
            <a:ext cx="1842867" cy="92846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3530D-B0FA-4E54-BB15-EA0F1541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2) WHAT IS THE GENESIS OF TRANSNATIONAL SOCIALS MOVEMENTS?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1752BDC-3EDE-433E-9180-EEFCC6587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71375"/>
              </p:ext>
            </p:extLst>
          </p:nvPr>
        </p:nvGraphicFramePr>
        <p:xfrm>
          <a:off x="677863" y="2160589"/>
          <a:ext cx="8596312" cy="214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7FAEBEF-2D7A-4D5F-81A6-D4210DC272A0}"/>
              </a:ext>
            </a:extLst>
          </p:cNvPr>
          <p:cNvCxnSpPr>
            <a:cxnSpLocks/>
          </p:cNvCxnSpPr>
          <p:nvPr/>
        </p:nvCxnSpPr>
        <p:spPr>
          <a:xfrm flipV="1">
            <a:off x="1012874" y="5711483"/>
            <a:ext cx="3582965" cy="126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E8C1498-8821-4024-BA8E-A90038F5ED12}"/>
              </a:ext>
            </a:extLst>
          </p:cNvPr>
          <p:cNvCxnSpPr>
            <a:cxnSpLocks/>
          </p:cNvCxnSpPr>
          <p:nvPr/>
        </p:nvCxnSpPr>
        <p:spPr>
          <a:xfrm flipV="1">
            <a:off x="4595839" y="5500468"/>
            <a:ext cx="1017170" cy="21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CA7A377-DDBD-4902-BF1E-C598057BBA18}"/>
              </a:ext>
            </a:extLst>
          </p:cNvPr>
          <p:cNvCxnSpPr>
            <a:cxnSpLocks/>
          </p:cNvCxnSpPr>
          <p:nvPr/>
        </p:nvCxnSpPr>
        <p:spPr>
          <a:xfrm flipV="1">
            <a:off x="5613009" y="4304714"/>
            <a:ext cx="2982351" cy="11957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D510AEF-52D0-4C50-87CD-247185D4E167}"/>
              </a:ext>
            </a:extLst>
          </p:cNvPr>
          <p:cNvCxnSpPr/>
          <p:nvPr/>
        </p:nvCxnSpPr>
        <p:spPr>
          <a:xfrm>
            <a:off x="4577476" y="4941276"/>
            <a:ext cx="0" cy="13293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2D9FB77-4890-4141-9D92-30702EFBEBCB}"/>
              </a:ext>
            </a:extLst>
          </p:cNvPr>
          <p:cNvSpPr txBox="1"/>
          <p:nvPr/>
        </p:nvSpPr>
        <p:spPr>
          <a:xfrm>
            <a:off x="4252158" y="5711483"/>
            <a:ext cx="236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liberals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democracies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Fall of USSR</a:t>
            </a:r>
          </a:p>
          <a:p>
            <a:pPr algn="ctr"/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rapeau de l&amp;#39;Union des républiques socialistes soviétiques — Wikipédia">
            <a:extLst>
              <a:ext uri="{FF2B5EF4-FFF2-40B4-BE49-F238E27FC236}">
                <a16:creationId xmlns:a16="http://schemas.microsoft.com/office/drawing/2014/main" id="{6C714849-8140-4974-AAD8-AFC3DFE3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19" y="3962403"/>
            <a:ext cx="1372827" cy="6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4E140-C0AE-4F96-ADB4-30DAB207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3) WHAT ARE THE EXAMPLE OF FAMOUS TRANSNATIONAL SOCIALS MOVEMENTS?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fr-FR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65F6DC-24C4-45A8-A9F0-D994EBB75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4" y="2087474"/>
            <a:ext cx="1783969" cy="2368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nesty International secteur Nord-Pas-de-Calais - Maison Régionale de  l&amp;#39;Environnement et des Solidarités">
            <a:extLst>
              <a:ext uri="{FF2B5EF4-FFF2-40B4-BE49-F238E27FC236}">
                <a16:creationId xmlns:a16="http://schemas.microsoft.com/office/drawing/2014/main" id="{16F6253C-AEC8-4239-B051-47ECA9647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r="18717"/>
          <a:stretch/>
        </p:blipFill>
        <p:spPr bwMode="auto">
          <a:xfrm>
            <a:off x="3209679" y="2087473"/>
            <a:ext cx="1519311" cy="2368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eminisms and Feminist Movements in Europe | EHNE">
            <a:extLst>
              <a:ext uri="{FF2B5EF4-FFF2-40B4-BE49-F238E27FC236}">
                <a16:creationId xmlns:a16="http://schemas.microsoft.com/office/drawing/2014/main" id="{4578E83C-58F3-489E-8256-94F1C045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02" y="2300730"/>
            <a:ext cx="2013045" cy="3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orge Soros&amp;#39; Open Society Foundation may pull out of Hungary - EU-OCS -  European Observatory of Crimes and Security">
            <a:extLst>
              <a:ext uri="{FF2B5EF4-FFF2-40B4-BE49-F238E27FC236}">
                <a16:creationId xmlns:a16="http://schemas.microsoft.com/office/drawing/2014/main" id="{38628FC5-0D54-4B68-9F03-4E4C727B5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 b="27446"/>
          <a:stretch/>
        </p:blipFill>
        <p:spPr bwMode="auto">
          <a:xfrm>
            <a:off x="910683" y="4740812"/>
            <a:ext cx="3818307" cy="1158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icker et autocollant Peace and Love">
            <a:extLst>
              <a:ext uri="{FF2B5EF4-FFF2-40B4-BE49-F238E27FC236}">
                <a16:creationId xmlns:a16="http://schemas.microsoft.com/office/drawing/2014/main" id="{02DED0A8-CEB4-4421-BE4B-4B7A74DD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25" y="2265000"/>
            <a:ext cx="2013046" cy="20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8542DD-F6B9-4F4F-B04C-2EEA974363C1}"/>
              </a:ext>
            </a:extLst>
          </p:cNvPr>
          <p:cNvSpPr txBox="1"/>
          <p:nvPr/>
        </p:nvSpPr>
        <p:spPr>
          <a:xfrm>
            <a:off x="931974" y="6063734"/>
            <a:ext cx="407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NGO transnational social movement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390FA2-0E4C-4526-9657-62AF518D02AA}"/>
              </a:ext>
            </a:extLst>
          </p:cNvPr>
          <p:cNvSpPr txBox="1"/>
          <p:nvPr/>
        </p:nvSpPr>
        <p:spPr>
          <a:xfrm>
            <a:off x="6457355" y="6063734"/>
            <a:ext cx="407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transnational social movement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86469BA-4D15-4869-97D7-0CD3C5DD8B85}"/>
              </a:ext>
            </a:extLst>
          </p:cNvPr>
          <p:cNvCxnSpPr/>
          <p:nvPr/>
        </p:nvCxnSpPr>
        <p:spPr>
          <a:xfrm>
            <a:off x="5570806" y="1505243"/>
            <a:ext cx="0" cy="49278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907BB-0F04-433C-B293-B374217F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4) WHATS IS THE LINK BETWEEN GLOBALIZATION AND TRANSNATIONAL SOCIALS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MOVEMENT?</a:t>
            </a:r>
            <a:b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fr-FR" sz="2200" dirty="0"/>
          </a:p>
        </p:txBody>
      </p:sp>
      <p:pic>
        <p:nvPicPr>
          <p:cNvPr id="5122" name="Picture 2" descr="Free movement - EU nationals - Employment, Social Affairs &amp;amp; Inclusion -  European Commission">
            <a:extLst>
              <a:ext uri="{FF2B5EF4-FFF2-40B4-BE49-F238E27FC236}">
                <a16:creationId xmlns:a16="http://schemas.microsoft.com/office/drawing/2014/main" id="{42EC659D-30B7-40FD-BF54-115D8F1D0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89968" l="1500" r="90000">
                        <a14:backgroundMark x1="66833" y1="80732" x2="14000" y2="71815"/>
                        <a14:backgroundMark x1="88417" y1="70064" x2="39667" y2="68312"/>
                        <a14:backgroundMark x1="28750" y1="63535" x2="28750" y2="62261"/>
                        <a14:backgroundMark x1="15917" y1="78981" x2="4333" y2="77229"/>
                        <a14:backgroundMark x1="11500" y1="24045" x2="4667" y2="24045"/>
                        <a14:backgroundMark x1="12500" y1="38376" x2="12500" y2="38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97"/>
          <a:stretch/>
        </p:blipFill>
        <p:spPr bwMode="auto">
          <a:xfrm>
            <a:off x="922181" y="2394601"/>
            <a:ext cx="2408528" cy="17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865992-B9FC-49D3-A4EE-B9DDAA71F535}"/>
              </a:ext>
            </a:extLst>
          </p:cNvPr>
          <p:cNvSpPr txBox="1"/>
          <p:nvPr/>
        </p:nvSpPr>
        <p:spPr>
          <a:xfrm>
            <a:off x="738554" y="1523649"/>
            <a:ext cx="10114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FREE CIRCULATION OF INFORMATION AND FACILITY CIRCULATION OF PERSONS CREATE TRANSNATIONAL SOCIAL MOVEMENT</a:t>
            </a:r>
            <a:endParaRPr lang="fr-FR" sz="2200" dirty="0"/>
          </a:p>
        </p:txBody>
      </p:sp>
      <p:pic>
        <p:nvPicPr>
          <p:cNvPr id="5124" name="Picture 4" descr="Social Media vs Traditional Media">
            <a:extLst>
              <a:ext uri="{FF2B5EF4-FFF2-40B4-BE49-F238E27FC236}">
                <a16:creationId xmlns:a16="http://schemas.microsoft.com/office/drawing/2014/main" id="{8CA78392-D4DA-4883-A8E9-3BB65322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9" b="97872" l="1288" r="99857">
                        <a14:foregroundMark x1="44206" y1="86702" x2="22461" y2="16755"/>
                        <a14:foregroundMark x1="14020" y1="86170" x2="14592" y2="61170"/>
                        <a14:foregroundMark x1="89270" y1="91223" x2="88555" y2="5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86" y="2315442"/>
            <a:ext cx="2679895" cy="14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gne Plus 4">
            <a:extLst>
              <a:ext uri="{FF2B5EF4-FFF2-40B4-BE49-F238E27FC236}">
                <a16:creationId xmlns:a16="http://schemas.microsoft.com/office/drawing/2014/main" id="{36E726CA-4128-4600-B781-B24BEF6BF16C}"/>
              </a:ext>
            </a:extLst>
          </p:cNvPr>
          <p:cNvSpPr/>
          <p:nvPr/>
        </p:nvSpPr>
        <p:spPr>
          <a:xfrm>
            <a:off x="3409931" y="2726015"/>
            <a:ext cx="1209821" cy="11750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t égal à 6">
            <a:extLst>
              <a:ext uri="{FF2B5EF4-FFF2-40B4-BE49-F238E27FC236}">
                <a16:creationId xmlns:a16="http://schemas.microsoft.com/office/drawing/2014/main" id="{32BBA3A0-66FF-48D5-B32E-2AE0B69AE745}"/>
              </a:ext>
            </a:extLst>
          </p:cNvPr>
          <p:cNvSpPr/>
          <p:nvPr/>
        </p:nvSpPr>
        <p:spPr>
          <a:xfrm>
            <a:off x="7589157" y="2917051"/>
            <a:ext cx="1294593" cy="8693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126" name="Picture 6" descr="The Importance of Social Movements in Global Politics">
            <a:extLst>
              <a:ext uri="{FF2B5EF4-FFF2-40B4-BE49-F238E27FC236}">
                <a16:creationId xmlns:a16="http://schemas.microsoft.com/office/drawing/2014/main" id="{3DFE3F52-9C0A-4285-B4EC-6F330728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882" y="2320962"/>
            <a:ext cx="2329987" cy="14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8D9BAB-DF69-4E23-98EF-838BFCBA033C}"/>
              </a:ext>
            </a:extLst>
          </p:cNvPr>
          <p:cNvSpPr txBox="1"/>
          <p:nvPr/>
        </p:nvSpPr>
        <p:spPr>
          <a:xfrm>
            <a:off x="982935" y="3773153"/>
            <a:ext cx="27898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OF MOVEMENT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548F8F-EA2A-4B0C-A431-762A2F83D2B5}"/>
              </a:ext>
            </a:extLst>
          </p:cNvPr>
          <p:cNvSpPr txBox="1"/>
          <p:nvPr/>
        </p:nvSpPr>
        <p:spPr>
          <a:xfrm>
            <a:off x="4284145" y="3773153"/>
            <a:ext cx="43643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FLOW OF INFORMATION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AB7148-6F04-42AA-ABA6-E7784598F03E}"/>
              </a:ext>
            </a:extLst>
          </p:cNvPr>
          <p:cNvSpPr txBox="1"/>
          <p:nvPr/>
        </p:nvSpPr>
        <p:spPr>
          <a:xfrm>
            <a:off x="8727996" y="3842338"/>
            <a:ext cx="332389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TRANSNATIONALS SOCIALS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792CC3-7832-4BA1-93D9-1D02B72973AF}"/>
              </a:ext>
            </a:extLst>
          </p:cNvPr>
          <p:cNvSpPr txBox="1"/>
          <p:nvPr/>
        </p:nvSpPr>
        <p:spPr>
          <a:xfrm>
            <a:off x="738554" y="5211980"/>
            <a:ext cx="33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 : THE VIETNAM WAR</a:t>
            </a:r>
          </a:p>
        </p:txBody>
      </p:sp>
      <p:pic>
        <p:nvPicPr>
          <p:cNvPr id="5128" name="Picture 8" descr="Information et propagande : la guerre du Vietnam - Manuel numérique max  Belin">
            <a:extLst>
              <a:ext uri="{FF2B5EF4-FFF2-40B4-BE49-F238E27FC236}">
                <a16:creationId xmlns:a16="http://schemas.microsoft.com/office/drawing/2014/main" id="{7D57E7D3-974C-4118-B143-937CDFA6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62" y="4334002"/>
            <a:ext cx="1784241" cy="236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a division que vit l&amp;#39;Amérique trouve son origine au Vietnam&amp;quot;">
            <a:extLst>
              <a:ext uri="{FF2B5EF4-FFF2-40B4-BE49-F238E27FC236}">
                <a16:creationId xmlns:a16="http://schemas.microsoft.com/office/drawing/2014/main" id="{6062BE8D-21CB-477C-BE49-852A506C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59" y="4525122"/>
            <a:ext cx="2579077" cy="1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0E8E4-17AC-4A92-B91B-EA4C645A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4) WHATS IS THE LINK BETWEEN GLOBALIZATION AND TRANSNATIONAL SOCIALS MOVEMENTS?</a:t>
            </a:r>
            <a:b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fr-FR" sz="2200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AF194DE-3FF4-4B06-894A-2E5291AA8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47048"/>
              </p:ext>
            </p:extLst>
          </p:nvPr>
        </p:nvGraphicFramePr>
        <p:xfrm>
          <a:off x="1882767" y="1448346"/>
          <a:ext cx="6782931" cy="526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81">
                  <a:extLst>
                    <a:ext uri="{9D8B030D-6E8A-4147-A177-3AD203B41FA5}">
                      <a16:colId xmlns:a16="http://schemas.microsoft.com/office/drawing/2014/main" val="3537285094"/>
                    </a:ext>
                  </a:extLst>
                </a:gridCol>
                <a:gridCol w="2982350">
                  <a:extLst>
                    <a:ext uri="{9D8B030D-6E8A-4147-A177-3AD203B41FA5}">
                      <a16:colId xmlns:a16="http://schemas.microsoft.com/office/drawing/2014/main" val="1464356215"/>
                    </a:ext>
                  </a:extLst>
                </a:gridCol>
              </a:tblGrid>
              <a:tr h="163175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GLOBALIZATION OF PROBLEMS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E.G UIGHUR)</a:t>
                      </a:r>
                    </a:p>
                    <a:p>
                      <a:pPr algn="ctr"/>
                      <a:endParaRPr lang="fr-F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18291"/>
                  </a:ext>
                </a:extLst>
              </a:tr>
              <a:tr h="19584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TRANSNATIONAL MOVEMENT CAN BE INSTRUMENTALIZED BY STATES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E.G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: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ORANGE REVOLUTION IN UKRAINE &amp; SOROS FOUNDATION)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0535"/>
                  </a:ext>
                </a:extLst>
              </a:tr>
              <a:tr h="16717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SUSPICION OF STATES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(E.G RUSSIA)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fr-F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14095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3479D2BE-11D8-49C3-8DE4-BC8E9B3C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158" y="5110481"/>
            <a:ext cx="2852006" cy="14260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27494D-6FB6-414A-9F02-C3468976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58" y="3248825"/>
            <a:ext cx="2852006" cy="1498239"/>
          </a:xfrm>
          <a:prstGeom prst="rect">
            <a:avLst/>
          </a:prstGeom>
        </p:spPr>
      </p:pic>
      <p:pic>
        <p:nvPicPr>
          <p:cNvPr id="6154" name="Picture 10" descr="China accused of intimidating Uighur refugees in Europe">
            <a:extLst>
              <a:ext uri="{FF2B5EF4-FFF2-40B4-BE49-F238E27FC236}">
                <a16:creationId xmlns:a16="http://schemas.microsoft.com/office/drawing/2014/main" id="{14A66CCA-DEE3-4879-8682-6445A336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58" y="1576176"/>
            <a:ext cx="2739166" cy="14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939D7-6AC1-4E95-A315-33F6833D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TO CONCLUDE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14DBF-026D-4AB7-BC15-287987ED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54457" cy="388077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APPEARANCE OF THIS TYPE OF MOVEMENT IS LINKED TO THE APPEARANCE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SYSTEMS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SOCIALS MOVEMENT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BY A STATE TO EXTEND ITS INFLUENCE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SOCIALS MOVEMENTS ARE PART OF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POWER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STATES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TRANSNATIONAL SOCIALS MOVEMENTS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LIKED WITH GLOBALISATION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5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939D7-6AC1-4E95-A315-33F6833D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SOURCES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14DBF-026D-4AB7-BC15-287987ED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8730"/>
            <a:ext cx="9690556" cy="5499269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https://www.britannica.com/topic/transnational-social-movement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https://www.cambridge.org/core/books/abs/social-movements-and-organization-theory/globalization-and-transnational-social-movement-organizations/A9C975B7AB8ACAFCA47BA2F6CF6E0CF1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https://oxfordre.com/internationalstudies/view/10.1093/acrefore/9780190846626.001.0001/acrefore-9780190846626-e-491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https://www.jstor.org/stable/45037992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https://www.oxfordbibliographies.com/view/document/obo-9780199743292/obo-9780199743292-0164.xml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https://www.degruyter.com/document/doi/10.14361/9783839451830-006/pdf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https://etd.ohiolink.edu/apexprod/rws_etd/send_file/send?accession=osu1437519854&amp;disposition=inline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https://www.lefigaro.fr/international/en-russie-une-acceleration-des-mesures-contre-le-droit-a-manifester-20210812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https://www.lexpress.fr/informations/les-dessous-de-la-revolution-orange_666653.html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617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435</Words>
  <Application>Microsoft Office PowerPoint</Application>
  <PresentationFormat>Grand écran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Facette</vt:lpstr>
      <vt:lpstr>Importance of transnational socials movements at the age of globalization</vt:lpstr>
      <vt:lpstr>CONTENT</vt:lpstr>
      <vt:lpstr> 1) WHAT ARE THE TRANSNATIONAL SOCIALS MOVEMENTS? </vt:lpstr>
      <vt:lpstr>2) WHAT IS THE GENESIS OF TRANSNATIONAL SOCIALS MOVEMENTS? </vt:lpstr>
      <vt:lpstr>3) WHAT ARE THE EXAMPLE OF FAMOUS TRANSNATIONAL SOCIALS MOVEMENTS? </vt:lpstr>
      <vt:lpstr>4) WHATS IS THE LINK BETWEEN GLOBALIZATION AND TRANSNATIONAL SOCIALS MOVEMENT? </vt:lpstr>
      <vt:lpstr>4) WHATS IS THE LINK BETWEEN GLOBALIZATION AND TRANSNATIONAL SOCIALS MOVEMENTS? </vt:lpstr>
      <vt:lpstr>TO CONCLUDE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transnationals movements at the age of globalization</dc:title>
  <dc:creator>Wandrille Neviaski</dc:creator>
  <cp:lastModifiedBy>Wandrille Neviaski</cp:lastModifiedBy>
  <cp:revision>4</cp:revision>
  <dcterms:created xsi:type="dcterms:W3CDTF">2021-10-08T19:04:50Z</dcterms:created>
  <dcterms:modified xsi:type="dcterms:W3CDTF">2021-11-10T15:47:34Z</dcterms:modified>
</cp:coreProperties>
</file>