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0" r:id="rId18"/>
    <p:sldId id="273" r:id="rId19"/>
    <p:sldId id="274" r:id="rId20"/>
    <p:sldId id="275" r:id="rId21"/>
    <p:sldId id="276" r:id="rId22"/>
    <p:sldId id="277" r:id="rId23"/>
    <p:sldId id="278" r:id="rId24"/>
    <p:sldId id="280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4" d="100"/>
          <a:sy n="154" d="100"/>
        </p:scale>
        <p:origin x="53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064E3-75C1-47BE-90B8-B14B3CD1D4BF}" type="datetimeFigureOut">
              <a:rPr lang="cs-CZ" smtClean="0"/>
              <a:t>27.11.2021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3877-7EE5-4254-9C9D-50335AE87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9018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064E3-75C1-47BE-90B8-B14B3CD1D4BF}" type="datetimeFigureOut">
              <a:rPr lang="cs-CZ" smtClean="0"/>
              <a:t>27.11.2021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3877-7EE5-4254-9C9D-50335AE87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1009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064E3-75C1-47BE-90B8-B14B3CD1D4BF}" type="datetimeFigureOut">
              <a:rPr lang="cs-CZ" smtClean="0"/>
              <a:t>27.11.2021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3877-7EE5-4254-9C9D-50335AE87814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4373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064E3-75C1-47BE-90B8-B14B3CD1D4BF}" type="datetimeFigureOut">
              <a:rPr lang="cs-CZ" smtClean="0"/>
              <a:t>27.11.2021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3877-7EE5-4254-9C9D-50335AE87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0680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064E3-75C1-47BE-90B8-B14B3CD1D4BF}" type="datetimeFigureOut">
              <a:rPr lang="cs-CZ" smtClean="0"/>
              <a:t>27.11.2021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3877-7EE5-4254-9C9D-50335AE87814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06573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064E3-75C1-47BE-90B8-B14B3CD1D4BF}" type="datetimeFigureOut">
              <a:rPr lang="cs-CZ" smtClean="0"/>
              <a:t>27.11.2021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3877-7EE5-4254-9C9D-50335AE87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93580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064E3-75C1-47BE-90B8-B14B3CD1D4BF}" type="datetimeFigureOut">
              <a:rPr lang="cs-CZ" smtClean="0"/>
              <a:t>27.11.2021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3877-7EE5-4254-9C9D-50335AE87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20478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064E3-75C1-47BE-90B8-B14B3CD1D4BF}" type="datetimeFigureOut">
              <a:rPr lang="cs-CZ" smtClean="0"/>
              <a:t>27.11.2021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3877-7EE5-4254-9C9D-50335AE87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9098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064E3-75C1-47BE-90B8-B14B3CD1D4BF}" type="datetimeFigureOut">
              <a:rPr lang="cs-CZ" smtClean="0"/>
              <a:t>27.11.2021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3877-7EE5-4254-9C9D-50335AE87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811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064E3-75C1-47BE-90B8-B14B3CD1D4BF}" type="datetimeFigureOut">
              <a:rPr lang="cs-CZ" smtClean="0"/>
              <a:t>27.11.2021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3877-7EE5-4254-9C9D-50335AE87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8413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064E3-75C1-47BE-90B8-B14B3CD1D4BF}" type="datetimeFigureOut">
              <a:rPr lang="cs-CZ" smtClean="0"/>
              <a:t>27.11.2021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3877-7EE5-4254-9C9D-50335AE87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0433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064E3-75C1-47BE-90B8-B14B3CD1D4BF}" type="datetimeFigureOut">
              <a:rPr lang="cs-CZ" smtClean="0"/>
              <a:t>27.11.2021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3877-7EE5-4254-9C9D-50335AE87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188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064E3-75C1-47BE-90B8-B14B3CD1D4BF}" type="datetimeFigureOut">
              <a:rPr lang="cs-CZ" smtClean="0"/>
              <a:t>27.11.2021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3877-7EE5-4254-9C9D-50335AE87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4318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064E3-75C1-47BE-90B8-B14B3CD1D4BF}" type="datetimeFigureOut">
              <a:rPr lang="cs-CZ" smtClean="0"/>
              <a:t>27.11.2021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3877-7EE5-4254-9C9D-50335AE87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4836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064E3-75C1-47BE-90B8-B14B3CD1D4BF}" type="datetimeFigureOut">
              <a:rPr lang="cs-CZ" smtClean="0"/>
              <a:t>27.11.2021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3877-7EE5-4254-9C9D-50335AE87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2626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064E3-75C1-47BE-90B8-B14B3CD1D4BF}" type="datetimeFigureOut">
              <a:rPr lang="cs-CZ" smtClean="0"/>
              <a:t>27.11.2021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3877-7EE5-4254-9C9D-50335AE87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9070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064E3-75C1-47BE-90B8-B14B3CD1D4BF}" type="datetimeFigureOut">
              <a:rPr lang="cs-CZ" smtClean="0"/>
              <a:t>27.11.2021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B5E3877-7EE5-4254-9C9D-50335AE87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4116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78C033-2100-4803-BCB0-EA6E60A3E5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955179"/>
            <a:ext cx="7766936" cy="1646302"/>
          </a:xfrm>
        </p:spPr>
        <p:txBody>
          <a:bodyPr/>
          <a:lstStyle/>
          <a:p>
            <a:pPr algn="ctr"/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Samuel </a:t>
            </a:r>
            <a:r>
              <a:rPr lang="cs-CZ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Huntington</a:t>
            </a:r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Střet civilizací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B4F9356-FB6E-4DF7-8CFE-F4A3D5B903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Příčiny střetů mezi Islámem a Západem</a:t>
            </a:r>
          </a:p>
        </p:txBody>
      </p:sp>
    </p:spTree>
    <p:extLst>
      <p:ext uri="{BB962C8B-B14F-4D97-AF65-F5344CB8AC3E}">
        <p14:creationId xmlns:p14="http://schemas.microsoft.com/office/powerpoint/2010/main" val="1390211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B03DCA-E93F-4030-9EBD-CC28E4C61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Druhy civilizací 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B34F6D-2AD0-4937-A092-AFB0349F5D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Západní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Nebo též Západ je civilizace založená na dědictví antiky a katolicismu a protestantismu. Je charakteristická jazykovou pluralitou, oddělením duchovní a světské autority, ochraně lidských práv a zastupitelských orgánech, společenského pluralismu a individualismu. Jednotlivé prvky se mohou nacházet i u jiných civilizací, ale takto dohromady se vyskytují výhradně u civilizace západní. 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cs-C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Pravoslavná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Huntington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hovoří též vyčleňuje ruskou ortodoxní civilizaci, jako nezávislou na západní civilizaci.</a:t>
            </a:r>
          </a:p>
        </p:txBody>
      </p:sp>
    </p:spTree>
    <p:extLst>
      <p:ext uri="{BB962C8B-B14F-4D97-AF65-F5344CB8AC3E}">
        <p14:creationId xmlns:p14="http://schemas.microsoft.com/office/powerpoint/2010/main" val="2019952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E2F1AF-DFA5-4040-9B61-9F9F1DF6B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Druhy civilizací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75C771-BF40-422C-8B1E-D94E9ADDF9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• Latinskoamerická   </a:t>
            </a:r>
            <a:r>
              <a:rPr lang="cs-CZ" dirty="0"/>
              <a:t>Ačkoli ji někteří badatelé vnímají jako součást západní civilizace, </a:t>
            </a:r>
            <a:r>
              <a:rPr lang="cs-CZ" dirty="0" err="1"/>
              <a:t>Huntington</a:t>
            </a:r>
            <a:r>
              <a:rPr lang="cs-CZ" dirty="0"/>
              <a:t> ji pro účely analýzy řadí zvlášť. Podle něj, má specifický vývoj oproti Evropě nebo Severní Americe. Typický je pro ni sklon k autoritářské kultuře. </a:t>
            </a:r>
          </a:p>
          <a:p>
            <a:r>
              <a:rPr lang="cs-CZ" dirty="0">
                <a:solidFill>
                  <a:srgbClr val="FF0000"/>
                </a:solidFill>
              </a:rPr>
              <a:t>• (Africká) </a:t>
            </a:r>
            <a:r>
              <a:rPr lang="cs-CZ" dirty="0"/>
              <a:t>Pro účely analýzy se </a:t>
            </a:r>
            <a:r>
              <a:rPr lang="cs-CZ" dirty="0" err="1"/>
              <a:t>Huntington</a:t>
            </a:r>
            <a:r>
              <a:rPr lang="cs-CZ" dirty="0"/>
              <a:t> zamýšlí též nad existencí africké civilizace.</a:t>
            </a:r>
          </a:p>
        </p:txBody>
      </p:sp>
    </p:spTree>
    <p:extLst>
      <p:ext uri="{BB962C8B-B14F-4D97-AF65-F5344CB8AC3E}">
        <p14:creationId xmlns:p14="http://schemas.microsoft.com/office/powerpoint/2010/main" val="3178467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ECB2F4-9AB7-44BD-9D42-87A49A57E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Struktura civilizace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6DAED2-443C-4C00-A4B2-E79EAFE3E1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Studená válka: Jednotlivé státy se vztahovaly ke dvěma velmocím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 skončení SV  se státy vztahují k civilizacím ( Absence společného nepřítele)</a:t>
            </a:r>
          </a:p>
          <a:p>
            <a:r>
              <a:rPr lang="cs-C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Členská země: 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Plné ztotožnění s civilizací (Příklad Francie v EU) </a:t>
            </a:r>
          </a:p>
          <a:p>
            <a:r>
              <a:rPr lang="cs-C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Ústřední země: 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Ohnisko civilizace, je na něj nahlíženo jako zdroj kultury , tyto státy komunikují mezi sebou na úrovni mezi civilizační </a:t>
            </a:r>
          </a:p>
          <a:p>
            <a:r>
              <a:rPr lang="cs-C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Osamocená země: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Stát, který nemá sounáležitosti s jinými společnostmi ( Etiopie, Oceánie, </a:t>
            </a:r>
            <a:r>
              <a:rPr lang="cs-CZ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Japonsko</a:t>
            </a: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dirty="0"/>
              <a:t>Čínská, pravoslavná a hinduistická civilizace má jeden dominantní ústřední stát </a:t>
            </a:r>
            <a:endParaRPr lang="cs-CZ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9475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42586F-3219-44B0-9D14-9A4BAC2FF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Struktura civilizace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93BEB3-E969-49A9-B738-B89A8C8F3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Západní civilizace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USA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Německo?, Francie? ( Území, historie)  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Civilizace bez ústředních států, Proč?</a:t>
            </a:r>
          </a:p>
          <a:p>
            <a:r>
              <a:rPr lang="cs-CZ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Islám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Írán (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Šiité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SAUD( nízký počet obyvatel, kultura)</a:t>
            </a:r>
          </a:p>
          <a:p>
            <a:r>
              <a:rPr lang="cs-CZ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Latinská Amerika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Brazílie ( Jazyk, ostatními neoblíbený)</a:t>
            </a:r>
          </a:p>
          <a:p>
            <a:r>
              <a:rPr lang="cs-CZ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Afrika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Nestabilita korupce, Jazyk, postkoloniální rozdělení,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Huntington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preferuje Nigérii a JAR v budoucnu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275982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CF2D72-70BC-41ED-92F2-26FC131C0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Struktura civilizace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5E9511-7752-443D-803A-273F6EE4A9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Rozštěpené země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Země s početnými skupinami, náležící k více civilizacím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Konflikty, války (Jugoslávie) Uměle vytvořené celky</a:t>
            </a:r>
          </a:p>
          <a:p>
            <a:r>
              <a:rPr lang="cs-C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Rozpolcená země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Lidé v určité zemi se hlásí k jedné civilizace a její kultuře, vládní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představitelé chtějí změnu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Mexiko, Turecko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5250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531548-816E-4380-AE38-92EEA309C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„Vývoz civilizace“ 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historické střetávání civilizací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395F9E-F5F9-40AD-A7D6-285C5B238F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Huntingtona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probíhalo protínání civilizací ve 3 fázích</a:t>
            </a:r>
          </a:p>
          <a:p>
            <a:pPr>
              <a:spcBef>
                <a:spcPts val="0"/>
              </a:spcBef>
            </a:pPr>
            <a:r>
              <a:rPr lang="cs-C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Fáze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Doba vzniku civilizací, izolované ( Nízký počet obyvatel) </a:t>
            </a:r>
          </a:p>
          <a:p>
            <a:pPr>
              <a:spcBef>
                <a:spcPts val="0"/>
              </a:spcBef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První konflikt: JV Asie, Severní Indie ( Krátké šarvátky, výjimečně podmanění cizího národa.) Častější byly konflikty uvnitř jedné civilizace.</a:t>
            </a:r>
          </a:p>
          <a:p>
            <a:pPr>
              <a:spcBef>
                <a:spcPts val="0"/>
              </a:spcBef>
            </a:pPr>
            <a:r>
              <a:rPr lang="cs-C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Fáze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8. Století s příchodem Západní civilizace. </a:t>
            </a:r>
          </a:p>
          <a:p>
            <a:pPr>
              <a:spcBef>
                <a:spcPts val="0"/>
              </a:spcBef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Obchod, technologický vývoj, byrokracii, instituce ( To nejlepší z ostatních civilizací)</a:t>
            </a:r>
          </a:p>
          <a:p>
            <a:pPr>
              <a:spcBef>
                <a:spcPts val="0"/>
              </a:spcBef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Křesťanství jako faktor soudržnosti</a:t>
            </a:r>
          </a:p>
          <a:p>
            <a:pPr>
              <a:spcBef>
                <a:spcPts val="0"/>
              </a:spcBef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Mezi civilizační vztahy se přeměňují na podřízení Západu.</a:t>
            </a:r>
          </a:p>
          <a:p>
            <a:pPr>
              <a:spcBef>
                <a:spcPts val="0"/>
              </a:spcBef>
            </a:pP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Huntington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:: „Západ dobyl svět nikoli nadřazeností svých idejí, hodnot nebo náboženství,  ale především schopností používat organizované násilí.“  </a:t>
            </a:r>
          </a:p>
          <a:p>
            <a:pPr>
              <a:spcBef>
                <a:spcPts val="0"/>
              </a:spcBef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Dominance Západu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92694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8B4662-AFD7-4D8A-91B1-1A09BF4AB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„Vývoz civilizace“ 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historické střetávání civilizací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79793DF-8DF7-45C7-80FA-319966F841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Fáze:</a:t>
            </a:r>
          </a:p>
          <a:p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Začátek 20 Století až po současnost </a:t>
            </a:r>
          </a:p>
          <a:p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Klesající vliv Západu, více směrné vlivy mezi civilizacemi</a:t>
            </a:r>
          </a:p>
          <a:p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Ideologie produkt Západu, náboženství produkt všech ostatních</a:t>
            </a:r>
          </a:p>
          <a:p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Export ideologii mimo západ -&gt; nové podoby ( Komunismus v Číně), postupná revolta proti západů, v hlavní roli náboženství.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„Konflikty politických ideologií uvnitř jedné civilizace vystřídal střet kultur a náboženství mezi jednotlivými civilizacemi.“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„Modernizace a globalizace pramenící ze západu mylně vyvolává představu jedné univerzální civilizace.“</a:t>
            </a:r>
            <a:endParaRPr 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925246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34DEDC-FB62-4A20-A42D-CAA02A96B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„Vývoz civilizace“ </a:t>
            </a:r>
            <a:br>
              <a:rPr lang="cs-CZ" dirty="0"/>
            </a:br>
            <a:r>
              <a:rPr lang="cs-CZ" dirty="0"/>
              <a:t>Pozápadnění a modernizace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D12906-B154-4A00-8BBB-F8869892E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Westernizace, Amerikanizace, globalizace</a:t>
            </a:r>
          </a:p>
          <a:p>
            <a:r>
              <a:rPr lang="cs-CZ" dirty="0"/>
              <a:t>Nevytváří se Univerzální civilizace( Jazyk, náboženství, kultura, identita)</a:t>
            </a:r>
          </a:p>
          <a:p>
            <a:r>
              <a:rPr lang="cs-CZ" dirty="0"/>
              <a:t>Modernizace jako potencionální stmelovací faktor</a:t>
            </a:r>
          </a:p>
          <a:p>
            <a:r>
              <a:rPr lang="cs-CZ" dirty="0"/>
              <a:t>S modernizací jde ovšem snaha o pozápadnění civilizací&gt; setkává se s odporem</a:t>
            </a:r>
          </a:p>
          <a:p>
            <a:r>
              <a:rPr lang="cs-CZ" dirty="0"/>
              <a:t>Historicky se s odmítáním obojího můžeme setkat u Číny a Japonska( Samuraj)</a:t>
            </a:r>
          </a:p>
          <a:p>
            <a:r>
              <a:rPr lang="cs-CZ" dirty="0"/>
              <a:t>Myšlenka, pokud chceme být úspěšní jako Západ, musíme ho celý přijmout-&gt;</a:t>
            </a:r>
          </a:p>
          <a:p>
            <a:r>
              <a:rPr lang="pl-PL" dirty="0"/>
              <a:t>-&gt;reformy Mustafy Kemala Ataturka v Turecku( Odklon od Islámské kultury za účelem zlepšení ekonomické, technologické vyspělosti.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20828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33D843-E92F-4E93-9010-07435821C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Vývoz civilizace“ 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Pozápadnění a modernizace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937CC2-BF36-4DF3-AB6F-2E6AC2AB2D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Úspěch modernizace ( Ekonomické, politické, vojenské)</a:t>
            </a:r>
          </a:p>
          <a:p>
            <a:pPr marL="0" indent="0">
              <a:buNone/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může vyvolat zvýšené sebevědomí a důvěru ve vlastní kulturu.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Druhým důvodem jeto, že modernizace vede k zpřetrhání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tradičních pout společenských vztahů a vede až pocitům ztráty morální hodnoty. Technologie a pokrok vzniklé prázdno nedokáže nahradit a pro tyto potřeby se sahá zpět k náboženství, které navrací vlastní identitu, smysl a cíl . Zároveň se odlišností od západu přispívá k budování vlastní identity.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Modernizace </a:t>
            </a:r>
            <a:r>
              <a:rPr lang="cs-CZ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≠ Pozápadnění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Zelená (Egypt), Modrá (</a:t>
            </a:r>
            <a:r>
              <a:rPr lang="cs-CZ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čína</a:t>
            </a:r>
            <a:r>
              <a:rPr lang="cs-C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Japonsko) Červená ( Utopistická </a:t>
            </a:r>
            <a:r>
              <a:rPr lang="cs-CZ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Kamelismus</a:t>
            </a:r>
            <a:r>
              <a:rPr lang="cs-C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Černá(Reálný </a:t>
            </a:r>
            <a:r>
              <a:rPr lang="cs-CZ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Kamelismus</a:t>
            </a:r>
            <a:r>
              <a:rPr lang="cs-C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-&gt; Většina zemí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C7CEBC81-6AD8-4E24-ACCE-C6ED9311EA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7507" y="0"/>
            <a:ext cx="5354653" cy="3305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7685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8B3B1E-C499-4E6A-BFFE-2EC4D1293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Úpadek západu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B45DD5-3CAD-4A1A-AB8E-2702806AB5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Západ se vyčerpal a zdá se, že stále více z jeho sil se přelévá jednak k nezápadním národům a k k nadnárodním koncernům -&gt; Asie, Islám</a:t>
            </a:r>
          </a:p>
          <a:p>
            <a:pPr>
              <a:spcBef>
                <a:spcPts val="600"/>
              </a:spcBef>
            </a:pPr>
            <a:r>
              <a:rPr lang="cs-C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Asie: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 rámci asijské jednoty dochází i k odkazům na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konfucianistickou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tradici</a:t>
            </a:r>
          </a:p>
          <a:p>
            <a:pPr>
              <a:spcBef>
                <a:spcPts val="600"/>
              </a:spcBef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Národní hrdost a sebejistota  snižuje ochotu přistupovat na požadavky západních zemí ( Ekonomika, Armáda, Lidská práva)</a:t>
            </a:r>
          </a:p>
          <a:p>
            <a:pPr>
              <a:spcBef>
                <a:spcPts val="600"/>
              </a:spcBef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„Asijský hodnotový systém je ten pravý úspěšný a že dřívější západní model zkrátka nefunguje, asijská kultura je kulturou vyšší ke té západní. Rodí se zde asijská verze západního universalismu“</a:t>
            </a:r>
          </a:p>
          <a:p>
            <a:pPr>
              <a:spcBef>
                <a:spcPts val="600"/>
              </a:spcBef>
            </a:pPr>
            <a:r>
              <a:rPr lang="cs-C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Islám: 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Islámské obrození -&gt; modernizace bez účastí západu, Generační problémy, rozdílnost názorů, konzum.</a:t>
            </a:r>
            <a:endParaRPr lang="cs-CZ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8956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07BF35-566E-41A9-8D7C-88F4D542B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Samuel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Huntington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368568-8423-4C52-8B92-50AAB62A83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1927 New York – 2008 Massachusetts </a:t>
            </a:r>
          </a:p>
          <a:p>
            <a:r>
              <a:rPr lang="pl-PL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l-PL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merický </a:t>
            </a:r>
            <a:r>
              <a:rPr lang="pl-PL" b="0" strike="noStrik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politolog</a:t>
            </a:r>
            <a:r>
              <a:rPr lang="pl-PL" b="0" i="0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l-PL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poradce a akademik</a:t>
            </a:r>
          </a:p>
          <a:p>
            <a:r>
              <a:rPr lang="pl-PL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Harwardská univerzita ( Ph.D – mezinárodní vztahy, politická věda)</a:t>
            </a:r>
          </a:p>
          <a:p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cs-CZ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oordinátorem bezpečnostního plánování v 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Bílém domě </a:t>
            </a:r>
            <a:r>
              <a:rPr lang="cs-CZ" i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 Radě národní bezpečnosti.( Jimmy Carter)</a:t>
            </a:r>
          </a:p>
          <a:p>
            <a:r>
              <a:rPr lang="pl-PL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Formoval americké názory na civilně-vojenské vztahy, politický vývoj států a pohled na komparitivní vládnutí.</a:t>
            </a:r>
          </a:p>
          <a:p>
            <a:r>
              <a:rPr lang="pl-PL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Publikace:  Střet civilizací,  Politická geografie, Úpadek Západu, Teorie modernizace.</a:t>
            </a:r>
          </a:p>
          <a:p>
            <a:r>
              <a:rPr lang="pl-PL" dirty="0">
                <a:solidFill>
                  <a:srgbClr val="2021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Založil nový proud myšlení v mez. vztazích, inspiroval mnoho autorů</a:t>
            </a:r>
          </a:p>
          <a:p>
            <a:endParaRPr lang="cs-CZ" dirty="0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4B2910E3-7ED5-411A-BA4A-9C4BA3C656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750" y="0"/>
            <a:ext cx="238125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83060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3AEEB8-B095-4FD6-B84A-1FFC4B09F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Západ vs Islám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Náboženství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85FA36-7BA6-4F07-9B3C-30B7AC936E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Západ: </a:t>
            </a:r>
            <a:r>
              <a:rPr lang="cs-CZ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Křestanství</a:t>
            </a:r>
            <a:r>
              <a:rPr lang="cs-CZ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Oddělení státu a náboženství, kultura se neodráží v náboženství, člověk vytváří naše poznání a vědění, člověk může měnit svět</a:t>
            </a:r>
          </a:p>
          <a:p>
            <a:endParaRPr lang="cs-CZ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Islám:  Islám</a:t>
            </a:r>
          </a:p>
          <a:p>
            <a:r>
              <a:rPr lang="cs-CZ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Náboženství je součást politické moci, Kultura pramení čistě z náboženství, člověk nemůže měnit svět, Vše je dáno Bohem</a:t>
            </a:r>
            <a:endParaRPr lang="cs-CZ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6799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B45C71-A539-4EE9-8379-26D3B0567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Západ vs Islám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Společnost, Politická struktura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2178A4-8F46-440B-AC19-8A701E7598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Západ: 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Moderní, vzdělaná, bohatá, propojená, tolerantní, umírněná</a:t>
            </a:r>
          </a:p>
          <a:p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Demokracie, vláda lidu, lidská práva, </a:t>
            </a:r>
          </a:p>
          <a:p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</a:p>
          <a:p>
            <a:r>
              <a:rPr lang="cs-C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Islám: 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Zastaralá, nízká úroveň vzdělání, uzavřená, militantní, chudoba (Velké    rozdíly mezi soc. vrstvami</a:t>
            </a:r>
          </a:p>
          <a:p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Teokracie, doktríny, celek převyšuje jednotlivce.</a:t>
            </a:r>
            <a:endParaRPr lang="cs-CZ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504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28A06B-4EF3-4529-8876-C30E341AE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Západ vs Islám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Základní hodnoty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7E09C84-D888-440B-9AE5-45A7BEB7A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Západ: 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Křesťanství, Antika, Osvícenství, Racionalismus </a:t>
            </a:r>
          </a:p>
          <a:p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Svoboda jednotlivce, slova, pohybu, vyznání atd. Kapitalismus, konzum</a:t>
            </a:r>
          </a:p>
          <a:p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Volnost</a:t>
            </a:r>
          </a:p>
          <a:p>
            <a:endParaRPr 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Islám: </a:t>
            </a:r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Korán, </a:t>
            </a:r>
            <a:r>
              <a:rPr lang="cs-CZ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Šária</a:t>
            </a:r>
            <a:endParaRPr lang="cs-CZ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Důraz na skupinu( Rodina), uzavřené sociální vrstvy, kolektivismus, názorová uzavřenost</a:t>
            </a:r>
          </a:p>
          <a:p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5784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7DF5E3-C495-41A9-B041-9C5B0A906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Západ vs Islám</a:t>
            </a:r>
            <a:b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D607C6-9C00-4272-A3C5-BF711C66A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Křížové výpravy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Nájezdy do Evropy ( Turecko, Maurové)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 koloniální země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Migrace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Kritika </a:t>
            </a:r>
            <a:r>
              <a:rPr lang="cs-CZ" dirty="0" err="1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Hungtingtona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Špatná interpretace mez. vztahů.  Podpora Islamofobie.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Zjednodušená interpretace Islámské kultury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13284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FCF754-7016-42FE-98AE-E48A7256B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778" y="2768600"/>
            <a:ext cx="8596668" cy="1320800"/>
          </a:xfrm>
        </p:spPr>
        <p:txBody>
          <a:bodyPr>
            <a:normAutofit/>
          </a:bodyPr>
          <a:lstStyle/>
          <a:p>
            <a:r>
              <a:rPr lang="cs-CZ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BC88E0-2E13-43B8-A7DB-2AA39CD865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5105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0D2B76-5ABF-41E6-9677-B7195778F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Vývoj světového řádu po studené válce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9363BC-803C-4977-8EB9-AEF67F7B47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Existují 4 Teorie:</a:t>
            </a:r>
          </a:p>
          <a:p>
            <a:r>
              <a:rPr lang="cs-CZ" b="0" i="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Samuel P. </a:t>
            </a:r>
            <a:r>
              <a:rPr lang="cs-CZ" b="0" i="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Huntington</a:t>
            </a:r>
            <a:r>
              <a:rPr lang="cs-CZ" b="0" i="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b="0" i="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Střet civilizací, nikoli mocností</a:t>
            </a:r>
          </a:p>
          <a:p>
            <a:r>
              <a:rPr lang="cs-CZ" b="0" i="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Francis </a:t>
            </a:r>
            <a:r>
              <a:rPr lang="cs-CZ" b="0" i="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Fukuyama</a:t>
            </a:r>
            <a:r>
              <a:rPr lang="cs-CZ" b="0" i="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b="0" i="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Demokracie, jako konečná forma všech států a kultur</a:t>
            </a:r>
          </a:p>
          <a:p>
            <a:r>
              <a:rPr lang="cs-CZ" b="0" i="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John </a:t>
            </a:r>
            <a:r>
              <a:rPr lang="cs-CZ" b="0" i="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Mearsheimer</a:t>
            </a:r>
            <a:r>
              <a:rPr lang="cs-CZ" b="0" i="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b="0" i="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USA jako hegemon světa navždy</a:t>
            </a:r>
          </a:p>
          <a:p>
            <a:r>
              <a:rPr lang="cs-CZ" b="0" i="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Kritici </a:t>
            </a:r>
            <a:r>
              <a:rPr lang="cs-CZ" b="0" i="0" dirty="0" err="1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Mearsheimera</a:t>
            </a:r>
            <a:r>
              <a:rPr lang="cs-CZ" b="0" i="0" dirty="0">
                <a:solidFill>
                  <a:schemeClr val="accent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b="0" i="0" dirty="0">
                <a:solidFill>
                  <a:schemeClr val="tx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Neustálé měnící se hegemon ( Zákon demokratičnosti společnosti.) – Další hegemonem se stane Čína</a:t>
            </a:r>
          </a:p>
          <a:p>
            <a:endParaRPr lang="cs-CZ" b="0" i="0" dirty="0">
              <a:solidFill>
                <a:schemeClr val="tx2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26333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FF7D82-36D7-460E-8F27-209E49BE8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Střet Civilizací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4A8E2E-8837-4DD6-AED7-93D03591E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myšlenkou je další utváření světa po studené válce, soupeření velmocí vystřídá střet civilizací.</a:t>
            </a:r>
          </a:p>
          <a:p>
            <a:r>
              <a:rPr lang="cs-CZ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 teze: „ Kultura a kulturní identity, které jsou v nejširším ohledu zároveň identitami civilizačními, utvářejí ve světě po studené válce vzorce soudržnosti, rozpadu a konfliktu.“ </a:t>
            </a:r>
          </a:p>
          <a:p>
            <a:r>
              <a:rPr lang="cs-CZ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Světa po studené válce nelze chápat jako jeden harmonický celek -&gt; Model světa (Nezbytný pro pochopení světa)</a:t>
            </a:r>
          </a:p>
          <a:p>
            <a:r>
              <a:rPr lang="cs-CZ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Pohled jednotlivých států nestačí -&gt; </a:t>
            </a:r>
            <a:r>
              <a:rPr lang="cs-C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Svět je složený s několika civilizací.</a:t>
            </a:r>
          </a:p>
          <a:p>
            <a:endParaRPr lang="cs-CZ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192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6F55AE-A4BC-4634-9513-D7C9D7262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Pojem civilizace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74690E-2FA1-4A81-A08C-CBDECF2F9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Definice civilizace se měnila v průběhu moderních dějin</a:t>
            </a:r>
          </a:p>
          <a:p>
            <a:r>
              <a:rPr lang="cs-CZ" dirty="0"/>
              <a:t>V 18. století: francouzští učenci-&gt;civilizace  protiklad  „barbarství a vandalismu“. ( Gramotná, stabilní, urbanizovanou)</a:t>
            </a:r>
          </a:p>
          <a:p>
            <a:pPr marL="0" indent="0">
              <a:buNone/>
            </a:pPr>
            <a:r>
              <a:rPr lang="cs-CZ" dirty="0"/>
              <a:t>     Být necivilizovaný znamenalo nebýt společensky přijat </a:t>
            </a:r>
          </a:p>
          <a:p>
            <a:pPr marL="0" indent="0">
              <a:buNone/>
            </a:pPr>
            <a:r>
              <a:rPr lang="cs-CZ" dirty="0"/>
              <a:t>     Anglie: 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Život ve městech, organizovaný </a:t>
            </a:r>
            <a:r>
              <a:rPr lang="cs-CZ" b="0" i="0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vládou</a:t>
            </a:r>
            <a:r>
              <a:rPr lang="cs-CZ" b="0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 a usnadněný </a:t>
            </a:r>
            <a:r>
              <a:rPr lang="cs-CZ" b="0" i="0" u="none" strike="noStrike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písmem</a:t>
            </a:r>
            <a:r>
              <a:rPr lang="cs-CZ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</a:t>
            </a:r>
            <a:endParaRPr lang="cs-CZ" dirty="0"/>
          </a:p>
          <a:p>
            <a:r>
              <a:rPr lang="cs-CZ" dirty="0"/>
              <a:t>V 19. století: Civilizace jako </a:t>
            </a:r>
            <a:r>
              <a:rPr lang="cs-CZ" dirty="0">
                <a:solidFill>
                  <a:srgbClr val="FF0000"/>
                </a:solidFill>
              </a:rPr>
              <a:t>jeden</a:t>
            </a:r>
            <a:r>
              <a:rPr lang="cs-CZ" dirty="0"/>
              <a:t> standart pro státy, které chtějí tvořit mezinárodní rámec, vedený Evropou.</a:t>
            </a:r>
          </a:p>
          <a:p>
            <a:r>
              <a:rPr lang="cs-CZ" dirty="0"/>
              <a:t>V 20. století: Rozdělní na několik civilizací podle určitých kritérií. Opuštění od jednoho standartu.</a:t>
            </a:r>
          </a:p>
        </p:txBody>
      </p:sp>
    </p:spTree>
    <p:extLst>
      <p:ext uri="{BB962C8B-B14F-4D97-AF65-F5344CB8AC3E}">
        <p14:creationId xmlns:p14="http://schemas.microsoft.com/office/powerpoint/2010/main" val="3548227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8FE7BA-AA4B-4DE9-BC02-363C50CAF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Pojem civilizace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8D0BBB-8C59-418D-9209-3B8555E45A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Moderní pojetí civilizace: Nosný termín pro společné humanitní ideály a dědictví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Civilizace </a:t>
            </a:r>
            <a:r>
              <a:rPr lang="cs-CZ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≠ Kultura  -&gt; Kultura jsou ideály, hodnoty, umění a tradice, které jsou součástí civilizace</a:t>
            </a:r>
          </a:p>
          <a:p>
            <a:r>
              <a:rPr lang="cs-CZ" b="0" i="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Civilizace  ≠ Stát -&gt;   Civilizace přesahuje státy, územně, kulturně, politicky</a:t>
            </a:r>
          </a:p>
          <a:p>
            <a:r>
              <a:rPr lang="cs-CZ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Neustále se mění, vyvíjí, modernizuje</a:t>
            </a:r>
          </a:p>
          <a:p>
            <a:r>
              <a:rPr lang="cs-CZ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Nejdéle trvající společenský útvar na zemi </a:t>
            </a:r>
          </a:p>
          <a:p>
            <a:r>
              <a:rPr lang="cs-CZ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Civilizační znaky: Primární: Tradice, kultura, náboženství, etnicita, </a:t>
            </a:r>
          </a:p>
          <a:p>
            <a:pPr marL="0" indent="0">
              <a:buNone/>
            </a:pPr>
            <a:r>
              <a:rPr lang="cs-CZ" dirty="0">
                <a:solidFill>
                  <a:srgbClr val="4444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Sekundární : Dějiny, instituce, jazyk, sebeurčení</a:t>
            </a:r>
          </a:p>
          <a:p>
            <a:pPr marL="0" indent="0">
              <a:buNone/>
            </a:pPr>
            <a:endParaRPr lang="cs-CZ" b="0" i="0" dirty="0">
              <a:solidFill>
                <a:srgbClr val="444444"/>
              </a:solidFill>
              <a:effectLst/>
              <a:latin typeface="Ubuntu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9402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A66A5D-619F-4424-BC50-3C79522D0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Pojem civilizace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EC25CD-DBB6-4321-91BF-94B6316BA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Hungtingtona</a:t>
            </a:r>
            <a:r>
              <a:rPr lang="cs-CZ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Nejširší kulturní entita </a:t>
            </a:r>
          </a:p>
          <a:p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Základním kamenem je často náboženství </a:t>
            </a:r>
          </a:p>
          <a:p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Dynamický vývoj</a:t>
            </a:r>
          </a:p>
          <a:p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Civilizace se navzájem ovlivňují( Ekonomicky, kulturně, vojensky)</a:t>
            </a:r>
          </a:p>
          <a:p>
            <a:r>
              <a:rPr lang="cs-CZ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8930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B625DF-7653-43A2-B73E-302E8018AC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Druhy civilizací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EA8374-313F-40DE-97E8-8A52BC326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Huntingtona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existuje 7(8) civilizací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Každá má svoje náboženství 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Každá má svojí historii, která je nutno znát k pochopení jej samotné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Každá civilizace má svoje pomyslné centrum ( Stát, město, Řeka)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Civilizace se navzájem ovlivňují a mohou ( Podle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Huntingtona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dokonce musí) mezi nimi nastat spory, které mohou vyústit až ke střetům 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308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CCB362-DE4F-4018-BA88-36B69D15BB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Druhy civilizací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F6C72E-E62C-472D-AF92-C7290C523B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• </a:t>
            </a:r>
            <a:r>
              <a:rPr lang="cs-CZ" dirty="0">
                <a:solidFill>
                  <a:srgbClr val="FF0000"/>
                </a:solidFill>
              </a:rPr>
              <a:t>Čínská</a:t>
            </a:r>
            <a:r>
              <a:rPr lang="cs-CZ" dirty="0"/>
              <a:t> Ať už ji uvažujeme jako jednu nebo jako řadu takových civilizací, je těsně spojená s konfucianismem, i když ho přerůstá. </a:t>
            </a:r>
          </a:p>
          <a:p>
            <a:r>
              <a:rPr lang="cs-CZ" dirty="0"/>
              <a:t>• </a:t>
            </a:r>
            <a:r>
              <a:rPr lang="cs-CZ" dirty="0">
                <a:solidFill>
                  <a:srgbClr val="FF0000"/>
                </a:solidFill>
              </a:rPr>
              <a:t>Japonská</a:t>
            </a:r>
            <a:r>
              <a:rPr lang="cs-CZ" dirty="0"/>
              <a:t> Civilizace je potomkem civilizace čínské, ale jest nyní samostatnou civilizací. </a:t>
            </a:r>
          </a:p>
          <a:p>
            <a:r>
              <a:rPr lang="cs-CZ" dirty="0"/>
              <a:t>• </a:t>
            </a:r>
            <a:r>
              <a:rPr lang="cs-CZ" dirty="0">
                <a:solidFill>
                  <a:srgbClr val="FF0000"/>
                </a:solidFill>
              </a:rPr>
              <a:t>Hinduistická</a:t>
            </a:r>
            <a:r>
              <a:rPr lang="cs-CZ" dirty="0"/>
              <a:t> Hinduismus je zároveň i společenským systémem Indie, a též tento stát přesahuje. </a:t>
            </a:r>
          </a:p>
          <a:p>
            <a:r>
              <a:rPr lang="cs-CZ" dirty="0"/>
              <a:t>• </a:t>
            </a:r>
            <a:r>
              <a:rPr lang="cs-CZ" dirty="0">
                <a:solidFill>
                  <a:srgbClr val="FF0000"/>
                </a:solidFill>
              </a:rPr>
              <a:t>Islámská </a:t>
            </a:r>
            <a:r>
              <a:rPr lang="cs-CZ" dirty="0"/>
              <a:t>Díky expanzi islámu sem patří řada velmi odlišných islámských kultur – arabská, turecká, malajská, perská.</a:t>
            </a:r>
          </a:p>
        </p:txBody>
      </p:sp>
    </p:spTree>
    <p:extLst>
      <p:ext uri="{BB962C8B-B14F-4D97-AF65-F5344CB8AC3E}">
        <p14:creationId xmlns:p14="http://schemas.microsoft.com/office/powerpoint/2010/main" val="1626327865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709</TotalTime>
  <Words>1639</Words>
  <Application>Microsoft Office PowerPoint</Application>
  <PresentationFormat>Širokoúhlá obrazovka</PresentationFormat>
  <Paragraphs>155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0" baseType="lpstr">
      <vt:lpstr>Arial</vt:lpstr>
      <vt:lpstr>Times New Roman</vt:lpstr>
      <vt:lpstr>Trebuchet MS</vt:lpstr>
      <vt:lpstr>Ubuntu</vt:lpstr>
      <vt:lpstr>Wingdings 3</vt:lpstr>
      <vt:lpstr>Fazeta</vt:lpstr>
      <vt:lpstr>Samuel Huntington: Střet civilizací</vt:lpstr>
      <vt:lpstr>Samuel Huntington</vt:lpstr>
      <vt:lpstr>Vývoj světového řádu po studené válce</vt:lpstr>
      <vt:lpstr>Střet Civilizací </vt:lpstr>
      <vt:lpstr>Pojem civilizace</vt:lpstr>
      <vt:lpstr>Pojem civilizace</vt:lpstr>
      <vt:lpstr>Pojem civilizace</vt:lpstr>
      <vt:lpstr>Druhy civilizací </vt:lpstr>
      <vt:lpstr>Druhy civilizací </vt:lpstr>
      <vt:lpstr>Druhy civilizací  </vt:lpstr>
      <vt:lpstr>Druhy civilizací </vt:lpstr>
      <vt:lpstr>Struktura civilizace</vt:lpstr>
      <vt:lpstr>Struktura civilizace</vt:lpstr>
      <vt:lpstr>Struktura civilizace</vt:lpstr>
      <vt:lpstr>„Vývoz civilizace“  historické střetávání civilizací</vt:lpstr>
      <vt:lpstr>„Vývoz civilizace“  historické střetávání civilizací</vt:lpstr>
      <vt:lpstr>„Vývoz civilizace“  Pozápadnění a modernizace</vt:lpstr>
      <vt:lpstr>Vývoz civilizace“  Pozápadnění a modernizace</vt:lpstr>
      <vt:lpstr>Úpadek západu</vt:lpstr>
      <vt:lpstr>Západ vs Islám Náboženství</vt:lpstr>
      <vt:lpstr>Západ vs Islám Společnost, Politická struktura</vt:lpstr>
      <vt:lpstr>Západ vs Islám Základní hodnoty</vt:lpstr>
      <vt:lpstr>Západ vs Islám Historie</vt:lpstr>
      <vt:lpstr>Děkuji za pozornost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Samuel Huntington: Střet civilizací</dc:title>
  <dc:creator>Vladimír Wolf</dc:creator>
  <cp:lastModifiedBy>Vladimír Wolf</cp:lastModifiedBy>
  <cp:revision>33</cp:revision>
  <dcterms:created xsi:type="dcterms:W3CDTF">2021-11-21T20:32:56Z</dcterms:created>
  <dcterms:modified xsi:type="dcterms:W3CDTF">2021-11-27T16:00:12Z</dcterms:modified>
</cp:coreProperties>
</file>