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70" r:id="rId10"/>
    <p:sldId id="272" r:id="rId11"/>
    <p:sldId id="27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6A55A-7A42-4EB1-8477-E32D2C3E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F90375-BB4A-4E22-9ECC-D5EADDC72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199B51-F8C3-4270-97E9-7769953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EDD4F-8246-4113-A9BA-24F3E606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3797D2-E08E-4B87-A76A-7A7D07AA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8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EC694-8525-40E9-B813-9BC67ABE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B4BEE0-B06B-4562-8750-D1AB713F8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C1EDF-53BB-4AEB-8EE5-4133153D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9D891E-9BD8-40F8-A541-205E6DE4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200BE-B4C1-4C6C-85A3-AB2CAAEE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1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ECEE15-D7E8-4455-9431-87F08A2A4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FDBE6A-FFA7-47A6-AD85-EBE88C1A0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436157-4B92-4C17-B2B1-2B6571E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21C03-1488-4D5D-ABC5-62CD819C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4C081-0C54-4D45-B0EE-B904C8A7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0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ABA2D-61B1-4055-A93D-B85FDA39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447AD-C021-489D-9D18-2A1D24C02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93A376-953E-4105-A247-27559A5B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809F7-577B-43F6-8DC1-17F7D500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8BEA5-2AB9-4364-989A-DC540534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3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2DBE-AB81-4F8F-BB2C-2BB1FC69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90C39-6A01-440D-8CBF-C77114274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ADA031-A207-4BC3-8BCE-C0C2E9C2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A2FDA-7532-4C68-8747-18B03E71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6D537-E670-4AEF-8AC6-9B7E4A58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1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F72CA-8258-48B3-8FD8-5DDFD76D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0DA75-8255-489A-9D43-21E8E5E96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5CCB1-68D8-4709-B161-34BCBBABD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0F77D2-0D17-4F3F-A2C0-D92AD67F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958C6-1949-4420-AAC0-2C8D4F3F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EF31EB-3444-4BDE-99C5-96A391F9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13A59-CA65-4A38-9769-86DA3A4D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54D07D-0A95-428B-804D-F9788A10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77A06A-E7C3-4FC8-A362-4F98624E7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87098D-C570-481B-B112-215CC4F6C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F2C300-49D9-47A1-8506-F3E4A4735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DC760A-D950-46C1-9A9B-19391BBA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1BD149-847F-4006-982C-14AD03B4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269360-CE83-4E53-8735-943EEECA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09495-CFE4-4F8B-9FA0-16127557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3338D2-1622-431C-BE76-5A89A7A7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1EB6FA-1E1C-4E2B-BA6A-4EF4A2F2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536A41-5B95-4D07-9912-64568D7E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12CB0F-6214-409E-A519-F25FDE6C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DDEA17-4F9A-4923-A31F-AE9A182A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4E4A50-C1FF-473E-AE5B-BA246487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96872-F686-49C8-9477-4F28748D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08477-0868-4A43-A27A-B0056B9CC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5BCF3C-94F5-4191-91E2-3DC40A238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313C73-F224-4FBC-8E0F-A112767E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73659E-258A-4405-8541-BC2D4A4D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FD6BB2-D09F-4ABF-8D60-17997548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DC0AE-A419-4915-B1CE-E43FF632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55EB02-7ED2-4943-B122-8FB3345DB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911D1C-D326-4D49-81F0-B3AE69ED2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3F5D49-BE5A-4512-9F07-052F11E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450318-F9C5-41DE-A516-45F71C4D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98ACA3-F271-4BE9-8C7A-113CC1E2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13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5DD891-4908-46FF-878B-08723FF8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28C3A-B22F-4F45-8772-7738C1A7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CA698-49C9-435D-9CCB-21EB16E45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0097-EA44-4AC6-BD4E-D2BD469537F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3D2AFC-A8FD-4C10-89A4-3D2590FF0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028068-9282-4608-8FB1-DE5BAE6F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0C31-3B5A-4653-A8FD-74A7DA4255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4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svatyně, lámaistický klášter, chrám&#10;&#10;Popis byl vytvořen automaticky">
            <a:extLst>
              <a:ext uri="{FF2B5EF4-FFF2-40B4-BE49-F238E27FC236}">
                <a16:creationId xmlns:a16="http://schemas.microsoft.com/office/drawing/2014/main" id="{603D02F4-5151-449D-BBB1-C68CC8748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557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677D45-2475-4FAD-927D-8042F0EF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cs-CZ" sz="5000">
                <a:solidFill>
                  <a:schemeClr val="bg1"/>
                </a:solidFill>
              </a:rPr>
              <a:t>Čína a její postavení v mezinárodních vztazích</a:t>
            </a:r>
            <a:endParaRPr lang="cs-CZ" sz="50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6223A7-1D3C-47D9-A64F-8D2569E4E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endParaRPr lang="cs-CZ" sz="2000">
              <a:solidFill>
                <a:schemeClr val="bg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CF519779-6FF8-479F-AD12-A2F044C9B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7" b="1019"/>
          <a:stretch/>
        </p:blipFill>
        <p:spPr>
          <a:xfrm>
            <a:off x="1460597" y="-15239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56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ek, osoba, muž, oblečení&#10;&#10;Popis byl vytvořen automaticky">
            <a:extLst>
              <a:ext uri="{FF2B5EF4-FFF2-40B4-BE49-F238E27FC236}">
                <a16:creationId xmlns:a16="http://schemas.microsoft.com/office/drawing/2014/main" id="{AEF82B23-9859-49FE-B3C4-59D2B07E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3CFAB1-AE20-4C2E-BB23-C8CCDA5D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Čína v Jižní Americe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70380-D963-4E32-90CF-CE3AAF91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Další investice v J Americe (v plánu až 12 bilionů korun)</a:t>
            </a:r>
          </a:p>
          <a:p>
            <a:r>
              <a:rPr lang="cs-CZ">
                <a:solidFill>
                  <a:srgbClr val="FFFFFF"/>
                </a:solidFill>
              </a:rPr>
              <a:t>V plánu železnice spojující Pacifik s Atlantikem (mezi Peru a Brazílií)</a:t>
            </a:r>
          </a:p>
          <a:p>
            <a:r>
              <a:rPr lang="cs-CZ">
                <a:solidFill>
                  <a:srgbClr val="FFFFFF"/>
                </a:solidFill>
              </a:rPr>
              <a:t>Od 2009 Čína největším obchodním partnerem Brazílie</a:t>
            </a:r>
          </a:p>
          <a:p>
            <a:r>
              <a:rPr lang="cs-CZ">
                <a:solidFill>
                  <a:srgbClr val="FFFFFF"/>
                </a:solidFill>
              </a:rPr>
              <a:t>Do J Ameriky dováží obrovské množství spotřebního zboží, elektroniky a spotřebičů, do Brazílie a Argentiny dokonce vlaky pro metro a železnici </a:t>
            </a:r>
          </a:p>
          <a:p>
            <a:r>
              <a:rPr lang="cs-CZ">
                <a:solidFill>
                  <a:srgbClr val="FFFFFF"/>
                </a:solidFill>
              </a:rPr>
              <a:t>Do Číny naopak proudí např. sója či železo</a:t>
            </a:r>
          </a:p>
          <a:p>
            <a:r>
              <a:rPr lang="cs-CZ">
                <a:solidFill>
                  <a:srgbClr val="FFFFFF"/>
                </a:solidFill>
              </a:rPr>
              <a:t>Stavba nového průplavu v Nikaragui</a:t>
            </a:r>
          </a:p>
          <a:p>
            <a:r>
              <a:rPr lang="cs-CZ">
                <a:solidFill>
                  <a:srgbClr val="FFFFFF"/>
                </a:solidFill>
              </a:rPr>
              <a:t>Sociální bydlení, energetické projekty a čínské továrny ve Venezuele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8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zemědělský stroj, rozmazaný&#10;&#10;Popis byl vytvořen automaticky">
            <a:extLst>
              <a:ext uri="{FF2B5EF4-FFF2-40B4-BE49-F238E27FC236}">
                <a16:creationId xmlns:a16="http://schemas.microsoft.com/office/drawing/2014/main" id="{D5B580B0-C123-4624-956B-9F3B4041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3189" b="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11" name="Obrázek 10" descr="Obsah obrázku voda, loď, loďka, exteriér&#10;&#10;Popis byl vytvořen automaticky">
            <a:extLst>
              <a:ext uri="{FF2B5EF4-FFF2-40B4-BE49-F238E27FC236}">
                <a16:creationId xmlns:a16="http://schemas.microsoft.com/office/drawing/2014/main" id="{AD0630CE-8481-415E-A481-CFE2BD1DD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909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27F9FB-2FF7-4F64-B9EB-60BBDB1C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/>
              <a:t>Čínská orientace na moře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D2323-3528-4964-A0E3-53A6B2FE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cs-CZ" sz="1700"/>
              <a:t>Obrat k mořským zájmům v důsledku ekonomického růstu</a:t>
            </a:r>
          </a:p>
          <a:p>
            <a:r>
              <a:rPr lang="cs-CZ" sz="1700"/>
              <a:t>Expanze díky příklonu k velkým námořním ekonomikám (např. Japonsko, J. Korea, Singapur, atd.)</a:t>
            </a:r>
          </a:p>
          <a:p>
            <a:r>
              <a:rPr lang="cs-CZ" sz="1700"/>
              <a:t>Symbolem vzestupu je rozmach přístavního města Šanghaj</a:t>
            </a:r>
          </a:p>
          <a:p>
            <a:r>
              <a:rPr lang="cs-CZ" sz="1700"/>
              <a:t>2012 Čína prohlásila, že se stane námořní mocností = budování flotily</a:t>
            </a:r>
          </a:p>
          <a:p>
            <a:r>
              <a:rPr lang="cs-CZ" sz="1700"/>
              <a:t>Budoucí konflikty a napětí mezi Čínou s okolním světě pravděpodobně na moři </a:t>
            </a:r>
          </a:p>
          <a:p>
            <a:r>
              <a:rPr lang="cs-CZ" sz="1700"/>
              <a:t>Dlouhodobý geopolitický cíl – námořně obklíčit Tchaj-wan</a:t>
            </a:r>
          </a:p>
        </p:txBody>
      </p:sp>
    </p:spTree>
    <p:extLst>
      <p:ext uri="{BB962C8B-B14F-4D97-AF65-F5344CB8AC3E}">
        <p14:creationId xmlns:p14="http://schemas.microsoft.com/office/powerpoint/2010/main" val="279493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exteriér, obloha, hora&#10;&#10;Popis byl vytvořen automaticky">
            <a:extLst>
              <a:ext uri="{FF2B5EF4-FFF2-40B4-BE49-F238E27FC236}">
                <a16:creationId xmlns:a16="http://schemas.microsoft.com/office/drawing/2014/main" id="{02F18282-61B3-423B-AF3C-CF45D5FA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6683C8-2355-4254-B73F-4632D8E6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021"/>
            <a:ext cx="6696445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Surovinová závislost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2169B-66E5-4F9E-9391-65047A46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3579559"/>
            <a:ext cx="11630025" cy="317215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Dnes druhým největším spotřebitelem i dovozcem ropy  (po USA)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1993 spotřeba ropy převýšila domácí produkci</a:t>
            </a:r>
          </a:p>
          <a:p>
            <a:r>
              <a:rPr lang="cs-CZ" sz="2000" dirty="0">
                <a:solidFill>
                  <a:srgbClr val="FFFFFF"/>
                </a:solidFill>
              </a:rPr>
              <a:t>60 % ropy ze zahraničí, vzrůstající trend i u plynu</a:t>
            </a:r>
          </a:p>
          <a:p>
            <a:r>
              <a:rPr lang="cs-CZ" sz="2000" dirty="0">
                <a:solidFill>
                  <a:srgbClr val="FFFFFF"/>
                </a:solidFill>
              </a:rPr>
              <a:t>Nejvíce ropy z Ruska a Angoly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Dále z šíitského Íránu a sunnitské Saudské Arábie = pravděpodobný svár konfliktu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Strategie go </a:t>
            </a:r>
            <a:r>
              <a:rPr lang="cs-CZ" sz="2000" dirty="0" err="1">
                <a:solidFill>
                  <a:srgbClr val="FFFFFF"/>
                </a:solidFill>
              </a:rPr>
              <a:t>out</a:t>
            </a:r>
            <a:r>
              <a:rPr lang="cs-CZ" sz="2000" dirty="0">
                <a:solidFill>
                  <a:srgbClr val="FFFFFF"/>
                </a:solidFill>
              </a:rPr>
              <a:t> – poohlíží se po strategických zdrojích téměř po celé planetě (ukázkovým příkladem Afrika, za ropu platí téměř čímkoliv – od budování škol, silnic, nemocnic, pracovních příležitostí až po pokládku kabelů pro TV vysílání) </a:t>
            </a:r>
          </a:p>
        </p:txBody>
      </p:sp>
    </p:spTree>
    <p:extLst>
      <p:ext uri="{BB962C8B-B14F-4D97-AF65-F5344CB8AC3E}">
        <p14:creationId xmlns:p14="http://schemas.microsoft.com/office/powerpoint/2010/main" val="4061394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246A7D-3321-4EC0-A2E4-208D5F0E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68406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Nová Hedvábná stezka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DBE29-E9E0-4738-AB89-E2C5485B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" y="959486"/>
            <a:ext cx="5768973" cy="4541202"/>
          </a:xfrm>
        </p:spPr>
        <p:txBody>
          <a:bodyPr>
            <a:noAutofit/>
          </a:bodyPr>
          <a:lstStyle/>
          <a:p>
            <a:r>
              <a:rPr lang="cs-CZ" sz="2000" dirty="0"/>
              <a:t>Komplexní obchodní, finanční, politická a bezpečnostní strategie</a:t>
            </a:r>
          </a:p>
          <a:p>
            <a:r>
              <a:rPr lang="cs-CZ" sz="2000" dirty="0"/>
              <a:t>Investice v řádu bilionů dolarů – spolupráce se stovkou zemí</a:t>
            </a:r>
          </a:p>
          <a:p>
            <a:r>
              <a:rPr lang="cs-CZ" sz="2000" dirty="0"/>
              <a:t>Dvě hlavní obchodní cesty: po souši do střední Asie, Ruska a dále do Evropy; po moři přes Indický subkontinent, kolem Bengálského zálivu, přes Indický oceán k východním břehům Afriky a dále skrz Suezský průplav do Evropy (z východního pobřeží Číny až do Rotterdamu)</a:t>
            </a:r>
          </a:p>
          <a:p>
            <a:r>
              <a:rPr lang="cs-CZ" sz="2000" dirty="0"/>
              <a:t>Plán na vybudování sítě rychlovlaků, dálnic, přístavů, plynovodů a ropovodů a další infrastruktury</a:t>
            </a:r>
          </a:p>
          <a:p>
            <a:r>
              <a:rPr lang="cs-CZ" sz="2000" dirty="0"/>
              <a:t>Cílem: zlepšení komunikace a infrastruktury na trase, usnadnění obchodu, zvýšení obchodu s EU a posílení peněžního oběhu</a:t>
            </a:r>
          </a:p>
          <a:p>
            <a:r>
              <a:rPr lang="cs-CZ" sz="2000" dirty="0"/>
              <a:t> V praxi: lepším vývozem zboží, kapitálu a práce snížit domácí nadprodukci a pomoci internacionalizaci čínské měny</a:t>
            </a:r>
          </a:p>
          <a:p>
            <a:endParaRPr lang="cs-CZ" sz="20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B3C600E-8B6E-45E2-9E49-729C2C2CF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12" y="2058412"/>
            <a:ext cx="6516694" cy="41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7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990F3-9877-4610-A164-D2CE712F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EDF15-D1FE-4B5D-8DB9-D76596B6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3201"/>
            <a:ext cx="10515598" cy="4703762"/>
          </a:xfrm>
        </p:spPr>
        <p:txBody>
          <a:bodyPr>
            <a:normAutofit fontScale="92500" lnSpcReduction="10000"/>
          </a:bodyPr>
          <a:lstStyle/>
          <a:p>
            <a:r>
              <a:rPr lang="cs-CZ" sz="1100" dirty="0">
                <a:solidFill>
                  <a:srgbClr val="FFFFFF"/>
                </a:solidFill>
              </a:rPr>
              <a:t>https://www.iir.cz/drak-anebo-papirovy-tygr-pozice-ciny-v-21-stoleti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https://ceskapozice.lidovky.cz/recenze/zmena-postaveni-ciny-ve-svete-prinasi-novou-geopolitickou-hrozbu.A180413_141917_pozice-recenze_lube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https://sinopsis.cz/zahranicni-politika-clr-a-mezinarodni-postaveni-tchaj-wanu/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https://www.irozhlas.cz/zpravy-svet/mezinarodni-vztahy-rusko-cina-dohoda-o-pratelstvi-putin-si-tin-pching_2106281831_aur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https://www.businessinfo.cz/navody/cina-souhrnna-teritorialni-informace/2/#1.2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https://infografiky.ihned.cz/hedvabna-stezka/r~e118265059f011e9b6a9ac1f6b220ee8/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google.cz/url?sa=i&amp;url=https%3A%2F%2Fwww.investicniweb.cz%2Fekonomika-politika%2Fpruzkum-firmy-se-boji-ze-spory-mezi-usa-cinou-potrvaji-roky&amp;psig=AOvVaw1p1K_-vOH1uZwO9N27UH8Y&amp;ust=1636487745012000&amp;source=images&amp;cd=vfe&amp;ved=0CAsQjRxqFwoTCJDGpI_GifQCFQAAAAAdAAAAABAD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https://www.google.cz/url?sa=i&amp;url=https%3A%2F%2Fwww.denik.cz%2Fstaty-mimo-eu%2Feu-cina-investicni-dohoda-20210301.html&amp;psig=AOvVaw2X1mNiu8TKlcJi3FIiTyex&amp;ust=1636487814250000&amp;source=images&amp;cd=vfe&amp;ved=0CAsQjRxqFwoTCLCbuazGifQCFQAAAAAdAAAAABAD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google.cz/url?sa=i&amp;url=https%3A%2F%2Fwww.e15.cz%2Fthe-student-times%2Fcina-ma-v-cesku-vliv-a-spolecnost-na-to-neni-pripravena-varuji-sinologove-1341942&amp;psig=AOvVaw2nlyb4xcnqt4sIE862SfLT&amp;ust=1636487867934000&amp;source=images&amp;cd=vfe&amp;ved=0CAsQjRxqFwoTCMjM3sPGifQCFQAAAAAdAAAAABAD</a:t>
            </a:r>
          </a:p>
          <a:p>
            <a:endParaRPr lang="cs-CZ" sz="1100" dirty="0">
              <a:solidFill>
                <a:srgbClr val="FFFFFF"/>
              </a:solidFill>
            </a:endParaRPr>
          </a:p>
          <a:p>
            <a:r>
              <a:rPr lang="cs-CZ" sz="1100" dirty="0">
                <a:solidFill>
                  <a:srgbClr val="FFFFFF"/>
                </a:solidFill>
              </a:rPr>
              <a:t>https://www.google.cz/url?sa=i&amp;url=https%3A%2F%2Fwww.e15.cz%2Fbyznys%2Fprumysl-a-energetika%2Fropovod-forties-privadejici-ropu-ze-severniho-more-je-opet-v-provozu-1341643&amp;psig=AOvVaw113mKnKorCFlMD6czhAHNg&amp;ust=1636488381679000&amp;source=images&amp;cd=vfe&amp;ved=0CAsQjRxqFwoTCICtprrIifQCFQAAAAAdAAAAABAD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google.cz/url?sa=i&amp;url=https%3A%2F%2Fwww.idnes.cz%2Fzpravy%2Fzahranicni%2Fcina-tchaj-wan-letadlova-lod-namorni-cviceni.A200412_193303_zahranicni_zaz&amp;psig=AOvVaw16-U5hI3fjL_KHl4x81XTi&amp;ust=1636488430477000&amp;source=images&amp;cd=vfe&amp;ved=0CAsQjRxqFwoTCMDhkdDIifQCFQAAAAAdAAAAABAD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https://www.pkimex.com/wp-content/uploads/P%C5%99%C3%ADstav-Shanghai-%C4%8C%C3%ADna-1280x320.jpg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https://www.iir.cz/cinska-energeticka-politika-vuci-africe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https://www.politikaspolecnost.cz/wp-content/uploads/2020/05/%C4%8C%C3%ADnsk%C3%BD-vliv-v-Africe-Riziko-nebo-v%C3%BDzva-pro-EU-IPPS.pdf</a:t>
            </a:r>
          </a:p>
          <a:p>
            <a:r>
              <a:rPr lang="cs-CZ" sz="1100" dirty="0">
                <a:solidFill>
                  <a:srgbClr val="FFFFFF"/>
                </a:solidFill>
              </a:rPr>
              <a:t>https://www.irozhlas.cz/ekonomika/cinane-chteji-posilit-svuj-vliv-v-jizni-americe-chystaji-tam-stamiliardove-investice_201505181007_vkourimsky</a:t>
            </a:r>
          </a:p>
          <a:p>
            <a:endParaRPr lang="cs-CZ" sz="1100" dirty="0">
              <a:solidFill>
                <a:srgbClr val="FFFFFF"/>
              </a:solidFill>
            </a:endParaRPr>
          </a:p>
          <a:p>
            <a:endParaRPr lang="cs-CZ" sz="1100" dirty="0">
              <a:solidFill>
                <a:srgbClr val="FFFFFF"/>
              </a:solidFill>
            </a:endParaRPr>
          </a:p>
          <a:p>
            <a:endParaRPr lang="cs-CZ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budova, exteriér, červená&#10;&#10;Popis byl vytvořen automaticky">
            <a:extLst>
              <a:ext uri="{FF2B5EF4-FFF2-40B4-BE49-F238E27FC236}">
                <a16:creationId xmlns:a16="http://schemas.microsoft.com/office/drawing/2014/main" id="{EE203C55-BC41-4BBD-A347-37147A98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239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68496B-F1FD-4FFF-A6AD-75347746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B66A8-869F-439F-BF64-45AB18B7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519681"/>
            <a:ext cx="9792471" cy="383292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FFFFFF"/>
                </a:solidFill>
                <a:effectLst/>
              </a:rPr>
              <a:t>od roku 1964 vlastní jaderné zbraně</a:t>
            </a:r>
          </a:p>
          <a:p>
            <a:r>
              <a:rPr lang="cs-CZ" b="0" i="0" dirty="0">
                <a:solidFill>
                  <a:srgbClr val="FFFFFF"/>
                </a:solidFill>
                <a:effectLst/>
              </a:rPr>
              <a:t>od roku 1971 stálým členem Rady bezpečnosti OSN</a:t>
            </a:r>
          </a:p>
          <a:p>
            <a:r>
              <a:rPr lang="cs-CZ" b="0" i="0" dirty="0">
                <a:solidFill>
                  <a:srgbClr val="FFFFFF"/>
                </a:solidFill>
                <a:effectLst/>
              </a:rPr>
              <a:t>od roku 2010 druhou největší ekonomikou světa</a:t>
            </a:r>
          </a:p>
          <a:p>
            <a:r>
              <a:rPr lang="cs-CZ" b="0" i="0" dirty="0">
                <a:solidFill>
                  <a:srgbClr val="FFFFFF"/>
                </a:solidFill>
                <a:effectLst/>
              </a:rPr>
              <a:t>od roku 2012 druhý nejvyšší rozpočet na armádu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C5B29F-1083-4F52-B6F0-5E22C33F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Zahraniční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EF023-4BCD-45A2-8905-ECA7352A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Není členem žádné vojenské aliance a prosazuje nezávislou zahraniční politiku</a:t>
            </a:r>
          </a:p>
          <a:p>
            <a:r>
              <a:rPr lang="cs-CZ" sz="2000" dirty="0">
                <a:solidFill>
                  <a:srgbClr val="FFFFFF"/>
                </a:solidFill>
              </a:rPr>
              <a:t>Důraz na územní integritu (Tibet, </a:t>
            </a:r>
            <a:r>
              <a:rPr lang="cs-CZ" sz="2000" dirty="0" err="1">
                <a:solidFill>
                  <a:srgbClr val="FFFFFF"/>
                </a:solidFill>
              </a:rPr>
              <a:t>Xinjiang</a:t>
            </a:r>
            <a:r>
              <a:rPr lang="cs-CZ" sz="2000" dirty="0">
                <a:solidFill>
                  <a:srgbClr val="FFFFFF"/>
                </a:solidFill>
              </a:rPr>
              <a:t> a Tchaj-wan)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Hlavní metodou řešení sporů – dialog a pragmatismus (vzájemně výhodné řešení)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2013 změna dosavadní politiky „</a:t>
            </a:r>
            <a:r>
              <a:rPr lang="cs-CZ" sz="2000" dirty="0" err="1">
                <a:solidFill>
                  <a:srgbClr val="FFFFFF"/>
                </a:solidFill>
              </a:rPr>
              <a:t>taoguangyanghui</a:t>
            </a:r>
            <a:r>
              <a:rPr lang="cs-CZ" sz="2000" dirty="0">
                <a:solidFill>
                  <a:srgbClr val="FFFFFF"/>
                </a:solidFill>
              </a:rPr>
              <a:t>“(udržování nízkého profilu) na „</a:t>
            </a:r>
            <a:r>
              <a:rPr lang="cs-CZ" sz="2000" dirty="0" err="1">
                <a:solidFill>
                  <a:srgbClr val="FFFFFF"/>
                </a:solidFill>
              </a:rPr>
              <a:t>fenfayouwei</a:t>
            </a:r>
            <a:r>
              <a:rPr lang="cs-CZ" sz="2000" dirty="0">
                <a:solidFill>
                  <a:srgbClr val="FFFFFF"/>
                </a:solidFill>
              </a:rPr>
              <a:t>“ (usilování o úspěch)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Změna z čistě ekonomických vazeb na politickou spolupráci, více se zapojovat do mezinárodních témat (zejména bezpečnostních)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Původní strategie: země se pasivně adaptovala na změny v mezinárodním systému – za účelem skrytí potencionálu země</a:t>
            </a:r>
          </a:p>
        </p:txBody>
      </p:sp>
    </p:spTree>
    <p:extLst>
      <p:ext uri="{BB962C8B-B14F-4D97-AF65-F5344CB8AC3E}">
        <p14:creationId xmlns:p14="http://schemas.microsoft.com/office/powerpoint/2010/main" val="255886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muž, oblek&#10;&#10;Popis byl vytvořen automaticky">
            <a:extLst>
              <a:ext uri="{FF2B5EF4-FFF2-40B4-BE49-F238E27FC236}">
                <a16:creationId xmlns:a16="http://schemas.microsoft.com/office/drawing/2014/main" id="{1512A29E-6A29-45EB-8A76-1432B1A89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C39E00-CDAD-4738-9343-2AD37F04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Čína a Tchaj-wan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A6309-B8AB-47C6-94BE-0C9CEB89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Považuje Tchaj-wan za překážku rozšiřování čínského obchodu do Asie a vlivu v ní</a:t>
            </a:r>
          </a:p>
          <a:p>
            <a:r>
              <a:rPr lang="cs-CZ" sz="2400" dirty="0">
                <a:solidFill>
                  <a:srgbClr val="FFFFFF"/>
                </a:solidFill>
              </a:rPr>
              <a:t>Snaha o znovusjednocení </a:t>
            </a:r>
            <a:r>
              <a:rPr lang="pl-PL" sz="2400" dirty="0">
                <a:solidFill>
                  <a:srgbClr val="FFFFFF"/>
                </a:solidFill>
              </a:rPr>
              <a:t>pod heslem „jedna země, dva systémy“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cs-CZ" sz="2400" dirty="0">
                <a:solidFill>
                  <a:srgbClr val="FFFFFF"/>
                </a:solidFill>
              </a:rPr>
              <a:t>olitika „jedné Číny“ – vytvoření diplomatických podmínek pro budoucí hladké připojení zpátky k ČLR (snaha izolovat Tchaj-wan, kdy nemohou třetí země udržovat diplomatické styky zároveň)</a:t>
            </a:r>
          </a:p>
          <a:p>
            <a:r>
              <a:rPr lang="cs-CZ" sz="2400" dirty="0">
                <a:solidFill>
                  <a:srgbClr val="FFFFFF"/>
                </a:solidFill>
              </a:rPr>
              <a:t>Nejvíce vadí demokratické volby – nekompatibilní s čínským systémem</a:t>
            </a:r>
          </a:p>
          <a:p>
            <a:r>
              <a:rPr lang="cs-CZ" sz="2400" dirty="0">
                <a:solidFill>
                  <a:srgbClr val="FFFFFF"/>
                </a:solidFill>
              </a:rPr>
              <a:t>2015 investovala Čína do armády 215 miliard dolarů zatímco T-W jen 10,7</a:t>
            </a:r>
          </a:p>
          <a:p>
            <a:r>
              <a:rPr lang="cs-CZ" sz="2400" dirty="0">
                <a:solidFill>
                  <a:srgbClr val="FFFFFF"/>
                </a:solidFill>
              </a:rPr>
              <a:t>Čile spolu obchodují – 2015 jejich obchod 200 miliard dolarů</a:t>
            </a:r>
          </a:p>
          <a:p>
            <a:r>
              <a:rPr lang="cs-CZ" sz="2400" dirty="0">
                <a:solidFill>
                  <a:srgbClr val="FFFFFF"/>
                </a:solidFill>
              </a:rPr>
              <a:t>40 % exportu Tchaj-wanu do Číny, 70 000 T-W firem zde podniká a v Šanghaji žije až milion Tchajwanců</a:t>
            </a:r>
          </a:p>
          <a:p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5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oblek, muž, oblečení&#10;&#10;Popis byl vytvořen automaticky">
            <a:extLst>
              <a:ext uri="{FF2B5EF4-FFF2-40B4-BE49-F238E27FC236}">
                <a16:creationId xmlns:a16="http://schemas.microsoft.com/office/drawing/2014/main" id="{1622EC21-394E-4A50-B5DC-720B46438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501C70-C665-4B34-AD9A-2B7C39A1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Vztahy s Ruskem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28B59-049B-4D15-B4EE-6F4068E4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Rusko pro Čínu strategickým partnerem</a:t>
            </a:r>
          </a:p>
          <a:p>
            <a:r>
              <a:rPr lang="cs-CZ" sz="2400">
                <a:solidFill>
                  <a:srgbClr val="FFFFFF"/>
                </a:solidFill>
              </a:rPr>
              <a:t>Čína především tři zájmy: vojenský, přírodní zdroje a stabilita ve střední Asii</a:t>
            </a:r>
          </a:p>
          <a:p>
            <a:r>
              <a:rPr lang="cs-CZ" sz="2400">
                <a:solidFill>
                  <a:srgbClr val="FFFFFF"/>
                </a:solidFill>
              </a:rPr>
              <a:t>Rusko zájem o čínské investice – ekonomiky obou se vzájemně doplňují a potřebují</a:t>
            </a:r>
          </a:p>
          <a:p>
            <a:r>
              <a:rPr lang="cs-CZ" sz="2400">
                <a:solidFill>
                  <a:srgbClr val="FFFFFF"/>
                </a:solidFill>
              </a:rPr>
              <a:t>1991-2013 Čína 80 % vojenské techniky nakoupila v Rusku</a:t>
            </a:r>
          </a:p>
          <a:p>
            <a:r>
              <a:rPr lang="cs-CZ" sz="2400">
                <a:solidFill>
                  <a:srgbClr val="FFFFFF"/>
                </a:solidFill>
              </a:rPr>
              <a:t>Obě země konají společná vojenská cvičení </a:t>
            </a:r>
          </a:p>
          <a:p>
            <a:r>
              <a:rPr lang="cs-CZ" sz="2400">
                <a:solidFill>
                  <a:srgbClr val="FFFFFF"/>
                </a:solidFill>
              </a:rPr>
              <a:t>V klíčových zahraničně-politických otázkách demonstrují strategickou spolupráci</a:t>
            </a:r>
          </a:p>
          <a:p>
            <a:r>
              <a:rPr lang="cs-CZ" sz="2400">
                <a:solidFill>
                  <a:srgbClr val="FFFFFF"/>
                </a:solidFill>
              </a:rPr>
              <a:t>Od r. 2001 rusko-čínská dohoda o přátelství </a:t>
            </a:r>
          </a:p>
          <a:p>
            <a:r>
              <a:rPr lang="cs-CZ" sz="2400">
                <a:solidFill>
                  <a:srgbClr val="FFFFFF"/>
                </a:solidFill>
              </a:rPr>
              <a:t>Rusko dodává zejména ropu, zemní plyn a uhlí, Čína naopak strojní zařízení a spotřební zboží</a:t>
            </a:r>
          </a:p>
          <a:p>
            <a:endParaRPr lang="cs-CZ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říslušenství&#10;&#10;Popis byl vytvořen automaticky">
            <a:extLst>
              <a:ext uri="{FF2B5EF4-FFF2-40B4-BE49-F238E27FC236}">
                <a16:creationId xmlns:a16="http://schemas.microsoft.com/office/drawing/2014/main" id="{3C9C4307-2706-42C0-A663-ED56C48AF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15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29253F-114A-4609-ACE8-4FADC5F2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Vztahy s 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C80B6-0C95-469D-B3A0-234C4C1D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600">
                <a:solidFill>
                  <a:srgbClr val="FFFFFF"/>
                </a:solidFill>
              </a:rPr>
              <a:t>Největší rival Číny – soupeří o pozici největší ekonomiky světa a postavení v asijsko-pacifickém regionu</a:t>
            </a:r>
          </a:p>
          <a:p>
            <a:r>
              <a:rPr lang="cs-CZ" sz="2600">
                <a:solidFill>
                  <a:srgbClr val="FFFFFF"/>
                </a:solidFill>
              </a:rPr>
              <a:t>2018 ekonomická válka – různá obchodní odvětví zatížena celními tarify (např. dovoz hliníku, oceli, solárních panelů či praček)</a:t>
            </a:r>
          </a:p>
          <a:p>
            <a:r>
              <a:rPr lang="cs-CZ" sz="2600">
                <a:solidFill>
                  <a:srgbClr val="FFFFFF"/>
                </a:solidFill>
              </a:rPr>
              <a:t>Zákaz využívání čínských výrobků Huawei a čínských superpočítačů</a:t>
            </a:r>
          </a:p>
          <a:p>
            <a:r>
              <a:rPr lang="cs-CZ" sz="2600">
                <a:solidFill>
                  <a:srgbClr val="FFFFFF"/>
                </a:solidFill>
              </a:rPr>
              <a:t>Trump označil covid za čínskou chřipku – v Číně jeho chování za tyranské a urážející</a:t>
            </a:r>
          </a:p>
          <a:p>
            <a:r>
              <a:rPr lang="cs-CZ" sz="2600">
                <a:solidFill>
                  <a:srgbClr val="FFFFFF"/>
                </a:solidFill>
              </a:rPr>
              <a:t>Nyní snaha o uklidnění vztahů a návratu ke kooperaci</a:t>
            </a:r>
          </a:p>
          <a:p>
            <a:r>
              <a:rPr lang="cs-CZ" sz="2600">
                <a:solidFill>
                  <a:srgbClr val="FFFFFF"/>
                </a:solidFill>
              </a:rPr>
              <a:t>Dle ČLR by vztahy měly vycházet ze vzájemné spolupráce, nekonfrontační politiky a vzájemného respektování odlišných politických systémů </a:t>
            </a:r>
          </a:p>
        </p:txBody>
      </p:sp>
    </p:spTree>
    <p:extLst>
      <p:ext uri="{BB962C8B-B14F-4D97-AF65-F5344CB8AC3E}">
        <p14:creationId xmlns:p14="http://schemas.microsoft.com/office/powerpoint/2010/main" val="208799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6C460-B566-4B07-BC14-2882877D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Evropská unie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92A4C-6E30-4282-B3C2-05D150DA9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/>
          <a:lstStyle/>
          <a:p>
            <a:r>
              <a:rPr lang="cs-CZ" dirty="0"/>
              <a:t>2003 ustanoveno strategické partnerství mezi Čínou a Evropskou unií</a:t>
            </a:r>
          </a:p>
          <a:p>
            <a:r>
              <a:rPr lang="cs-CZ" dirty="0"/>
              <a:t>Vrcholem vztahů je každoroční summit EU-Čína</a:t>
            </a:r>
          </a:p>
          <a:p>
            <a:r>
              <a:rPr lang="cs-CZ" dirty="0"/>
              <a:t>Čína vidí ve vztahu k EU rostoucí potřebu po prohloubení spolupráce v ekonomice, udržitelném rozvoji, globálním řízení a v boji proti terorismu</a:t>
            </a:r>
          </a:p>
        </p:txBody>
      </p:sp>
    </p:spTree>
    <p:extLst>
      <p:ext uri="{BB962C8B-B14F-4D97-AF65-F5344CB8AC3E}">
        <p14:creationId xmlns:p14="http://schemas.microsoft.com/office/powerpoint/2010/main" val="123142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exteriér, muž, oblek&#10;&#10;Popis byl vytvořen automaticky">
            <a:extLst>
              <a:ext uri="{FF2B5EF4-FFF2-40B4-BE49-F238E27FC236}">
                <a16:creationId xmlns:a16="http://schemas.microsoft.com/office/drawing/2014/main" id="{DD7153DC-C31A-49B4-A1BE-520C28DD0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A206FD-ED1C-4D75-8394-CA3ACF70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Vztahy s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9FBBE-89FE-4846-BB35-08081266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600">
                <a:solidFill>
                  <a:srgbClr val="FFFFFF"/>
                </a:solidFill>
              </a:rPr>
              <a:t>Snaha M. Zemana navázat blízké vztahy prostřednictvím ekonomické diplomacie</a:t>
            </a:r>
          </a:p>
          <a:p>
            <a:r>
              <a:rPr lang="cs-CZ" sz="2600">
                <a:solidFill>
                  <a:srgbClr val="FFFFFF"/>
                </a:solidFill>
              </a:rPr>
              <a:t>Kritika po neuskutečněných čínských investicích ve výši 95 mld. Kč</a:t>
            </a:r>
          </a:p>
          <a:p>
            <a:r>
              <a:rPr lang="cs-CZ" sz="2600">
                <a:solidFill>
                  <a:srgbClr val="FFFFFF"/>
                </a:solidFill>
              </a:rPr>
              <a:t>Varování BIS před využitím čínských technologií pro telekomunikační sítě</a:t>
            </a:r>
          </a:p>
          <a:p>
            <a:r>
              <a:rPr lang="cs-CZ" sz="2600">
                <a:solidFill>
                  <a:srgbClr val="FFFFFF"/>
                </a:solidFill>
              </a:rPr>
              <a:t>2019 stěžování na názory některých politiků ohledně demonstrací v Hongkongu</a:t>
            </a:r>
          </a:p>
          <a:p>
            <a:r>
              <a:rPr lang="cs-CZ" sz="2600">
                <a:solidFill>
                  <a:srgbClr val="FFFFFF"/>
                </a:solidFill>
              </a:rPr>
              <a:t>Vypovězena sesterská smlouva Praha-Peking kvůli politickému obsahu</a:t>
            </a:r>
          </a:p>
          <a:p>
            <a:r>
              <a:rPr lang="cs-CZ" sz="2600">
                <a:solidFill>
                  <a:srgbClr val="FFFFFF"/>
                </a:solidFill>
              </a:rPr>
              <a:t>Další zhoršení vztahů po cestě předsedy senátu na Tchaj-wan – vyhrožování negativními politickými a ekonomickými důsledky</a:t>
            </a:r>
          </a:p>
        </p:txBody>
      </p:sp>
    </p:spTree>
    <p:extLst>
      <p:ext uri="{BB962C8B-B14F-4D97-AF65-F5344CB8AC3E}">
        <p14:creationId xmlns:p14="http://schemas.microsoft.com/office/powerpoint/2010/main" val="271538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oblečení, muž, oblek&#10;&#10;Popis byl vytvořen automaticky">
            <a:extLst>
              <a:ext uri="{FF2B5EF4-FFF2-40B4-BE49-F238E27FC236}">
                <a16:creationId xmlns:a16="http://schemas.microsoft.com/office/drawing/2014/main" id="{4D372E8C-7D8E-443B-A8F1-EC091BC7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30DDC8-8946-4438-A90F-C89AA52C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Zaměření na Afriku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2F3DD-8B68-4E24-B6EF-D1A19C30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0400"/>
            <a:ext cx="11201400" cy="609600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2018 označena Afrika za naprostý základ zahraniční politiky – angažmá prakticky všude kde vláda uzná politiku jedné Číny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Export čínské ideologie – vzdělávací a výměnné pobyty pro africké lídry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Silná propaganda – v očích Afričanů Čína jako globální hráč číslo jedna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Sympatie k Číně hlavně díky deklaraci nevměšování se do vnitřních záležitostí partnerských států (nekritizování nedemokratických vlád)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Z Afriky dovoz hlavně nerostných surovin (kovy, paliva)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Do Afriky levné spotřební zboží dostupné pro všechny, textil a dopravní prostředky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Přímé zahraniční investice Číny a půjčky – budování infrastruktury, energetiky, zdravotnictví, zemědělství, průmyslu, vojenského sektoru a komunikačních sítí (již přes 3,2 bilionu korun)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Výhodnější podmínky a ochota Číny – např. zbudování přehrady Ghana splatila v kakaových bobech 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 některými státy uzavírá vojenské dohody a exportuje spoustu zbraní</a:t>
            </a:r>
          </a:p>
          <a:p>
            <a:r>
              <a:rPr lang="cs-CZ" sz="2000" dirty="0">
                <a:solidFill>
                  <a:srgbClr val="FFFFFF"/>
                </a:solidFill>
              </a:rPr>
              <a:t>V některých zemích už dokonce výuka čínštiny převažuje nad výukou Aj (povinné hodiny čínštiny mají např. v Keni, Ugandě nebo JAR)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Problémem však zůstává ohrožení životního prostředí (př. drancování nerostného bohatství) </a:t>
            </a:r>
          </a:p>
          <a:p>
            <a:r>
              <a:rPr lang="cs-CZ" sz="2000" dirty="0">
                <a:solidFill>
                  <a:srgbClr val="FFFFFF"/>
                </a:solidFill>
              </a:rPr>
              <a:t>Zajímavost – Zimbabwe zavede jako oficiální měnu čínský jüan výměnou za smazání dluhu</a:t>
            </a:r>
          </a:p>
        </p:txBody>
      </p:sp>
    </p:spTree>
    <p:extLst>
      <p:ext uri="{BB962C8B-B14F-4D97-AF65-F5344CB8AC3E}">
        <p14:creationId xmlns:p14="http://schemas.microsoft.com/office/powerpoint/2010/main" val="31586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1517</Words>
  <Application>Microsoft Office PowerPoint</Application>
  <PresentationFormat>Širokoúhlá obrazovka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Motiv Office</vt:lpstr>
      <vt:lpstr>Čína a její postavení v mezinárodních vztazích</vt:lpstr>
      <vt:lpstr>Čína</vt:lpstr>
      <vt:lpstr>Zahraniční politika</vt:lpstr>
      <vt:lpstr>Čína a Tchaj-wan</vt:lpstr>
      <vt:lpstr>Vztahy s Ruskem</vt:lpstr>
      <vt:lpstr>Vztahy s USA</vt:lpstr>
      <vt:lpstr>Čína a Evropská unie</vt:lpstr>
      <vt:lpstr>Vztahy s ČR</vt:lpstr>
      <vt:lpstr>Zaměření na Afriku</vt:lpstr>
      <vt:lpstr>Prezentace aplikace PowerPoint</vt:lpstr>
      <vt:lpstr>Čína v Jižní Americe</vt:lpstr>
      <vt:lpstr>Čínská orientace na moře</vt:lpstr>
      <vt:lpstr>Surovinová závislost</vt:lpstr>
      <vt:lpstr>Nová Hedvábná stezka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Tomáš 2</dc:creator>
  <cp:lastModifiedBy>Marek Tomáš 2</cp:lastModifiedBy>
  <cp:revision>46</cp:revision>
  <dcterms:created xsi:type="dcterms:W3CDTF">2021-11-04T18:48:13Z</dcterms:created>
  <dcterms:modified xsi:type="dcterms:W3CDTF">2021-11-14T20:31:37Z</dcterms:modified>
</cp:coreProperties>
</file>