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media/image2.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6.jpeg" ContentType="image/jpeg"/>
  <Override PartName="/ppt/notesSlides/notesSlide13.xml" ContentType="application/vnd.openxmlformats-officedocument.presentationml.notesSlide+xml"/>
  <Override PartName="/ppt/media/image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8.jpeg" ContentType="image/jpeg"/>
  <Override PartName="/ppt/notesSlides/notesSlide16.xml" ContentType="application/vnd.openxmlformats-officedocument.presentationml.notesSlide+xml"/>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1pPr>
    <a:lvl2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2pPr>
    <a:lvl3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3pPr>
    <a:lvl4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4pPr>
    <a:lvl5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5pPr>
    <a:lvl6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6pPr>
    <a:lvl7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7pPr>
    <a:lvl8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8pPr>
    <a:lvl9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b="def" i="def"/>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b="def" i="def"/>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b="def" i="def"/>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Hello, my name is Nikita and I have prepared for you some information about social problems in China.Usually, when we talk about social problems in a country, we think we have to rely solely on sociological data. However, it is much more important to understand and interpret social realities in a certain context. So I will try to present a whole picture of the social situation in China through three major sociological theories.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As we can see, China's one-child policy has fulfilled its eye-opening goal of reducing the birth rate. On the other hand, China is currently experiencing some difficulties in renewing population growth due to the abolition of these laws in 2015.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Finally, the last theory presented is the theory of social interactionism. This theory differs from the others in its interpretation of social problems as communicative problems. According to some theorists, our social reality is constructed of relationships between people who can subjectively interpret certain events with the help of symbols. This process is key to the creation of social programs that could change the social thinking of people in society.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One of the main cultural problems of Chinese society is discrimination against the Muslim Uighur people, who do not fit into the generally accepted cultural context. The main reason is the historical closed nature of this society, which is also skeptical of different religious beliefs due to the influence of Confucianism and Communism.  A negative influence is also exerted by state propaganda, which presents Islam as a societal threat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As for the cultural discourse on the influence of communism, it should be divided into two parts. First, the ideological influence of the Communist Party, which is not too great today, is compensated by the authoritative role of the party, which is based on repressive power and the suppression of civil liberties. In addition, more and more young people are joining the party for the purpose of enrichment and career advancement, resulting in a massive state apparatus where corruption is rampant.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	The next big problem is gender discrimination, which has its roots in the ancient medieval view of the man as the master and head of the family. The most urgent problems in this area are the smaller number of women in public functions or problems related to domestic violence and limited access to jobs for women due to pregnancy.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This graph shows us a constant decrease in the number of working women compared to working men. The government is trying to solve this problem through various social programs and the introduction of gender quotas in the workplace.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I would also like to end with a few facts about digital surveillance in China. The Chinese state uses different technologies to collect information about Chinese citizens. For example, the social network wechat collects information about people's correspondence. Sharp eyes technology also collects data from video cameras across the country. The Chinese government is also recently trying to create a DNA database. But the most interesting is the social credit system which rewards or punishes citizens with limited access to social services.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Social theories explain not only known facts, but also help us understand not only the political, social, but also cultural nature of social problems in different societies. For example Symbolic interactionism theory describes society as an ongoing process of many social interactions, which  based on symbolic context in which they occur. On the other hand, the conflict theory focuses on the economic dimension of the problem, while the functionalist theory tries to find a balance in the social structure of society.On the other hand, the conflict theory focuses on the economic denomination of the problem, while the functionalist theory tries to find a balance in the social structure of society. Therefore, through these theories, we can explore all three major dimensions of Chinese social space: the economic, political, and cultural dimensions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As I have already said one of the main sociological theories, which interprets social conflicts as a result of economic unevenness , is the conflict theory. It is clear from the name of this theory,that the basis of this theory are certain conflict situations in society. According to the conflict theory the main reason of any social conflict is the unfair distribution of resources among different segments of the population. One of the first apologists of this theory Karl Marx  used the term class to refer to a particular social group with or without access to resources. The group of people with access to most resources Marx called the bourgeoisie.  The second more quantitative group is the proletariat, which has almost no access to resources. The most interesting point of this theory is the innovative interpretation of conflict as the main driving mechanism of the process of social change. Despite the generally accepted notion of a Marxist solution to social problems, proponents of conflict theory do not focus on the problem of a completely equal distribution of resources. Rather, it is a question  of acquiring resources by the larger group, which would result in a more equitable distribution of wealth in society.</a:t>
            </a:r>
          </a:p>
          <a:p>
            <a:pP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If we look closely at the historical development of China's social structure, we are surprised to find that it has not changed much. Certainly in the course of historical events, new classes have always appeared and old ones have disappeared. But the principle of ruling the rich minority over the poor majority remained the same, even after Mao's communist revolution.This argument is a key one for critics of the conflict theory.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On the other hand, it should also be emphasized that during the process of economic liberalization in China, income inequality was constantly growing.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The second fundamental theory is the functionalist theory.</a:t>
            </a:r>
          </a:p>
          <a:p>
            <a:pPr/>
            <a:r>
              <a:t>The main difference of this theory from all other theories is its optimistic interpretation of social processes. Unlike conflict theorists, functionalists believe that any negative or destructive impact of certain social processes can be stopped by transformation or adaptation of society to new realities.This raises the question of the specific way of carrying out this transformation. Therefore, supporters of functionalism turned to biology for help and constructed their biological model of society. This model is especially interesting by its idea of functioning of society as a living organism, which can be affected by different diseases or dysfunctions. In order to cure the organism or stabilize society, it is necessary first to identify the sick or dysfunctional part in time, and then to proceed to the establishment of an adequate result or achieving balancebalance. This goal can be achieved through visible or manifest actions (treatment) or actions that are not sufficiently clear and visible, of course I am talking about latent actions.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Now we  look at the application of these principles in practice. For example, if we talk about the problem of social inequality, China has tried to solve this problem with the help ofstate intervention in the economy. Among the manifest functions of this action is the reduction of economic inequality in society. The latent or invisible functions include the growth of social solidarity and a stable situation in society. On the other side, manifest dysfunctions include reduced economic growth and increased government control.Or if we are talking about latent dysfunctions, these include limiting social pluralism or reducing the protest potential of society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On this slide, we can see a direct correlation between increased government control of the economy and China's declining economic growth. The Gino coefficient shows the measure of economic inequality. This graph also shows that the ideal state for the state is a balance between economic openness and policies aimed at restoring evenness in society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The next social problem we will analyze is the problem of overpopulation in China. The solution was the implementation of the one-child policy in 1980, which allowed only one child per family. The manifest functions of this solution include fertility reduction and resource abundance. The latent functions include the lower cost of childcare for parents. As for the dysfunctions of this solution, the manifest dysfunctions include a reduction in the number of workers, and the latent ones include restrictions on people's right to family planning.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p:spTree>
      <p:nvGrpSpPr>
        <p:cNvPr id="1" name=""/>
        <p:cNvGrpSpPr/>
        <p:nvPr/>
      </p:nvGrpSpPr>
      <p:grpSpPr>
        <a:xfrm>
          <a:off x="0" y="0"/>
          <a:ext cx="0" cy="0"/>
          <a:chOff x="0" y="0"/>
          <a:chExt cx="0" cy="0"/>
        </a:xfrm>
      </p:grpSpPr>
      <p:sp>
        <p:nvSpPr>
          <p:cNvPr id="11" name="Text úrovně 1…"/>
          <p:cNvSpPr txBox="1"/>
          <p:nvPr>
            <p:ph type="body" sz="quarter" idx="1" hasCustomPrompt="1"/>
          </p:nvPr>
        </p:nvSpPr>
        <p:spPr>
          <a:xfrm>
            <a:off x="1219200" y="11986162"/>
            <a:ext cx="21945599" cy="605792"/>
          </a:xfrm>
          <a:prstGeom prst="rect">
            <a:avLst/>
          </a:prstGeom>
        </p:spPr>
        <p:txBody>
          <a:bodyPr/>
          <a:lstStyle>
            <a:lvl1pPr marL="0" indent="0" algn="ctr" defTabSz="808990">
              <a:lnSpc>
                <a:spcPct val="100000"/>
              </a:lnSpc>
              <a:spcBef>
                <a:spcPts val="0"/>
              </a:spcBef>
              <a:buSzTx/>
              <a:buNone/>
              <a:defRPr spc="-29" sz="2900">
                <a:latin typeface="Avenir Next Medium"/>
                <a:ea typeface="Avenir Next Medium"/>
                <a:cs typeface="Avenir Next Medium"/>
                <a:sym typeface="Avenir Next Medium"/>
              </a:defRPr>
            </a:lvl1pPr>
            <a:lvl2pPr marL="906029" indent="-359929" algn="ctr" defTabSz="808990">
              <a:lnSpc>
                <a:spcPct val="100000"/>
              </a:lnSpc>
              <a:spcBef>
                <a:spcPts val="0"/>
              </a:spcBef>
              <a:defRPr spc="-29" sz="2900">
                <a:latin typeface="Avenir Next Medium"/>
                <a:ea typeface="Avenir Next Medium"/>
                <a:cs typeface="Avenir Next Medium"/>
                <a:sym typeface="Avenir Next Medium"/>
              </a:defRPr>
            </a:lvl2pPr>
            <a:lvl3pPr marL="1452129" indent="-359929" algn="ctr" defTabSz="808990">
              <a:lnSpc>
                <a:spcPct val="100000"/>
              </a:lnSpc>
              <a:spcBef>
                <a:spcPts val="0"/>
              </a:spcBef>
              <a:defRPr spc="-29" sz="2900">
                <a:latin typeface="Avenir Next Medium"/>
                <a:ea typeface="Avenir Next Medium"/>
                <a:cs typeface="Avenir Next Medium"/>
                <a:sym typeface="Avenir Next Medium"/>
              </a:defRPr>
            </a:lvl3pPr>
            <a:lvl4pPr marL="1998229" indent="-359929" algn="ctr" defTabSz="808990">
              <a:lnSpc>
                <a:spcPct val="100000"/>
              </a:lnSpc>
              <a:spcBef>
                <a:spcPts val="0"/>
              </a:spcBef>
              <a:defRPr spc="-29" sz="2900">
                <a:latin typeface="Avenir Next Medium"/>
                <a:ea typeface="Avenir Next Medium"/>
                <a:cs typeface="Avenir Next Medium"/>
                <a:sym typeface="Avenir Next Medium"/>
              </a:defRPr>
            </a:lvl4pPr>
            <a:lvl5pPr marL="2544329" indent="-359929" algn="ctr" defTabSz="808990">
              <a:lnSpc>
                <a:spcPct val="100000"/>
              </a:lnSpc>
              <a:spcBef>
                <a:spcPts val="0"/>
              </a:spcBef>
              <a:defRPr spc="-29" sz="2900">
                <a:latin typeface="Avenir Next Medium"/>
                <a:ea typeface="Avenir Next Medium"/>
                <a:cs typeface="Avenir Next Medium"/>
                <a:sym typeface="Avenir Next Medium"/>
              </a:defRPr>
            </a:lvl5pPr>
          </a:lstStyle>
          <a:p>
            <a:pPr/>
            <a:r>
              <a:t>Autor a datum</a:t>
            </a:r>
          </a:p>
          <a:p>
            <a:pPr lvl="1"/>
            <a:r>
              <a:t/>
            </a:r>
          </a:p>
          <a:p>
            <a:pPr lvl="2"/>
            <a:r>
              <a:t/>
            </a:r>
          </a:p>
          <a:p>
            <a:pPr lvl="3"/>
            <a:r>
              <a:t/>
            </a:r>
          </a:p>
          <a:p>
            <a:pPr lvl="4"/>
            <a:r>
              <a:t/>
            </a:r>
          </a:p>
        </p:txBody>
      </p:sp>
      <p:sp>
        <p:nvSpPr>
          <p:cNvPr id="12" name="Název prezentace"/>
          <p:cNvSpPr txBox="1"/>
          <p:nvPr>
            <p:ph type="title" hasCustomPrompt="1"/>
          </p:nvPr>
        </p:nvSpPr>
        <p:spPr>
          <a:xfrm>
            <a:off x="1219200" y="3543300"/>
            <a:ext cx="21945600" cy="4267200"/>
          </a:xfrm>
          <a:prstGeom prst="rect">
            <a:avLst/>
          </a:prstGeom>
        </p:spPr>
        <p:txBody>
          <a:bodyPr anchor="b"/>
          <a:lstStyle>
            <a:lvl1pPr>
              <a:defRPr spc="-128" sz="12800"/>
            </a:lvl1pPr>
          </a:lstStyle>
          <a:p>
            <a:pPr/>
            <a:r>
              <a:t>Název prezentace</a:t>
            </a:r>
          </a:p>
        </p:txBody>
      </p:sp>
      <p:sp>
        <p:nvSpPr>
          <p:cNvPr id="13" name="Text úrovně 1…"/>
          <p:cNvSpPr txBox="1"/>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Tx/>
              <a:buNone/>
              <a:defRPr spc="-100" sz="6000">
                <a:latin typeface="Avenir Next Demi Bold"/>
                <a:ea typeface="Avenir Next Demi Bold"/>
                <a:cs typeface="Avenir Next Demi Bold"/>
                <a:sym typeface="Avenir Next Demi Bold"/>
              </a:defRPr>
            </a:lvl1pPr>
          </a:lstStyle>
          <a:p>
            <a:pPr/>
            <a:r>
              <a:t>Podtitul prezentace</a:t>
            </a:r>
          </a:p>
        </p:txBody>
      </p:sp>
      <p:sp>
        <p:nvSpPr>
          <p:cNvPr id="14"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ýpis">
    <p:spTree>
      <p:nvGrpSpPr>
        <p:cNvPr id="1" name=""/>
        <p:cNvGrpSpPr/>
        <p:nvPr/>
      </p:nvGrpSpPr>
      <p:grpSpPr>
        <a:xfrm>
          <a:off x="0" y="0"/>
          <a:ext cx="0" cy="0"/>
          <a:chOff x="0" y="0"/>
          <a:chExt cx="0" cy="0"/>
        </a:xfrm>
      </p:grpSpPr>
      <p:sp>
        <p:nvSpPr>
          <p:cNvPr id="98" name="Text úrovně 1…"/>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pPr/>
            <a:r>
              <a:t>Výpis</a:t>
            </a:r>
          </a:p>
          <a:p>
            <a:pPr lvl="1"/>
            <a:r>
              <a:t/>
            </a:r>
          </a:p>
          <a:p>
            <a:pPr lvl="2"/>
            <a:r>
              <a:t/>
            </a:r>
          </a:p>
          <a:p>
            <a:pPr lvl="3"/>
            <a:r>
              <a:t/>
            </a:r>
          </a:p>
          <a:p>
            <a:pPr lvl="4"/>
            <a:r>
              <a:t/>
            </a:r>
          </a:p>
        </p:txBody>
      </p:sp>
      <p:sp>
        <p:nvSpPr>
          <p:cNvPr id="99"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ůležitý fakt">
    <p:spTree>
      <p:nvGrpSpPr>
        <p:cNvPr id="1" name=""/>
        <p:cNvGrpSpPr/>
        <p:nvPr/>
      </p:nvGrpSpPr>
      <p:grpSpPr>
        <a:xfrm>
          <a:off x="0" y="0"/>
          <a:ext cx="0" cy="0"/>
          <a:chOff x="0" y="0"/>
          <a:chExt cx="0" cy="0"/>
        </a:xfrm>
      </p:grpSpPr>
      <p:sp>
        <p:nvSpPr>
          <p:cNvPr id="106" name="Text úrovně 1…"/>
          <p:cNvSpPr txBox="1"/>
          <p:nvPr>
            <p:ph type="body" sz="quarter" idx="1" hasCustomPrompt="1"/>
          </p:nvPr>
        </p:nvSpPr>
        <p:spPr>
          <a:xfrm>
            <a:off x="1219200" y="8462239"/>
            <a:ext cx="21945602" cy="832614"/>
          </a:xfrm>
          <a:prstGeom prst="rect">
            <a:avLst/>
          </a:prstGeom>
        </p:spPr>
        <p:txBody>
          <a:bodyPr/>
          <a:lstStyle>
            <a:lvl1pPr marL="0" indent="0" algn="ctr" defTabSz="792479">
              <a:lnSpc>
                <a:spcPct val="100000"/>
              </a:lnSpc>
              <a:spcBef>
                <a:spcPts val="0"/>
              </a:spcBef>
              <a:buSzTx/>
              <a:buNone/>
              <a:defRPr spc="-42" sz="4200">
                <a:latin typeface="Avenir Next Demi Bold"/>
                <a:ea typeface="Avenir Next Demi Bold"/>
                <a:cs typeface="Avenir Next Demi Bold"/>
                <a:sym typeface="Avenir Next Demi Bold"/>
              </a:defRPr>
            </a:lvl1pPr>
            <a:lvl2pPr marL="1067377" indent="-521277" algn="ctr" defTabSz="792479">
              <a:lnSpc>
                <a:spcPct val="100000"/>
              </a:lnSpc>
              <a:spcBef>
                <a:spcPts val="0"/>
              </a:spcBef>
              <a:defRPr spc="-42" sz="4200">
                <a:latin typeface="Avenir Next Demi Bold"/>
                <a:ea typeface="Avenir Next Demi Bold"/>
                <a:cs typeface="Avenir Next Demi Bold"/>
                <a:sym typeface="Avenir Next Demi Bold"/>
              </a:defRPr>
            </a:lvl2pPr>
            <a:lvl3pPr marL="1613477" indent="-521277" algn="ctr" defTabSz="792479">
              <a:lnSpc>
                <a:spcPct val="100000"/>
              </a:lnSpc>
              <a:spcBef>
                <a:spcPts val="0"/>
              </a:spcBef>
              <a:defRPr spc="-42" sz="4200">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pc="-42" sz="4200">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pc="-42" sz="4200">
                <a:latin typeface="Avenir Next Demi Bold"/>
                <a:ea typeface="Avenir Next Demi Bold"/>
                <a:cs typeface="Avenir Next Demi Bold"/>
                <a:sym typeface="Avenir Next Demi Bold"/>
              </a:defRPr>
            </a:lvl5pPr>
          </a:lstStyle>
          <a:p>
            <a:pPr/>
            <a:r>
              <a:t>Více o faktu</a:t>
            </a:r>
          </a:p>
          <a:p>
            <a:pPr lvl="1"/>
            <a:r>
              <a:t/>
            </a:r>
          </a:p>
          <a:p>
            <a:pPr lvl="2"/>
            <a:r>
              <a:t/>
            </a:r>
          </a:p>
          <a:p>
            <a:pPr lvl="3"/>
            <a:r>
              <a:t/>
            </a:r>
          </a:p>
          <a:p>
            <a:pPr lvl="4"/>
            <a:r>
              <a:t/>
            </a:r>
          </a:p>
        </p:txBody>
      </p:sp>
      <p:sp>
        <p:nvSpPr>
          <p:cNvPr id="107" name="Text úrovně 1…"/>
          <p:cNvSpPr txBox="1"/>
          <p:nvPr>
            <p:ph type="body" sz="half" idx="21" hasCustomPrompt="1"/>
          </p:nvPr>
        </p:nvSpPr>
        <p:spPr>
          <a:xfrm>
            <a:off x="1219200" y="4214483"/>
            <a:ext cx="21945600" cy="4269709"/>
          </a:xfrm>
          <a:prstGeom prst="rect">
            <a:avLst/>
          </a:prstGeom>
        </p:spPr>
        <p:txBody>
          <a:bodyPr anchor="b"/>
          <a:lstStyle/>
          <a:p>
            <a:pPr lvl="4" marL="0" indent="1097280" algn="ctr" defTabSz="975360">
              <a:lnSpc>
                <a:spcPct val="80000"/>
              </a:lnSpc>
              <a:spcBef>
                <a:spcPts val="0"/>
              </a:spcBef>
              <a:buSzTx/>
              <a:buNone/>
              <a:defRPr sz="8960">
                <a:latin typeface="Canela Bold"/>
                <a:ea typeface="Canela Bold"/>
                <a:cs typeface="Canela Bold"/>
                <a:sym typeface="Canela Bold"/>
              </a:defRPr>
            </a:pPr>
            <a:r>
              <a:t>100 %
</a:t>
            </a:r>
          </a:p>
        </p:txBody>
      </p:sp>
      <p:sp>
        <p:nvSpPr>
          <p:cNvPr id="10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át">
    <p:spTree>
      <p:nvGrpSpPr>
        <p:cNvPr id="1" name=""/>
        <p:cNvGrpSpPr/>
        <p:nvPr/>
      </p:nvGrpSpPr>
      <p:grpSpPr>
        <a:xfrm>
          <a:off x="0" y="0"/>
          <a:ext cx="0" cy="0"/>
          <a:chOff x="0" y="0"/>
          <a:chExt cx="0" cy="0"/>
        </a:xfrm>
      </p:grpSpPr>
      <p:sp>
        <p:nvSpPr>
          <p:cNvPr id="115" name="Text úrovně 1…"/>
          <p:cNvSpPr txBox="1"/>
          <p:nvPr>
            <p:ph type="body" sz="quarter" idx="1" hasCustomPrompt="1"/>
          </p:nvPr>
        </p:nvSpPr>
        <p:spPr>
          <a:xfrm>
            <a:off x="1219200" y="11100052"/>
            <a:ext cx="21945602" cy="832614"/>
          </a:xfrm>
          <a:prstGeom prst="rect">
            <a:avLst/>
          </a:prstGeom>
        </p:spPr>
        <p:txBody>
          <a:bodyPr anchor="ctr"/>
          <a:lstStyle>
            <a:lvl1pPr marL="0" indent="0" algn="ctr" defTabSz="792479">
              <a:lnSpc>
                <a:spcPct val="100000"/>
              </a:lnSpc>
              <a:spcBef>
                <a:spcPts val="0"/>
              </a:spcBef>
              <a:buSzTx/>
              <a:buNone/>
              <a:defRPr spc="-42" sz="4200">
                <a:latin typeface="Avenir Next Demi Bold"/>
                <a:ea typeface="Avenir Next Demi Bold"/>
                <a:cs typeface="Avenir Next Demi Bold"/>
                <a:sym typeface="Avenir Next Demi Bold"/>
              </a:defRPr>
            </a:lvl1pPr>
            <a:lvl2pPr marL="1067377" indent="-521277" algn="ctr" defTabSz="792479">
              <a:lnSpc>
                <a:spcPct val="100000"/>
              </a:lnSpc>
              <a:spcBef>
                <a:spcPts val="0"/>
              </a:spcBef>
              <a:defRPr spc="-42" sz="4200">
                <a:latin typeface="Avenir Next Demi Bold"/>
                <a:ea typeface="Avenir Next Demi Bold"/>
                <a:cs typeface="Avenir Next Demi Bold"/>
                <a:sym typeface="Avenir Next Demi Bold"/>
              </a:defRPr>
            </a:lvl2pPr>
            <a:lvl3pPr marL="1613477" indent="-521277" algn="ctr" defTabSz="792479">
              <a:lnSpc>
                <a:spcPct val="100000"/>
              </a:lnSpc>
              <a:spcBef>
                <a:spcPts val="0"/>
              </a:spcBef>
              <a:defRPr spc="-42" sz="4200">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pc="-42" sz="4200">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pc="-42" sz="4200">
                <a:latin typeface="Avenir Next Demi Bold"/>
                <a:ea typeface="Avenir Next Demi Bold"/>
                <a:cs typeface="Avenir Next Demi Bold"/>
                <a:sym typeface="Avenir Next Demi Bold"/>
              </a:defRPr>
            </a:lvl5pPr>
          </a:lstStyle>
          <a:p>
            <a:pPr/>
            <a:r>
              <a:t>Zdroj</a:t>
            </a:r>
          </a:p>
          <a:p>
            <a:pPr lvl="1"/>
            <a:r>
              <a:t/>
            </a:r>
          </a:p>
          <a:p>
            <a:pPr lvl="2"/>
            <a:r>
              <a:t/>
            </a:r>
          </a:p>
          <a:p>
            <a:pPr lvl="3"/>
            <a:r>
              <a:t/>
            </a:r>
          </a:p>
          <a:p>
            <a:pPr lvl="4"/>
            <a:r>
              <a:t/>
            </a:r>
          </a:p>
        </p:txBody>
      </p:sp>
      <p:sp>
        <p:nvSpPr>
          <p:cNvPr id="116" name="Text úrovně 1…"/>
          <p:cNvSpPr txBox="1"/>
          <p:nvPr>
            <p:ph type="body" sz="half" idx="21" hasCustomPrompt="1"/>
          </p:nvPr>
        </p:nvSpPr>
        <p:spPr>
          <a:xfrm>
            <a:off x="1219200" y="4178300"/>
            <a:ext cx="21945600" cy="4416425"/>
          </a:xfrm>
          <a:prstGeom prst="rect">
            <a:avLst/>
          </a:prstGeom>
        </p:spPr>
        <p:txBody>
          <a:bodyPr anchor="ctr"/>
          <a:lstStyle/>
          <a:p>
            <a:pPr lvl="4" marL="0" indent="1700783" algn="ctr" defTabSz="1511808">
              <a:lnSpc>
                <a:spcPct val="80000"/>
              </a:lnSpc>
              <a:spcBef>
                <a:spcPts val="0"/>
              </a:spcBef>
              <a:buSzTx/>
              <a:buNone/>
              <a:defRPr sz="5208">
                <a:latin typeface="Canela Bold"/>
                <a:ea typeface="Canela Bold"/>
                <a:cs typeface="Canela Bold"/>
                <a:sym typeface="Canela Bold"/>
              </a:defRPr>
            </a:pPr>
            <a:r>
              <a:t>„Význačný citát“
</a:t>
            </a:r>
          </a:p>
        </p:txBody>
      </p:sp>
      <p:sp>
        <p:nvSpPr>
          <p:cNvPr id="117"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3 na výšku">
    <p:spTree>
      <p:nvGrpSpPr>
        <p:cNvPr id="1" name=""/>
        <p:cNvGrpSpPr/>
        <p:nvPr/>
      </p:nvGrpSpPr>
      <p:grpSpPr>
        <a:xfrm>
          <a:off x="0" y="0"/>
          <a:ext cx="0" cy="0"/>
          <a:chOff x="0" y="0"/>
          <a:chExt cx="0" cy="0"/>
        </a:xfrm>
      </p:grpSpPr>
      <p:sp>
        <p:nvSpPr>
          <p:cNvPr id="124" name="941297804_1296x1457.jpg"/>
          <p:cNvSpPr/>
          <p:nvPr>
            <p:ph type="pic" sz="quarter" idx="21"/>
          </p:nvPr>
        </p:nvSpPr>
        <p:spPr>
          <a:xfrm>
            <a:off x="15744825" y="5581751"/>
            <a:ext cx="7365408" cy="8280402"/>
          </a:xfrm>
          <a:prstGeom prst="rect">
            <a:avLst/>
          </a:prstGeom>
        </p:spPr>
        <p:txBody>
          <a:bodyPr lIns="91439" tIns="45719" rIns="91439" bIns="45719">
            <a:noAutofit/>
          </a:bodyPr>
          <a:lstStyle/>
          <a:p>
            <a:pPr/>
          </a:p>
        </p:txBody>
      </p:sp>
      <p:sp>
        <p:nvSpPr>
          <p:cNvPr id="125" name="915009552_2264x1509.jpg"/>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740519873_3318x2212.jpg"/>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a">
    <p:spTree>
      <p:nvGrpSpPr>
        <p:cNvPr id="1" name=""/>
        <p:cNvGrpSpPr/>
        <p:nvPr/>
      </p:nvGrpSpPr>
      <p:grpSpPr>
        <a:xfrm>
          <a:off x="0" y="0"/>
          <a:ext cx="0" cy="0"/>
          <a:chOff x="0" y="0"/>
          <a:chExt cx="0" cy="0"/>
        </a:xfrm>
      </p:grpSpPr>
      <p:sp>
        <p:nvSpPr>
          <p:cNvPr id="134" name="740519873_3318x2212.jpg"/>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ý">
    <p:spTree>
      <p:nvGrpSpPr>
        <p:cNvPr id="1" name=""/>
        <p:cNvGrpSpPr/>
        <p:nvPr/>
      </p:nvGrpSpPr>
      <p:grpSpPr>
        <a:xfrm>
          <a:off x="0" y="0"/>
          <a:ext cx="0" cy="0"/>
          <a:chOff x="0" y="0"/>
          <a:chExt cx="0" cy="0"/>
        </a:xfrm>
      </p:grpSpPr>
      <p:sp>
        <p:nvSpPr>
          <p:cNvPr id="142"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a fotka">
    <p:spTree>
      <p:nvGrpSpPr>
        <p:cNvPr id="1" name=""/>
        <p:cNvGrpSpPr/>
        <p:nvPr/>
      </p:nvGrpSpPr>
      <p:grpSpPr>
        <a:xfrm>
          <a:off x="0" y="0"/>
          <a:ext cx="0" cy="0"/>
          <a:chOff x="0" y="0"/>
          <a:chExt cx="0" cy="0"/>
        </a:xfrm>
      </p:grpSpPr>
      <p:sp>
        <p:nvSpPr>
          <p:cNvPr id="21" name="740519873_3318x2212.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Název prezentac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Název prezentace</a:t>
            </a:r>
          </a:p>
        </p:txBody>
      </p:sp>
      <p:sp>
        <p:nvSpPr>
          <p:cNvPr id="23" name="Text úrovně 1…"/>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8" sz="6000">
                <a:solidFill>
                  <a:srgbClr val="FFFFFF"/>
                </a:solidFill>
                <a:latin typeface="Avenir Next Demi Bold"/>
                <a:ea typeface="Avenir Next Demi Bold"/>
                <a:cs typeface="Avenir Next Demi Bold"/>
                <a:sym typeface="Avenir Next Demi Bold"/>
              </a:defRPr>
            </a:lvl1pPr>
            <a:lvl2pPr marL="0" indent="0" algn="ctr" defTabSz="825500">
              <a:lnSpc>
                <a:spcPct val="100000"/>
              </a:lnSpc>
              <a:spcBef>
                <a:spcPts val="0"/>
              </a:spcBef>
              <a:buSzTx/>
              <a:buNone/>
              <a:defRPr spc="-58" sz="6000">
                <a:solidFill>
                  <a:srgbClr val="FFFFFF"/>
                </a:solidFill>
                <a:latin typeface="Avenir Next Demi Bold"/>
                <a:ea typeface="Avenir Next Demi Bold"/>
                <a:cs typeface="Avenir Next Demi Bold"/>
                <a:sym typeface="Avenir Next Demi Bold"/>
              </a:defRPr>
            </a:lvl2pPr>
            <a:lvl3pPr marL="0" indent="0" algn="ctr" defTabSz="825500">
              <a:lnSpc>
                <a:spcPct val="100000"/>
              </a:lnSpc>
              <a:spcBef>
                <a:spcPts val="0"/>
              </a:spcBef>
              <a:buSzTx/>
              <a:buNone/>
              <a:defRPr spc="-58" sz="6000">
                <a:solidFill>
                  <a:srgbClr val="FFFFFF"/>
                </a:solidFill>
                <a:latin typeface="Avenir Next Demi Bold"/>
                <a:ea typeface="Avenir Next Demi Bold"/>
                <a:cs typeface="Avenir Next Demi Bold"/>
                <a:sym typeface="Avenir Next Demi Bold"/>
              </a:defRPr>
            </a:lvl3pPr>
            <a:lvl4pPr marL="0" indent="0" algn="ctr" defTabSz="825500">
              <a:lnSpc>
                <a:spcPct val="100000"/>
              </a:lnSpc>
              <a:spcBef>
                <a:spcPts val="0"/>
              </a:spcBef>
              <a:buSzTx/>
              <a:buNone/>
              <a:defRPr spc="-58" sz="6000">
                <a:solidFill>
                  <a:srgbClr val="FFFFFF"/>
                </a:solidFill>
                <a:latin typeface="Avenir Next Demi Bold"/>
                <a:ea typeface="Avenir Next Demi Bold"/>
                <a:cs typeface="Avenir Next Demi Bold"/>
                <a:sym typeface="Avenir Next Demi Bold"/>
              </a:defRPr>
            </a:lvl4pPr>
            <a:lvl5pPr marL="0" indent="0" algn="ctr" defTabSz="825500">
              <a:lnSpc>
                <a:spcPct val="100000"/>
              </a:lnSpc>
              <a:spcBef>
                <a:spcPts val="0"/>
              </a:spcBef>
              <a:buSzTx/>
              <a:buNone/>
              <a:defRPr spc="-58" sz="6000">
                <a:solidFill>
                  <a:srgbClr val="FFFFFF"/>
                </a:solidFill>
                <a:latin typeface="Avenir Next Demi Bold"/>
                <a:ea typeface="Avenir Next Demi Bold"/>
                <a:cs typeface="Avenir Next Demi Bold"/>
                <a:sym typeface="Avenir Next Demi Bold"/>
              </a:defRPr>
            </a:lvl5pPr>
          </a:lstStyle>
          <a:p>
            <a:pPr/>
            <a:r>
              <a:t>Podtitul prezentace</a:t>
            </a:r>
          </a:p>
          <a:p>
            <a:pPr lvl="1"/>
            <a:r>
              <a:t/>
            </a:r>
          </a:p>
          <a:p>
            <a:pPr lvl="2"/>
            <a:r>
              <a:t/>
            </a:r>
          </a:p>
          <a:p>
            <a:pPr lvl="3"/>
            <a:r>
              <a:t/>
            </a:r>
          </a:p>
          <a:p>
            <a:pPr lvl="4"/>
            <a:r>
              <a:t/>
            </a:r>
          </a:p>
        </p:txBody>
      </p:sp>
      <p:sp>
        <p:nvSpPr>
          <p:cNvPr id="24" name="Autor a datum"/>
          <p:cNvSpPr txBox="1"/>
          <p:nvPr>
            <p:ph type="body" sz="quarter" idx="22" hasCustomPrompt="1"/>
          </p:nvPr>
        </p:nvSpPr>
        <p:spPr>
          <a:xfrm>
            <a:off x="1219200" y="11988800"/>
            <a:ext cx="21945602" cy="605791"/>
          </a:xfrm>
          <a:prstGeom prst="rect">
            <a:avLst/>
          </a:prstGeom>
        </p:spPr>
        <p:txBody>
          <a:bodyPr/>
          <a:lstStyle>
            <a:lvl1pPr marL="0" indent="0" algn="ctr" defTabSz="808990">
              <a:lnSpc>
                <a:spcPct val="100000"/>
              </a:lnSpc>
              <a:spcBef>
                <a:spcPts val="0"/>
              </a:spcBef>
              <a:buSzTx/>
              <a:buNone/>
              <a:defRPr spc="-100" sz="2900">
                <a:solidFill>
                  <a:srgbClr val="FFFFFF"/>
                </a:solidFill>
                <a:latin typeface="Avenir Next Medium"/>
                <a:ea typeface="Avenir Next Medium"/>
                <a:cs typeface="Avenir Next Medium"/>
                <a:sym typeface="Avenir Next Medium"/>
              </a:defRPr>
            </a:lvl1pPr>
          </a:lstStyle>
          <a:p>
            <a:pPr/>
            <a:r>
              <a:t>Autor a datum</a:t>
            </a:r>
          </a:p>
        </p:txBody>
      </p:sp>
      <p:sp>
        <p:nvSpPr>
          <p:cNvPr id="25" name="Číslo snímk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ternativní název a fotka">
    <p:spTree>
      <p:nvGrpSpPr>
        <p:cNvPr id="1" name=""/>
        <p:cNvGrpSpPr/>
        <p:nvPr/>
      </p:nvGrpSpPr>
      <p:grpSpPr>
        <a:xfrm>
          <a:off x="0" y="0"/>
          <a:ext cx="0" cy="0"/>
          <a:chOff x="0" y="0"/>
          <a:chExt cx="0" cy="0"/>
        </a:xfrm>
      </p:grpSpPr>
      <p:sp>
        <p:nvSpPr>
          <p:cNvPr id="32" name="Název snímku"/>
          <p:cNvSpPr txBox="1"/>
          <p:nvPr>
            <p:ph type="title" hasCustomPrompt="1"/>
          </p:nvPr>
        </p:nvSpPr>
        <p:spPr>
          <a:xfrm>
            <a:off x="1215494" y="4585101"/>
            <a:ext cx="9757339" cy="2540002"/>
          </a:xfrm>
          <a:prstGeom prst="rect">
            <a:avLst/>
          </a:prstGeom>
        </p:spPr>
        <p:txBody>
          <a:bodyPr anchor="b"/>
          <a:lstStyle/>
          <a:p>
            <a:pPr/>
            <a:r>
              <a:t>Název snímku</a:t>
            </a:r>
          </a:p>
        </p:txBody>
      </p:sp>
      <p:sp>
        <p:nvSpPr>
          <p:cNvPr id="33" name="Obrázek"/>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Text úrovně 1…"/>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1pPr>
            <a:lvl2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2pPr>
            <a:lvl3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3pPr>
            <a:lvl4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4pPr>
            <a:lvl5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5pPr>
          </a:lstStyle>
          <a:p>
            <a:pPr/>
            <a:r>
              <a:t>Podtitul snímku</a:t>
            </a:r>
          </a:p>
          <a:p>
            <a:pPr lvl="1"/>
            <a:r>
              <a:t/>
            </a:r>
          </a:p>
          <a:p>
            <a:pPr lvl="2"/>
            <a:r>
              <a:t/>
            </a:r>
          </a:p>
          <a:p>
            <a:pPr lvl="3"/>
            <a:r>
              <a:t/>
            </a:r>
          </a:p>
          <a:p>
            <a:pPr lvl="4"/>
            <a:r>
              <a:t/>
            </a:r>
          </a:p>
        </p:txBody>
      </p:sp>
      <p:sp>
        <p:nvSpPr>
          <p:cNvPr id="3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a odrážky">
    <p:spTree>
      <p:nvGrpSpPr>
        <p:cNvPr id="1" name=""/>
        <p:cNvGrpSpPr/>
        <p:nvPr/>
      </p:nvGrpSpPr>
      <p:grpSpPr>
        <a:xfrm>
          <a:off x="0" y="0"/>
          <a:ext cx="0" cy="0"/>
          <a:chOff x="0" y="0"/>
          <a:chExt cx="0" cy="0"/>
        </a:xfrm>
      </p:grpSpPr>
      <p:sp>
        <p:nvSpPr>
          <p:cNvPr id="42" name="Název snímku"/>
          <p:cNvSpPr txBox="1"/>
          <p:nvPr>
            <p:ph type="title" hasCustomPrompt="1"/>
          </p:nvPr>
        </p:nvSpPr>
        <p:spPr>
          <a:prstGeom prst="rect">
            <a:avLst/>
          </a:prstGeom>
        </p:spPr>
        <p:txBody>
          <a:bodyPr/>
          <a:lstStyle/>
          <a:p>
            <a:pPr/>
            <a:r>
              <a:t>Název snímku</a:t>
            </a:r>
          </a:p>
        </p:txBody>
      </p:sp>
      <p:sp>
        <p:nvSpPr>
          <p:cNvPr id="43" name="Text úrovně 1…"/>
          <p:cNvSpPr txBox="1"/>
          <p:nvPr>
            <p:ph type="body" idx="1" hasCustomPrompt="1"/>
          </p:nvPr>
        </p:nvSpPr>
        <p:spPr>
          <a:prstGeom prst="rect">
            <a:avLst/>
          </a:prstGeom>
        </p:spPr>
        <p:txBody>
          <a:bodyPr/>
          <a:lstStyle/>
          <a:p>
            <a:pPr/>
            <a:r>
              <a:t>Text s odrážkami na snímku</a:t>
            </a:r>
          </a:p>
          <a:p>
            <a:pPr lvl="1"/>
            <a:r>
              <a:t/>
            </a:r>
          </a:p>
          <a:p>
            <a:pPr lvl="2"/>
            <a:r>
              <a:t/>
            </a:r>
          </a:p>
          <a:p>
            <a:pPr lvl="3"/>
            <a:r>
              <a:t/>
            </a:r>
          </a:p>
          <a:p>
            <a:pPr lvl="4"/>
            <a:r>
              <a:t/>
            </a:r>
          </a:p>
        </p:txBody>
      </p:sp>
      <p:sp>
        <p:nvSpPr>
          <p:cNvPr id="44" name="Podtitul snímku"/>
          <p:cNvSpPr txBox="1"/>
          <p:nvPr>
            <p:ph type="body" sz="quarter" idx="21" hasCustomPrompt="1"/>
          </p:nvPr>
        </p:nvSpPr>
        <p:spPr>
          <a:xfrm>
            <a:off x="1219200" y="2384648"/>
            <a:ext cx="21945602" cy="832613"/>
          </a:xfrm>
          <a:prstGeom prst="rect">
            <a:avLst/>
          </a:prstGeom>
        </p:spPr>
        <p:txBody>
          <a:bodyPr/>
          <a:lstStyle>
            <a:lvl1pPr marL="0" indent="0" algn="ctr" defTabSz="792479">
              <a:lnSpc>
                <a:spcPct val="100000"/>
              </a:lnSpc>
              <a:spcBef>
                <a:spcPts val="0"/>
              </a:spcBef>
              <a:buSzTx/>
              <a:buNone/>
              <a:defRPr spc="-100" sz="4200">
                <a:latin typeface="Avenir Next Demi Bold"/>
                <a:ea typeface="Avenir Next Demi Bold"/>
                <a:cs typeface="Avenir Next Demi Bold"/>
                <a:sym typeface="Avenir Next Demi Bold"/>
              </a:defRPr>
            </a:lvl1pPr>
          </a:lstStyle>
          <a:p>
            <a:pPr/>
            <a:r>
              <a:t>Podtitul snímku</a:t>
            </a:r>
          </a:p>
        </p:txBody>
      </p:sp>
      <p:sp>
        <p:nvSpPr>
          <p:cNvPr id="4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rážky">
    <p:spTree>
      <p:nvGrpSpPr>
        <p:cNvPr id="1" name=""/>
        <p:cNvGrpSpPr/>
        <p:nvPr/>
      </p:nvGrpSpPr>
      <p:grpSpPr>
        <a:xfrm>
          <a:off x="0" y="0"/>
          <a:ext cx="0" cy="0"/>
          <a:chOff x="0" y="0"/>
          <a:chExt cx="0" cy="0"/>
        </a:xfrm>
      </p:grpSpPr>
      <p:sp>
        <p:nvSpPr>
          <p:cNvPr id="52" name="Text úrovně 1…"/>
          <p:cNvSpPr txBox="1"/>
          <p:nvPr>
            <p:ph type="body" idx="1" hasCustomPrompt="1"/>
          </p:nvPr>
        </p:nvSpPr>
        <p:spPr>
          <a:xfrm>
            <a:off x="1219200" y="4013200"/>
            <a:ext cx="21945600" cy="8487148"/>
          </a:xfrm>
          <a:prstGeom prst="rect">
            <a:avLst/>
          </a:prstGeom>
        </p:spPr>
        <p:txBody>
          <a:bodyPr numCol="2" spcCol="2558383"/>
          <a:lstStyle/>
          <a:p>
            <a:pPr/>
            <a:r>
              <a:t>Text s odrážkami na snímku</a:t>
            </a:r>
          </a:p>
          <a:p>
            <a:pPr lvl="1"/>
            <a:r>
              <a:t/>
            </a:r>
          </a:p>
          <a:p>
            <a:pPr lvl="2"/>
            <a:r>
              <a:t/>
            </a:r>
          </a:p>
          <a:p>
            <a:pPr lvl="3"/>
            <a:r>
              <a:t/>
            </a:r>
          </a:p>
          <a:p>
            <a:pPr lvl="4"/>
            <a:r>
              <a:t/>
            </a:r>
          </a:p>
        </p:txBody>
      </p:sp>
      <p:sp>
        <p:nvSpPr>
          <p:cNvPr id="53"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odrážky, fotka">
    <p:spTree>
      <p:nvGrpSpPr>
        <p:cNvPr id="1" name=""/>
        <p:cNvGrpSpPr/>
        <p:nvPr/>
      </p:nvGrpSpPr>
      <p:grpSpPr>
        <a:xfrm>
          <a:off x="0" y="0"/>
          <a:ext cx="0" cy="0"/>
          <a:chOff x="0" y="0"/>
          <a:chExt cx="0" cy="0"/>
        </a:xfrm>
      </p:grpSpPr>
      <p:sp>
        <p:nvSpPr>
          <p:cNvPr id="60" name="Název snímku"/>
          <p:cNvSpPr txBox="1"/>
          <p:nvPr>
            <p:ph type="title" hasCustomPrompt="1"/>
          </p:nvPr>
        </p:nvSpPr>
        <p:spPr>
          <a:xfrm>
            <a:off x="1219200" y="774700"/>
            <a:ext cx="9753600" cy="1600200"/>
          </a:xfrm>
          <a:prstGeom prst="rect">
            <a:avLst/>
          </a:prstGeom>
        </p:spPr>
        <p:txBody>
          <a:bodyPr/>
          <a:lstStyle/>
          <a:p>
            <a:pPr/>
            <a:r>
              <a:t>Název snímku</a:t>
            </a:r>
          </a:p>
        </p:txBody>
      </p:sp>
      <p:sp>
        <p:nvSpPr>
          <p:cNvPr id="61" name="Obrázek"/>
          <p:cNvSpPr/>
          <p:nvPr>
            <p:ph type="pic" idx="21"/>
          </p:nvPr>
        </p:nvSpPr>
        <p:spPr>
          <a:xfrm>
            <a:off x="12192644" y="718588"/>
            <a:ext cx="10972801" cy="12329625"/>
          </a:xfrm>
          <a:prstGeom prst="rect">
            <a:avLst/>
          </a:prstGeom>
        </p:spPr>
        <p:txBody>
          <a:bodyPr lIns="91439" tIns="45719" rIns="91439" bIns="45719">
            <a:noAutofit/>
          </a:bodyPr>
          <a:lstStyle/>
          <a:p>
            <a:pPr/>
          </a:p>
        </p:txBody>
      </p:sp>
      <p:sp>
        <p:nvSpPr>
          <p:cNvPr id="62" name="Text úrovně 1…"/>
          <p:cNvSpPr txBox="1"/>
          <p:nvPr>
            <p:ph type="body" sz="quarter" idx="1" hasCustomPrompt="1"/>
          </p:nvPr>
        </p:nvSpPr>
        <p:spPr>
          <a:xfrm>
            <a:off x="1219200" y="2387600"/>
            <a:ext cx="9757569" cy="832612"/>
          </a:xfrm>
          <a:prstGeom prst="rect">
            <a:avLst/>
          </a:prstGeom>
        </p:spPr>
        <p:txBody>
          <a:bodyPr/>
          <a:lstStyle>
            <a:lvl1pPr marL="0" indent="0" algn="ctr" defTabSz="792479">
              <a:lnSpc>
                <a:spcPct val="100000"/>
              </a:lnSpc>
              <a:spcBef>
                <a:spcPts val="0"/>
              </a:spcBef>
              <a:buSzTx/>
              <a:buNone/>
              <a:defRPr spc="-42" sz="4200">
                <a:latin typeface="Avenir Next Demi Bold"/>
                <a:ea typeface="Avenir Next Demi Bold"/>
                <a:cs typeface="Avenir Next Demi Bold"/>
                <a:sym typeface="Avenir Next Demi Bold"/>
              </a:defRPr>
            </a:lvl1pPr>
            <a:lvl2pPr marL="1067377" indent="-521277" algn="ctr" defTabSz="792479">
              <a:lnSpc>
                <a:spcPct val="100000"/>
              </a:lnSpc>
              <a:spcBef>
                <a:spcPts val="0"/>
              </a:spcBef>
              <a:defRPr spc="-42" sz="4200">
                <a:latin typeface="Avenir Next Demi Bold"/>
                <a:ea typeface="Avenir Next Demi Bold"/>
                <a:cs typeface="Avenir Next Demi Bold"/>
                <a:sym typeface="Avenir Next Demi Bold"/>
              </a:defRPr>
            </a:lvl2pPr>
            <a:lvl3pPr marL="1613477" indent="-521277" algn="ctr" defTabSz="792479">
              <a:lnSpc>
                <a:spcPct val="100000"/>
              </a:lnSpc>
              <a:spcBef>
                <a:spcPts val="0"/>
              </a:spcBef>
              <a:defRPr spc="-42" sz="4200">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pc="-42" sz="4200">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pc="-42" sz="4200">
                <a:latin typeface="Avenir Next Demi Bold"/>
                <a:ea typeface="Avenir Next Demi Bold"/>
                <a:cs typeface="Avenir Next Demi Bold"/>
                <a:sym typeface="Avenir Next Demi Bold"/>
              </a:defRPr>
            </a:lvl5pPr>
          </a:lstStyle>
          <a:p>
            <a:pPr/>
            <a:r>
              <a:t>Podtitul snímku</a:t>
            </a:r>
          </a:p>
          <a:p>
            <a:pPr lvl="1"/>
            <a:r>
              <a:t/>
            </a:r>
          </a:p>
          <a:p>
            <a:pPr lvl="2"/>
            <a:r>
              <a:t/>
            </a:r>
          </a:p>
          <a:p>
            <a:pPr lvl="3"/>
            <a:r>
              <a:t/>
            </a:r>
          </a:p>
          <a:p>
            <a:pPr lvl="4"/>
            <a:r>
              <a:t/>
            </a:r>
          </a:p>
        </p:txBody>
      </p:sp>
      <p:sp>
        <p:nvSpPr>
          <p:cNvPr id="63" name="Text úrovně 1…"/>
          <p:cNvSpPr txBox="1"/>
          <p:nvPr>
            <p:ph type="body" sz="half" idx="22" hasCustomPrompt="1"/>
          </p:nvPr>
        </p:nvSpPr>
        <p:spPr>
          <a:xfrm>
            <a:off x="1219199" y="4023221"/>
            <a:ext cx="9757571" cy="8384679"/>
          </a:xfrm>
          <a:prstGeom prst="rect">
            <a:avLst/>
          </a:prstGeom>
        </p:spPr>
        <p:txBody>
          <a:bodyPr/>
          <a:lstStyle/>
          <a:p>
            <a:pPr/>
            <a:r>
              <a:t>Text s odrážkami na snímku</a:t>
            </a:r>
          </a:p>
        </p:txBody>
      </p:sp>
      <p:sp>
        <p:nvSpPr>
          <p:cNvPr id="64" name="Číslo snímku"/>
          <p:cNvSpPr txBox="1"/>
          <p:nvPr>
            <p:ph type="sldNum" sz="quarter" idx="2"/>
          </p:nvPr>
        </p:nvSpPr>
        <p:spPr>
          <a:xfrm>
            <a:off x="11993880"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díl">
    <p:spTree>
      <p:nvGrpSpPr>
        <p:cNvPr id="1" name=""/>
        <p:cNvGrpSpPr/>
        <p:nvPr/>
      </p:nvGrpSpPr>
      <p:grpSpPr>
        <a:xfrm>
          <a:off x="0" y="0"/>
          <a:ext cx="0" cy="0"/>
          <a:chOff x="0" y="0"/>
          <a:chExt cx="0" cy="0"/>
        </a:xfrm>
      </p:grpSpPr>
      <p:sp>
        <p:nvSpPr>
          <p:cNvPr id="71" name="Název oddílu"/>
          <p:cNvSpPr txBox="1"/>
          <p:nvPr>
            <p:ph type="title" hasCustomPrompt="1"/>
          </p:nvPr>
        </p:nvSpPr>
        <p:spPr>
          <a:xfrm>
            <a:off x="1219200" y="3242269"/>
            <a:ext cx="21945600" cy="6604002"/>
          </a:xfrm>
          <a:prstGeom prst="rect">
            <a:avLst/>
          </a:prstGeom>
        </p:spPr>
        <p:txBody>
          <a:bodyPr anchor="ctr"/>
          <a:lstStyle>
            <a:lvl1pPr>
              <a:defRPr spc="0" sz="12800"/>
            </a:lvl1pPr>
          </a:lstStyle>
          <a:p>
            <a:pPr/>
            <a:r>
              <a:t>Název oddílu</a:t>
            </a:r>
          </a:p>
        </p:txBody>
      </p:sp>
      <p:sp>
        <p:nvSpPr>
          <p:cNvPr id="72"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Jen název">
    <p:spTree>
      <p:nvGrpSpPr>
        <p:cNvPr id="1" name=""/>
        <p:cNvGrpSpPr/>
        <p:nvPr/>
      </p:nvGrpSpPr>
      <p:grpSpPr>
        <a:xfrm>
          <a:off x="0" y="0"/>
          <a:ext cx="0" cy="0"/>
          <a:chOff x="0" y="0"/>
          <a:chExt cx="0" cy="0"/>
        </a:xfrm>
      </p:grpSpPr>
      <p:sp>
        <p:nvSpPr>
          <p:cNvPr id="79" name="Název snímku"/>
          <p:cNvSpPr txBox="1"/>
          <p:nvPr>
            <p:ph type="title" hasCustomPrompt="1"/>
          </p:nvPr>
        </p:nvSpPr>
        <p:spPr>
          <a:prstGeom prst="rect">
            <a:avLst/>
          </a:prstGeom>
        </p:spPr>
        <p:txBody>
          <a:bodyPr/>
          <a:lstStyle/>
          <a:p>
            <a:pPr/>
            <a:r>
              <a:t>Název snímku</a:t>
            </a:r>
          </a:p>
        </p:txBody>
      </p:sp>
      <p:sp>
        <p:nvSpPr>
          <p:cNvPr id="80" name="Text úrovně 1…"/>
          <p:cNvSpPr txBox="1"/>
          <p:nvPr>
            <p:ph type="body" sz="quarter" idx="1" hasCustomPrompt="1"/>
          </p:nvPr>
        </p:nvSpPr>
        <p:spPr>
          <a:xfrm>
            <a:off x="1219200" y="2384648"/>
            <a:ext cx="21945602" cy="832614"/>
          </a:xfrm>
          <a:prstGeom prst="rect">
            <a:avLst/>
          </a:prstGeom>
        </p:spPr>
        <p:txBody>
          <a:bodyPr/>
          <a:lstStyle>
            <a:lvl1pPr marL="0" indent="0" algn="ctr" defTabSz="792479">
              <a:lnSpc>
                <a:spcPct val="100000"/>
              </a:lnSpc>
              <a:spcBef>
                <a:spcPts val="0"/>
              </a:spcBef>
              <a:buSzTx/>
              <a:buNone/>
              <a:defRPr spc="-42" sz="4200">
                <a:latin typeface="Avenir Next Demi Bold"/>
                <a:ea typeface="Avenir Next Demi Bold"/>
                <a:cs typeface="Avenir Next Demi Bold"/>
                <a:sym typeface="Avenir Next Demi Bold"/>
              </a:defRPr>
            </a:lvl1pPr>
            <a:lvl2pPr marL="1067377" indent="-521277" algn="ctr" defTabSz="792479">
              <a:lnSpc>
                <a:spcPct val="100000"/>
              </a:lnSpc>
              <a:spcBef>
                <a:spcPts val="0"/>
              </a:spcBef>
              <a:defRPr spc="-42" sz="4200">
                <a:latin typeface="Avenir Next Demi Bold"/>
                <a:ea typeface="Avenir Next Demi Bold"/>
                <a:cs typeface="Avenir Next Demi Bold"/>
                <a:sym typeface="Avenir Next Demi Bold"/>
              </a:defRPr>
            </a:lvl2pPr>
            <a:lvl3pPr marL="1613477" indent="-521277" algn="ctr" defTabSz="792479">
              <a:lnSpc>
                <a:spcPct val="100000"/>
              </a:lnSpc>
              <a:spcBef>
                <a:spcPts val="0"/>
              </a:spcBef>
              <a:defRPr spc="-42" sz="4200">
                <a:latin typeface="Avenir Next Demi Bold"/>
                <a:ea typeface="Avenir Next Demi Bold"/>
                <a:cs typeface="Avenir Next Demi Bold"/>
                <a:sym typeface="Avenir Next Demi Bold"/>
              </a:defRPr>
            </a:lvl3pPr>
            <a:lvl4pPr marL="2159577" indent="-521277" algn="ctr" defTabSz="792479">
              <a:lnSpc>
                <a:spcPct val="100000"/>
              </a:lnSpc>
              <a:spcBef>
                <a:spcPts val="0"/>
              </a:spcBef>
              <a:defRPr spc="-42" sz="4200">
                <a:latin typeface="Avenir Next Demi Bold"/>
                <a:ea typeface="Avenir Next Demi Bold"/>
                <a:cs typeface="Avenir Next Demi Bold"/>
                <a:sym typeface="Avenir Next Demi Bold"/>
              </a:defRPr>
            </a:lvl4pPr>
            <a:lvl5pPr marL="2705677" indent="-521277" algn="ctr" defTabSz="792479">
              <a:lnSpc>
                <a:spcPct val="100000"/>
              </a:lnSpc>
              <a:spcBef>
                <a:spcPts val="0"/>
              </a:spcBef>
              <a:defRPr spc="-42" sz="4200">
                <a:latin typeface="Avenir Next Demi Bold"/>
                <a:ea typeface="Avenir Next Demi Bold"/>
                <a:cs typeface="Avenir Next Demi Bold"/>
                <a:sym typeface="Avenir Next Demi Bold"/>
              </a:defRPr>
            </a:lvl5pPr>
          </a:lstStyle>
          <a:p>
            <a:pPr/>
            <a:r>
              <a:t>Podtitul snímku</a:t>
            </a:r>
          </a:p>
          <a:p>
            <a:pPr lvl="1"/>
            <a:r>
              <a:t/>
            </a:r>
          </a:p>
          <a:p>
            <a:pPr lvl="2"/>
            <a:r>
              <a:t/>
            </a:r>
          </a:p>
          <a:p>
            <a:pPr lvl="3"/>
            <a:r>
              <a:t/>
            </a:r>
          </a:p>
          <a:p>
            <a:pPr lvl="4"/>
            <a:r>
              <a:t/>
            </a:r>
          </a:p>
        </p:txBody>
      </p:sp>
      <p:sp>
        <p:nvSpPr>
          <p:cNvPr id="81"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
    <p:spTree>
      <p:nvGrpSpPr>
        <p:cNvPr id="1" name=""/>
        <p:cNvGrpSpPr/>
        <p:nvPr/>
      </p:nvGrpSpPr>
      <p:grpSpPr>
        <a:xfrm>
          <a:off x="0" y="0"/>
          <a:ext cx="0" cy="0"/>
          <a:chOff x="0" y="0"/>
          <a:chExt cx="0" cy="0"/>
        </a:xfrm>
      </p:grpSpPr>
      <p:sp>
        <p:nvSpPr>
          <p:cNvPr id="88" name="Název programu"/>
          <p:cNvSpPr txBox="1"/>
          <p:nvPr>
            <p:ph type="title" hasCustomPrompt="1"/>
          </p:nvPr>
        </p:nvSpPr>
        <p:spPr>
          <a:prstGeom prst="rect">
            <a:avLst/>
          </a:prstGeom>
        </p:spPr>
        <p:txBody>
          <a:bodyPr/>
          <a:lstStyle/>
          <a:p>
            <a:pPr/>
            <a:r>
              <a:t>Název programu</a:t>
            </a:r>
          </a:p>
        </p:txBody>
      </p:sp>
      <p:sp>
        <p:nvSpPr>
          <p:cNvPr id="89" name="Text úrovně 1…"/>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0" defTabSz="825500">
              <a:lnSpc>
                <a:spcPct val="100000"/>
              </a:lnSpc>
              <a:buSzTx/>
              <a:buNone/>
              <a:defRPr spc="-136" sz="6800">
                <a:latin typeface="Canela Deck Regular"/>
                <a:ea typeface="Canela Deck Regular"/>
                <a:cs typeface="Canela Deck Regular"/>
                <a:sym typeface="Canela Deck Regular"/>
              </a:defRPr>
            </a:lvl2pPr>
            <a:lvl3pPr marL="0" indent="0" defTabSz="825500">
              <a:lnSpc>
                <a:spcPct val="100000"/>
              </a:lnSpc>
              <a:buSzTx/>
              <a:buNone/>
              <a:defRPr spc="-136" sz="6800">
                <a:latin typeface="Canela Deck Regular"/>
                <a:ea typeface="Canela Deck Regular"/>
                <a:cs typeface="Canela Deck Regular"/>
                <a:sym typeface="Canela Deck Regular"/>
              </a:defRPr>
            </a:lvl3pPr>
            <a:lvl4pPr marL="0" indent="0" defTabSz="825500">
              <a:lnSpc>
                <a:spcPct val="100000"/>
              </a:lnSpc>
              <a:buSzTx/>
              <a:buNone/>
              <a:defRPr spc="-136" sz="6800">
                <a:latin typeface="Canela Deck Regular"/>
                <a:ea typeface="Canela Deck Regular"/>
                <a:cs typeface="Canela Deck Regular"/>
                <a:sym typeface="Canela Deck Regular"/>
              </a:defRPr>
            </a:lvl4pPr>
            <a:lvl5pPr marL="0" indent="0" defTabSz="825500">
              <a:lnSpc>
                <a:spcPct val="100000"/>
              </a:lnSpc>
              <a:buSzTx/>
              <a:buNone/>
              <a:defRPr spc="-136" sz="6800">
                <a:latin typeface="Canela Deck Regular"/>
                <a:ea typeface="Canela Deck Regular"/>
                <a:cs typeface="Canela Deck Regular"/>
                <a:sym typeface="Canela Deck Regular"/>
              </a:defRPr>
            </a:lvl5pPr>
          </a:lstStyle>
          <a:p>
            <a:pPr/>
            <a:r>
              <a:t>Body programu</a:t>
            </a:r>
          </a:p>
          <a:p>
            <a:pPr lvl="1"/>
            <a:r>
              <a:t/>
            </a:r>
          </a:p>
          <a:p>
            <a:pPr lvl="2"/>
            <a:r>
              <a:t/>
            </a:r>
          </a:p>
          <a:p>
            <a:pPr lvl="3"/>
            <a:r>
              <a:t/>
            </a:r>
          </a:p>
          <a:p>
            <a:pPr lvl="4"/>
            <a:r>
              <a:t/>
            </a:r>
          </a:p>
        </p:txBody>
      </p:sp>
      <p:sp>
        <p:nvSpPr>
          <p:cNvPr id="90" name="Program – podtitul"/>
          <p:cNvSpPr txBox="1"/>
          <p:nvPr>
            <p:ph type="body" sz="quarter" idx="21" hasCustomPrompt="1"/>
          </p:nvPr>
        </p:nvSpPr>
        <p:spPr>
          <a:xfrm>
            <a:off x="1219200" y="2387114"/>
            <a:ext cx="21945602" cy="832614"/>
          </a:xfrm>
          <a:prstGeom prst="rect">
            <a:avLst/>
          </a:prstGeom>
        </p:spPr>
        <p:txBody>
          <a:bodyPr/>
          <a:lstStyle>
            <a:lvl1pPr marL="0" indent="0" algn="ctr" defTabSz="792479">
              <a:lnSpc>
                <a:spcPct val="100000"/>
              </a:lnSpc>
              <a:spcBef>
                <a:spcPts val="0"/>
              </a:spcBef>
              <a:buSzTx/>
              <a:buNone/>
              <a:defRPr spc="-100" sz="4200">
                <a:latin typeface="Avenir Next Demi Bold"/>
                <a:ea typeface="Avenir Next Demi Bold"/>
                <a:cs typeface="Avenir Next Demi Bold"/>
                <a:sym typeface="Avenir Next Demi Bold"/>
              </a:defRPr>
            </a:lvl1pPr>
          </a:lstStyle>
          <a:p>
            <a:pPr/>
            <a:r>
              <a:t>Program – podtitul</a:t>
            </a:r>
          </a:p>
        </p:txBody>
      </p:sp>
      <p:sp>
        <p:nvSpPr>
          <p:cNvPr id="91" name="Číslo snímku"/>
          <p:cNvSpPr txBox="1"/>
          <p:nvPr>
            <p:ph type="sldNum" sz="quarter" idx="2"/>
          </p:nvPr>
        </p:nvSpPr>
        <p:spPr>
          <a:xfrm>
            <a:off x="11991339" y="1268476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ázev snímku"/>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Název snímku</a:t>
            </a:r>
          </a:p>
        </p:txBody>
      </p:sp>
      <p:sp>
        <p:nvSpPr>
          <p:cNvPr id="3" name="Text úrovně 1…"/>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s odrážkami na snímku</a:t>
            </a:r>
          </a:p>
          <a:p>
            <a:pPr lvl="1"/>
            <a:r>
              <a:t/>
            </a:r>
          </a:p>
          <a:p>
            <a:pPr lvl="2"/>
            <a:r>
              <a:t/>
            </a:r>
          </a:p>
          <a:p>
            <a:pPr lvl="3"/>
            <a:r>
              <a:t/>
            </a:r>
          </a:p>
          <a:p>
            <a:pPr lvl="4"/>
            <a:r>
              <a:t/>
            </a:r>
          </a:p>
        </p:txBody>
      </p:sp>
      <p:sp>
        <p:nvSpPr>
          <p:cNvPr id="4" name="Číslo snímku"/>
          <p:cNvSpPr txBox="1"/>
          <p:nvPr>
            <p:ph type="sldNum" sz="quarter" idx="2"/>
          </p:nvPr>
        </p:nvSpPr>
        <p:spPr>
          <a:xfrm>
            <a:off x="11987530" y="12684760"/>
            <a:ext cx="408941" cy="44450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Avenir Next Regular"/>
                <a:ea typeface="Avenir Next Regular"/>
                <a:cs typeface="Avenir Next Regular"/>
                <a:sym typeface="Avenir Next Regular"/>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1pPr>
      <a:lvl2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2pPr>
      <a:lvl3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3pPr>
      <a:lvl4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4pPr>
      <a:lvl5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5pPr>
      <a:lvl6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6pPr>
      <a:lvl7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7pPr>
      <a:lvl8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8pPr>
      <a:lvl9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hrw.org/news/2020/04/29/china-gender-discrimination-hiring-persists" TargetMode="External"/><Relationship Id="rId3" Type="http://schemas.openxmlformats.org/officeDocument/2006/relationships/hyperlink" Target="https://cryptonews.com/exclusives/how-bitcoin-crypto-might-help-ease-wealth-inequality-without-miracles.ht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Nikita Umnov"/>
          <p:cNvSpPr txBox="1"/>
          <p:nvPr>
            <p:ph type="body" sz="quarter" idx="1"/>
          </p:nvPr>
        </p:nvSpPr>
        <p:spPr>
          <a:xfrm>
            <a:off x="1219199" y="11986162"/>
            <a:ext cx="21945600" cy="605792"/>
          </a:xfrm>
          <a:prstGeom prst="rect">
            <a:avLst/>
          </a:prstGeom>
        </p:spPr>
        <p:txBody>
          <a:bodyPr/>
          <a:lstStyle>
            <a:lvl1pPr>
              <a:defRPr spc="-100"/>
            </a:lvl1pPr>
          </a:lstStyle>
          <a:p>
            <a:pPr/>
            <a:r>
              <a:t>Nikita Umnov</a:t>
            </a:r>
          </a:p>
        </p:txBody>
      </p:sp>
      <p:sp>
        <p:nvSpPr>
          <p:cNvPr id="152" name="Social problems in China"/>
          <p:cNvSpPr txBox="1"/>
          <p:nvPr>
            <p:ph type="title"/>
          </p:nvPr>
        </p:nvSpPr>
        <p:spPr>
          <a:prstGeom prst="rect">
            <a:avLst/>
          </a:prstGeom>
        </p:spPr>
        <p:txBody>
          <a:bodyPr/>
          <a:lstStyle>
            <a:lvl1pPr>
              <a:defRPr spc="-200"/>
            </a:lvl1pPr>
          </a:lstStyle>
          <a:p>
            <a:pPr/>
            <a:r>
              <a:t>Social problems in China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unctionalism - practical dimension"/>
          <p:cNvSpPr txBox="1"/>
          <p:nvPr>
            <p:ph type="title"/>
          </p:nvPr>
        </p:nvSpPr>
        <p:spPr>
          <a:prstGeom prst="rect">
            <a:avLst/>
          </a:prstGeom>
        </p:spPr>
        <p:txBody>
          <a:bodyPr/>
          <a:lstStyle>
            <a:lvl1pPr>
              <a:defRPr spc="-100"/>
            </a:lvl1pPr>
          </a:lstStyle>
          <a:p>
            <a:pPr/>
            <a:r>
              <a:t>Functionalism - practical dimension</a:t>
            </a:r>
          </a:p>
        </p:txBody>
      </p:sp>
      <p:sp>
        <p:nvSpPr>
          <p:cNvPr id="225" name="Text s odrážkami na snímku"/>
          <p:cNvSpPr txBox="1"/>
          <p:nvPr>
            <p:ph type="body" idx="1"/>
          </p:nvPr>
        </p:nvSpPr>
        <p:spPr>
          <a:xfrm>
            <a:off x="1219199" y="4013200"/>
            <a:ext cx="21948578" cy="8483600"/>
          </a:xfrm>
          <a:prstGeom prst="rect">
            <a:avLst/>
          </a:prstGeom>
        </p:spPr>
        <p:txBody>
          <a:bodyPr/>
          <a:lstStyle/>
          <a:p>
            <a:pPr/>
          </a:p>
        </p:txBody>
      </p:sp>
      <p:sp>
        <p:nvSpPr>
          <p:cNvPr id="226" name="Podtitul snímku"/>
          <p:cNvSpPr txBox="1"/>
          <p:nvPr>
            <p:ph type="body" idx="21"/>
          </p:nvPr>
        </p:nvSpPr>
        <p:spPr>
          <a:prstGeom prst="rect">
            <a:avLst/>
          </a:prstGeom>
        </p:spPr>
        <p:txBody>
          <a:bodyPr/>
          <a:lstStyle/>
          <a:p>
            <a:pPr>
              <a:defRPr spc="-42"/>
            </a:pPr>
          </a:p>
        </p:txBody>
      </p:sp>
      <p:pic>
        <p:nvPicPr>
          <p:cNvPr id="227" name="Obrázek" descr="Obrázek"/>
          <p:cNvPicPr>
            <a:picLocks noChangeAspect="1"/>
          </p:cNvPicPr>
          <p:nvPr/>
        </p:nvPicPr>
        <p:blipFill>
          <a:blip r:embed="rId3">
            <a:extLst/>
          </a:blip>
          <a:stretch>
            <a:fillRect/>
          </a:stretch>
        </p:blipFill>
        <p:spPr>
          <a:xfrm>
            <a:off x="4072544" y="2818501"/>
            <a:ext cx="15623196" cy="1215775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ymbolic interactionism"/>
          <p:cNvSpPr txBox="1"/>
          <p:nvPr>
            <p:ph type="title"/>
          </p:nvPr>
        </p:nvSpPr>
        <p:spPr>
          <a:prstGeom prst="rect">
            <a:avLst/>
          </a:prstGeom>
        </p:spPr>
        <p:txBody>
          <a:bodyPr/>
          <a:lstStyle>
            <a:lvl1pPr>
              <a:defRPr spc="-100"/>
            </a:lvl1pPr>
          </a:lstStyle>
          <a:p>
            <a:pPr/>
            <a:r>
              <a:t>Symbolic interactionism</a:t>
            </a:r>
          </a:p>
        </p:txBody>
      </p:sp>
      <p:sp>
        <p:nvSpPr>
          <p:cNvPr id="232" name="Society is an ongoing process of many social interactions…"/>
          <p:cNvSpPr txBox="1"/>
          <p:nvPr>
            <p:ph type="body" idx="1"/>
          </p:nvPr>
        </p:nvSpPr>
        <p:spPr>
          <a:xfrm>
            <a:off x="1219199" y="4013200"/>
            <a:ext cx="21948578" cy="8483600"/>
          </a:xfrm>
          <a:prstGeom prst="rect">
            <a:avLst/>
          </a:prstGeom>
        </p:spPr>
        <p:txBody>
          <a:bodyPr/>
          <a:lstStyle/>
          <a:p>
            <a:pPr/>
            <a:r>
              <a:t>Society is an ongoing process of many social interactions </a:t>
            </a:r>
          </a:p>
          <a:p>
            <a:pPr/>
            <a:r>
              <a:t>Symbolic context of interactions </a:t>
            </a:r>
          </a:p>
          <a:p>
            <a:pPr/>
            <a:r>
              <a:t>Subjective interpretation of symbols </a:t>
            </a:r>
          </a:p>
          <a:p>
            <a:pPr/>
            <a:r>
              <a:t>Communications </a:t>
            </a:r>
          </a:p>
          <a:p>
            <a:pPr/>
            <a:r>
              <a:t>Roles</a:t>
            </a:r>
          </a:p>
        </p:txBody>
      </p:sp>
      <p:sp>
        <p:nvSpPr>
          <p:cNvPr id="233"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ligious and cultural discrimination"/>
          <p:cNvSpPr txBox="1"/>
          <p:nvPr>
            <p:ph type="title"/>
          </p:nvPr>
        </p:nvSpPr>
        <p:spPr>
          <a:xfrm>
            <a:off x="1221184" y="776187"/>
            <a:ext cx="9753601" cy="2879084"/>
          </a:xfrm>
          <a:prstGeom prst="rect">
            <a:avLst/>
          </a:prstGeom>
        </p:spPr>
        <p:txBody>
          <a:bodyPr/>
          <a:lstStyle>
            <a:lvl1pPr defTabSz="2292094">
              <a:defRPr spc="-100" sz="7800"/>
            </a:lvl1pPr>
          </a:lstStyle>
          <a:p>
            <a:pPr/>
            <a:r>
              <a:t>Religious and cultural discrimination</a:t>
            </a:r>
          </a:p>
        </p:txBody>
      </p:sp>
      <p:sp>
        <p:nvSpPr>
          <p:cNvPr id="238" name="The influence of Confucianism -  secularized culture…"/>
          <p:cNvSpPr txBox="1"/>
          <p:nvPr>
            <p:ph type="body" sz="half" idx="1"/>
          </p:nvPr>
        </p:nvSpPr>
        <p:spPr>
          <a:xfrm>
            <a:off x="1219199" y="4023221"/>
            <a:ext cx="9757571" cy="8384679"/>
          </a:xfrm>
          <a:prstGeom prst="rect">
            <a:avLst/>
          </a:prstGeom>
        </p:spPr>
        <p:txBody>
          <a:bodyPr/>
          <a:lstStyle/>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The influence of Confucianism -  secularized culture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Homogeneous and closed society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Discrimination against Uyghurs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Rejection of Muslim culture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State propaganda</a:t>
            </a:r>
          </a:p>
        </p:txBody>
      </p:sp>
      <p:pic>
        <p:nvPicPr>
          <p:cNvPr id="239" name="Obrázek" descr="Obrázek"/>
          <p:cNvPicPr>
            <a:picLocks noChangeAspect="1"/>
          </p:cNvPicPr>
          <p:nvPr/>
        </p:nvPicPr>
        <p:blipFill>
          <a:blip r:embed="rId3">
            <a:extLst/>
          </a:blip>
          <a:stretch>
            <a:fillRect/>
          </a:stretch>
        </p:blipFill>
        <p:spPr>
          <a:xfrm>
            <a:off x="13679081" y="857473"/>
            <a:ext cx="8342742" cy="1200105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Inequality and the Communist Party"/>
          <p:cNvSpPr txBox="1"/>
          <p:nvPr>
            <p:ph type="title"/>
          </p:nvPr>
        </p:nvSpPr>
        <p:spPr>
          <a:prstGeom prst="rect">
            <a:avLst/>
          </a:prstGeom>
        </p:spPr>
        <p:txBody>
          <a:bodyPr/>
          <a:lstStyle>
            <a:lvl1pPr defTabSz="1267966">
              <a:defRPr spc="-100" sz="4300"/>
            </a:lvl1pPr>
          </a:lstStyle>
          <a:p>
            <a:pPr/>
            <a:r>
              <a:t>Inequality and the Communist Party</a:t>
            </a:r>
          </a:p>
        </p:txBody>
      </p:sp>
      <p:pic>
        <p:nvPicPr>
          <p:cNvPr id="244" name="Obrázek" descr="Obrázek"/>
          <p:cNvPicPr>
            <a:picLocks noChangeAspect="1"/>
          </p:cNvPicPr>
          <p:nvPr>
            <p:ph type="pic" idx="21"/>
          </p:nvPr>
        </p:nvPicPr>
        <p:blipFill>
          <a:blip r:embed="rId3">
            <a:extLst/>
          </a:blip>
          <a:srcRect l="17424" t="0" r="17424" b="0"/>
          <a:stretch>
            <a:fillRect/>
          </a:stretch>
        </p:blipFill>
        <p:spPr>
          <a:xfrm>
            <a:off x="12192644" y="1270000"/>
            <a:ext cx="10922002" cy="11176000"/>
          </a:xfrm>
          <a:prstGeom prst="rect">
            <a:avLst/>
          </a:prstGeom>
        </p:spPr>
      </p:pic>
      <p:sp>
        <p:nvSpPr>
          <p:cNvPr id="245" name="Communist Party Membership-Successful Life…"/>
          <p:cNvSpPr txBox="1"/>
          <p:nvPr>
            <p:ph type="body" sz="half" idx="1"/>
          </p:nvPr>
        </p:nvSpPr>
        <p:spPr>
          <a:xfrm>
            <a:off x="1219199" y="4023221"/>
            <a:ext cx="9757571" cy="8384679"/>
          </a:xfrm>
          <a:prstGeom prst="rect">
            <a:avLst/>
          </a:prstGeom>
        </p:spPr>
        <p:txBody>
          <a:bodyPr/>
          <a:lstStyle/>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Communist Party Membership-Successful Life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 Suppression of the business sphere</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Party authority - resignation to a lack of civil liberties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Gender inequality"/>
          <p:cNvSpPr txBox="1"/>
          <p:nvPr>
            <p:ph type="title"/>
          </p:nvPr>
        </p:nvSpPr>
        <p:spPr>
          <a:prstGeom prst="rect">
            <a:avLst/>
          </a:prstGeom>
        </p:spPr>
        <p:txBody>
          <a:bodyPr/>
          <a:lstStyle>
            <a:lvl1pPr defTabSz="1389888">
              <a:defRPr spc="-99" sz="4700"/>
            </a:lvl1pPr>
          </a:lstStyle>
          <a:p>
            <a:pPr/>
            <a:r>
              <a:t>Gender inequality</a:t>
            </a:r>
          </a:p>
        </p:txBody>
      </p:sp>
      <p:sp>
        <p:nvSpPr>
          <p:cNvPr id="250" name="Patriarchal culture- symbol of a man as a leader…"/>
          <p:cNvSpPr txBox="1"/>
          <p:nvPr>
            <p:ph type="body" idx="1"/>
          </p:nvPr>
        </p:nvSpPr>
        <p:spPr>
          <a:xfrm>
            <a:off x="1219199" y="4013200"/>
            <a:ext cx="21948578" cy="8483600"/>
          </a:xfrm>
          <a:prstGeom prst="rect">
            <a:avLst/>
          </a:prstGeom>
        </p:spPr>
        <p:txBody>
          <a:bodyPr/>
          <a:lstStyle/>
          <a:p>
            <a:pPr/>
            <a:r>
              <a:t>Patriarchal culture- symbol of a man as a leader</a:t>
            </a:r>
          </a:p>
          <a:p>
            <a:pPr/>
            <a:r>
              <a:t>Discrimination in politics -  fewer women in public office</a:t>
            </a:r>
          </a:p>
          <a:p>
            <a:pPr/>
            <a:r>
              <a:t>Pregnancy related discrimination </a:t>
            </a:r>
          </a:p>
          <a:p>
            <a:pPr/>
            <a:r>
              <a:t>Domestic violence</a:t>
            </a:r>
          </a:p>
          <a:p>
            <a:pPr/>
            <a:r>
              <a:t>Covid 19 - higher unemployment among women</a:t>
            </a:r>
          </a:p>
        </p:txBody>
      </p:sp>
      <p:sp>
        <p:nvSpPr>
          <p:cNvPr id="251"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Gender inequality"/>
          <p:cNvSpPr txBox="1"/>
          <p:nvPr>
            <p:ph type="title"/>
          </p:nvPr>
        </p:nvSpPr>
        <p:spPr>
          <a:prstGeom prst="rect">
            <a:avLst/>
          </a:prstGeom>
        </p:spPr>
        <p:txBody>
          <a:bodyPr/>
          <a:lstStyle/>
          <a:p>
            <a:pPr/>
            <a:r>
              <a:t>Gender inequality</a:t>
            </a:r>
          </a:p>
        </p:txBody>
      </p:sp>
      <p:sp>
        <p:nvSpPr>
          <p:cNvPr id="256" name="Text s odrážkami na snímku"/>
          <p:cNvSpPr txBox="1"/>
          <p:nvPr>
            <p:ph type="body" idx="1"/>
          </p:nvPr>
        </p:nvSpPr>
        <p:spPr>
          <a:prstGeom prst="rect">
            <a:avLst/>
          </a:prstGeom>
        </p:spPr>
        <p:txBody>
          <a:bodyPr/>
          <a:lstStyle/>
          <a:p>
            <a:pPr/>
          </a:p>
        </p:txBody>
      </p:sp>
      <p:sp>
        <p:nvSpPr>
          <p:cNvPr id="257" name="Podtitul snímku"/>
          <p:cNvSpPr txBox="1"/>
          <p:nvPr>
            <p:ph type="body" idx="21"/>
          </p:nvPr>
        </p:nvSpPr>
        <p:spPr>
          <a:prstGeom prst="rect">
            <a:avLst/>
          </a:prstGeom>
        </p:spPr>
        <p:txBody>
          <a:bodyPr/>
          <a:lstStyle/>
          <a:p>
            <a:pPr/>
          </a:p>
        </p:txBody>
      </p:sp>
      <p:pic>
        <p:nvPicPr>
          <p:cNvPr id="258" name="Obrázek" descr="Obrázek"/>
          <p:cNvPicPr>
            <a:picLocks noChangeAspect="1"/>
          </p:cNvPicPr>
          <p:nvPr/>
        </p:nvPicPr>
        <p:blipFill>
          <a:blip r:embed="rId3">
            <a:extLst/>
          </a:blip>
          <a:stretch>
            <a:fillRect/>
          </a:stretch>
        </p:blipFill>
        <p:spPr>
          <a:xfrm>
            <a:off x="3676872" y="2685508"/>
            <a:ext cx="16441270" cy="1030823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Digital surveillance"/>
          <p:cNvSpPr txBox="1"/>
          <p:nvPr>
            <p:ph type="title"/>
          </p:nvPr>
        </p:nvSpPr>
        <p:spPr>
          <a:prstGeom prst="rect">
            <a:avLst/>
          </a:prstGeom>
        </p:spPr>
        <p:txBody>
          <a:bodyPr/>
          <a:lstStyle>
            <a:lvl1pPr defTabSz="2267711">
              <a:defRPr spc="-78" sz="7812"/>
            </a:lvl1pPr>
          </a:lstStyle>
          <a:p>
            <a:pPr/>
            <a:r>
              <a:t>Digital surveillance</a:t>
            </a:r>
          </a:p>
        </p:txBody>
      </p:sp>
      <p:pic>
        <p:nvPicPr>
          <p:cNvPr id="263" name="Obrázek" descr="Obrázek"/>
          <p:cNvPicPr>
            <a:picLocks noChangeAspect="1"/>
          </p:cNvPicPr>
          <p:nvPr>
            <p:ph type="pic" idx="21"/>
          </p:nvPr>
        </p:nvPicPr>
        <p:blipFill>
          <a:blip r:embed="rId3">
            <a:extLst/>
          </a:blip>
          <a:srcRect l="21047" t="0" r="21047" b="0"/>
          <a:stretch>
            <a:fillRect/>
          </a:stretch>
        </p:blipFill>
        <p:spPr>
          <a:xfrm>
            <a:off x="12192643" y="718588"/>
            <a:ext cx="10972802" cy="12329625"/>
          </a:xfrm>
          <a:prstGeom prst="rect">
            <a:avLst/>
          </a:prstGeom>
        </p:spPr>
      </p:pic>
      <p:sp>
        <p:nvSpPr>
          <p:cNvPr id="264" name="Podtitul snímku"/>
          <p:cNvSpPr txBox="1"/>
          <p:nvPr>
            <p:ph type="body" sz="quarter" idx="1"/>
          </p:nvPr>
        </p:nvSpPr>
        <p:spPr>
          <a:prstGeom prst="rect">
            <a:avLst/>
          </a:prstGeom>
        </p:spPr>
        <p:txBody>
          <a:bodyPr/>
          <a:lstStyle/>
          <a:p>
            <a:pPr/>
          </a:p>
        </p:txBody>
      </p:sp>
      <p:sp>
        <p:nvSpPr>
          <p:cNvPr id="265" name="Text úrovně 1…"/>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MyChat </a:t>
            </a:r>
          </a:p>
          <a:p>
            <a:pPr/>
            <a:r>
              <a:t>Sharp eyes </a:t>
            </a:r>
          </a:p>
          <a:p>
            <a:pPr/>
            <a:r>
              <a:t>Social credit system </a:t>
            </a:r>
          </a:p>
          <a:p>
            <a:pPr/>
            <a:r>
              <a:t>DNA database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ryptocurrencies and wealth inequality"/>
          <p:cNvSpPr txBox="1"/>
          <p:nvPr>
            <p:ph type="title"/>
          </p:nvPr>
        </p:nvSpPr>
        <p:spPr>
          <a:prstGeom prst="rect">
            <a:avLst/>
          </a:prstGeom>
        </p:spPr>
        <p:txBody>
          <a:bodyPr/>
          <a:lstStyle>
            <a:lvl1pPr>
              <a:defRPr spc="-100"/>
            </a:lvl1pPr>
          </a:lstStyle>
          <a:p>
            <a:pPr/>
            <a:r>
              <a:t>Cryptocurrencies and wealth inequality</a:t>
            </a:r>
          </a:p>
        </p:txBody>
      </p:sp>
      <p:sp>
        <p:nvSpPr>
          <p:cNvPr id="270" name="How cryptocurrencies can help end wealth inequality in China?…"/>
          <p:cNvSpPr txBox="1"/>
          <p:nvPr>
            <p:ph type="body" idx="1"/>
          </p:nvPr>
        </p:nvSpPr>
        <p:spPr>
          <a:xfrm>
            <a:off x="1219199" y="4013200"/>
            <a:ext cx="21948578" cy="8483600"/>
          </a:xfrm>
          <a:prstGeom prst="rect">
            <a:avLst/>
          </a:prstGeom>
        </p:spPr>
        <p:txBody>
          <a:bodyPr/>
          <a:lstStyle/>
          <a:p>
            <a:pPr>
              <a:defRPr>
                <a:latin typeface="Canela Text Bold"/>
                <a:ea typeface="Canela Text Bold"/>
                <a:cs typeface="Canela Text Bold"/>
                <a:sym typeface="Canela Text Bold"/>
              </a:defRPr>
            </a:pPr>
            <a:r>
              <a:t>How cryptocurrencies can help end wealth inequality in China? </a:t>
            </a:r>
          </a:p>
          <a:p>
            <a:pPr/>
            <a:r>
              <a:t>People can no longer be trampled by “monetary policy” </a:t>
            </a:r>
          </a:p>
          <a:p>
            <a:pPr/>
            <a:r>
              <a:t>The government will no longer be able to interfere ineffectively in the  economy. </a:t>
            </a:r>
          </a:p>
          <a:p>
            <a:pPr/>
            <a:r>
              <a:t>The growth of crypto and decentralized finance will ease wealth transfer </a:t>
            </a:r>
          </a:p>
          <a:p>
            <a:pPr/>
            <a:r>
              <a:t>Simplification or elimination of the rules of the formal financial system </a:t>
            </a:r>
          </a:p>
          <a:p>
            <a:pPr>
              <a:defRPr>
                <a:latin typeface="Canela Text Bold"/>
                <a:ea typeface="Canela Text Bold"/>
                <a:cs typeface="Canela Text Bold"/>
                <a:sym typeface="Canela Text Bold"/>
              </a:defRPr>
            </a:pPr>
            <a:r>
              <a:t>2021- China has declared all cryptocurrency transactions illegal</a:t>
            </a:r>
          </a:p>
        </p:txBody>
      </p:sp>
      <p:sp>
        <p:nvSpPr>
          <p:cNvPr id="271"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ources"/>
          <p:cNvSpPr txBox="1"/>
          <p:nvPr>
            <p:ph type="title"/>
          </p:nvPr>
        </p:nvSpPr>
        <p:spPr>
          <a:prstGeom prst="rect">
            <a:avLst/>
          </a:prstGeom>
        </p:spPr>
        <p:txBody>
          <a:bodyPr/>
          <a:lstStyle>
            <a:lvl1pPr>
              <a:defRPr spc="-100"/>
            </a:lvl1pPr>
          </a:lstStyle>
          <a:p>
            <a:pPr/>
            <a:r>
              <a:t>Sources</a:t>
            </a:r>
          </a:p>
        </p:txBody>
      </p:sp>
      <p:sp>
        <p:nvSpPr>
          <p:cNvPr id="274" name="STRASSER, Hermann; RANDALL, Susan C. introduction to theories of social change. 1974.…"/>
          <p:cNvSpPr txBox="1"/>
          <p:nvPr>
            <p:ph type="body" idx="1"/>
          </p:nvPr>
        </p:nvSpPr>
        <p:spPr>
          <a:xfrm>
            <a:off x="2523145" y="4009347"/>
            <a:ext cx="21948579" cy="8483602"/>
          </a:xfrm>
          <a:prstGeom prst="rect">
            <a:avLst/>
          </a:prstGeom>
        </p:spPr>
        <p:txBody>
          <a:bodyPr/>
          <a:lstStyle/>
          <a:p>
            <a:pPr marL="0" indent="0" defTabSz="457200">
              <a:lnSpc>
                <a:spcPct val="100000"/>
              </a:lnSpc>
              <a:spcBef>
                <a:spcPts val="0"/>
              </a:spcBef>
              <a:buSzTx/>
              <a:buNone/>
              <a:defRPr sz="3400">
                <a:solidFill>
                  <a:srgbClr val="222222"/>
                </a:solidFill>
                <a:latin typeface="Arial"/>
                <a:ea typeface="Arial"/>
                <a:cs typeface="Arial"/>
                <a:sym typeface="Arial"/>
              </a:defRPr>
            </a:pPr>
            <a:r>
              <a:t>STRASSER, Hermann; RANDALL, Susan C. introduction to theories of social change. 1974</a:t>
            </a:r>
            <a:r>
              <a:rPr sz="1300"/>
              <a:t>.</a:t>
            </a:r>
            <a:endParaRPr sz="1300"/>
          </a:p>
          <a:p>
            <a:pPr marL="0" indent="0" defTabSz="457200">
              <a:lnSpc>
                <a:spcPct val="100000"/>
              </a:lnSpc>
              <a:spcBef>
                <a:spcPts val="0"/>
              </a:spcBef>
              <a:buSzTx/>
              <a:buNone/>
              <a:defRPr sz="1300">
                <a:solidFill>
                  <a:srgbClr val="222222"/>
                </a:solidFill>
                <a:latin typeface="Arial"/>
                <a:ea typeface="Arial"/>
                <a:cs typeface="Arial"/>
                <a:sym typeface="Arial"/>
              </a:defRPr>
            </a:pPr>
            <a:r>
              <a:t> </a:t>
            </a:r>
          </a:p>
          <a:p>
            <a:pPr marL="0" indent="0" defTabSz="457200">
              <a:lnSpc>
                <a:spcPct val="100000"/>
              </a:lnSpc>
              <a:spcBef>
                <a:spcPts val="0"/>
              </a:spcBef>
              <a:buSzTx/>
              <a:buNone/>
              <a:defRPr sz="1300">
                <a:solidFill>
                  <a:srgbClr val="222222"/>
                </a:solidFill>
                <a:latin typeface="Arial"/>
                <a:ea typeface="Arial"/>
                <a:cs typeface="Arial"/>
                <a:sym typeface="Arial"/>
              </a:defRPr>
            </a:pPr>
          </a:p>
          <a:p>
            <a:pPr marL="0" indent="0" defTabSz="457200">
              <a:lnSpc>
                <a:spcPct val="100000"/>
              </a:lnSpc>
              <a:spcBef>
                <a:spcPts val="0"/>
              </a:spcBef>
              <a:buSzTx/>
              <a:buNone/>
              <a:defRPr sz="1300">
                <a:solidFill>
                  <a:srgbClr val="222222"/>
                </a:solidFill>
                <a:latin typeface="Arial"/>
                <a:ea typeface="Arial"/>
                <a:cs typeface="Arial"/>
                <a:sym typeface="Arial"/>
              </a:defRPr>
            </a:pPr>
          </a:p>
          <a:p>
            <a:pPr marL="0" indent="0" defTabSz="457200">
              <a:lnSpc>
                <a:spcPct val="100000"/>
              </a:lnSpc>
              <a:spcBef>
                <a:spcPts val="0"/>
              </a:spcBef>
              <a:buSzTx/>
              <a:buNone/>
              <a:defRPr sz="3300" u="sng">
                <a:solidFill>
                  <a:srgbClr val="222222"/>
                </a:solidFill>
                <a:latin typeface="Arial"/>
                <a:ea typeface="Arial"/>
                <a:cs typeface="Arial"/>
                <a:sym typeface="Arial"/>
              </a:defRPr>
            </a:pPr>
            <a:r>
              <a:rPr>
                <a:solidFill>
                  <a:srgbClr val="0000FF"/>
                </a:solidFill>
                <a:uFill>
                  <a:solidFill>
                    <a:srgbClr val="0000FF"/>
                  </a:solidFill>
                </a:uFill>
                <a:hlinkClick r:id="rId2" invalidUrl="" action="" tgtFrame="" tooltip="" history="1" highlightClick="0" endSnd="0"/>
              </a:rPr>
              <a:t>https://www.hrw.org/news/2020/04/29/china-gender-discrimination-hiring-persists</a:t>
            </a:r>
            <a:r>
              <a:rPr u="none"/>
              <a:t> </a:t>
            </a:r>
          </a:p>
          <a:p>
            <a:pPr marL="0" indent="0" defTabSz="457200">
              <a:lnSpc>
                <a:spcPct val="100000"/>
              </a:lnSpc>
              <a:spcBef>
                <a:spcPts val="0"/>
              </a:spcBef>
              <a:buSzTx/>
              <a:buNone/>
              <a:defRPr sz="3300">
                <a:solidFill>
                  <a:srgbClr val="222222"/>
                </a:solidFill>
                <a:latin typeface="Arial"/>
                <a:ea typeface="Arial"/>
                <a:cs typeface="Arial"/>
                <a:sym typeface="Arial"/>
              </a:defRPr>
            </a:pPr>
          </a:p>
          <a:p>
            <a:pPr marL="0" indent="0" defTabSz="457200">
              <a:lnSpc>
                <a:spcPct val="100000"/>
              </a:lnSpc>
              <a:spcBef>
                <a:spcPts val="0"/>
              </a:spcBef>
              <a:buSzTx/>
              <a:buNone/>
              <a:defRPr sz="3300">
                <a:solidFill>
                  <a:srgbClr val="222222"/>
                </a:solidFill>
                <a:latin typeface="Arial"/>
                <a:ea typeface="Arial"/>
                <a:cs typeface="Arial"/>
                <a:sym typeface="Arial"/>
              </a:defRPr>
            </a:pPr>
            <a:r>
              <a:t>Rosenberg BG, Jing Q. A revolution in family life: The political and social structural impact of China's one child policy. Journal of Social Issues. 1996 Oct;52(3):51-69.</a:t>
            </a:r>
          </a:p>
          <a:p>
            <a:pPr marL="0" indent="0" defTabSz="457200">
              <a:lnSpc>
                <a:spcPct val="100000"/>
              </a:lnSpc>
              <a:spcBef>
                <a:spcPts val="0"/>
              </a:spcBef>
              <a:buSzTx/>
              <a:buNone/>
              <a:defRPr sz="3300">
                <a:solidFill>
                  <a:srgbClr val="222222"/>
                </a:solidFill>
                <a:latin typeface="Arial"/>
                <a:ea typeface="Arial"/>
                <a:cs typeface="Arial"/>
                <a:sym typeface="Arial"/>
              </a:defRPr>
            </a:pPr>
            <a:r>
              <a:t> </a:t>
            </a:r>
          </a:p>
          <a:p>
            <a:pPr marL="0" indent="0" defTabSz="457200">
              <a:lnSpc>
                <a:spcPct val="100000"/>
              </a:lnSpc>
              <a:spcBef>
                <a:spcPts val="0"/>
              </a:spcBef>
              <a:buSzTx/>
              <a:buNone/>
              <a:defRPr sz="3300">
                <a:solidFill>
                  <a:srgbClr val="222222"/>
                </a:solidFill>
                <a:latin typeface="Arial"/>
                <a:ea typeface="Arial"/>
                <a:cs typeface="Arial"/>
                <a:sym typeface="Arial"/>
              </a:defRPr>
            </a:pPr>
            <a:r>
              <a:t>Bian Y. Chinese social stratification and social mobility. Annual review of sociology. 2002 Aug;28(1):91-116.</a:t>
            </a:r>
          </a:p>
          <a:p>
            <a:pPr marL="0" indent="0" defTabSz="457200">
              <a:lnSpc>
                <a:spcPct val="100000"/>
              </a:lnSpc>
              <a:spcBef>
                <a:spcPts val="0"/>
              </a:spcBef>
              <a:buSzTx/>
              <a:buNone/>
              <a:defRPr sz="3300">
                <a:solidFill>
                  <a:srgbClr val="222222"/>
                </a:solidFill>
                <a:latin typeface="Arial"/>
                <a:ea typeface="Arial"/>
                <a:cs typeface="Arial"/>
                <a:sym typeface="Arial"/>
              </a:defRPr>
            </a:pPr>
          </a:p>
          <a:p>
            <a:pPr marL="0" indent="0" defTabSz="457200">
              <a:lnSpc>
                <a:spcPct val="100000"/>
              </a:lnSpc>
              <a:spcBef>
                <a:spcPts val="0"/>
              </a:spcBef>
              <a:buSzTx/>
              <a:buNone/>
              <a:defRPr sz="3300" u="sng">
                <a:solidFill>
                  <a:srgbClr val="222222"/>
                </a:solidFill>
                <a:latin typeface="Arial"/>
                <a:ea typeface="Arial"/>
                <a:cs typeface="Arial"/>
                <a:sym typeface="Arial"/>
              </a:defRPr>
            </a:pPr>
            <a:r>
              <a:rPr>
                <a:solidFill>
                  <a:srgbClr val="0000FF"/>
                </a:solidFill>
                <a:uFill>
                  <a:solidFill>
                    <a:srgbClr val="0000FF"/>
                  </a:solidFill>
                </a:uFill>
                <a:hlinkClick r:id="rId3" invalidUrl="" action="" tgtFrame="" tooltip="" history="1" highlightClick="0" endSnd="0"/>
              </a:rPr>
              <a:t>https://cryptonews.com/exclusives/how-bitcoin-crypto-might-help-ease-wealth-inequality-without-miracles.htm</a:t>
            </a:r>
            <a:r>
              <a:rPr u="none"/>
              <a:t>l </a:t>
            </a:r>
          </a:p>
          <a:p>
            <a:pPr marL="0" indent="0" defTabSz="457200">
              <a:lnSpc>
                <a:spcPct val="100000"/>
              </a:lnSpc>
              <a:spcBef>
                <a:spcPts val="0"/>
              </a:spcBef>
              <a:buSzTx/>
              <a:buNone/>
              <a:defRPr sz="3300">
                <a:solidFill>
                  <a:srgbClr val="222222"/>
                </a:solidFill>
                <a:latin typeface="Arial"/>
                <a:ea typeface="Arial"/>
                <a:cs typeface="Arial"/>
                <a:sym typeface="Arial"/>
              </a:defRPr>
            </a:pPr>
          </a:p>
          <a:p>
            <a:pPr marL="0" indent="0" defTabSz="457200">
              <a:lnSpc>
                <a:spcPct val="100000"/>
              </a:lnSpc>
              <a:spcBef>
                <a:spcPts val="0"/>
              </a:spcBef>
              <a:buSzTx/>
              <a:buNone/>
              <a:defRPr sz="3300">
                <a:solidFill>
                  <a:srgbClr val="222222"/>
                </a:solidFill>
                <a:latin typeface="Arial"/>
                <a:ea typeface="Arial"/>
                <a:cs typeface="Arial"/>
                <a:sym typeface="Arial"/>
              </a:defRPr>
            </a:pPr>
            <a:r>
              <a:t>Li, S., Sato, H. and Sicular, T. eds., 2013. </a:t>
            </a:r>
            <a:r>
              <a:rPr i="1"/>
              <a:t>Rising inequality in China: Challenges to a harmonious society</a:t>
            </a:r>
            <a:r>
              <a:t>. Cambridge University Press.</a:t>
            </a:r>
            <a:endParaRPr i="1"/>
          </a:p>
          <a:p>
            <a:pPr marL="0" indent="0" defTabSz="457200">
              <a:lnSpc>
                <a:spcPct val="100000"/>
              </a:lnSpc>
              <a:spcBef>
                <a:spcPts val="0"/>
              </a:spcBef>
              <a:buSzTx/>
              <a:buNone/>
              <a:defRPr sz="3300">
                <a:solidFill>
                  <a:srgbClr val="222222"/>
                </a:solidFill>
                <a:latin typeface="Arial"/>
                <a:ea typeface="Arial"/>
                <a:cs typeface="Arial"/>
                <a:sym typeface="Arial"/>
              </a:defRPr>
            </a:pPr>
          </a:p>
          <a:p>
            <a:pPr marL="0" indent="0" defTabSz="457200">
              <a:lnSpc>
                <a:spcPct val="100000"/>
              </a:lnSpc>
              <a:spcBef>
                <a:spcPts val="0"/>
              </a:spcBef>
              <a:buSzTx/>
              <a:buNone/>
              <a:defRPr sz="3300">
                <a:solidFill>
                  <a:srgbClr val="222222"/>
                </a:solidFill>
                <a:latin typeface="Arial"/>
                <a:ea typeface="Arial"/>
                <a:cs typeface="Arial"/>
                <a:sym typeface="Arial"/>
              </a:defRPr>
            </a:pPr>
            <a:r>
              <a:t>Knight J. Inequality in China: an overview. The World Bank Research Observer. 2014 Feb 1;29(1):1-9.</a:t>
            </a:r>
          </a:p>
        </p:txBody>
      </p:sp>
      <p:sp>
        <p:nvSpPr>
          <p:cNvPr id="275"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ociological theories"/>
          <p:cNvSpPr txBox="1"/>
          <p:nvPr>
            <p:ph type="title"/>
          </p:nvPr>
        </p:nvSpPr>
        <p:spPr>
          <a:prstGeom prst="rect">
            <a:avLst/>
          </a:prstGeom>
        </p:spPr>
        <p:txBody>
          <a:bodyPr/>
          <a:lstStyle>
            <a:lvl1pPr>
              <a:defRPr spc="-100"/>
            </a:lvl1pPr>
          </a:lstStyle>
          <a:p>
            <a:pPr/>
            <a:r>
              <a:t>Sociological theories</a:t>
            </a:r>
          </a:p>
        </p:txBody>
      </p:sp>
      <p:sp>
        <p:nvSpPr>
          <p:cNvPr id="157" name="Text s odrážkami na snímku"/>
          <p:cNvSpPr txBox="1"/>
          <p:nvPr>
            <p:ph type="body" idx="1"/>
          </p:nvPr>
        </p:nvSpPr>
        <p:spPr>
          <a:xfrm>
            <a:off x="1024321" y="3668312"/>
            <a:ext cx="21948579" cy="8483602"/>
          </a:xfrm>
          <a:prstGeom prst="rect">
            <a:avLst/>
          </a:prstGeom>
        </p:spPr>
        <p:txBody>
          <a:bodyPr/>
          <a:lstStyle/>
          <a:p>
            <a:pPr/>
          </a:p>
        </p:txBody>
      </p:sp>
      <p:sp>
        <p:nvSpPr>
          <p:cNvPr id="158" name="Podtitul snímku"/>
          <p:cNvSpPr txBox="1"/>
          <p:nvPr>
            <p:ph type="body" idx="21"/>
          </p:nvPr>
        </p:nvSpPr>
        <p:spPr>
          <a:prstGeom prst="rect">
            <a:avLst/>
          </a:prstGeom>
        </p:spPr>
        <p:txBody>
          <a:bodyPr/>
          <a:lstStyle/>
          <a:p>
            <a:pPr>
              <a:defRPr spc="-42"/>
            </a:pPr>
          </a:p>
        </p:txBody>
      </p:sp>
      <p:grpSp>
        <p:nvGrpSpPr>
          <p:cNvPr id="161" name="Sociological theories"/>
          <p:cNvGrpSpPr/>
          <p:nvPr/>
        </p:nvGrpSpPr>
        <p:grpSpPr>
          <a:xfrm>
            <a:off x="1178967" y="6343972"/>
            <a:ext cx="7154506" cy="1905002"/>
            <a:chOff x="0" y="0"/>
            <a:chExt cx="7154504" cy="1905000"/>
          </a:xfrm>
        </p:grpSpPr>
        <p:sp>
          <p:nvSpPr>
            <p:cNvPr id="159" name="Obdélník"/>
            <p:cNvSpPr/>
            <p:nvPr/>
          </p:nvSpPr>
          <p:spPr>
            <a:xfrm>
              <a:off x="-1" y="0"/>
              <a:ext cx="7154506" cy="1905001"/>
            </a:xfrm>
            <a:prstGeom prst="rect">
              <a:avLst/>
            </a:prstGeom>
            <a:solidFill>
              <a:srgbClr val="FFFFFF"/>
            </a:solidFill>
            <a:ln w="127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b="1" sz="3700">
                  <a:latin typeface="Avenir Next Regular"/>
                  <a:ea typeface="Avenir Next Regular"/>
                  <a:cs typeface="Avenir Next Regular"/>
                  <a:sym typeface="Avenir Next Regular"/>
                </a:defRPr>
              </a:pPr>
            </a:p>
          </p:txBody>
        </p:sp>
        <p:sp>
          <p:nvSpPr>
            <p:cNvPr id="160" name="Sociological theories"/>
            <p:cNvSpPr txBox="1"/>
            <p:nvPr/>
          </p:nvSpPr>
          <p:spPr>
            <a:xfrm>
              <a:off x="6349" y="577850"/>
              <a:ext cx="7141806"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lnSpc>
                  <a:spcPct val="100000"/>
                </a:lnSpc>
                <a:defRPr b="1" sz="3700">
                  <a:latin typeface="Avenir Next Regular"/>
                  <a:ea typeface="Avenir Next Regular"/>
                  <a:cs typeface="Avenir Next Regular"/>
                  <a:sym typeface="Avenir Next Regular"/>
                </a:defRPr>
              </a:lvl1pPr>
            </a:lstStyle>
            <a:p>
              <a:pPr/>
              <a:r>
                <a:t>Sociological theories</a:t>
              </a:r>
            </a:p>
          </p:txBody>
        </p:sp>
      </p:grpSp>
      <p:sp>
        <p:nvSpPr>
          <p:cNvPr id="162" name="Čára"/>
          <p:cNvSpPr/>
          <p:nvPr/>
        </p:nvSpPr>
        <p:spPr>
          <a:xfrm flipV="1">
            <a:off x="8365062" y="5369586"/>
            <a:ext cx="1905002" cy="1905002"/>
          </a:xfrm>
          <a:prstGeom prst="line">
            <a:avLst/>
          </a:prstGeom>
          <a:ln w="25400">
            <a:solidFill>
              <a:srgbClr val="000000"/>
            </a:solidFill>
            <a:miter lim="400000"/>
          </a:ln>
        </p:spPr>
        <p:txBody>
          <a:bodyPr lIns="45718" tIns="45718" rIns="45718" bIns="45718"/>
          <a:lstStyle/>
          <a:p>
            <a:pPr/>
          </a:p>
        </p:txBody>
      </p:sp>
      <p:grpSp>
        <p:nvGrpSpPr>
          <p:cNvPr id="165" name="Conflict theory"/>
          <p:cNvGrpSpPr/>
          <p:nvPr/>
        </p:nvGrpSpPr>
        <p:grpSpPr>
          <a:xfrm>
            <a:off x="10301653" y="4721728"/>
            <a:ext cx="5159889" cy="1235283"/>
            <a:chOff x="0" y="0"/>
            <a:chExt cx="5159888" cy="1235282"/>
          </a:xfrm>
        </p:grpSpPr>
        <p:sp>
          <p:nvSpPr>
            <p:cNvPr id="163" name="Obdélník"/>
            <p:cNvSpPr/>
            <p:nvPr/>
          </p:nvSpPr>
          <p:spPr>
            <a:xfrm>
              <a:off x="-1" y="-1"/>
              <a:ext cx="5159890" cy="1235284"/>
            </a:xfrm>
            <a:prstGeom prst="rect">
              <a:avLst/>
            </a:prstGeom>
            <a:solidFill>
              <a:srgbClr val="FFFFFF"/>
            </a:solidFill>
            <a:ln w="127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700">
                  <a:latin typeface="Avenir Next Regular"/>
                  <a:ea typeface="Avenir Next Regular"/>
                  <a:cs typeface="Avenir Next Regular"/>
                  <a:sym typeface="Avenir Next Regular"/>
                </a:defRPr>
              </a:pPr>
            </a:p>
          </p:txBody>
        </p:sp>
        <p:sp>
          <p:nvSpPr>
            <p:cNvPr id="164" name="Conflict theory"/>
            <p:cNvSpPr txBox="1"/>
            <p:nvPr/>
          </p:nvSpPr>
          <p:spPr>
            <a:xfrm>
              <a:off x="6349" y="242990"/>
              <a:ext cx="514719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lnSpc>
                  <a:spcPct val="100000"/>
                </a:lnSpc>
                <a:defRPr sz="3700">
                  <a:latin typeface="Avenir Next Regular"/>
                  <a:ea typeface="Avenir Next Regular"/>
                  <a:cs typeface="Avenir Next Regular"/>
                  <a:sym typeface="Avenir Next Regular"/>
                </a:defRPr>
              </a:lvl1pPr>
            </a:lstStyle>
            <a:p>
              <a:pPr/>
              <a:r>
                <a:t>Conflict theory</a:t>
              </a:r>
            </a:p>
          </p:txBody>
        </p:sp>
      </p:grpSp>
      <p:sp>
        <p:nvSpPr>
          <p:cNvPr id="166" name="Čára"/>
          <p:cNvSpPr/>
          <p:nvPr/>
        </p:nvSpPr>
        <p:spPr>
          <a:xfrm>
            <a:off x="8365062" y="7274587"/>
            <a:ext cx="3001186" cy="43773"/>
          </a:xfrm>
          <a:prstGeom prst="line">
            <a:avLst/>
          </a:prstGeom>
          <a:ln w="25400">
            <a:solidFill>
              <a:srgbClr val="000000"/>
            </a:solidFill>
            <a:miter lim="400000"/>
          </a:ln>
        </p:spPr>
        <p:txBody>
          <a:bodyPr lIns="45718" tIns="45718" rIns="45718" bIns="45718"/>
          <a:lstStyle/>
          <a:p>
            <a:pPr/>
          </a:p>
        </p:txBody>
      </p:sp>
      <p:grpSp>
        <p:nvGrpSpPr>
          <p:cNvPr id="169" name="Functionalism theory"/>
          <p:cNvGrpSpPr/>
          <p:nvPr/>
        </p:nvGrpSpPr>
        <p:grpSpPr>
          <a:xfrm>
            <a:off x="11397836" y="6678831"/>
            <a:ext cx="5159889" cy="1235284"/>
            <a:chOff x="0" y="0"/>
            <a:chExt cx="5159888" cy="1235283"/>
          </a:xfrm>
        </p:grpSpPr>
        <p:sp>
          <p:nvSpPr>
            <p:cNvPr id="167" name="Obdélník"/>
            <p:cNvSpPr/>
            <p:nvPr/>
          </p:nvSpPr>
          <p:spPr>
            <a:xfrm>
              <a:off x="-1" y="-1"/>
              <a:ext cx="5159890" cy="1235285"/>
            </a:xfrm>
            <a:prstGeom prst="rect">
              <a:avLst/>
            </a:prstGeom>
            <a:solidFill>
              <a:srgbClr val="FFFFFF"/>
            </a:solidFill>
            <a:ln w="127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700">
                  <a:latin typeface="Avenir Next Regular"/>
                  <a:ea typeface="Avenir Next Regular"/>
                  <a:cs typeface="Avenir Next Regular"/>
                  <a:sym typeface="Avenir Next Regular"/>
                </a:defRPr>
              </a:pPr>
            </a:p>
          </p:txBody>
        </p:sp>
        <p:sp>
          <p:nvSpPr>
            <p:cNvPr id="168" name="Functionalism theory"/>
            <p:cNvSpPr txBox="1"/>
            <p:nvPr/>
          </p:nvSpPr>
          <p:spPr>
            <a:xfrm>
              <a:off x="6349" y="242991"/>
              <a:ext cx="514719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lnSpc>
                  <a:spcPct val="100000"/>
                </a:lnSpc>
                <a:defRPr sz="3700">
                  <a:latin typeface="Avenir Next Regular"/>
                  <a:ea typeface="Avenir Next Regular"/>
                  <a:cs typeface="Avenir Next Regular"/>
                  <a:sym typeface="Avenir Next Regular"/>
                </a:defRPr>
              </a:lvl1pPr>
            </a:lstStyle>
            <a:p>
              <a:pPr/>
              <a:r>
                <a:t>Functionalism theory </a:t>
              </a:r>
            </a:p>
          </p:txBody>
        </p:sp>
      </p:grpSp>
      <p:sp>
        <p:nvSpPr>
          <p:cNvPr id="170" name="Čára"/>
          <p:cNvSpPr/>
          <p:nvPr/>
        </p:nvSpPr>
        <p:spPr>
          <a:xfrm>
            <a:off x="8365062" y="7274587"/>
            <a:ext cx="2331296" cy="1953122"/>
          </a:xfrm>
          <a:prstGeom prst="line">
            <a:avLst/>
          </a:prstGeom>
          <a:ln w="25400">
            <a:solidFill>
              <a:srgbClr val="000000"/>
            </a:solidFill>
            <a:miter lim="400000"/>
          </a:ln>
        </p:spPr>
        <p:txBody>
          <a:bodyPr lIns="45718" tIns="45718" rIns="45718" bIns="45718"/>
          <a:lstStyle/>
          <a:p>
            <a:pPr/>
          </a:p>
        </p:txBody>
      </p:sp>
      <p:grpSp>
        <p:nvGrpSpPr>
          <p:cNvPr id="173" name="Symbolic interactionism theory"/>
          <p:cNvGrpSpPr/>
          <p:nvPr/>
        </p:nvGrpSpPr>
        <p:grpSpPr>
          <a:xfrm>
            <a:off x="10727946" y="8635937"/>
            <a:ext cx="5930319" cy="1654494"/>
            <a:chOff x="0" y="0"/>
            <a:chExt cx="5930318" cy="1654493"/>
          </a:xfrm>
        </p:grpSpPr>
        <p:sp>
          <p:nvSpPr>
            <p:cNvPr id="171" name="Obdélník"/>
            <p:cNvSpPr/>
            <p:nvPr/>
          </p:nvSpPr>
          <p:spPr>
            <a:xfrm>
              <a:off x="-1" y="-1"/>
              <a:ext cx="5930320" cy="1654495"/>
            </a:xfrm>
            <a:prstGeom prst="rect">
              <a:avLst/>
            </a:prstGeom>
            <a:solidFill>
              <a:srgbClr val="FFFFFF"/>
            </a:solidFill>
            <a:ln w="127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700">
                  <a:latin typeface="Avenir Next Regular"/>
                  <a:ea typeface="Avenir Next Regular"/>
                  <a:cs typeface="Avenir Next Regular"/>
                  <a:sym typeface="Avenir Next Regular"/>
                </a:defRPr>
              </a:pPr>
            </a:p>
          </p:txBody>
        </p:sp>
        <p:sp>
          <p:nvSpPr>
            <p:cNvPr id="172" name="Symbolic interactionism theory"/>
            <p:cNvSpPr txBox="1"/>
            <p:nvPr/>
          </p:nvSpPr>
          <p:spPr>
            <a:xfrm>
              <a:off x="6349" y="128746"/>
              <a:ext cx="591762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lnSpc>
                  <a:spcPct val="100000"/>
                </a:lnSpc>
                <a:defRPr sz="3700">
                  <a:latin typeface="Avenir Next Regular"/>
                  <a:ea typeface="Avenir Next Regular"/>
                  <a:cs typeface="Avenir Next Regular"/>
                  <a:sym typeface="Avenir Next Regular"/>
                </a:defRPr>
              </a:lvl1pPr>
            </a:lstStyle>
            <a:p>
              <a:pPr/>
              <a:r>
                <a:t>Symbolic interactionism theory</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onflict theory"/>
          <p:cNvSpPr txBox="1"/>
          <p:nvPr>
            <p:ph type="title"/>
          </p:nvPr>
        </p:nvSpPr>
        <p:spPr>
          <a:prstGeom prst="rect">
            <a:avLst/>
          </a:prstGeom>
        </p:spPr>
        <p:txBody>
          <a:bodyPr/>
          <a:lstStyle>
            <a:lvl1pPr defTabSz="2267711">
              <a:defRPr spc="-100" sz="7800"/>
            </a:lvl1pPr>
          </a:lstStyle>
          <a:p>
            <a:pPr/>
            <a:r>
              <a:t>Conflict theory</a:t>
            </a:r>
          </a:p>
        </p:txBody>
      </p:sp>
      <p:sp>
        <p:nvSpPr>
          <p:cNvPr id="178" name="Podtitul snímku"/>
          <p:cNvSpPr txBox="1"/>
          <p:nvPr>
            <p:ph type="body" sz="quarter" idx="1"/>
          </p:nvPr>
        </p:nvSpPr>
        <p:spPr>
          <a:xfrm>
            <a:off x="1219199" y="2387600"/>
            <a:ext cx="9757571" cy="832612"/>
          </a:xfrm>
          <a:prstGeom prst="rect">
            <a:avLst/>
          </a:prstGeom>
        </p:spPr>
        <p:txBody>
          <a:bodyPr/>
          <a:lstStyle/>
          <a:p>
            <a:pPr/>
          </a:p>
        </p:txBody>
      </p:sp>
      <p:sp>
        <p:nvSpPr>
          <p:cNvPr id="179" name="Class conflict- Bourgeoisie x Proletaria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Class conflict- Bourgeoisie x Proletariat </a:t>
            </a:r>
          </a:p>
          <a:p>
            <a:pPr/>
            <a:r>
              <a:t>Competition for limited resources </a:t>
            </a:r>
          </a:p>
          <a:p>
            <a:pPr/>
            <a:r>
              <a:t>War is natural </a:t>
            </a:r>
          </a:p>
          <a:p>
            <a:pPr/>
            <a:r>
              <a:t>Wealthy elite (Bourgeoisie) have the most power</a:t>
            </a:r>
          </a:p>
        </p:txBody>
      </p:sp>
      <p:pic>
        <p:nvPicPr>
          <p:cNvPr id="180" name="Obrázek" descr="Obrázek"/>
          <p:cNvPicPr>
            <a:picLocks noChangeAspect="1"/>
          </p:cNvPicPr>
          <p:nvPr/>
        </p:nvPicPr>
        <p:blipFill>
          <a:blip r:embed="rId3">
            <a:extLst/>
          </a:blip>
          <a:stretch>
            <a:fillRect/>
          </a:stretch>
        </p:blipFill>
        <p:spPr>
          <a:xfrm>
            <a:off x="11268144" y="3204674"/>
            <a:ext cx="12774861" cy="857335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hanges in social structure"/>
          <p:cNvSpPr txBox="1"/>
          <p:nvPr>
            <p:ph type="title"/>
          </p:nvPr>
        </p:nvSpPr>
        <p:spPr>
          <a:prstGeom prst="rect">
            <a:avLst/>
          </a:prstGeom>
        </p:spPr>
        <p:txBody>
          <a:bodyPr/>
          <a:lstStyle>
            <a:lvl1pPr>
              <a:defRPr spc="-100"/>
            </a:lvl1pPr>
          </a:lstStyle>
          <a:p>
            <a:pPr/>
            <a:r>
              <a:t>Changes in social structure</a:t>
            </a:r>
          </a:p>
        </p:txBody>
      </p:sp>
      <p:sp>
        <p:nvSpPr>
          <p:cNvPr id="185" name="Text s odrážkami na snímku"/>
          <p:cNvSpPr txBox="1"/>
          <p:nvPr>
            <p:ph type="body" idx="1"/>
          </p:nvPr>
        </p:nvSpPr>
        <p:spPr>
          <a:xfrm>
            <a:off x="9744749" y="3842217"/>
            <a:ext cx="24287428" cy="11961328"/>
          </a:xfrm>
          <a:prstGeom prst="rect">
            <a:avLst/>
          </a:prstGeom>
        </p:spPr>
        <p:txBody>
          <a:bodyPr/>
          <a:lstStyle/>
          <a:p>
            <a:pPr/>
          </a:p>
        </p:txBody>
      </p:sp>
      <p:pic>
        <p:nvPicPr>
          <p:cNvPr id="186" name="Obrázek" descr="Obrázek"/>
          <p:cNvPicPr>
            <a:picLocks noChangeAspect="1"/>
          </p:cNvPicPr>
          <p:nvPr/>
        </p:nvPicPr>
        <p:blipFill>
          <a:blip r:embed="rId3">
            <a:extLst/>
          </a:blip>
          <a:stretch>
            <a:fillRect/>
          </a:stretch>
        </p:blipFill>
        <p:spPr>
          <a:xfrm>
            <a:off x="9744747" y="3842218"/>
            <a:ext cx="10834328" cy="8374298"/>
          </a:xfrm>
          <a:prstGeom prst="rect">
            <a:avLst/>
          </a:prstGeom>
          <a:ln w="12700">
            <a:miter lim="400000"/>
          </a:ln>
        </p:spPr>
      </p:pic>
      <p:sp>
        <p:nvSpPr>
          <p:cNvPr id="187" name="Podtitul snímku"/>
          <p:cNvSpPr txBox="1"/>
          <p:nvPr>
            <p:ph type="body" idx="21"/>
          </p:nvPr>
        </p:nvSpPr>
        <p:spPr>
          <a:prstGeom prst="rect">
            <a:avLst/>
          </a:prstGeom>
        </p:spPr>
        <p:txBody>
          <a:bodyPr/>
          <a:lstStyle/>
          <a:p>
            <a:pPr>
              <a:defRPr spc="-42"/>
            </a:pPr>
          </a:p>
        </p:txBody>
      </p:sp>
      <p:pic>
        <p:nvPicPr>
          <p:cNvPr id="188" name="Obrázek" descr="Obrázek"/>
          <p:cNvPicPr>
            <a:picLocks noChangeAspect="1"/>
          </p:cNvPicPr>
          <p:nvPr/>
        </p:nvPicPr>
        <p:blipFill>
          <a:blip r:embed="rId4">
            <a:extLst/>
          </a:blip>
          <a:stretch>
            <a:fillRect/>
          </a:stretch>
        </p:blipFill>
        <p:spPr>
          <a:xfrm>
            <a:off x="2607381" y="4904504"/>
            <a:ext cx="6942419" cy="669328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Income inequality"/>
          <p:cNvSpPr txBox="1"/>
          <p:nvPr>
            <p:ph type="title"/>
          </p:nvPr>
        </p:nvSpPr>
        <p:spPr>
          <a:prstGeom prst="rect">
            <a:avLst/>
          </a:prstGeom>
        </p:spPr>
        <p:txBody>
          <a:bodyPr/>
          <a:lstStyle>
            <a:lvl1pPr>
              <a:defRPr spc="-100"/>
            </a:lvl1pPr>
          </a:lstStyle>
          <a:p>
            <a:pPr/>
            <a:r>
              <a:t>Income inequality</a:t>
            </a:r>
          </a:p>
        </p:txBody>
      </p:sp>
      <p:sp>
        <p:nvSpPr>
          <p:cNvPr id="193" name="Text s odrážkami na snímku"/>
          <p:cNvSpPr txBox="1"/>
          <p:nvPr>
            <p:ph type="body" idx="1"/>
          </p:nvPr>
        </p:nvSpPr>
        <p:spPr>
          <a:xfrm>
            <a:off x="1217710" y="3877064"/>
            <a:ext cx="21948580" cy="8483601"/>
          </a:xfrm>
          <a:prstGeom prst="rect">
            <a:avLst/>
          </a:prstGeom>
        </p:spPr>
        <p:txBody>
          <a:bodyPr/>
          <a:lstStyle/>
          <a:p>
            <a:pPr/>
          </a:p>
        </p:txBody>
      </p:sp>
      <p:sp>
        <p:nvSpPr>
          <p:cNvPr id="194" name="Podtitul snímku"/>
          <p:cNvSpPr txBox="1"/>
          <p:nvPr>
            <p:ph type="body" idx="21"/>
          </p:nvPr>
        </p:nvSpPr>
        <p:spPr>
          <a:prstGeom prst="rect">
            <a:avLst/>
          </a:prstGeom>
        </p:spPr>
        <p:txBody>
          <a:bodyPr/>
          <a:lstStyle/>
          <a:p>
            <a:pPr>
              <a:defRPr spc="-42"/>
            </a:pPr>
          </a:p>
        </p:txBody>
      </p:sp>
      <p:pic>
        <p:nvPicPr>
          <p:cNvPr id="195" name="Obrázek" descr="Obrázek"/>
          <p:cNvPicPr>
            <a:picLocks noChangeAspect="1"/>
          </p:cNvPicPr>
          <p:nvPr/>
        </p:nvPicPr>
        <p:blipFill>
          <a:blip r:embed="rId3">
            <a:extLst/>
          </a:blip>
          <a:stretch>
            <a:fillRect/>
          </a:stretch>
        </p:blipFill>
        <p:spPr>
          <a:xfrm>
            <a:off x="3907926" y="2438786"/>
            <a:ext cx="17059491" cy="1017792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Functionalism"/>
          <p:cNvSpPr txBox="1"/>
          <p:nvPr>
            <p:ph type="title"/>
          </p:nvPr>
        </p:nvSpPr>
        <p:spPr>
          <a:prstGeom prst="rect">
            <a:avLst/>
          </a:prstGeom>
        </p:spPr>
        <p:txBody>
          <a:bodyPr/>
          <a:lstStyle>
            <a:lvl1pPr defTabSz="2267711">
              <a:defRPr spc="-100" sz="7800"/>
            </a:lvl1pPr>
          </a:lstStyle>
          <a:p>
            <a:pPr/>
            <a:r>
              <a:t>Functionalism </a:t>
            </a:r>
          </a:p>
        </p:txBody>
      </p:sp>
      <p:sp>
        <p:nvSpPr>
          <p:cNvPr id="200" name="Biological model of society…"/>
          <p:cNvSpPr txBox="1"/>
          <p:nvPr>
            <p:ph type="body" sz="half" idx="1"/>
          </p:nvPr>
        </p:nvSpPr>
        <p:spPr>
          <a:xfrm>
            <a:off x="1219199" y="4023221"/>
            <a:ext cx="9757571" cy="8384679"/>
          </a:xfrm>
          <a:prstGeom prst="rect">
            <a:avLst/>
          </a:prstGeom>
        </p:spPr>
        <p:txBody>
          <a:bodyPr/>
          <a:lstStyle/>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Biological model of society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Society has interrelated parts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Functions x dysfunctions of  parts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Equilibrium- society adjusts to maintain balance </a:t>
            </a:r>
          </a:p>
          <a:p>
            <a:pPr marL="546100" indent="-546100" algn="l" defTabSz="2438337">
              <a:lnSpc>
                <a:spcPct val="90000"/>
              </a:lnSpc>
              <a:spcBef>
                <a:spcPts val="2400"/>
              </a:spcBef>
              <a:buSzPct val="150000"/>
              <a:buChar char="•"/>
              <a:defRPr spc="0" sz="4400">
                <a:latin typeface="Canela Text Regular"/>
                <a:ea typeface="Canela Text Regular"/>
                <a:cs typeface="Canela Text Regular"/>
                <a:sym typeface="Canela Text Regular"/>
              </a:defRPr>
            </a:pPr>
            <a:r>
              <a:t>Manifest and latent functions</a:t>
            </a:r>
          </a:p>
        </p:txBody>
      </p:sp>
      <p:pic>
        <p:nvPicPr>
          <p:cNvPr id="201" name="Obrázek" descr="Obrázek"/>
          <p:cNvPicPr>
            <a:picLocks noChangeAspect="1"/>
          </p:cNvPicPr>
          <p:nvPr/>
        </p:nvPicPr>
        <p:blipFill>
          <a:blip r:embed="rId3">
            <a:extLst/>
          </a:blip>
          <a:stretch>
            <a:fillRect/>
          </a:stretch>
        </p:blipFill>
        <p:spPr>
          <a:xfrm>
            <a:off x="10912002" y="2244676"/>
            <a:ext cx="13863872" cy="922664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Functionalism - practical dimension"/>
          <p:cNvSpPr txBox="1"/>
          <p:nvPr>
            <p:ph type="title"/>
          </p:nvPr>
        </p:nvSpPr>
        <p:spPr>
          <a:prstGeom prst="rect">
            <a:avLst/>
          </a:prstGeom>
        </p:spPr>
        <p:txBody>
          <a:bodyPr/>
          <a:lstStyle>
            <a:lvl1pPr>
              <a:defRPr spc="-100"/>
            </a:lvl1pPr>
          </a:lstStyle>
          <a:p>
            <a:pPr/>
            <a:r>
              <a:t>Functionalism - practical dimension</a:t>
            </a:r>
          </a:p>
        </p:txBody>
      </p:sp>
      <p:sp>
        <p:nvSpPr>
          <p:cNvPr id="206" name="Social inequality in China…"/>
          <p:cNvSpPr txBox="1"/>
          <p:nvPr>
            <p:ph type="body" sz="half" idx="1"/>
          </p:nvPr>
        </p:nvSpPr>
        <p:spPr>
          <a:xfrm>
            <a:off x="5607141" y="4749431"/>
            <a:ext cx="14556810" cy="7217282"/>
          </a:xfrm>
          <a:prstGeom prst="rect">
            <a:avLst/>
          </a:prstGeom>
        </p:spPr>
        <p:txBody>
          <a:bodyPr/>
          <a:lstStyle/>
          <a:p>
            <a:pPr marL="436880" indent="-436880" defTabSz="1950670">
              <a:spcBef>
                <a:spcPts val="1900"/>
              </a:spcBef>
              <a:defRPr sz="3520"/>
            </a:pPr>
            <a:r>
              <a:t> </a:t>
            </a:r>
            <a:r>
              <a:rPr>
                <a:latin typeface="Canela Text Bold"/>
                <a:ea typeface="Canela Text Bold"/>
                <a:cs typeface="Canela Text Bold"/>
                <a:sym typeface="Canela Text Bold"/>
              </a:rPr>
              <a:t>Social inequality</a:t>
            </a:r>
            <a:r>
              <a:t> </a:t>
            </a:r>
            <a:r>
              <a:rPr>
                <a:latin typeface="Canela Text Bold"/>
                <a:ea typeface="Canela Text Bold"/>
                <a:cs typeface="Canela Text Bold"/>
                <a:sym typeface="Canela Text Bold"/>
              </a:rPr>
              <a:t>in China</a:t>
            </a:r>
            <a:r>
              <a:t> </a:t>
            </a:r>
          </a:p>
          <a:p>
            <a:pPr marL="436880" indent="-436880" defTabSz="1950670">
              <a:spcBef>
                <a:spcPts val="1900"/>
              </a:spcBef>
              <a:defRPr sz="3520"/>
            </a:pPr>
            <a:r>
              <a:t>The Chinese government's solution- state interventions in different spheres of life </a:t>
            </a:r>
          </a:p>
          <a:p>
            <a:pPr marL="436880" indent="-436880" defTabSz="1950670">
              <a:spcBef>
                <a:spcPts val="1900"/>
              </a:spcBef>
              <a:defRPr sz="3520">
                <a:latin typeface="Canela Text Bold"/>
                <a:ea typeface="Canela Text Bold"/>
                <a:cs typeface="Canela Text Bold"/>
                <a:sym typeface="Canela Text Bold"/>
              </a:defRPr>
            </a:pPr>
            <a:r>
              <a:t>Manifest function of government intervention - </a:t>
            </a:r>
            <a:r>
              <a:rPr>
                <a:latin typeface="Canela Text Regular"/>
                <a:ea typeface="Canela Text Regular"/>
                <a:cs typeface="Canela Text Regular"/>
                <a:sym typeface="Canela Text Regular"/>
              </a:rPr>
              <a:t>reducing economic inequality </a:t>
            </a:r>
            <a:endParaRPr>
              <a:latin typeface="Canela Text Regular"/>
              <a:ea typeface="Canela Text Regular"/>
              <a:cs typeface="Canela Text Regular"/>
              <a:sym typeface="Canela Text Regular"/>
            </a:endParaRPr>
          </a:p>
          <a:p>
            <a:pPr marL="436880" indent="-436880" defTabSz="1950670">
              <a:spcBef>
                <a:spcPts val="1900"/>
              </a:spcBef>
              <a:defRPr sz="3520"/>
            </a:pPr>
            <a:r>
              <a:t> </a:t>
            </a:r>
            <a:r>
              <a:rPr>
                <a:latin typeface="Canela Text Bold"/>
                <a:ea typeface="Canela Text Bold"/>
                <a:cs typeface="Canela Text Bold"/>
                <a:sym typeface="Canela Text Bold"/>
              </a:rPr>
              <a:t>Latent function- </a:t>
            </a:r>
            <a:r>
              <a:t>Increasing solidarity , stable situation in society </a:t>
            </a:r>
          </a:p>
          <a:p>
            <a:pPr marL="436880" indent="-436880" defTabSz="1950670">
              <a:spcBef>
                <a:spcPts val="1900"/>
              </a:spcBef>
              <a:defRPr sz="3520">
                <a:latin typeface="Canela Text Bold"/>
                <a:ea typeface="Canela Text Bold"/>
                <a:cs typeface="Canela Text Bold"/>
                <a:sym typeface="Canela Text Bold"/>
              </a:defRPr>
            </a:pPr>
            <a:r>
              <a:t>Manifest dysfunctions - </a:t>
            </a:r>
            <a:r>
              <a:rPr>
                <a:latin typeface="Canela Text Regular"/>
                <a:ea typeface="Canela Text Regular"/>
                <a:cs typeface="Canela Text Regular"/>
                <a:sym typeface="Canela Text Regular"/>
              </a:rPr>
              <a:t>lower economic growth, more state control </a:t>
            </a:r>
            <a:endParaRPr>
              <a:latin typeface="Canela Text Regular"/>
              <a:ea typeface="Canela Text Regular"/>
              <a:cs typeface="Canela Text Regular"/>
              <a:sym typeface="Canela Text Regular"/>
            </a:endParaRPr>
          </a:p>
          <a:p>
            <a:pPr marL="436880" indent="-436880" defTabSz="1950670">
              <a:spcBef>
                <a:spcPts val="1900"/>
              </a:spcBef>
              <a:defRPr sz="3520">
                <a:latin typeface="Canela Text Bold"/>
                <a:ea typeface="Canela Text Bold"/>
                <a:cs typeface="Canela Text Bold"/>
                <a:sym typeface="Canela Text Bold"/>
              </a:defRPr>
            </a:pPr>
            <a:r>
              <a:t>Latent dysfunctions - </a:t>
            </a:r>
            <a:r>
              <a:rPr>
                <a:latin typeface="Canela Text Regular"/>
                <a:ea typeface="Canela Text Regular"/>
                <a:cs typeface="Canela Text Regular"/>
                <a:sym typeface="Canela Text Regular"/>
              </a:rPr>
              <a:t>lowering public pluralism, limiting the protest potential of society</a:t>
            </a:r>
          </a:p>
        </p:txBody>
      </p:sp>
      <p:sp>
        <p:nvSpPr>
          <p:cNvPr id="207"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Functionalism - practical dimension"/>
          <p:cNvSpPr txBox="1"/>
          <p:nvPr>
            <p:ph type="title"/>
          </p:nvPr>
        </p:nvSpPr>
        <p:spPr>
          <a:prstGeom prst="rect">
            <a:avLst/>
          </a:prstGeom>
        </p:spPr>
        <p:txBody>
          <a:bodyPr/>
          <a:lstStyle>
            <a:lvl1pPr>
              <a:defRPr spc="-100"/>
            </a:lvl1pPr>
          </a:lstStyle>
          <a:p>
            <a:pPr/>
            <a:r>
              <a:t>Functionalism - practical dimension</a:t>
            </a:r>
          </a:p>
        </p:txBody>
      </p:sp>
      <p:sp>
        <p:nvSpPr>
          <p:cNvPr id="212" name="Text s odrážkami na snímku"/>
          <p:cNvSpPr txBox="1"/>
          <p:nvPr>
            <p:ph type="body" idx="1"/>
          </p:nvPr>
        </p:nvSpPr>
        <p:spPr>
          <a:xfrm>
            <a:off x="5933383" y="5618755"/>
            <a:ext cx="24749762" cy="12377929"/>
          </a:xfrm>
          <a:prstGeom prst="rect">
            <a:avLst/>
          </a:prstGeom>
        </p:spPr>
        <p:txBody>
          <a:bodyPr/>
          <a:lstStyle/>
          <a:p>
            <a:pPr/>
          </a:p>
        </p:txBody>
      </p:sp>
      <p:sp>
        <p:nvSpPr>
          <p:cNvPr id="213" name="Podtitul snímku"/>
          <p:cNvSpPr txBox="1"/>
          <p:nvPr>
            <p:ph type="body" idx="21"/>
          </p:nvPr>
        </p:nvSpPr>
        <p:spPr>
          <a:prstGeom prst="rect">
            <a:avLst/>
          </a:prstGeom>
        </p:spPr>
        <p:txBody>
          <a:bodyPr/>
          <a:lstStyle/>
          <a:p>
            <a:pPr>
              <a:defRPr spc="-42"/>
            </a:pPr>
          </a:p>
        </p:txBody>
      </p:sp>
      <p:pic>
        <p:nvPicPr>
          <p:cNvPr id="214" name="Obrázek" descr="Obrázek"/>
          <p:cNvPicPr>
            <a:picLocks noChangeAspect="1"/>
          </p:cNvPicPr>
          <p:nvPr/>
        </p:nvPicPr>
        <p:blipFill>
          <a:blip r:embed="rId3">
            <a:extLst/>
          </a:blip>
          <a:stretch>
            <a:fillRect/>
          </a:stretch>
        </p:blipFill>
        <p:spPr>
          <a:xfrm>
            <a:off x="3329332" y="2781526"/>
            <a:ext cx="18128570" cy="1093924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Functionalism - practical dimension"/>
          <p:cNvSpPr txBox="1"/>
          <p:nvPr>
            <p:ph type="title"/>
          </p:nvPr>
        </p:nvSpPr>
        <p:spPr>
          <a:prstGeom prst="rect">
            <a:avLst/>
          </a:prstGeom>
        </p:spPr>
        <p:txBody>
          <a:bodyPr/>
          <a:lstStyle>
            <a:lvl1pPr>
              <a:defRPr spc="-100"/>
            </a:lvl1pPr>
          </a:lstStyle>
          <a:p>
            <a:pPr/>
            <a:r>
              <a:t>Functionalism - practical dimension</a:t>
            </a:r>
          </a:p>
        </p:txBody>
      </p:sp>
      <p:sp>
        <p:nvSpPr>
          <p:cNvPr id="219" name="China's overpopulation problem…"/>
          <p:cNvSpPr txBox="1"/>
          <p:nvPr>
            <p:ph type="body" sz="half" idx="1"/>
          </p:nvPr>
        </p:nvSpPr>
        <p:spPr>
          <a:xfrm>
            <a:off x="4942527" y="5452346"/>
            <a:ext cx="18225250" cy="7044454"/>
          </a:xfrm>
          <a:prstGeom prst="rect">
            <a:avLst/>
          </a:prstGeom>
        </p:spPr>
        <p:txBody>
          <a:bodyPr/>
          <a:lstStyle/>
          <a:p>
            <a:pPr>
              <a:defRPr>
                <a:latin typeface="Canela Text Bold"/>
                <a:ea typeface="Canela Text Bold"/>
                <a:cs typeface="Canela Text Bold"/>
                <a:sym typeface="Canela Text Bold"/>
              </a:defRPr>
            </a:pPr>
            <a:r>
              <a:t>China's overpopulation problem </a:t>
            </a:r>
          </a:p>
          <a:p>
            <a:pPr/>
            <a:r>
              <a:t>The Chinese government's solution- overpopulation laws </a:t>
            </a:r>
            <a:r>
              <a:rPr>
                <a:latin typeface="Canela Text Bold"/>
                <a:ea typeface="Canela Text Bold"/>
                <a:cs typeface="Canela Text Bold"/>
                <a:sym typeface="Canela Text Bold"/>
              </a:rPr>
              <a:t>(one-child limit) </a:t>
            </a:r>
            <a:endParaRPr>
              <a:latin typeface="Canela Text Bold"/>
              <a:ea typeface="Canela Text Bold"/>
              <a:cs typeface="Canela Text Bold"/>
              <a:sym typeface="Canela Text Bold"/>
            </a:endParaRPr>
          </a:p>
          <a:p>
            <a:pPr>
              <a:defRPr>
                <a:latin typeface="Canela Text Bold"/>
                <a:ea typeface="Canela Text Bold"/>
                <a:cs typeface="Canela Text Bold"/>
                <a:sym typeface="Canela Text Bold"/>
              </a:defRPr>
            </a:pPr>
            <a:r>
              <a:t>Manifest function- </a:t>
            </a:r>
            <a:r>
              <a:rPr>
                <a:latin typeface="Canela Text Regular"/>
                <a:ea typeface="Canela Text Regular"/>
                <a:cs typeface="Canela Text Regular"/>
                <a:sym typeface="Canela Text Regular"/>
              </a:rPr>
              <a:t>declining birth rate, sufficient resources </a:t>
            </a:r>
            <a:endParaRPr>
              <a:latin typeface="Canela Text Regular"/>
              <a:ea typeface="Canela Text Regular"/>
              <a:cs typeface="Canela Text Regular"/>
              <a:sym typeface="Canela Text Regular"/>
            </a:endParaRPr>
          </a:p>
          <a:p>
            <a:pPr>
              <a:defRPr>
                <a:latin typeface="Canela Text Bold"/>
                <a:ea typeface="Canela Text Bold"/>
                <a:cs typeface="Canela Text Bold"/>
                <a:sym typeface="Canela Text Bold"/>
              </a:defRPr>
            </a:pPr>
            <a:r>
              <a:t>Latent function- </a:t>
            </a:r>
            <a:r>
              <a:rPr>
                <a:latin typeface="Canela Text Regular"/>
                <a:ea typeface="Canela Text Regular"/>
                <a:cs typeface="Canela Text Regular"/>
                <a:sym typeface="Canela Text Regular"/>
              </a:rPr>
              <a:t>less spending  on child care </a:t>
            </a:r>
            <a:endParaRPr>
              <a:latin typeface="Canela Text Regular"/>
              <a:ea typeface="Canela Text Regular"/>
              <a:cs typeface="Canela Text Regular"/>
              <a:sym typeface="Canela Text Regular"/>
            </a:endParaRPr>
          </a:p>
          <a:p>
            <a:pPr>
              <a:defRPr>
                <a:latin typeface="Canela Text Bold"/>
                <a:ea typeface="Canela Text Bold"/>
                <a:cs typeface="Canela Text Bold"/>
                <a:sym typeface="Canela Text Bold"/>
              </a:defRPr>
            </a:pPr>
            <a:r>
              <a:t>Manifest dysfunction - </a:t>
            </a:r>
            <a:r>
              <a:rPr>
                <a:latin typeface="Canela Text Regular"/>
                <a:ea typeface="Canela Text Regular"/>
                <a:cs typeface="Canela Text Regular"/>
                <a:sym typeface="Canela Text Regular"/>
              </a:rPr>
              <a:t>decreasing the number of workers</a:t>
            </a:r>
            <a:endParaRPr>
              <a:latin typeface="Canela Text Regular"/>
              <a:ea typeface="Canela Text Regular"/>
              <a:cs typeface="Canela Text Regular"/>
              <a:sym typeface="Canela Text Regular"/>
            </a:endParaRPr>
          </a:p>
          <a:p>
            <a:pPr>
              <a:defRPr>
                <a:latin typeface="Canela Text Bold"/>
                <a:ea typeface="Canela Text Bold"/>
                <a:cs typeface="Canela Text Bold"/>
                <a:sym typeface="Canela Text Bold"/>
              </a:defRPr>
            </a:pPr>
            <a:r>
              <a:t>Latent dysfunction - </a:t>
            </a:r>
            <a:r>
              <a:rPr>
                <a:latin typeface="Canela Text Regular"/>
                <a:ea typeface="Canela Text Regular"/>
                <a:cs typeface="Canela Text Regular"/>
                <a:sym typeface="Canela Text Regular"/>
              </a:rPr>
              <a:t>restriction of people's freedom</a:t>
            </a:r>
          </a:p>
        </p:txBody>
      </p:sp>
      <p:sp>
        <p:nvSpPr>
          <p:cNvPr id="220" name="Podtitul snímku"/>
          <p:cNvSpPr txBox="1"/>
          <p:nvPr>
            <p:ph type="body" idx="21"/>
          </p:nvPr>
        </p:nvSpPr>
        <p:spPr>
          <a:prstGeom prst="rect">
            <a:avLst/>
          </a:prstGeom>
        </p:spPr>
        <p:txBody>
          <a:bodyPr/>
          <a:lstStyle/>
          <a:p>
            <a:pPr>
              <a:defRPr spc="-42"/>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