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Lourenço Inácio" initials="MLI" lastIdx="2" clrIdx="0">
    <p:extLst>
      <p:ext uri="{19B8F6BF-5375-455C-9EA6-DF929625EA0E}">
        <p15:presenceInfo xmlns:p15="http://schemas.microsoft.com/office/powerpoint/2012/main" userId="Miguel Lourenço Inác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60"/>
  </p:normalViewPr>
  <p:slideViewPr>
    <p:cSldViewPr snapToGrid="0">
      <p:cViewPr varScale="1">
        <p:scale>
          <a:sx n="89" d="100"/>
          <a:sy n="89" d="100"/>
        </p:scale>
        <p:origin x="68"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414436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26562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326451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PT"/>
              <a:t>Clique para editar o estilo de título do Modelo Global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40986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384533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PT"/>
              <a:t>Clique para editar o estilo de título do Modelo Global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PT"/>
              <a:t>Clique para editar os estilos do texto de Modelo Global</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49565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PT"/>
              <a:t>Clique para editar o estilo de título do Modelo Global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PT"/>
              <a:t>Clique para editar os estilos do texto de Modelo Global</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156263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343368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108845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nchor="ct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131062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282328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150598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9755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7594956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239921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C2B07E4-CDF9-4C88-A2F3-04620E58224D}" type="datetimeFigureOut">
              <a:rPr lang="en-US" smtClean="0"/>
              <a:pPr/>
              <a:t>10/17/2021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34433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PT"/>
              <a:t>Clique para editar o estilo de título do Modelo Global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a:xfrm>
            <a:off x="6399212" y="5883275"/>
            <a:ext cx="914400" cy="365125"/>
          </a:xfrm>
        </p:spPr>
        <p:txBody>
          <a:bodyPr/>
          <a:lstStyle/>
          <a:p>
            <a:fld id="{3C2B07E4-CDF9-4C88-A2F3-04620E58224D}" type="datetimeFigureOut">
              <a:rPr lang="en-US" smtClean="0"/>
              <a:pPr/>
              <a:t>10/17/2021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EFE71E98-A417-4ECC-ACEB-C0490C20DB04}" type="slidenum">
              <a:rPr lang="en-US" smtClean="0"/>
              <a:pPr/>
              <a:t>‹nº›</a:t>
            </a:fld>
            <a:endParaRPr lang="en-US"/>
          </a:p>
        </p:txBody>
      </p:sp>
    </p:spTree>
    <p:extLst>
      <p:ext uri="{BB962C8B-B14F-4D97-AF65-F5344CB8AC3E}">
        <p14:creationId xmlns:p14="http://schemas.microsoft.com/office/powerpoint/2010/main" val="412027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2B07E4-CDF9-4C88-A2F3-04620E58224D}" type="datetimeFigureOut">
              <a:rPr lang="en-US" smtClean="0"/>
              <a:pPr/>
              <a:t>10/17/2021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FE71E98-A417-4ECC-ACEB-C0490C20DB04}" type="slidenum">
              <a:rPr lang="en-US" smtClean="0"/>
              <a:pPr/>
              <a:t>‹nº›</a:t>
            </a:fld>
            <a:endParaRPr lang="en-US"/>
          </a:p>
        </p:txBody>
      </p:sp>
    </p:spTree>
    <p:extLst>
      <p:ext uri="{BB962C8B-B14F-4D97-AF65-F5344CB8AC3E}">
        <p14:creationId xmlns:p14="http://schemas.microsoft.com/office/powerpoint/2010/main" val="3071797611"/>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descr="Uma imagem com transporte, exterior, veículo militar, autoestrada&#10;&#10;Descrição gerada automaticamente">
            <a:extLst>
              <a:ext uri="{FF2B5EF4-FFF2-40B4-BE49-F238E27FC236}">
                <a16:creationId xmlns:a16="http://schemas.microsoft.com/office/drawing/2014/main" id="{61035E8E-D499-4AE0-8E9C-6EA44E282E26}"/>
              </a:ext>
            </a:extLst>
          </p:cNvPr>
          <p:cNvPicPr>
            <a:picLocks noChangeAspect="1"/>
          </p:cNvPicPr>
          <p:nvPr/>
        </p:nvPicPr>
        <p:blipFill rotWithShape="1">
          <a:blip r:embed="rId2">
            <a:alphaModFix amt="50000"/>
          </a:blip>
          <a:srcRect t="3362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8F05248-6962-4589-9312-8FC1F209F614}"/>
              </a:ext>
            </a:extLst>
          </p:cNvPr>
          <p:cNvSpPr>
            <a:spLocks noGrp="1"/>
          </p:cNvSpPr>
          <p:nvPr>
            <p:ph type="ctrTitle"/>
          </p:nvPr>
        </p:nvSpPr>
        <p:spPr>
          <a:xfrm>
            <a:off x="2238258" y="1424473"/>
            <a:ext cx="7714388" cy="2850146"/>
          </a:xfrm>
        </p:spPr>
        <p:txBody>
          <a:bodyPr>
            <a:normAutofit/>
          </a:bodyPr>
          <a:lstStyle/>
          <a:p>
            <a:pPr algn="ctr"/>
            <a:r>
              <a:rPr lang="en-US"/>
              <a:t>Role of armies in countries of the Global South </a:t>
            </a:r>
          </a:p>
        </p:txBody>
      </p:sp>
      <p:sp>
        <p:nvSpPr>
          <p:cNvPr id="3" name="Subtítulo 2">
            <a:extLst>
              <a:ext uri="{FF2B5EF4-FFF2-40B4-BE49-F238E27FC236}">
                <a16:creationId xmlns:a16="http://schemas.microsoft.com/office/drawing/2014/main" id="{0B5DEAFD-42BB-4DF5-BE67-859DA3C155E6}"/>
              </a:ext>
            </a:extLst>
          </p:cNvPr>
          <p:cNvSpPr>
            <a:spLocks noGrp="1"/>
          </p:cNvSpPr>
          <p:nvPr>
            <p:ph type="subTitle" idx="1"/>
          </p:nvPr>
        </p:nvSpPr>
        <p:spPr>
          <a:xfrm>
            <a:off x="1278125" y="4366160"/>
            <a:ext cx="9634654" cy="1498859"/>
          </a:xfrm>
        </p:spPr>
        <p:txBody>
          <a:bodyPr>
            <a:normAutofit/>
          </a:bodyPr>
          <a:lstStyle/>
          <a:p>
            <a:r>
              <a:rPr lang="en-US" sz="3600" dirty="0"/>
              <a:t>Arab Armies</a:t>
            </a:r>
          </a:p>
          <a:p>
            <a:r>
              <a:rPr lang="en-US" sz="2600" dirty="0"/>
              <a:t>Based on Florence </a:t>
            </a:r>
            <a:r>
              <a:rPr lang="en-US" sz="2600" dirty="0" err="1"/>
              <a:t>Gaub’s</a:t>
            </a:r>
            <a:r>
              <a:rPr lang="en-US" sz="2600" dirty="0"/>
              <a:t> «Arab Armies: Agents of Change?»</a:t>
            </a:r>
          </a:p>
        </p:txBody>
      </p:sp>
    </p:spTree>
    <p:extLst>
      <p:ext uri="{BB962C8B-B14F-4D97-AF65-F5344CB8AC3E}">
        <p14:creationId xmlns:p14="http://schemas.microsoft.com/office/powerpoint/2010/main" val="387122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C569D-AEF4-4318-B297-AF04A84107EC}"/>
              </a:ext>
            </a:extLst>
          </p:cNvPr>
          <p:cNvSpPr>
            <a:spLocks noGrp="1"/>
          </p:cNvSpPr>
          <p:nvPr>
            <p:ph type="title"/>
          </p:nvPr>
        </p:nvSpPr>
        <p:spPr>
          <a:xfrm>
            <a:off x="1143001" y="0"/>
            <a:ext cx="9905998" cy="1112044"/>
          </a:xfrm>
        </p:spPr>
        <p:txBody>
          <a:bodyPr/>
          <a:lstStyle/>
          <a:p>
            <a:pPr algn="ctr"/>
            <a:r>
              <a:rPr lang="en-US" dirty="0"/>
              <a:t>Opinion</a:t>
            </a:r>
          </a:p>
        </p:txBody>
      </p:sp>
      <p:sp>
        <p:nvSpPr>
          <p:cNvPr id="4" name="CaixaDeTexto 3">
            <a:extLst>
              <a:ext uri="{FF2B5EF4-FFF2-40B4-BE49-F238E27FC236}">
                <a16:creationId xmlns:a16="http://schemas.microsoft.com/office/drawing/2014/main" id="{5D534203-A0B5-4401-A12B-5F4CE9E8A2C5}"/>
              </a:ext>
            </a:extLst>
          </p:cNvPr>
          <p:cNvSpPr txBox="1"/>
          <p:nvPr/>
        </p:nvSpPr>
        <p:spPr>
          <a:xfrm>
            <a:off x="500063" y="1050131"/>
            <a:ext cx="11137106" cy="25326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Agree that Arab Armies are agents of change</a:t>
            </a:r>
          </a:p>
          <a:p>
            <a:pPr marL="285750" indent="-285750">
              <a:lnSpc>
                <a:spcPct val="150000"/>
              </a:lnSpc>
              <a:buFont typeface="Arial" panose="020B0604020202020204" pitchFamily="34" charset="0"/>
              <a:buChar char="•"/>
            </a:pPr>
            <a:r>
              <a:rPr lang="en-US" dirty="0"/>
              <a:t>Western Standard armies are much more reliable in combat</a:t>
            </a:r>
          </a:p>
          <a:p>
            <a:pPr marL="285750" indent="-285750">
              <a:lnSpc>
                <a:spcPct val="150000"/>
              </a:lnSpc>
              <a:buFont typeface="Arial" panose="020B0604020202020204" pitchFamily="34" charset="0"/>
              <a:buChar char="•"/>
            </a:pPr>
            <a:r>
              <a:rPr lang="en-US" dirty="0"/>
              <a:t>Arab countries use the military as a stable career opportunity</a:t>
            </a:r>
          </a:p>
          <a:p>
            <a:pPr marL="285750" indent="-285750">
              <a:lnSpc>
                <a:spcPct val="150000"/>
              </a:lnSpc>
              <a:buFont typeface="Arial" panose="020B0604020202020204" pitchFamily="34" charset="0"/>
              <a:buChar char="•"/>
            </a:pPr>
            <a:r>
              <a:rPr lang="en-US" dirty="0"/>
              <a:t>Way to bring people under the governmental umbrella</a:t>
            </a:r>
          </a:p>
          <a:p>
            <a:pPr marL="285750" indent="-285750">
              <a:lnSpc>
                <a:spcPct val="150000"/>
              </a:lnSpc>
              <a:buFont typeface="Arial" panose="020B0604020202020204" pitchFamily="34" charset="0"/>
              <a:buChar char="•"/>
            </a:pPr>
            <a:r>
              <a:rPr lang="en-US" dirty="0"/>
              <a:t>Fails from having a rigid top-down command structure</a:t>
            </a:r>
          </a:p>
          <a:p>
            <a:pPr marL="285750" indent="-285750">
              <a:lnSpc>
                <a:spcPct val="150000"/>
              </a:lnSpc>
              <a:buFont typeface="Arial" panose="020B0604020202020204" pitchFamily="34" charset="0"/>
              <a:buChar char="•"/>
            </a:pPr>
            <a:r>
              <a:rPr lang="en-US" dirty="0"/>
              <a:t>Weapons importing as diplomatic instrument</a:t>
            </a:r>
          </a:p>
        </p:txBody>
      </p:sp>
    </p:spTree>
    <p:extLst>
      <p:ext uri="{BB962C8B-B14F-4D97-AF65-F5344CB8AC3E}">
        <p14:creationId xmlns:p14="http://schemas.microsoft.com/office/powerpoint/2010/main" val="239085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05B0C-2CB6-43B6-A952-43454EFE5378}"/>
              </a:ext>
            </a:extLst>
          </p:cNvPr>
          <p:cNvSpPr>
            <a:spLocks noGrp="1"/>
          </p:cNvSpPr>
          <p:nvPr>
            <p:ph type="title"/>
          </p:nvPr>
        </p:nvSpPr>
        <p:spPr>
          <a:xfrm>
            <a:off x="1205707" y="0"/>
            <a:ext cx="9905998" cy="952500"/>
          </a:xfrm>
        </p:spPr>
        <p:txBody>
          <a:bodyPr/>
          <a:lstStyle/>
          <a:p>
            <a:pPr algn="ctr"/>
            <a:r>
              <a:rPr lang="en-US" dirty="0">
                <a:latin typeface="Trade Gothic Next" panose="020B0503040303020004" pitchFamily="34" charset="0"/>
              </a:rPr>
              <a:t>Function of armies</a:t>
            </a:r>
          </a:p>
        </p:txBody>
      </p:sp>
      <p:sp>
        <p:nvSpPr>
          <p:cNvPr id="5" name="CaixaDeTexto 4">
            <a:extLst>
              <a:ext uri="{FF2B5EF4-FFF2-40B4-BE49-F238E27FC236}">
                <a16:creationId xmlns:a16="http://schemas.microsoft.com/office/drawing/2014/main" id="{FE848902-1755-4053-B43E-9EAEDF32BE0F}"/>
              </a:ext>
            </a:extLst>
          </p:cNvPr>
          <p:cNvSpPr txBox="1"/>
          <p:nvPr/>
        </p:nvSpPr>
        <p:spPr>
          <a:xfrm>
            <a:off x="347266" y="1181100"/>
            <a:ext cx="11468497" cy="5139869"/>
          </a:xfrm>
          <a:prstGeom prst="rect">
            <a:avLst/>
          </a:prstGeom>
          <a:noFill/>
        </p:spPr>
        <p:txBody>
          <a:bodyPr wrap="square" rtlCol="0">
            <a:spAutoFit/>
          </a:bodyPr>
          <a:lstStyle/>
          <a:p>
            <a:r>
              <a:rPr lang="en-US" sz="2000" b="1" dirty="0">
                <a:latin typeface="Trade Gothic Next" panose="020B0503040303020004" pitchFamily="34" charset="0"/>
              </a:rPr>
              <a:t>The core function and tasks of armies is the protection and defense of the state. </a:t>
            </a:r>
          </a:p>
          <a:p>
            <a:endParaRPr lang="en-US" dirty="0">
              <a:latin typeface="Trade Gothic Next" panose="020B0503040303020004" pitchFamily="34" charset="0"/>
            </a:endParaRPr>
          </a:p>
          <a:p>
            <a:endParaRPr lang="en-US" dirty="0">
              <a:latin typeface="Trade Gothic Next" panose="020B0503040303020004" pitchFamily="34" charset="0"/>
            </a:endParaRPr>
          </a:p>
          <a:p>
            <a:pPr lvl="1"/>
            <a:r>
              <a:rPr lang="en-US" sz="2000" b="1" u="sng" dirty="0">
                <a:latin typeface="Trade Gothic Next" panose="020B0503040303020004" pitchFamily="34" charset="0"/>
              </a:rPr>
              <a:t>But how do Arab armies differ??</a:t>
            </a:r>
          </a:p>
          <a:p>
            <a:pPr marL="285750" indent="-285750">
              <a:buFont typeface="Arial" panose="020B0604020202020204" pitchFamily="34" charset="0"/>
              <a:buChar char="•"/>
            </a:pPr>
            <a:r>
              <a:rPr lang="en-US" dirty="0">
                <a:latin typeface="Trade Gothic Next" panose="020B0503040303020004" pitchFamily="34" charset="0"/>
              </a:rPr>
              <a:t>Many people may consider Arab Armies as rigid institutions which defend the state and the political regime to its dying breath, as well as stamp out opposition with an iron fist.</a:t>
            </a:r>
          </a:p>
          <a:p>
            <a:pPr marL="285750" indent="-285750">
              <a:buFont typeface="Arial" panose="020B0604020202020204" pitchFamily="34" charset="0"/>
              <a:buChar char="•"/>
            </a:pPr>
            <a:endParaRPr lang="en-US" dirty="0">
              <a:latin typeface="Trade Gothic Next" panose="020B0503040303020004" pitchFamily="34" charset="0"/>
            </a:endParaRPr>
          </a:p>
          <a:p>
            <a:pPr marL="285750" indent="-285750">
              <a:buFont typeface="Arial" panose="020B0604020202020204" pitchFamily="34" charset="0"/>
              <a:buChar char="•"/>
            </a:pPr>
            <a:r>
              <a:rPr lang="en-US" dirty="0">
                <a:solidFill>
                  <a:schemeClr val="accent1">
                    <a:lumMod val="75000"/>
                  </a:schemeClr>
                </a:solidFill>
                <a:latin typeface="Trade Gothic Next" panose="020B0503040303020004" pitchFamily="34" charset="0"/>
              </a:rPr>
              <a:t>The Arab Spring Revolution showed Arab Armies as “agents or at least facilitators of change”.</a:t>
            </a:r>
          </a:p>
          <a:p>
            <a:pPr marL="285750" indent="-285750">
              <a:buFont typeface="Arial" panose="020B0604020202020204" pitchFamily="34" charset="0"/>
              <a:buChar char="•"/>
            </a:pPr>
            <a:r>
              <a:rPr lang="en-US" dirty="0">
                <a:latin typeface="Trade Gothic Next" panose="020B0503040303020004" pitchFamily="34" charset="0"/>
              </a:rPr>
              <a:t>It also showed Arab armies as having an important political function in the workings of the country.</a:t>
            </a:r>
          </a:p>
          <a:p>
            <a:pPr marL="285750" indent="-285750">
              <a:buFont typeface="Arial" panose="020B0604020202020204" pitchFamily="34" charset="0"/>
              <a:buChar char="•"/>
            </a:pPr>
            <a:endParaRPr lang="en-US" dirty="0">
              <a:latin typeface="Trade Gothic Next" panose="020B0503040303020004" pitchFamily="34" charset="0"/>
            </a:endParaRPr>
          </a:p>
          <a:p>
            <a:pPr marL="285750" indent="-285750">
              <a:buFont typeface="Arial" panose="020B0604020202020204" pitchFamily="34" charset="0"/>
              <a:buChar char="•"/>
            </a:pPr>
            <a:r>
              <a:rPr lang="en-US" dirty="0">
                <a:latin typeface="Trade Gothic Next" panose="020B0503040303020004" pitchFamily="34" charset="0"/>
              </a:rPr>
              <a:t>Arab armies are an important element </a:t>
            </a:r>
            <a:r>
              <a:rPr lang="en-US" dirty="0">
                <a:solidFill>
                  <a:schemeClr val="accent1">
                    <a:lumMod val="75000"/>
                  </a:schemeClr>
                </a:solidFill>
                <a:latin typeface="Trade Gothic Next" panose="020B0503040303020004" pitchFamily="34" charset="0"/>
              </a:rPr>
              <a:t>in uniting cultural, ethnic and religiously diverse societies; reforming autocratic systems and bringing about innovation. </a:t>
            </a:r>
          </a:p>
          <a:p>
            <a:pPr marL="285750" indent="-285750">
              <a:buFont typeface="Arial" panose="020B0604020202020204" pitchFamily="34" charset="0"/>
              <a:buChar char="•"/>
            </a:pPr>
            <a:r>
              <a:rPr lang="en-US" dirty="0">
                <a:latin typeface="Trade Gothic Next" panose="020B0503040303020004" pitchFamily="34" charset="0"/>
              </a:rPr>
              <a:t>Furthermore, they are the “make or brake” element of political regimes in Arab countries.</a:t>
            </a:r>
          </a:p>
          <a:p>
            <a:pPr marL="285750" indent="-285750">
              <a:buFont typeface="Arial" panose="020B0604020202020204" pitchFamily="34" charset="0"/>
              <a:buChar char="•"/>
            </a:pPr>
            <a:endParaRPr lang="en-US" dirty="0">
              <a:latin typeface="Trade Gothic Next" panose="020B0503040303020004" pitchFamily="34" charset="0"/>
            </a:endParaRPr>
          </a:p>
          <a:p>
            <a:pPr marL="285750" indent="-285750">
              <a:buFont typeface="Arial" panose="020B0604020202020204" pitchFamily="34" charset="0"/>
              <a:buChar char="•"/>
            </a:pPr>
            <a:r>
              <a:rPr lang="en-US" dirty="0">
                <a:latin typeface="Trade Gothic Next" panose="020B0503040303020004" pitchFamily="34" charset="0"/>
              </a:rPr>
              <a:t>Faced with the Arab Uprisings of 2011, </a:t>
            </a:r>
            <a:r>
              <a:rPr lang="en-US" dirty="0">
                <a:solidFill>
                  <a:schemeClr val="accent1">
                    <a:lumMod val="75000"/>
                  </a:schemeClr>
                </a:solidFill>
                <a:latin typeface="Trade Gothic Next" panose="020B0503040303020004" pitchFamily="34" charset="0"/>
              </a:rPr>
              <a:t>only the Syrian army behaved as expected</a:t>
            </a:r>
            <a:r>
              <a:rPr lang="en-US" dirty="0">
                <a:latin typeface="Trade Gothic Next" panose="020B0503040303020004" pitchFamily="34" charset="0"/>
              </a:rPr>
              <a:t>, i.e., standing by the regime and suppressing the uprisings. As for other Arab Armies, such as the Egyptian Army, they facilitated regime change. </a:t>
            </a:r>
          </a:p>
          <a:p>
            <a:pPr marL="285750" indent="-285750">
              <a:buFont typeface="Arial" panose="020B0604020202020204" pitchFamily="34" charset="0"/>
              <a:buChar char="•"/>
            </a:pPr>
            <a:endParaRPr lang="en-US" dirty="0">
              <a:latin typeface="Trade Gothic Next" panose="020B0503040303020004" pitchFamily="34" charset="0"/>
            </a:endParaRPr>
          </a:p>
        </p:txBody>
      </p:sp>
    </p:spTree>
    <p:extLst>
      <p:ext uri="{BB962C8B-B14F-4D97-AF65-F5344CB8AC3E}">
        <p14:creationId xmlns:p14="http://schemas.microsoft.com/office/powerpoint/2010/main" val="21876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36A29-49AD-454A-AE80-76BB586D4E32}"/>
              </a:ext>
            </a:extLst>
          </p:cNvPr>
          <p:cNvSpPr>
            <a:spLocks noGrp="1"/>
          </p:cNvSpPr>
          <p:nvPr>
            <p:ph type="title"/>
          </p:nvPr>
        </p:nvSpPr>
        <p:spPr>
          <a:xfrm>
            <a:off x="1141413" y="0"/>
            <a:ext cx="9905998" cy="955953"/>
          </a:xfrm>
        </p:spPr>
        <p:txBody>
          <a:bodyPr/>
          <a:lstStyle/>
          <a:p>
            <a:pPr algn="ctr"/>
            <a:r>
              <a:rPr lang="en-US" dirty="0">
                <a:latin typeface="Trade Gothic Next" panose="020B0503040303020004" pitchFamily="34" charset="0"/>
              </a:rPr>
              <a:t>A Matter of allegiances</a:t>
            </a:r>
          </a:p>
        </p:txBody>
      </p:sp>
      <p:sp>
        <p:nvSpPr>
          <p:cNvPr id="5" name="CaixaDeTexto 4">
            <a:extLst>
              <a:ext uri="{FF2B5EF4-FFF2-40B4-BE49-F238E27FC236}">
                <a16:creationId xmlns:a16="http://schemas.microsoft.com/office/drawing/2014/main" id="{C6E26596-F4E3-498E-983A-129099F452FA}"/>
              </a:ext>
            </a:extLst>
          </p:cNvPr>
          <p:cNvSpPr txBox="1"/>
          <p:nvPr/>
        </p:nvSpPr>
        <p:spPr>
          <a:xfrm>
            <a:off x="214312" y="955953"/>
            <a:ext cx="11344275" cy="461665"/>
          </a:xfrm>
          <a:prstGeom prst="rect">
            <a:avLst/>
          </a:prstGeom>
          <a:noFill/>
        </p:spPr>
        <p:txBody>
          <a:bodyPr wrap="square" rtlCol="0">
            <a:spAutoFit/>
          </a:bodyPr>
          <a:lstStyle/>
          <a:p>
            <a:r>
              <a:rPr lang="en-US" sz="2400" b="1" dirty="0">
                <a:latin typeface="Trade Gothic Next" panose="020B0503040303020004" pitchFamily="34" charset="0"/>
              </a:rPr>
              <a:t>To whom do the armed forces owe allegiance???</a:t>
            </a:r>
          </a:p>
        </p:txBody>
      </p:sp>
      <p:sp>
        <p:nvSpPr>
          <p:cNvPr id="6" name="CaixaDeTexto 5">
            <a:extLst>
              <a:ext uri="{FF2B5EF4-FFF2-40B4-BE49-F238E27FC236}">
                <a16:creationId xmlns:a16="http://schemas.microsoft.com/office/drawing/2014/main" id="{FB670EFF-5908-4222-921F-6A6CAC196860}"/>
              </a:ext>
            </a:extLst>
          </p:cNvPr>
          <p:cNvSpPr txBox="1"/>
          <p:nvPr/>
        </p:nvSpPr>
        <p:spPr>
          <a:xfrm>
            <a:off x="392906" y="1564481"/>
            <a:ext cx="11279982" cy="4585871"/>
          </a:xfrm>
          <a:prstGeom prst="rect">
            <a:avLst/>
          </a:prstGeom>
          <a:noFill/>
        </p:spPr>
        <p:txBody>
          <a:bodyPr wrap="square" rtlCol="0">
            <a:spAutoFit/>
          </a:bodyPr>
          <a:lstStyle/>
          <a:p>
            <a:r>
              <a:rPr lang="en-US" sz="2000" dirty="0">
                <a:latin typeface="Trade Gothic Next" panose="020B0503040303020004" pitchFamily="34" charset="0"/>
              </a:rPr>
              <a:t>There are two options:</a:t>
            </a:r>
          </a:p>
          <a:p>
            <a:pPr marL="285750" indent="-285750">
              <a:buFont typeface="Arial" panose="020B0604020202020204" pitchFamily="34" charset="0"/>
              <a:buChar char="•"/>
            </a:pPr>
            <a:r>
              <a:rPr lang="en-US" sz="2000" dirty="0">
                <a:solidFill>
                  <a:srgbClr val="00B0F0"/>
                </a:solidFill>
                <a:latin typeface="Trade Gothic Next" panose="020B0503040303020004" pitchFamily="34" charset="0"/>
              </a:rPr>
              <a:t>State</a:t>
            </a:r>
          </a:p>
          <a:p>
            <a:pPr marL="285750" indent="-285750">
              <a:buFont typeface="Arial" panose="020B0604020202020204" pitchFamily="34" charset="0"/>
              <a:buChar char="•"/>
            </a:pPr>
            <a:r>
              <a:rPr lang="en-US" sz="2000" dirty="0">
                <a:solidFill>
                  <a:schemeClr val="accent6"/>
                </a:solidFill>
                <a:latin typeface="Trade Gothic Next" panose="020B0503040303020004" pitchFamily="34" charset="0"/>
              </a:rPr>
              <a:t>Regime</a:t>
            </a:r>
          </a:p>
          <a:p>
            <a:pPr marL="285750" indent="-285750">
              <a:buFont typeface="Arial" panose="020B0604020202020204" pitchFamily="34" charset="0"/>
              <a:buChar char="•"/>
            </a:pPr>
            <a:endParaRPr lang="en-US" dirty="0">
              <a:latin typeface="Trade Gothic Next" panose="020B0503040303020004" pitchFamily="34" charset="0"/>
            </a:endParaRPr>
          </a:p>
          <a:p>
            <a:r>
              <a:rPr lang="en-US" dirty="0">
                <a:latin typeface="Trade Gothic Next" panose="020B0503040303020004" pitchFamily="34" charset="0"/>
              </a:rPr>
              <a:t>	</a:t>
            </a:r>
            <a:r>
              <a:rPr lang="en-US" dirty="0">
                <a:solidFill>
                  <a:srgbClr val="00B0F0"/>
                </a:solidFill>
                <a:latin typeface="Trade Gothic Next" panose="020B0503040303020004" pitchFamily="34" charset="0"/>
              </a:rPr>
              <a:t>In the case an armed force identifies its loyalty as belonging to the state</a:t>
            </a:r>
            <a:r>
              <a:rPr lang="en-US" dirty="0">
                <a:latin typeface="Trade Gothic Next" panose="020B0503040303020004" pitchFamily="34" charset="0"/>
              </a:rPr>
              <a:t>, it will dissociate itself from the ruling government for the good of the people. </a:t>
            </a:r>
          </a:p>
          <a:p>
            <a:pPr marL="285750" indent="-285750">
              <a:buFont typeface="Arial" panose="020B0604020202020204" pitchFamily="34" charset="0"/>
              <a:buChar char="•"/>
            </a:pPr>
            <a:r>
              <a:rPr lang="en-US" dirty="0">
                <a:latin typeface="Trade Gothic Next" panose="020B0503040303020004" pitchFamily="34" charset="0"/>
              </a:rPr>
              <a:t>It will not act against its own civilian population;</a:t>
            </a:r>
          </a:p>
          <a:p>
            <a:pPr marL="285750" indent="-285750">
              <a:buFont typeface="Arial" panose="020B0604020202020204" pitchFamily="34" charset="0"/>
              <a:buChar char="•"/>
            </a:pPr>
            <a:r>
              <a:rPr lang="en-US" dirty="0">
                <a:latin typeface="Trade Gothic Next" panose="020B0503040303020004" pitchFamily="34" charset="0"/>
              </a:rPr>
              <a:t>It may change the regime for the good of the nation if society grants it the social and political maneuvering necessary for such action. </a:t>
            </a:r>
          </a:p>
          <a:p>
            <a:pPr marL="285750" indent="-285750">
              <a:buFont typeface="Arial" panose="020B0604020202020204" pitchFamily="34" charset="0"/>
              <a:buChar char="•"/>
            </a:pPr>
            <a:r>
              <a:rPr lang="en-US" dirty="0">
                <a:latin typeface="Trade Gothic Next" panose="020B0503040303020004" pitchFamily="34" charset="0"/>
              </a:rPr>
              <a:t>Will recruit equally from different segments of society. </a:t>
            </a:r>
          </a:p>
          <a:p>
            <a:pPr marL="285750" indent="-285750">
              <a:buFont typeface="Arial" panose="020B0604020202020204" pitchFamily="34" charset="0"/>
              <a:buChar char="•"/>
            </a:pPr>
            <a:endParaRPr lang="en-US" dirty="0">
              <a:latin typeface="Trade Gothic Next" panose="020B0503040303020004" pitchFamily="34" charset="0"/>
            </a:endParaRPr>
          </a:p>
          <a:p>
            <a:r>
              <a:rPr lang="en-US" dirty="0">
                <a:latin typeface="Trade Gothic Next" panose="020B0503040303020004" pitchFamily="34" charset="0"/>
              </a:rPr>
              <a:t>	On the other hand, </a:t>
            </a:r>
            <a:r>
              <a:rPr lang="en-US" dirty="0">
                <a:solidFill>
                  <a:schemeClr val="accent6"/>
                </a:solidFill>
                <a:latin typeface="Trade Gothic Next" panose="020B0503040303020004" pitchFamily="34" charset="0"/>
              </a:rPr>
              <a:t>if a military force identifies its loyalty as belonging to the regime</a:t>
            </a:r>
            <a:r>
              <a:rPr lang="en-US" dirty="0">
                <a:latin typeface="Trade Gothic Next" panose="020B0503040303020004" pitchFamily="34" charset="0"/>
              </a:rPr>
              <a:t>, it will act as if its own survival depends on the continuance of the regime, because it ultimately does. </a:t>
            </a:r>
          </a:p>
          <a:p>
            <a:pPr marL="285750" indent="-285750">
              <a:buFont typeface="Arial" panose="020B0604020202020204" pitchFamily="34" charset="0"/>
              <a:buChar char="•"/>
            </a:pPr>
            <a:r>
              <a:rPr lang="en-US" dirty="0">
                <a:latin typeface="Trade Gothic Next" panose="020B0503040303020004" pitchFamily="34" charset="0"/>
              </a:rPr>
              <a:t>It will target civilians, as everyone is a possible threat.</a:t>
            </a:r>
          </a:p>
          <a:p>
            <a:pPr marL="285750" indent="-285750">
              <a:buFont typeface="Arial" panose="020B0604020202020204" pitchFamily="34" charset="0"/>
              <a:buChar char="•"/>
            </a:pPr>
            <a:r>
              <a:rPr lang="en-US" dirty="0">
                <a:latin typeface="Trade Gothic Next" panose="020B0503040303020004" pitchFamily="34" charset="0"/>
              </a:rPr>
              <a:t>Most likely will recruit more people of the same segment of society as the one in power, compared to others.</a:t>
            </a:r>
          </a:p>
          <a:p>
            <a:endParaRPr lang="en-US" dirty="0">
              <a:latin typeface="Trade Gothic Next" panose="020B0503040303020004" pitchFamily="34" charset="0"/>
            </a:endParaRPr>
          </a:p>
        </p:txBody>
      </p:sp>
    </p:spTree>
    <p:extLst>
      <p:ext uri="{BB962C8B-B14F-4D97-AF65-F5344CB8AC3E}">
        <p14:creationId xmlns:p14="http://schemas.microsoft.com/office/powerpoint/2010/main" val="138636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1BECA-6A7A-41C5-A26F-7490325D0FA7}"/>
              </a:ext>
            </a:extLst>
          </p:cNvPr>
          <p:cNvSpPr>
            <a:spLocks noGrp="1"/>
          </p:cNvSpPr>
          <p:nvPr>
            <p:ph type="title"/>
          </p:nvPr>
        </p:nvSpPr>
        <p:spPr>
          <a:xfrm>
            <a:off x="1143001" y="0"/>
            <a:ext cx="9905998" cy="1021556"/>
          </a:xfrm>
        </p:spPr>
        <p:txBody>
          <a:bodyPr/>
          <a:lstStyle/>
          <a:p>
            <a:pPr algn="ctr"/>
            <a:r>
              <a:rPr lang="en-US" dirty="0">
                <a:latin typeface="Trade Gothic Next" panose="020B0503040303020004" pitchFamily="34" charset="0"/>
              </a:rPr>
              <a:t>Are Arab armies any good??</a:t>
            </a:r>
          </a:p>
        </p:txBody>
      </p:sp>
      <p:sp>
        <p:nvSpPr>
          <p:cNvPr id="5" name="CaixaDeTexto 4">
            <a:extLst>
              <a:ext uri="{FF2B5EF4-FFF2-40B4-BE49-F238E27FC236}">
                <a16:creationId xmlns:a16="http://schemas.microsoft.com/office/drawing/2014/main" id="{C055F964-9C56-4A32-8862-C44D11DA2D71}"/>
              </a:ext>
            </a:extLst>
          </p:cNvPr>
          <p:cNvSpPr txBox="1"/>
          <p:nvPr/>
        </p:nvSpPr>
        <p:spPr>
          <a:xfrm>
            <a:off x="392906" y="971550"/>
            <a:ext cx="11237119" cy="5632311"/>
          </a:xfrm>
          <a:prstGeom prst="rect">
            <a:avLst/>
          </a:prstGeom>
          <a:noFill/>
        </p:spPr>
        <p:txBody>
          <a:bodyPr wrap="square" rtlCol="0">
            <a:spAutoFit/>
          </a:bodyPr>
          <a:lstStyle/>
          <a:p>
            <a:r>
              <a:rPr lang="en-US" dirty="0">
                <a:latin typeface="Trade Gothic Next" panose="020B0503040303020004" pitchFamily="34" charset="0"/>
              </a:rPr>
              <a:t>Armed forces internal functioning efficiency is professionalism</a:t>
            </a:r>
          </a:p>
          <a:p>
            <a:endParaRPr lang="en-US" dirty="0">
              <a:latin typeface="Trade Gothic Next" panose="020B0503040303020004" pitchFamily="34" charset="0"/>
            </a:endParaRPr>
          </a:p>
          <a:p>
            <a:r>
              <a:rPr lang="en-US" dirty="0">
                <a:latin typeface="Trade Gothic Next" panose="020B0503040303020004" pitchFamily="34" charset="0"/>
              </a:rPr>
              <a:t>What is professionalism? (according to Florence </a:t>
            </a:r>
            <a:r>
              <a:rPr lang="en-US" dirty="0" err="1">
                <a:latin typeface="Trade Gothic Next" panose="020B0503040303020004" pitchFamily="34" charset="0"/>
              </a:rPr>
              <a:t>Gaub</a:t>
            </a:r>
            <a:r>
              <a:rPr lang="en-US" dirty="0">
                <a:latin typeface="Trade Gothic Next" panose="020B0503040303020004" pitchFamily="34" charset="0"/>
              </a:rPr>
              <a:t>)</a:t>
            </a:r>
          </a:p>
          <a:p>
            <a:pPr marL="285750" indent="-285750">
              <a:buFont typeface="Arial" panose="020B0604020202020204" pitchFamily="34" charset="0"/>
              <a:buChar char="•"/>
            </a:pPr>
            <a:r>
              <a:rPr lang="en-US" dirty="0">
                <a:latin typeface="Trade Gothic Next" panose="020B0503040303020004" pitchFamily="34" charset="0"/>
              </a:rPr>
              <a:t>Expertise (management of violence)</a:t>
            </a:r>
          </a:p>
          <a:p>
            <a:pPr marL="285750" indent="-285750">
              <a:buFont typeface="Arial" panose="020B0604020202020204" pitchFamily="34" charset="0"/>
              <a:buChar char="•"/>
            </a:pPr>
            <a:r>
              <a:rPr lang="en-US" dirty="0">
                <a:latin typeface="Trade Gothic Next" panose="020B0503040303020004" pitchFamily="34" charset="0"/>
              </a:rPr>
              <a:t>Clientship (responsibility to its client – state or regime)</a:t>
            </a:r>
          </a:p>
          <a:p>
            <a:pPr marL="285750" indent="-285750">
              <a:buFont typeface="Arial" panose="020B0604020202020204" pitchFamily="34" charset="0"/>
              <a:buChar char="•"/>
            </a:pPr>
            <a:r>
              <a:rPr lang="en-US" dirty="0">
                <a:latin typeface="Trade Gothic Next" panose="020B0503040303020004" pitchFamily="34" charset="0"/>
              </a:rPr>
              <a:t>Corporateness (group consciousness)</a:t>
            </a:r>
          </a:p>
          <a:p>
            <a:pPr marL="285750" indent="-285750">
              <a:buFont typeface="Arial" panose="020B0604020202020204" pitchFamily="34" charset="0"/>
              <a:buChar char="•"/>
            </a:pPr>
            <a:r>
              <a:rPr lang="en-US" dirty="0">
                <a:latin typeface="Trade Gothic Next" panose="020B0503040303020004" pitchFamily="34" charset="0"/>
              </a:rPr>
              <a:t>Ideology (military mindset)</a:t>
            </a:r>
          </a:p>
          <a:p>
            <a:r>
              <a:rPr lang="en-US" dirty="0">
                <a:latin typeface="Trade Gothic Next" panose="020B0503040303020004" pitchFamily="34" charset="0"/>
              </a:rPr>
              <a:t>The one element which “makes or brakes” armies is </a:t>
            </a:r>
            <a:r>
              <a:rPr lang="en-US" b="1" u="sng" dirty="0">
                <a:latin typeface="Trade Gothic Next" panose="020B0503040303020004" pitchFamily="34" charset="0"/>
              </a:rPr>
              <a:t>cohesion</a:t>
            </a:r>
            <a:r>
              <a:rPr lang="en-US" dirty="0">
                <a:latin typeface="Trade Gothic Next" panose="020B0503040303020004" pitchFamily="34" charset="0"/>
              </a:rPr>
              <a:t> so it’s the criteria by which army professionalism may be judged. </a:t>
            </a:r>
          </a:p>
          <a:p>
            <a:r>
              <a:rPr lang="en-US" dirty="0">
                <a:latin typeface="Trade Gothic Next" panose="020B0503040303020004" pitchFamily="34" charset="0"/>
              </a:rPr>
              <a:t>	</a:t>
            </a:r>
            <a:r>
              <a:rPr lang="en-US" dirty="0">
                <a:solidFill>
                  <a:srgbClr val="00B0F0"/>
                </a:solidFill>
                <a:latin typeface="Trade Gothic Next" panose="020B0503040303020004" pitchFamily="34" charset="0"/>
              </a:rPr>
              <a:t>When an army is cohesive it fights more effectively as it is a disciplined fighting force</a:t>
            </a:r>
            <a:r>
              <a:rPr lang="en-US" dirty="0">
                <a:latin typeface="Trade Gothic Next" panose="020B0503040303020004" pitchFamily="34" charset="0"/>
              </a:rPr>
              <a:t>. </a:t>
            </a:r>
            <a:r>
              <a:rPr lang="en-US" dirty="0">
                <a:solidFill>
                  <a:schemeClr val="accent3"/>
                </a:solidFill>
                <a:latin typeface="Trade Gothic Next" panose="020B0503040303020004" pitchFamily="34" charset="0"/>
              </a:rPr>
              <a:t>When not it will disintegrate</a:t>
            </a:r>
            <a:r>
              <a:rPr lang="en-US" dirty="0">
                <a:latin typeface="Trade Gothic Next" panose="020B0503040303020004" pitchFamily="34" charset="0"/>
              </a:rPr>
              <a:t> (suffer from mass desertion) </a:t>
            </a:r>
            <a:r>
              <a:rPr lang="en-US" dirty="0">
                <a:solidFill>
                  <a:schemeClr val="accent3"/>
                </a:solidFill>
                <a:latin typeface="Trade Gothic Next" panose="020B0503040303020004" pitchFamily="34" charset="0"/>
              </a:rPr>
              <a:t>and show a lack of discipline which prevents it from following orders and act effectively</a:t>
            </a:r>
            <a:r>
              <a:rPr lang="en-US" dirty="0">
                <a:latin typeface="Trade Gothic Next" panose="020B0503040303020004" pitchFamily="34" charset="0"/>
              </a:rPr>
              <a:t>. </a:t>
            </a:r>
          </a:p>
          <a:p>
            <a:endParaRPr lang="en-US" dirty="0">
              <a:latin typeface="Trade Gothic Next" panose="020B0503040303020004" pitchFamily="34" charset="0"/>
            </a:endParaRPr>
          </a:p>
          <a:p>
            <a:r>
              <a:rPr lang="en-US" dirty="0">
                <a:latin typeface="Trade Gothic Next" panose="020B0503040303020004" pitchFamily="34" charset="0"/>
              </a:rPr>
              <a:t>	The main problem of Arab Armies is that a regime may wish to weaken the armed forces in order to not be ousted by a </a:t>
            </a:r>
            <a:r>
              <a:rPr lang="en-US" i="1" dirty="0">
                <a:latin typeface="Trade Gothic Next" panose="020B0503040303020004" pitchFamily="34" charset="0"/>
              </a:rPr>
              <a:t>coup </a:t>
            </a:r>
            <a:r>
              <a:rPr lang="en-US" i="1" dirty="0" err="1">
                <a:latin typeface="Trade Gothic Next" panose="020B0503040303020004" pitchFamily="34" charset="0"/>
              </a:rPr>
              <a:t>d’etat</a:t>
            </a:r>
            <a:r>
              <a:rPr lang="en-US" i="1" dirty="0">
                <a:latin typeface="Trade Gothic Next" panose="020B0503040303020004" pitchFamily="34" charset="0"/>
              </a:rPr>
              <a:t> </a:t>
            </a:r>
            <a:r>
              <a:rPr lang="en-US" dirty="0">
                <a:latin typeface="Trade Gothic Next" panose="020B0503040303020004" pitchFamily="34" charset="0"/>
              </a:rPr>
              <a:t>and, therefore, remain in power.</a:t>
            </a:r>
          </a:p>
          <a:p>
            <a:r>
              <a:rPr lang="en-US" dirty="0">
                <a:latin typeface="Trade Gothic Next" panose="020B0503040303020004" pitchFamily="34" charset="0"/>
              </a:rPr>
              <a:t> This may happen in 2 ways:</a:t>
            </a:r>
          </a:p>
          <a:p>
            <a:pPr marL="342900" indent="-342900">
              <a:buFont typeface="+mj-lt"/>
              <a:buAutoNum type="arabicPeriod"/>
            </a:pPr>
            <a:r>
              <a:rPr lang="en-US" dirty="0">
                <a:solidFill>
                  <a:schemeClr val="accent6"/>
                </a:solidFill>
                <a:latin typeface="Trade Gothic Next" panose="020B0503040303020004" pitchFamily="34" charset="0"/>
              </a:rPr>
              <a:t>«Portraying the armed forces as a pro-regime militia rather than a national institution»</a:t>
            </a:r>
          </a:p>
          <a:p>
            <a:pPr marL="342900" indent="-342900">
              <a:buFont typeface="+mj-lt"/>
              <a:buAutoNum type="arabicPeriod"/>
            </a:pPr>
            <a:r>
              <a:rPr lang="en-US" dirty="0">
                <a:solidFill>
                  <a:schemeClr val="accent6"/>
                </a:solidFill>
                <a:latin typeface="Trade Gothic Next" panose="020B0503040303020004" pitchFamily="34" charset="0"/>
              </a:rPr>
              <a:t>Limiting its resources and internal capabilities in order to reduce its threat potential»</a:t>
            </a:r>
          </a:p>
          <a:p>
            <a:r>
              <a:rPr lang="en-US" dirty="0">
                <a:latin typeface="Trade Gothic Next" panose="020B0503040303020004" pitchFamily="34" charset="0"/>
              </a:rPr>
              <a:t>	Of course, the problem is that the weaking of a military force will render it ineffective and it will not be able to perform in accordance with its duties. </a:t>
            </a:r>
          </a:p>
        </p:txBody>
      </p:sp>
    </p:spTree>
    <p:extLst>
      <p:ext uri="{BB962C8B-B14F-4D97-AF65-F5344CB8AC3E}">
        <p14:creationId xmlns:p14="http://schemas.microsoft.com/office/powerpoint/2010/main" val="279705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6A36F-723F-40C2-AEC2-0C944D85036D}"/>
              </a:ext>
            </a:extLst>
          </p:cNvPr>
          <p:cNvSpPr>
            <a:spLocks noGrp="1"/>
          </p:cNvSpPr>
          <p:nvPr>
            <p:ph type="title"/>
          </p:nvPr>
        </p:nvSpPr>
        <p:spPr>
          <a:xfrm>
            <a:off x="280091" y="22225"/>
            <a:ext cx="4178839" cy="1905000"/>
          </a:xfrm>
        </p:spPr>
        <p:txBody>
          <a:bodyPr vert="horz" lIns="91440" tIns="45720" rIns="91440" bIns="45720" rtlCol="0" anchor="ctr">
            <a:normAutofit/>
          </a:bodyPr>
          <a:lstStyle/>
          <a:p>
            <a:r>
              <a:rPr lang="en-US" sz="2800" dirty="0">
                <a:latin typeface="Trade Gothic Next" panose="020B0503040303020004" pitchFamily="34" charset="0"/>
              </a:rPr>
              <a:t>Types of Arab Armies</a:t>
            </a:r>
          </a:p>
        </p:txBody>
      </p:sp>
      <p:sp>
        <p:nvSpPr>
          <p:cNvPr id="4" name="CaixaDeTexto 3">
            <a:extLst>
              <a:ext uri="{FF2B5EF4-FFF2-40B4-BE49-F238E27FC236}">
                <a16:creationId xmlns:a16="http://schemas.microsoft.com/office/drawing/2014/main" id="{AD13E33E-237A-4A21-B72F-64A0F67356F7}"/>
              </a:ext>
            </a:extLst>
          </p:cNvPr>
          <p:cNvSpPr txBox="1"/>
          <p:nvPr/>
        </p:nvSpPr>
        <p:spPr>
          <a:xfrm>
            <a:off x="428879" y="1914178"/>
            <a:ext cx="3643674" cy="3216276"/>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effectLst>
                <a:latin typeface="Trade Gothic Next" panose="020B0503040303020004" pitchFamily="34" charset="0"/>
              </a:rPr>
              <a:t>Arab Armies may be divided into 4 categories:</a:t>
            </a:r>
          </a:p>
          <a:p>
            <a:pPr marL="800100" lvl="1" indent="-342900">
              <a:lnSpc>
                <a:spcPct val="90000"/>
              </a:lnSpc>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effectLst>
                <a:latin typeface="Trade Gothic Next" panose="020B0503040303020004" pitchFamily="34" charset="0"/>
              </a:rPr>
              <a:t>Cohesive and loyal to the state</a:t>
            </a:r>
          </a:p>
          <a:p>
            <a:pPr marL="800100" lvl="1" indent="-342900">
              <a:lnSpc>
                <a:spcPct val="90000"/>
              </a:lnSpc>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effectLst>
                <a:latin typeface="Trade Gothic Next" panose="020B0503040303020004" pitchFamily="34" charset="0"/>
              </a:rPr>
              <a:t>Not cohesive but equally loyal</a:t>
            </a:r>
          </a:p>
          <a:p>
            <a:pPr marL="800100" lvl="1" indent="-342900">
              <a:lnSpc>
                <a:spcPct val="90000"/>
              </a:lnSpc>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effectLst>
                <a:latin typeface="Trade Gothic Next" panose="020B0503040303020004" pitchFamily="34" charset="0"/>
              </a:rPr>
              <a:t>Cohesive but loyal to the regime</a:t>
            </a:r>
          </a:p>
          <a:p>
            <a:pPr marL="800100" lvl="1" indent="-342900">
              <a:lnSpc>
                <a:spcPct val="90000"/>
              </a:lnSpc>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effectLst>
                <a:latin typeface="Trade Gothic Next" panose="020B0503040303020004" pitchFamily="34" charset="0"/>
              </a:rPr>
              <a:t>Not cohesive but loyal to the regime</a:t>
            </a:r>
          </a:p>
        </p:txBody>
      </p:sp>
      <p:sp>
        <p:nvSpPr>
          <p:cNvPr id="11" name="Rounded Rectangle 7">
            <a:extLst>
              <a:ext uri="{FF2B5EF4-FFF2-40B4-BE49-F238E27FC236}">
                <a16:creationId xmlns:a16="http://schemas.microsoft.com/office/drawing/2014/main" id="{757999B3-F37B-45D0-9FB5-336B45EAD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Uma imagem com mesa&#10;&#10;Descrição gerada automaticamente">
            <a:extLst>
              <a:ext uri="{FF2B5EF4-FFF2-40B4-BE49-F238E27FC236}">
                <a16:creationId xmlns:a16="http://schemas.microsoft.com/office/drawing/2014/main" id="{14041638-0F2C-4AAC-8253-6187A0C3C770}"/>
              </a:ext>
            </a:extLst>
          </p:cNvPr>
          <p:cNvPicPr>
            <a:picLocks noChangeAspect="1"/>
          </p:cNvPicPr>
          <p:nvPr/>
        </p:nvPicPr>
        <p:blipFill>
          <a:blip r:embed="rId2"/>
          <a:stretch>
            <a:fillRect/>
          </a:stretch>
        </p:blipFill>
        <p:spPr>
          <a:xfrm>
            <a:off x="5128626" y="1914178"/>
            <a:ext cx="5934182" cy="2685217"/>
          </a:xfrm>
          <a:prstGeom prst="rect">
            <a:avLst/>
          </a:prstGeom>
        </p:spPr>
      </p:pic>
    </p:spTree>
    <p:extLst>
      <p:ext uri="{BB962C8B-B14F-4D97-AF65-F5344CB8AC3E}">
        <p14:creationId xmlns:p14="http://schemas.microsoft.com/office/powerpoint/2010/main" val="253606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6EEF2-8564-44FF-B7EB-238ED8F73BEA}"/>
              </a:ext>
            </a:extLst>
          </p:cNvPr>
          <p:cNvSpPr>
            <a:spLocks noGrp="1"/>
          </p:cNvSpPr>
          <p:nvPr>
            <p:ph type="title"/>
          </p:nvPr>
        </p:nvSpPr>
        <p:spPr>
          <a:xfrm>
            <a:off x="4786504" y="0"/>
            <a:ext cx="6393115" cy="1014413"/>
          </a:xfrm>
        </p:spPr>
        <p:txBody>
          <a:bodyPr vert="horz" lIns="91440" tIns="45720" rIns="91440" bIns="45720" rtlCol="0" anchor="ctr">
            <a:normAutofit/>
          </a:bodyPr>
          <a:lstStyle/>
          <a:p>
            <a:r>
              <a:rPr lang="en-US" dirty="0">
                <a:latin typeface="Trade Gothic Next" panose="020B0503040303020004" pitchFamily="34" charset="0"/>
              </a:rPr>
              <a:t>1) The Western Standard</a:t>
            </a:r>
          </a:p>
        </p:txBody>
      </p:sp>
      <p:pic>
        <p:nvPicPr>
          <p:cNvPr id="7" name="Imagem 6" descr="Uma imagem com árvore, exterior, pessoa, uniforme militar&#10;&#10;Descrição gerada automaticamente">
            <a:extLst>
              <a:ext uri="{FF2B5EF4-FFF2-40B4-BE49-F238E27FC236}">
                <a16:creationId xmlns:a16="http://schemas.microsoft.com/office/drawing/2014/main" id="{624DFB0A-6CC8-4F7A-BCC1-0562A2D33AB7}"/>
              </a:ext>
            </a:extLst>
          </p:cNvPr>
          <p:cNvPicPr>
            <a:picLocks noChangeAspect="1"/>
          </p:cNvPicPr>
          <p:nvPr/>
        </p:nvPicPr>
        <p:blipFill rotWithShape="1">
          <a:blip r:embed="rId2"/>
          <a:srcRect l="16306" r="9616" b="-2"/>
          <a:stretch/>
        </p:blipFill>
        <p:spPr>
          <a:xfrm>
            <a:off x="1073567" y="628836"/>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6" name="Imagem 5" descr="Uma imagem com céu, exterior, pessoa, pessoas&#10;&#10;Descrição gerada automaticamente">
            <a:extLst>
              <a:ext uri="{FF2B5EF4-FFF2-40B4-BE49-F238E27FC236}">
                <a16:creationId xmlns:a16="http://schemas.microsoft.com/office/drawing/2014/main" id="{9DED3A39-1D60-45B4-8143-2E788257D6E5}"/>
              </a:ext>
            </a:extLst>
          </p:cNvPr>
          <p:cNvPicPr>
            <a:picLocks noChangeAspect="1"/>
          </p:cNvPicPr>
          <p:nvPr/>
        </p:nvPicPr>
        <p:blipFill rotWithShape="1">
          <a:blip r:embed="rId3"/>
          <a:srcRect l="15157" r="22000" b="2"/>
          <a:stretch/>
        </p:blipFill>
        <p:spPr>
          <a:xfrm>
            <a:off x="1070561" y="3486334"/>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CaixaDeTexto 4">
            <a:extLst>
              <a:ext uri="{FF2B5EF4-FFF2-40B4-BE49-F238E27FC236}">
                <a16:creationId xmlns:a16="http://schemas.microsoft.com/office/drawing/2014/main" id="{815E826F-8B02-426B-A844-CFEDFC58E194}"/>
              </a:ext>
            </a:extLst>
          </p:cNvPr>
          <p:cNvSpPr txBox="1"/>
          <p:nvPr/>
        </p:nvSpPr>
        <p:spPr>
          <a:xfrm>
            <a:off x="4436983" y="1064419"/>
            <a:ext cx="7379302" cy="5208659"/>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buSzPct val="100000"/>
            </a:pPr>
            <a:r>
              <a:rPr lang="en-US" cap="small" dirty="0">
                <a:effectLst>
                  <a:glow rad="38100">
                    <a:schemeClr val="bg1">
                      <a:lumMod val="50000"/>
                      <a:lumOff val="50000"/>
                      <a:alpha val="20000"/>
                    </a:schemeClr>
                  </a:glow>
                </a:effectLst>
                <a:latin typeface="Trade Gothic Next" panose="020B0503040303020004" pitchFamily="34" charset="0"/>
              </a:rPr>
              <a:t>	Armies obedient to the will of the people and not that of the regime in power, such as western style armed forces when it comes to professionalism and cohesion in the military.</a:t>
            </a:r>
          </a:p>
          <a:p>
            <a:pPr>
              <a:lnSpc>
                <a:spcPct val="90000"/>
              </a:lnSpc>
              <a:spcBef>
                <a:spcPct val="20000"/>
              </a:spcBef>
              <a:spcAft>
                <a:spcPts val="600"/>
              </a:spcAft>
              <a:buClr>
                <a:schemeClr val="accent1"/>
              </a:buClr>
              <a:buSzPct val="100000"/>
              <a:buFont typeface="Arial"/>
              <a:buChar char="•"/>
            </a:pPr>
            <a:endParaRPr lang="en-US" cap="small" dirty="0">
              <a:effectLst>
                <a:glow rad="38100">
                  <a:schemeClr val="bg1">
                    <a:lumMod val="50000"/>
                    <a:lumOff val="50000"/>
                    <a:alpha val="20000"/>
                  </a:schemeClr>
                </a:glow>
              </a:effectLst>
              <a:latin typeface="Trade Gothic Next" panose="020B0503040303020004" pitchFamily="34" charset="0"/>
            </a:endParaRPr>
          </a:p>
          <a:p>
            <a:pPr>
              <a:lnSpc>
                <a:spcPct val="90000"/>
              </a:lnSpc>
              <a:spcBef>
                <a:spcPct val="20000"/>
              </a:spcBef>
              <a:spcAft>
                <a:spcPts val="600"/>
              </a:spcAft>
              <a:buClr>
                <a:schemeClr val="accent1"/>
              </a:buClr>
              <a:buSzPct val="100000"/>
            </a:pPr>
            <a:r>
              <a:rPr lang="en-US" cap="small" dirty="0">
                <a:effectLst>
                  <a:glow rad="38100">
                    <a:schemeClr val="bg1">
                      <a:lumMod val="50000"/>
                      <a:lumOff val="50000"/>
                      <a:alpha val="20000"/>
                    </a:schemeClr>
                  </a:glow>
                </a:effectLst>
                <a:latin typeface="Trade Gothic Next" panose="020B0503040303020004" pitchFamily="34" charset="0"/>
              </a:rPr>
              <a:t>	A neutral armed force when it comes to politics, seeing as it </a:t>
            </a:r>
            <a:r>
              <a:rPr lang="en-US" cap="small" dirty="0">
                <a:solidFill>
                  <a:schemeClr val="accent2">
                    <a:lumMod val="75000"/>
                  </a:schemeClr>
                </a:solidFill>
                <a:effectLst>
                  <a:glow rad="38100">
                    <a:schemeClr val="bg1">
                      <a:lumMod val="50000"/>
                      <a:lumOff val="50000"/>
                      <a:alpha val="20000"/>
                    </a:schemeClr>
                  </a:glow>
                </a:effectLst>
                <a:latin typeface="Trade Gothic Next" panose="020B0503040303020004" pitchFamily="34" charset="0"/>
              </a:rPr>
              <a:t>does not play a role in the political life of the country</a:t>
            </a:r>
            <a:r>
              <a:rPr lang="en-US" cap="small" dirty="0">
                <a:effectLst>
                  <a:glow rad="38100">
                    <a:schemeClr val="bg1">
                      <a:lumMod val="50000"/>
                      <a:lumOff val="50000"/>
                      <a:alpha val="20000"/>
                    </a:schemeClr>
                  </a:glow>
                </a:effectLst>
                <a:latin typeface="Trade Gothic Next" panose="020B0503040303020004" pitchFamily="34" charset="0"/>
              </a:rPr>
              <a:t>, and is </a:t>
            </a:r>
            <a:r>
              <a:rPr lang="en-US" cap="small" dirty="0">
                <a:solidFill>
                  <a:schemeClr val="accent2">
                    <a:lumMod val="75000"/>
                  </a:schemeClr>
                </a:solidFill>
                <a:effectLst>
                  <a:glow rad="38100">
                    <a:schemeClr val="bg1">
                      <a:lumMod val="50000"/>
                      <a:lumOff val="50000"/>
                      <a:alpha val="20000"/>
                    </a:schemeClr>
                  </a:glow>
                </a:effectLst>
                <a:latin typeface="Trade Gothic Next" panose="020B0503040303020004" pitchFamily="34" charset="0"/>
              </a:rPr>
              <a:t>capable militarily</a:t>
            </a:r>
            <a:r>
              <a:rPr lang="en-US" cap="small" dirty="0">
                <a:effectLst>
                  <a:glow rad="38100">
                    <a:schemeClr val="bg1">
                      <a:lumMod val="50000"/>
                      <a:lumOff val="50000"/>
                      <a:alpha val="20000"/>
                    </a:schemeClr>
                  </a:glow>
                </a:effectLst>
                <a:latin typeface="Trade Gothic Next" panose="020B0503040303020004" pitchFamily="34" charset="0"/>
              </a:rPr>
              <a:t>. </a:t>
            </a:r>
          </a:p>
          <a:p>
            <a:pPr>
              <a:lnSpc>
                <a:spcPct val="90000"/>
              </a:lnSpc>
              <a:spcBef>
                <a:spcPct val="20000"/>
              </a:spcBef>
              <a:spcAft>
                <a:spcPts val="600"/>
              </a:spcAft>
              <a:buClr>
                <a:schemeClr val="accent1"/>
              </a:buClr>
              <a:buSzPct val="100000"/>
            </a:pPr>
            <a:r>
              <a:rPr lang="en-US" cap="small" dirty="0">
                <a:effectLst>
                  <a:glow rad="38100">
                    <a:schemeClr val="bg1">
                      <a:lumMod val="50000"/>
                      <a:lumOff val="50000"/>
                      <a:alpha val="20000"/>
                    </a:schemeClr>
                  </a:glow>
                </a:effectLst>
                <a:latin typeface="Trade Gothic Next" panose="020B0503040303020004" pitchFamily="34" charset="0"/>
              </a:rPr>
              <a:t>	This </a:t>
            </a:r>
            <a:r>
              <a:rPr lang="en-US" cap="small" dirty="0">
                <a:solidFill>
                  <a:schemeClr val="accent4"/>
                </a:solidFill>
                <a:effectLst>
                  <a:glow rad="38100">
                    <a:schemeClr val="bg1">
                      <a:lumMod val="50000"/>
                      <a:lumOff val="50000"/>
                      <a:alpha val="20000"/>
                    </a:schemeClr>
                  </a:glow>
                </a:effectLst>
                <a:latin typeface="Trade Gothic Next" panose="020B0503040303020004" pitchFamily="34" charset="0"/>
              </a:rPr>
              <a:t>neutrality</a:t>
            </a:r>
            <a:r>
              <a:rPr lang="en-US" cap="small" dirty="0">
                <a:effectLst>
                  <a:glow rad="38100">
                    <a:schemeClr val="bg1">
                      <a:lumMod val="50000"/>
                      <a:lumOff val="50000"/>
                      <a:alpha val="20000"/>
                    </a:schemeClr>
                  </a:glow>
                </a:effectLst>
                <a:latin typeface="Trade Gothic Next" panose="020B0503040303020004" pitchFamily="34" charset="0"/>
              </a:rPr>
              <a:t> from the regime is </a:t>
            </a:r>
            <a:r>
              <a:rPr lang="en-US" cap="small" dirty="0">
                <a:solidFill>
                  <a:schemeClr val="accent4"/>
                </a:solidFill>
                <a:effectLst>
                  <a:glow rad="38100">
                    <a:schemeClr val="bg1">
                      <a:lumMod val="50000"/>
                      <a:lumOff val="50000"/>
                      <a:alpha val="20000"/>
                    </a:schemeClr>
                  </a:glow>
                </a:effectLst>
                <a:latin typeface="Trade Gothic Next" panose="020B0503040303020004" pitchFamily="34" charset="0"/>
              </a:rPr>
              <a:t>evidenced in situations of societal and political unrest</a:t>
            </a:r>
            <a:r>
              <a:rPr lang="en-US" cap="small" dirty="0">
                <a:effectLst>
                  <a:glow rad="38100">
                    <a:schemeClr val="bg1">
                      <a:lumMod val="50000"/>
                      <a:lumOff val="50000"/>
                      <a:alpha val="20000"/>
                    </a:schemeClr>
                  </a:glow>
                </a:effectLst>
                <a:latin typeface="Trade Gothic Next" panose="020B0503040303020004" pitchFamily="34" charset="0"/>
              </a:rPr>
              <a:t>, as is the case of the Arab Spring, when armies of this standard backed away from the regime in power.</a:t>
            </a:r>
          </a:p>
          <a:p>
            <a:pPr>
              <a:lnSpc>
                <a:spcPct val="90000"/>
              </a:lnSpc>
              <a:spcBef>
                <a:spcPct val="20000"/>
              </a:spcBef>
              <a:spcAft>
                <a:spcPts val="600"/>
              </a:spcAft>
              <a:buClr>
                <a:schemeClr val="accent1"/>
              </a:buClr>
              <a:buSzPct val="100000"/>
            </a:pPr>
            <a:r>
              <a:rPr lang="en-US" cap="small" dirty="0">
                <a:solidFill>
                  <a:schemeClr val="accent4"/>
                </a:solidFill>
                <a:effectLst>
                  <a:glow rad="38100">
                    <a:schemeClr val="bg1">
                      <a:lumMod val="50000"/>
                      <a:lumOff val="50000"/>
                      <a:alpha val="20000"/>
                    </a:schemeClr>
                  </a:glow>
                </a:effectLst>
                <a:latin typeface="Trade Gothic Next" panose="020B0503040303020004" pitchFamily="34" charset="0"/>
              </a:rPr>
              <a:t>	Egyptian and Tunisian armed forces are regarded as following the Western Standard</a:t>
            </a:r>
            <a:r>
              <a:rPr lang="en-US" cap="small" dirty="0">
                <a:effectLst>
                  <a:glow rad="38100">
                    <a:schemeClr val="bg1">
                      <a:lumMod val="50000"/>
                      <a:lumOff val="50000"/>
                      <a:alpha val="20000"/>
                    </a:schemeClr>
                  </a:glow>
                </a:effectLst>
                <a:latin typeface="Trade Gothic Next" panose="020B0503040303020004" pitchFamily="34" charset="0"/>
              </a:rPr>
              <a:t> as they protected the revolution and ensured their countries would have free elections afterwards. </a:t>
            </a:r>
          </a:p>
          <a:p>
            <a:pPr>
              <a:lnSpc>
                <a:spcPct val="90000"/>
              </a:lnSpc>
              <a:spcBef>
                <a:spcPct val="20000"/>
              </a:spcBef>
              <a:spcAft>
                <a:spcPts val="600"/>
              </a:spcAft>
              <a:buClr>
                <a:schemeClr val="accent1"/>
              </a:buClr>
              <a:buSzPct val="100000"/>
            </a:pPr>
            <a:r>
              <a:rPr lang="en-US" cap="small" dirty="0">
                <a:effectLst>
                  <a:glow rad="38100">
                    <a:schemeClr val="bg1">
                      <a:lumMod val="50000"/>
                      <a:lumOff val="50000"/>
                      <a:alpha val="20000"/>
                    </a:schemeClr>
                  </a:glow>
                </a:effectLst>
                <a:latin typeface="Trade Gothic Next" panose="020B0503040303020004" pitchFamily="34" charset="0"/>
              </a:rPr>
              <a:t>This action by these countries’ armies reinforced the confidence the people had and continue to have in their armed forces as they did not seek to gain any kind of power in the unrest and acted in the best interest of the nation as a whole.  </a:t>
            </a:r>
          </a:p>
        </p:txBody>
      </p:sp>
    </p:spTree>
    <p:extLst>
      <p:ext uri="{BB962C8B-B14F-4D97-AF65-F5344CB8AC3E}">
        <p14:creationId xmlns:p14="http://schemas.microsoft.com/office/powerpoint/2010/main" val="312815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E1AA8-8982-4D4B-A964-C02AF0E72216}"/>
              </a:ext>
            </a:extLst>
          </p:cNvPr>
          <p:cNvSpPr>
            <a:spLocks noGrp="1"/>
          </p:cNvSpPr>
          <p:nvPr>
            <p:ph type="title"/>
          </p:nvPr>
        </p:nvSpPr>
        <p:spPr>
          <a:xfrm>
            <a:off x="1141413" y="0"/>
            <a:ext cx="9905998" cy="785813"/>
          </a:xfrm>
        </p:spPr>
        <p:txBody>
          <a:bodyPr/>
          <a:lstStyle/>
          <a:p>
            <a:pPr algn="ctr"/>
            <a:r>
              <a:rPr lang="en-US" dirty="0">
                <a:latin typeface="Trade Gothic Next" panose="020B0503040303020004" pitchFamily="34" charset="0"/>
              </a:rPr>
              <a:t>2) The Symbolic Institution</a:t>
            </a:r>
          </a:p>
        </p:txBody>
      </p:sp>
      <p:sp>
        <p:nvSpPr>
          <p:cNvPr id="5" name="CaixaDeTexto 4">
            <a:extLst>
              <a:ext uri="{FF2B5EF4-FFF2-40B4-BE49-F238E27FC236}">
                <a16:creationId xmlns:a16="http://schemas.microsoft.com/office/drawing/2014/main" id="{D635962C-11B0-482F-8804-D20BBB63E89F}"/>
              </a:ext>
            </a:extLst>
          </p:cNvPr>
          <p:cNvSpPr txBox="1"/>
          <p:nvPr/>
        </p:nvSpPr>
        <p:spPr>
          <a:xfrm>
            <a:off x="485775" y="785813"/>
            <a:ext cx="11222831" cy="2308324"/>
          </a:xfrm>
          <a:prstGeom prst="rect">
            <a:avLst/>
          </a:prstGeom>
          <a:noFill/>
        </p:spPr>
        <p:txBody>
          <a:bodyPr wrap="square" rtlCol="0">
            <a:spAutoFit/>
          </a:bodyPr>
          <a:lstStyle/>
          <a:p>
            <a:r>
              <a:rPr lang="en-US" dirty="0">
                <a:latin typeface="Trade Gothic Next" panose="020B0503040303020004" pitchFamily="34" charset="0"/>
              </a:rPr>
              <a:t>Armed forces in this category </a:t>
            </a:r>
            <a:r>
              <a:rPr lang="en-US" dirty="0">
                <a:solidFill>
                  <a:schemeClr val="accent2">
                    <a:lumMod val="75000"/>
                  </a:schemeClr>
                </a:solidFill>
                <a:latin typeface="Trade Gothic Next" panose="020B0503040303020004" pitchFamily="34" charset="0"/>
              </a:rPr>
              <a:t>do not really deliver in military terms</a:t>
            </a:r>
            <a:r>
              <a:rPr lang="en-US" dirty="0">
                <a:latin typeface="Trade Gothic Next" panose="020B0503040303020004" pitchFamily="34" charset="0"/>
              </a:rPr>
              <a:t> but they </a:t>
            </a:r>
            <a:r>
              <a:rPr lang="en-US" dirty="0">
                <a:solidFill>
                  <a:schemeClr val="accent4"/>
                </a:solidFill>
                <a:latin typeface="Trade Gothic Next" panose="020B0503040303020004" pitchFamily="34" charset="0"/>
              </a:rPr>
              <a:t>play an important role in society</a:t>
            </a:r>
            <a:r>
              <a:rPr lang="en-US" dirty="0">
                <a:latin typeface="Trade Gothic Next" panose="020B0503040303020004" pitchFamily="34" charset="0"/>
              </a:rPr>
              <a:t>.</a:t>
            </a:r>
          </a:p>
          <a:p>
            <a:endParaRPr lang="en-US" dirty="0">
              <a:latin typeface="Trade Gothic Next" panose="020B0503040303020004" pitchFamily="34" charset="0"/>
            </a:endParaRPr>
          </a:p>
          <a:p>
            <a:r>
              <a:rPr lang="en-US" dirty="0">
                <a:latin typeface="Trade Gothic Next" panose="020B0503040303020004" pitchFamily="34" charset="0"/>
              </a:rPr>
              <a:t>These armed forces are seen as prestigious by the population of the country they serve and are regarded as important because they «either played a role in the process of state formation, or serves a projection screen for societal desires, e.g., for unity. </a:t>
            </a:r>
          </a:p>
          <a:p>
            <a:r>
              <a:rPr lang="en-US" dirty="0">
                <a:latin typeface="Trade Gothic Next" panose="020B0503040303020004" pitchFamily="34" charset="0"/>
              </a:rPr>
              <a:t>	They </a:t>
            </a:r>
            <a:r>
              <a:rPr lang="en-US" dirty="0">
                <a:solidFill>
                  <a:schemeClr val="accent4"/>
                </a:solidFill>
                <a:latin typeface="Trade Gothic Next" panose="020B0503040303020004" pitchFamily="34" charset="0"/>
              </a:rPr>
              <a:t>rate consistently high in approval ratings in their countries</a:t>
            </a:r>
            <a:r>
              <a:rPr lang="en-US" dirty="0">
                <a:latin typeface="Trade Gothic Next" panose="020B0503040303020004" pitchFamily="34" charset="0"/>
              </a:rPr>
              <a:t>, even though they perform poorly. </a:t>
            </a:r>
          </a:p>
          <a:p>
            <a:r>
              <a:rPr lang="en-US" dirty="0">
                <a:latin typeface="Trade Gothic Next" panose="020B0503040303020004" pitchFamily="34" charset="0"/>
              </a:rPr>
              <a:t> </a:t>
            </a:r>
          </a:p>
          <a:p>
            <a:r>
              <a:rPr lang="en-US" dirty="0">
                <a:latin typeface="Trade Gothic Next" panose="020B0503040303020004" pitchFamily="34" charset="0"/>
              </a:rPr>
              <a:t>Armed forces in countries such as Lebanon and Iraq fall under this category.  </a:t>
            </a:r>
          </a:p>
        </p:txBody>
      </p:sp>
      <p:pic>
        <p:nvPicPr>
          <p:cNvPr id="6" name="Imagem 5">
            <a:extLst>
              <a:ext uri="{FF2B5EF4-FFF2-40B4-BE49-F238E27FC236}">
                <a16:creationId xmlns:a16="http://schemas.microsoft.com/office/drawing/2014/main" id="{B291387A-C1DA-4334-953E-B79A92E9CB8D}"/>
              </a:ext>
            </a:extLst>
          </p:cNvPr>
          <p:cNvPicPr>
            <a:picLocks noChangeAspect="1"/>
          </p:cNvPicPr>
          <p:nvPr/>
        </p:nvPicPr>
        <p:blipFill>
          <a:blip r:embed="rId2"/>
          <a:stretch>
            <a:fillRect/>
          </a:stretch>
        </p:blipFill>
        <p:spPr>
          <a:xfrm>
            <a:off x="753036" y="3429000"/>
            <a:ext cx="4628871" cy="2687171"/>
          </a:xfrm>
          <a:prstGeom prst="rect">
            <a:avLst/>
          </a:prstGeom>
        </p:spPr>
      </p:pic>
      <p:pic>
        <p:nvPicPr>
          <p:cNvPr id="7" name="Imagem 6">
            <a:extLst>
              <a:ext uri="{FF2B5EF4-FFF2-40B4-BE49-F238E27FC236}">
                <a16:creationId xmlns:a16="http://schemas.microsoft.com/office/drawing/2014/main" id="{8D68BC46-0046-4503-B23F-F908D349FA75}"/>
              </a:ext>
            </a:extLst>
          </p:cNvPr>
          <p:cNvPicPr>
            <a:picLocks noChangeAspect="1"/>
          </p:cNvPicPr>
          <p:nvPr/>
        </p:nvPicPr>
        <p:blipFill>
          <a:blip r:embed="rId3"/>
          <a:stretch>
            <a:fillRect/>
          </a:stretch>
        </p:blipFill>
        <p:spPr>
          <a:xfrm>
            <a:off x="6688651" y="3428999"/>
            <a:ext cx="4628871" cy="2687171"/>
          </a:xfrm>
          <a:prstGeom prst="rect">
            <a:avLst/>
          </a:prstGeom>
        </p:spPr>
      </p:pic>
    </p:spTree>
    <p:extLst>
      <p:ext uri="{BB962C8B-B14F-4D97-AF65-F5344CB8AC3E}">
        <p14:creationId xmlns:p14="http://schemas.microsoft.com/office/powerpoint/2010/main" val="15133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2F8D0-A23D-44E6-9214-8B7E6AFD5A35}"/>
              </a:ext>
            </a:extLst>
          </p:cNvPr>
          <p:cNvSpPr>
            <a:spLocks noGrp="1"/>
          </p:cNvSpPr>
          <p:nvPr>
            <p:ph type="title"/>
          </p:nvPr>
        </p:nvSpPr>
        <p:spPr>
          <a:xfrm>
            <a:off x="1143001" y="0"/>
            <a:ext cx="9905998" cy="978694"/>
          </a:xfrm>
        </p:spPr>
        <p:txBody>
          <a:bodyPr/>
          <a:lstStyle/>
          <a:p>
            <a:pPr algn="ctr"/>
            <a:r>
              <a:rPr lang="en-US" dirty="0">
                <a:latin typeface="Trade Gothic Next" panose="020B0503040303020004" pitchFamily="34" charset="0"/>
              </a:rPr>
              <a:t>3) The Arab Classic</a:t>
            </a:r>
          </a:p>
        </p:txBody>
      </p:sp>
      <p:sp>
        <p:nvSpPr>
          <p:cNvPr id="4" name="CaixaDeTexto 3">
            <a:extLst>
              <a:ext uri="{FF2B5EF4-FFF2-40B4-BE49-F238E27FC236}">
                <a16:creationId xmlns:a16="http://schemas.microsoft.com/office/drawing/2014/main" id="{F5429FB3-B561-4E3F-8331-9592AFD99564}"/>
              </a:ext>
            </a:extLst>
          </p:cNvPr>
          <p:cNvSpPr txBox="1"/>
          <p:nvPr/>
        </p:nvSpPr>
        <p:spPr>
          <a:xfrm>
            <a:off x="450056" y="850106"/>
            <a:ext cx="11208544" cy="3416320"/>
          </a:xfrm>
          <a:prstGeom prst="rect">
            <a:avLst/>
          </a:prstGeom>
          <a:noFill/>
        </p:spPr>
        <p:txBody>
          <a:bodyPr wrap="square" rtlCol="0">
            <a:spAutoFit/>
          </a:bodyPr>
          <a:lstStyle/>
          <a:p>
            <a:r>
              <a:rPr lang="en-US" dirty="0">
                <a:latin typeface="Trade Gothic Next" panose="020B0503040303020004" pitchFamily="34" charset="0"/>
              </a:rPr>
              <a:t>This is the category of army most people have in mind when considering Arab militaries. </a:t>
            </a:r>
          </a:p>
          <a:p>
            <a:pPr marL="285750" indent="-285750">
              <a:buFont typeface="Arial" panose="020B0604020202020204" pitchFamily="34" charset="0"/>
              <a:buChar char="•"/>
            </a:pPr>
            <a:r>
              <a:rPr lang="en-US" dirty="0">
                <a:latin typeface="Trade Gothic Next" panose="020B0503040303020004" pitchFamily="34" charset="0"/>
              </a:rPr>
              <a:t>Closely attached to the regime and conflating regime and state in its self-perception. </a:t>
            </a:r>
          </a:p>
          <a:p>
            <a:pPr marL="285750" indent="-285750">
              <a:buFont typeface="Arial" panose="020B0604020202020204" pitchFamily="34" charset="0"/>
              <a:buChar char="•"/>
            </a:pPr>
            <a:endParaRPr lang="en-US" dirty="0">
              <a:latin typeface="Trade Gothic Next" panose="020B0503040303020004" pitchFamily="34" charset="0"/>
            </a:endParaRPr>
          </a:p>
          <a:p>
            <a:r>
              <a:rPr lang="en-US" dirty="0">
                <a:latin typeface="Trade Gothic Next" panose="020B0503040303020004" pitchFamily="34" charset="0"/>
              </a:rPr>
              <a:t>Army institutions in this category </a:t>
            </a:r>
            <a:r>
              <a:rPr lang="en-US" dirty="0">
                <a:solidFill>
                  <a:schemeClr val="accent4"/>
                </a:solidFill>
                <a:latin typeface="Trade Gothic Next" panose="020B0503040303020004" pitchFamily="34" charset="0"/>
              </a:rPr>
              <a:t>protect the regime in order to protect themselves</a:t>
            </a:r>
            <a:r>
              <a:rPr lang="en-US" dirty="0">
                <a:latin typeface="Trade Gothic Next" panose="020B0503040303020004" pitchFamily="34" charset="0"/>
              </a:rPr>
              <a:t> and conserve the benefits they possess. As such, </a:t>
            </a:r>
            <a:r>
              <a:rPr lang="en-US" dirty="0">
                <a:solidFill>
                  <a:schemeClr val="accent4"/>
                </a:solidFill>
                <a:latin typeface="Trade Gothic Next" panose="020B0503040303020004" pitchFamily="34" charset="0"/>
              </a:rPr>
              <a:t>they are so connected to the regime they do not differ state from regime</a:t>
            </a:r>
            <a:r>
              <a:rPr lang="en-US" dirty="0">
                <a:latin typeface="Trade Gothic Next" panose="020B0503040303020004" pitchFamily="34" charset="0"/>
              </a:rPr>
              <a:t>.</a:t>
            </a:r>
          </a:p>
          <a:p>
            <a:r>
              <a:rPr lang="en-US" dirty="0">
                <a:latin typeface="Trade Gothic Next" panose="020B0503040303020004" pitchFamily="34" charset="0"/>
              </a:rPr>
              <a:t>	It is because of this conflating of allegiances that armed forces in this category </a:t>
            </a:r>
            <a:r>
              <a:rPr lang="en-US" dirty="0">
                <a:solidFill>
                  <a:schemeClr val="accent2">
                    <a:lumMod val="75000"/>
                  </a:schemeClr>
                </a:solidFill>
                <a:latin typeface="Trade Gothic Next" panose="020B0503040303020004" pitchFamily="34" charset="0"/>
              </a:rPr>
              <a:t>respond with violence against their country’s civilian population when it demonstrates against the regime</a:t>
            </a:r>
            <a:r>
              <a:rPr lang="en-US" dirty="0">
                <a:latin typeface="Trade Gothic Next" panose="020B0503040303020004" pitchFamily="34" charset="0"/>
              </a:rPr>
              <a:t>. </a:t>
            </a:r>
          </a:p>
          <a:p>
            <a:endParaRPr lang="en-US" dirty="0">
              <a:latin typeface="Trade Gothic Next" panose="020B0503040303020004" pitchFamily="34" charset="0"/>
            </a:endParaRPr>
          </a:p>
          <a:p>
            <a:r>
              <a:rPr lang="en-US" dirty="0">
                <a:latin typeface="Trade Gothic Next" panose="020B0503040303020004" pitchFamily="34" charset="0"/>
              </a:rPr>
              <a:t>Arab armies in this category are the Syrian and the Algerian armed forces. </a:t>
            </a:r>
          </a:p>
          <a:p>
            <a:endParaRPr lang="en-US" dirty="0">
              <a:latin typeface="Trade Gothic Next" panose="020B0503040303020004" pitchFamily="34" charset="0"/>
            </a:endParaRPr>
          </a:p>
          <a:p>
            <a:r>
              <a:rPr lang="en-US" dirty="0">
                <a:latin typeface="Trade Gothic Next" panose="020B0503040303020004" pitchFamily="34" charset="0"/>
              </a:rPr>
              <a:t>	The Syrian army is the most pressing example of a cohesive and highly capable fighting force which serves the regime in power instead of the state. </a:t>
            </a:r>
          </a:p>
        </p:txBody>
      </p:sp>
      <p:pic>
        <p:nvPicPr>
          <p:cNvPr id="5" name="Imagem 4">
            <a:extLst>
              <a:ext uri="{FF2B5EF4-FFF2-40B4-BE49-F238E27FC236}">
                <a16:creationId xmlns:a16="http://schemas.microsoft.com/office/drawing/2014/main" id="{320655B7-2040-4B0C-A2A4-AF7373779B2A}"/>
              </a:ext>
            </a:extLst>
          </p:cNvPr>
          <p:cNvPicPr>
            <a:picLocks noChangeAspect="1"/>
          </p:cNvPicPr>
          <p:nvPr/>
        </p:nvPicPr>
        <p:blipFill>
          <a:blip r:embed="rId2"/>
          <a:stretch>
            <a:fillRect/>
          </a:stretch>
        </p:blipFill>
        <p:spPr>
          <a:xfrm>
            <a:off x="931068" y="4374776"/>
            <a:ext cx="3783736" cy="2118892"/>
          </a:xfrm>
          <a:prstGeom prst="rect">
            <a:avLst/>
          </a:prstGeom>
        </p:spPr>
      </p:pic>
      <p:pic>
        <p:nvPicPr>
          <p:cNvPr id="6" name="Imagem 5">
            <a:extLst>
              <a:ext uri="{FF2B5EF4-FFF2-40B4-BE49-F238E27FC236}">
                <a16:creationId xmlns:a16="http://schemas.microsoft.com/office/drawing/2014/main" id="{87E05E5F-D726-40C0-A1E5-664647C81C89}"/>
              </a:ext>
            </a:extLst>
          </p:cNvPr>
          <p:cNvPicPr>
            <a:picLocks noChangeAspect="1"/>
          </p:cNvPicPr>
          <p:nvPr/>
        </p:nvPicPr>
        <p:blipFill>
          <a:blip r:embed="rId3"/>
          <a:stretch>
            <a:fillRect/>
          </a:stretch>
        </p:blipFill>
        <p:spPr>
          <a:xfrm>
            <a:off x="6415366" y="4374776"/>
            <a:ext cx="3876115" cy="2170624"/>
          </a:xfrm>
          <a:prstGeom prst="rect">
            <a:avLst/>
          </a:prstGeom>
        </p:spPr>
      </p:pic>
    </p:spTree>
    <p:extLst>
      <p:ext uri="{BB962C8B-B14F-4D97-AF65-F5344CB8AC3E}">
        <p14:creationId xmlns:p14="http://schemas.microsoft.com/office/powerpoint/2010/main" val="118716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05845-A485-48B6-8454-C4568CA7F475}"/>
              </a:ext>
            </a:extLst>
          </p:cNvPr>
          <p:cNvSpPr>
            <a:spLocks noGrp="1"/>
          </p:cNvSpPr>
          <p:nvPr>
            <p:ph type="title"/>
          </p:nvPr>
        </p:nvSpPr>
        <p:spPr>
          <a:xfrm>
            <a:off x="1141413" y="0"/>
            <a:ext cx="9905998" cy="1066800"/>
          </a:xfrm>
        </p:spPr>
        <p:txBody>
          <a:bodyPr/>
          <a:lstStyle/>
          <a:p>
            <a:pPr algn="ctr"/>
            <a:r>
              <a:rPr lang="en-US" dirty="0">
                <a:latin typeface="Trade Gothic Next" panose="020B0503040303020004" pitchFamily="34" charset="0"/>
              </a:rPr>
              <a:t>4) The Failed force</a:t>
            </a:r>
          </a:p>
        </p:txBody>
      </p:sp>
      <p:sp>
        <p:nvSpPr>
          <p:cNvPr id="4" name="CaixaDeTexto 3">
            <a:extLst>
              <a:ext uri="{FF2B5EF4-FFF2-40B4-BE49-F238E27FC236}">
                <a16:creationId xmlns:a16="http://schemas.microsoft.com/office/drawing/2014/main" id="{D110CCE1-9E1D-4464-9E89-E4CADECD2F57}"/>
              </a:ext>
            </a:extLst>
          </p:cNvPr>
          <p:cNvSpPr txBox="1"/>
          <p:nvPr/>
        </p:nvSpPr>
        <p:spPr>
          <a:xfrm>
            <a:off x="429418" y="887505"/>
            <a:ext cx="11329987" cy="3970318"/>
          </a:xfrm>
          <a:prstGeom prst="rect">
            <a:avLst/>
          </a:prstGeom>
          <a:noFill/>
        </p:spPr>
        <p:txBody>
          <a:bodyPr wrap="square" rtlCol="0">
            <a:spAutoFit/>
          </a:bodyPr>
          <a:lstStyle/>
          <a:p>
            <a:r>
              <a:rPr lang="en-US" dirty="0">
                <a:latin typeface="Trade Gothic Next" panose="020B0503040303020004" pitchFamily="34" charset="0"/>
              </a:rPr>
              <a:t>Armies in this category </a:t>
            </a:r>
            <a:r>
              <a:rPr lang="en-US" dirty="0">
                <a:solidFill>
                  <a:schemeClr val="accent4"/>
                </a:solidFill>
                <a:latin typeface="Trade Gothic Next" panose="020B0503040303020004" pitchFamily="34" charset="0"/>
              </a:rPr>
              <a:t>are in internal disarray</a:t>
            </a:r>
            <a:r>
              <a:rPr lang="en-US" dirty="0">
                <a:latin typeface="Trade Gothic Next" panose="020B0503040303020004" pitchFamily="34" charset="0"/>
              </a:rPr>
              <a:t>, </a:t>
            </a:r>
            <a:r>
              <a:rPr lang="en-US" dirty="0">
                <a:solidFill>
                  <a:schemeClr val="accent4"/>
                </a:solidFill>
                <a:latin typeface="Trade Gothic Next" panose="020B0503040303020004" pitchFamily="34" charset="0"/>
              </a:rPr>
              <a:t>connected to the regime </a:t>
            </a:r>
            <a:r>
              <a:rPr lang="en-US" dirty="0">
                <a:latin typeface="Trade Gothic Next" panose="020B0503040303020004" pitchFamily="34" charset="0"/>
              </a:rPr>
              <a:t>and </a:t>
            </a:r>
            <a:r>
              <a:rPr lang="en-US" dirty="0">
                <a:solidFill>
                  <a:schemeClr val="accent4"/>
                </a:solidFill>
                <a:latin typeface="Trade Gothic Next" panose="020B0503040303020004" pitchFamily="34" charset="0"/>
              </a:rPr>
              <a:t>do not possess public approval</a:t>
            </a:r>
            <a:r>
              <a:rPr lang="en-US" dirty="0">
                <a:latin typeface="Trade Gothic Next" panose="020B0503040303020004" pitchFamily="34" charset="0"/>
              </a:rPr>
              <a:t>.</a:t>
            </a:r>
          </a:p>
          <a:p>
            <a:endParaRPr lang="en-US" dirty="0">
              <a:latin typeface="Trade Gothic Next" panose="020B0503040303020004" pitchFamily="34" charset="0"/>
            </a:endParaRPr>
          </a:p>
          <a:p>
            <a:r>
              <a:rPr lang="en-US" dirty="0">
                <a:latin typeface="Trade Gothic Next" panose="020B0503040303020004" pitchFamily="34" charset="0"/>
              </a:rPr>
              <a:t>These armies are connected to the regime and </a:t>
            </a:r>
            <a:r>
              <a:rPr lang="en-US" dirty="0">
                <a:solidFill>
                  <a:schemeClr val="accent2">
                    <a:lumMod val="75000"/>
                  </a:schemeClr>
                </a:solidFill>
                <a:latin typeface="Trade Gothic Next" panose="020B0503040303020004" pitchFamily="34" charset="0"/>
              </a:rPr>
              <a:t>act more like regime militias than national armed forces</a:t>
            </a:r>
            <a:r>
              <a:rPr lang="en-US" dirty="0">
                <a:latin typeface="Trade Gothic Next" panose="020B0503040303020004" pitchFamily="34" charset="0"/>
              </a:rPr>
              <a:t>, therefore not boasting a good public image. </a:t>
            </a:r>
          </a:p>
          <a:p>
            <a:endParaRPr lang="en-US" dirty="0">
              <a:latin typeface="Trade Gothic Next" panose="020B0503040303020004" pitchFamily="34" charset="0"/>
            </a:endParaRPr>
          </a:p>
          <a:p>
            <a:r>
              <a:rPr lang="en-US" dirty="0">
                <a:latin typeface="Trade Gothic Next" panose="020B0503040303020004" pitchFamily="34" charset="0"/>
              </a:rPr>
              <a:t>Furthermore, Arab militaries under this category are weakened forces in order to </a:t>
            </a:r>
            <a:r>
              <a:rPr lang="en-US" i="1" dirty="0">
                <a:latin typeface="Trade Gothic Next" panose="020B0503040303020004" pitchFamily="34" charset="0"/>
              </a:rPr>
              <a:t>coup-proof</a:t>
            </a:r>
            <a:r>
              <a:rPr lang="en-US" dirty="0">
                <a:latin typeface="Trade Gothic Next" panose="020B0503040303020004" pitchFamily="34" charset="0"/>
              </a:rPr>
              <a:t> the regimes. This means that these militaries will not be militarily capable as their cohesion is depleted. </a:t>
            </a:r>
          </a:p>
          <a:p>
            <a:r>
              <a:rPr lang="en-US" dirty="0">
                <a:latin typeface="Trade Gothic Next" panose="020B0503040303020004" pitchFamily="34" charset="0"/>
              </a:rPr>
              <a:t>	This lack of military capabilities creates a big problem:</a:t>
            </a:r>
          </a:p>
          <a:p>
            <a:pPr marL="285750" indent="-285750">
              <a:buFont typeface="Arial" panose="020B0604020202020204" pitchFamily="34" charset="0"/>
              <a:buChar char="•"/>
            </a:pPr>
            <a:r>
              <a:rPr lang="en-US" b="1" u="sng" dirty="0">
                <a:latin typeface="Trade Gothic Next" panose="020B0503040303020004" pitchFamily="34" charset="0"/>
              </a:rPr>
              <a:t>These forces do not possess leadership support </a:t>
            </a:r>
            <a:r>
              <a:rPr lang="en-US" dirty="0">
                <a:latin typeface="Trade Gothic Next" panose="020B0503040303020004" pitchFamily="34" charset="0"/>
              </a:rPr>
              <a:t>because they have been weakened by the regime, which still expects them to perform like they have not been weakened. </a:t>
            </a:r>
          </a:p>
          <a:p>
            <a:pPr marL="285750" indent="-285750">
              <a:buFont typeface="Arial" panose="020B0604020202020204" pitchFamily="34" charset="0"/>
              <a:buChar char="•"/>
            </a:pPr>
            <a:r>
              <a:rPr lang="en-US" b="1" u="sng" dirty="0">
                <a:latin typeface="Trade Gothic Next" panose="020B0503040303020004" pitchFamily="34" charset="0"/>
              </a:rPr>
              <a:t>Nor do they possess societal backing</a:t>
            </a:r>
            <a:r>
              <a:rPr lang="en-US" u="sng" dirty="0">
                <a:latin typeface="Trade Gothic Next" panose="020B0503040303020004" pitchFamily="34" charset="0"/>
              </a:rPr>
              <a:t> </a:t>
            </a:r>
            <a:r>
              <a:rPr lang="en-US" dirty="0">
                <a:latin typeface="Trade Gothic Next" panose="020B0503040303020004" pitchFamily="34" charset="0"/>
              </a:rPr>
              <a:t>because they serve the regime and not the state.  </a:t>
            </a:r>
          </a:p>
          <a:p>
            <a:endParaRPr lang="en-US" dirty="0">
              <a:latin typeface="Trade Gothic Next" panose="020B0503040303020004" pitchFamily="34" charset="0"/>
            </a:endParaRPr>
          </a:p>
          <a:p>
            <a:r>
              <a:rPr lang="en-US" dirty="0">
                <a:latin typeface="Trade Gothic Next" panose="020B0503040303020004" pitchFamily="34" charset="0"/>
              </a:rPr>
              <a:t>It is these factors that make them failed forces because </a:t>
            </a:r>
            <a:r>
              <a:rPr lang="en-US" dirty="0">
                <a:solidFill>
                  <a:schemeClr val="accent2">
                    <a:lumMod val="75000"/>
                  </a:schemeClr>
                </a:solidFill>
                <a:latin typeface="Trade Gothic Next" panose="020B0503040303020004" pitchFamily="34" charset="0"/>
              </a:rPr>
              <a:t>in times of crisis they will simply disintegrate and have no effective political role</a:t>
            </a:r>
            <a:r>
              <a:rPr lang="en-US" dirty="0">
                <a:latin typeface="Trade Gothic Next" panose="020B0503040303020004" pitchFamily="34" charset="0"/>
              </a:rPr>
              <a:t>.</a:t>
            </a:r>
            <a:endParaRPr lang="en-US" dirty="0">
              <a:solidFill>
                <a:schemeClr val="accent2">
                  <a:lumMod val="75000"/>
                </a:schemeClr>
              </a:solidFill>
              <a:latin typeface="Trade Gothic Next" panose="020B0503040303020004" pitchFamily="34" charset="0"/>
            </a:endParaRPr>
          </a:p>
        </p:txBody>
      </p:sp>
      <p:pic>
        <p:nvPicPr>
          <p:cNvPr id="5" name="Imagem 4">
            <a:extLst>
              <a:ext uri="{FF2B5EF4-FFF2-40B4-BE49-F238E27FC236}">
                <a16:creationId xmlns:a16="http://schemas.microsoft.com/office/drawing/2014/main" id="{0213BE15-6F51-4655-8DEF-17A2487D4B1A}"/>
              </a:ext>
            </a:extLst>
          </p:cNvPr>
          <p:cNvPicPr>
            <a:picLocks noChangeAspect="1"/>
          </p:cNvPicPr>
          <p:nvPr/>
        </p:nvPicPr>
        <p:blipFill>
          <a:blip r:embed="rId2"/>
          <a:stretch>
            <a:fillRect/>
          </a:stretch>
        </p:blipFill>
        <p:spPr>
          <a:xfrm>
            <a:off x="4799806" y="4916653"/>
            <a:ext cx="3867150" cy="1657350"/>
          </a:xfrm>
          <a:prstGeom prst="rect">
            <a:avLst/>
          </a:prstGeom>
        </p:spPr>
      </p:pic>
      <p:pic>
        <p:nvPicPr>
          <p:cNvPr id="6" name="Imagem 5">
            <a:extLst>
              <a:ext uri="{FF2B5EF4-FFF2-40B4-BE49-F238E27FC236}">
                <a16:creationId xmlns:a16="http://schemas.microsoft.com/office/drawing/2014/main" id="{3437AD69-1108-4731-BD8A-0020B96677E7}"/>
              </a:ext>
            </a:extLst>
          </p:cNvPr>
          <p:cNvPicPr>
            <a:picLocks noChangeAspect="1"/>
          </p:cNvPicPr>
          <p:nvPr/>
        </p:nvPicPr>
        <p:blipFill>
          <a:blip r:embed="rId3"/>
          <a:stretch>
            <a:fillRect/>
          </a:stretch>
        </p:blipFill>
        <p:spPr>
          <a:xfrm>
            <a:off x="8900832" y="4916653"/>
            <a:ext cx="2762250" cy="1657350"/>
          </a:xfrm>
          <a:prstGeom prst="rect">
            <a:avLst/>
          </a:prstGeom>
        </p:spPr>
      </p:pic>
      <p:sp>
        <p:nvSpPr>
          <p:cNvPr id="7" name="CaixaDeTexto 6">
            <a:extLst>
              <a:ext uri="{FF2B5EF4-FFF2-40B4-BE49-F238E27FC236}">
                <a16:creationId xmlns:a16="http://schemas.microsoft.com/office/drawing/2014/main" id="{B2276074-4F14-4526-92EC-D5527735E4AA}"/>
              </a:ext>
            </a:extLst>
          </p:cNvPr>
          <p:cNvSpPr txBox="1"/>
          <p:nvPr/>
        </p:nvSpPr>
        <p:spPr>
          <a:xfrm>
            <a:off x="528918" y="4957482"/>
            <a:ext cx="4270888" cy="646331"/>
          </a:xfrm>
          <a:prstGeom prst="rect">
            <a:avLst/>
          </a:prstGeom>
          <a:noFill/>
        </p:spPr>
        <p:txBody>
          <a:bodyPr wrap="square" rtlCol="0">
            <a:spAutoFit/>
          </a:bodyPr>
          <a:lstStyle/>
          <a:p>
            <a:r>
              <a:rPr lang="en-US" dirty="0">
                <a:latin typeface="Trade Gothic Next" panose="020B0503040303020004" pitchFamily="34" charset="0"/>
              </a:rPr>
              <a:t>Arab armies in this category are those of Libya and Yemen. </a:t>
            </a:r>
          </a:p>
        </p:txBody>
      </p:sp>
    </p:spTree>
    <p:extLst>
      <p:ext uri="{BB962C8B-B14F-4D97-AF65-F5344CB8AC3E}">
        <p14:creationId xmlns:p14="http://schemas.microsoft.com/office/powerpoint/2010/main" val="1849371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
  <TotalTime>2984</TotalTime>
  <Words>1301</Words>
  <Application>Microsoft Office PowerPoint</Application>
  <PresentationFormat>Ecrã Panorâmico</PresentationFormat>
  <Paragraphs>96</Paragraphs>
  <Slides>10</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10</vt:i4>
      </vt:variant>
    </vt:vector>
  </HeadingPairs>
  <TitlesOfParts>
    <vt:vector size="14" baseType="lpstr">
      <vt:lpstr>Arial</vt:lpstr>
      <vt:lpstr>Century Gothic</vt:lpstr>
      <vt:lpstr>Trade Gothic Next</vt:lpstr>
      <vt:lpstr>Malha</vt:lpstr>
      <vt:lpstr>Role of armies in countries of the Global South </vt:lpstr>
      <vt:lpstr>Function of armies</vt:lpstr>
      <vt:lpstr>A Matter of allegiances</vt:lpstr>
      <vt:lpstr>Are Arab armies any good??</vt:lpstr>
      <vt:lpstr>Types of Arab Armies</vt:lpstr>
      <vt:lpstr>1) The Western Standard</vt:lpstr>
      <vt:lpstr>2) The Symbolic Institution</vt:lpstr>
      <vt:lpstr>3) The Arab Classic</vt:lpstr>
      <vt:lpstr>4) The Failed force</vt:lpstr>
      <vt:lpstr>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armies in countries of the Global South </dc:title>
  <dc:creator>Miguel Lourenço Inácio</dc:creator>
  <cp:lastModifiedBy>Miguel Lourenço Inácio</cp:lastModifiedBy>
  <cp:revision>3</cp:revision>
  <dcterms:created xsi:type="dcterms:W3CDTF">2021-10-15T18:35:14Z</dcterms:created>
  <dcterms:modified xsi:type="dcterms:W3CDTF">2021-10-17T21:51:02Z</dcterms:modified>
</cp:coreProperties>
</file>