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9" r:id="rId3"/>
    <p:sldId id="271" r:id="rId4"/>
    <p:sldId id="257" r:id="rId5"/>
    <p:sldId id="260" r:id="rId6"/>
    <p:sldId id="259" r:id="rId7"/>
    <p:sldId id="263" r:id="rId8"/>
    <p:sldId id="261" r:id="rId9"/>
    <p:sldId id="270" r:id="rId10"/>
    <p:sldId id="265" r:id="rId11"/>
    <p:sldId id="266" r:id="rId12"/>
    <p:sldId id="267" r:id="rId13"/>
    <p:sldId id="268" r:id="rId14"/>
    <p:sldId id="262" r:id="rId15"/>
    <p:sldId id="272" r:id="rId16"/>
    <p:sldId id="25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1160EA64-D806-43AC-9DF2-F8C432F32B4C}" type="datetimeFigureOut">
              <a:rPr lang="en-US" dirty="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F7D4976-E339-4826-83B7-FBD03F55ECF8}" type="datetimeFigureOut">
              <a:rPr lang="en-US" dirty="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D1BE4249-C0D0-4B06-8692-E8BB871AF643}" type="datetimeFigureOut">
              <a:rPr lang="en-US" dirty="0"/>
              <a:t>10/22/2021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ourworldindata.org/grapher/maddison-data-gdp-per-capita-in-2011us-single-benchmark" TargetMode="External"/><Relationship Id="rId3" Type="http://schemas.openxmlformats.org/officeDocument/2006/relationships/hyperlink" Target="https://www.youtube.com/watch?v=RgRxPggwtMU&amp;t=1137s" TargetMode="External"/><Relationship Id="rId7" Type="http://schemas.openxmlformats.org/officeDocument/2006/relationships/hyperlink" Target="https://data.worldbank.org/indicator/SI.POV.GINI?most_recent_value_desc=false&amp;view=chart" TargetMode="External"/><Relationship Id="rId2" Type="http://schemas.openxmlformats.org/officeDocument/2006/relationships/hyperlink" Target="https://www.youtube.com/watch?v=2yA2yJ0-yUY" TargetMode="External"/><Relationship Id="rId1" Type="http://schemas.openxmlformats.org/officeDocument/2006/relationships/slideLayout" Target="../slideLayouts/slideLayout2.xml"/><Relationship Id="rId6" Type="http://schemas.openxmlformats.org/officeDocument/2006/relationships/hyperlink" Target="https://www.youtube.com/watch?v=mxUsupDtrk0&amp;t=251s" TargetMode="External"/><Relationship Id="rId11" Type="http://schemas.openxmlformats.org/officeDocument/2006/relationships/hyperlink" Target="https://www.oxfamamerica.org/" TargetMode="External"/><Relationship Id="rId5" Type="http://schemas.openxmlformats.org/officeDocument/2006/relationships/hyperlink" Target="https://www.youtube.com/watch?v=AYUUbvR9pJU&amp;t=2s" TargetMode="External"/><Relationship Id="rId10" Type="http://schemas.openxmlformats.org/officeDocument/2006/relationships/hyperlink" Target="https://www.heritage.org/index/ranking" TargetMode="External"/><Relationship Id="rId4" Type="http://schemas.openxmlformats.org/officeDocument/2006/relationships/hyperlink" Target="https://www.youtube.com/watch?v=xq9p0RXajvA&amp;t=5s" TargetMode="External"/><Relationship Id="rId9" Type="http://schemas.openxmlformats.org/officeDocument/2006/relationships/hyperlink" Target="https://www.heritage.org/index/heatma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72D3FE-F83B-4A99-9808-931194A517FD}"/>
              </a:ext>
            </a:extLst>
          </p:cNvPr>
          <p:cNvSpPr>
            <a:spLocks noGrp="1"/>
          </p:cNvSpPr>
          <p:nvPr>
            <p:ph type="ctrTitle"/>
          </p:nvPr>
        </p:nvSpPr>
        <p:spPr/>
        <p:txBody>
          <a:bodyPr/>
          <a:lstStyle/>
          <a:p>
            <a:r>
              <a:rPr lang="pl-PL" dirty="0" err="1"/>
              <a:t>Economic</a:t>
            </a:r>
            <a:r>
              <a:rPr lang="pl-PL" dirty="0"/>
              <a:t> </a:t>
            </a:r>
            <a:r>
              <a:rPr lang="pl-PL" dirty="0" err="1"/>
              <a:t>inequality</a:t>
            </a:r>
            <a:r>
              <a:rPr lang="pl-PL" dirty="0"/>
              <a:t> in the </a:t>
            </a:r>
            <a:r>
              <a:rPr lang="pl-PL" dirty="0" err="1"/>
              <a:t>global</a:t>
            </a:r>
            <a:r>
              <a:rPr lang="pl-PL" dirty="0"/>
              <a:t> </a:t>
            </a:r>
            <a:r>
              <a:rPr lang="pl-PL" dirty="0" err="1"/>
              <a:t>south</a:t>
            </a:r>
            <a:endParaRPr lang="pl-PL" dirty="0"/>
          </a:p>
        </p:txBody>
      </p:sp>
      <p:sp>
        <p:nvSpPr>
          <p:cNvPr id="3" name="Podtytuł 2">
            <a:extLst>
              <a:ext uri="{FF2B5EF4-FFF2-40B4-BE49-F238E27FC236}">
                <a16:creationId xmlns:a16="http://schemas.microsoft.com/office/drawing/2014/main" id="{BC2FE34B-94C3-43CE-8592-2B9A95422DDE}"/>
              </a:ext>
            </a:extLst>
          </p:cNvPr>
          <p:cNvSpPr>
            <a:spLocks noGrp="1"/>
          </p:cNvSpPr>
          <p:nvPr>
            <p:ph type="subTitle" idx="1"/>
          </p:nvPr>
        </p:nvSpPr>
        <p:spPr>
          <a:xfrm>
            <a:off x="2695194" y="4286283"/>
            <a:ext cx="6801612" cy="1239894"/>
          </a:xfrm>
        </p:spPr>
        <p:txBody>
          <a:bodyPr/>
          <a:lstStyle/>
          <a:p>
            <a:r>
              <a:rPr lang="pl-PL" dirty="0"/>
              <a:t>Bonawentura Lach</a:t>
            </a:r>
          </a:p>
        </p:txBody>
      </p:sp>
    </p:spTree>
    <p:extLst>
      <p:ext uri="{BB962C8B-B14F-4D97-AF65-F5344CB8AC3E}">
        <p14:creationId xmlns:p14="http://schemas.microsoft.com/office/powerpoint/2010/main" val="236257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D3A8DE-6FD9-45CD-815A-4B76926E5977}"/>
              </a:ext>
            </a:extLst>
          </p:cNvPr>
          <p:cNvSpPr>
            <a:spLocks noGrp="1"/>
          </p:cNvSpPr>
          <p:nvPr>
            <p:ph type="title"/>
          </p:nvPr>
        </p:nvSpPr>
        <p:spPr>
          <a:xfrm>
            <a:off x="2231136" y="-1105"/>
            <a:ext cx="7729728" cy="678766"/>
          </a:xfrm>
        </p:spPr>
        <p:txBody>
          <a:bodyPr>
            <a:normAutofit fontScale="90000"/>
          </a:bodyPr>
          <a:lstStyle/>
          <a:p>
            <a:r>
              <a:rPr lang="pl-PL" dirty="0" err="1"/>
              <a:t>Property</a:t>
            </a:r>
            <a:r>
              <a:rPr lang="pl-PL" dirty="0"/>
              <a:t> </a:t>
            </a:r>
            <a:r>
              <a:rPr lang="pl-PL" dirty="0" err="1"/>
              <a:t>rights</a:t>
            </a:r>
            <a:endParaRPr lang="pl-PL" dirty="0"/>
          </a:p>
        </p:txBody>
      </p:sp>
      <p:sp>
        <p:nvSpPr>
          <p:cNvPr id="3" name="Symbol zastępczy zawartości 2">
            <a:extLst>
              <a:ext uri="{FF2B5EF4-FFF2-40B4-BE49-F238E27FC236}">
                <a16:creationId xmlns:a16="http://schemas.microsoft.com/office/drawing/2014/main" id="{2374A0D9-C014-49DB-8690-9D527BA9158C}"/>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1AA495B3-669A-46AD-81C8-DE59AEAC3B4F}"/>
              </a:ext>
            </a:extLst>
          </p:cNvPr>
          <p:cNvPicPr>
            <a:picLocks noChangeAspect="1"/>
          </p:cNvPicPr>
          <p:nvPr/>
        </p:nvPicPr>
        <p:blipFill>
          <a:blip r:embed="rId2"/>
          <a:stretch>
            <a:fillRect/>
          </a:stretch>
        </p:blipFill>
        <p:spPr>
          <a:xfrm>
            <a:off x="0" y="677661"/>
            <a:ext cx="12192000" cy="6180339"/>
          </a:xfrm>
          <a:prstGeom prst="rect">
            <a:avLst/>
          </a:prstGeom>
        </p:spPr>
      </p:pic>
    </p:spTree>
    <p:extLst>
      <p:ext uri="{BB962C8B-B14F-4D97-AF65-F5344CB8AC3E}">
        <p14:creationId xmlns:p14="http://schemas.microsoft.com/office/powerpoint/2010/main" val="155066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1D2441-DE54-4272-BA29-8D276E0B4C9B}"/>
              </a:ext>
            </a:extLst>
          </p:cNvPr>
          <p:cNvSpPr>
            <a:spLocks noGrp="1"/>
          </p:cNvSpPr>
          <p:nvPr>
            <p:ph type="title"/>
          </p:nvPr>
        </p:nvSpPr>
        <p:spPr>
          <a:xfrm>
            <a:off x="2231136" y="-1"/>
            <a:ext cx="7729728" cy="649427"/>
          </a:xfrm>
        </p:spPr>
        <p:txBody>
          <a:bodyPr>
            <a:normAutofit fontScale="90000"/>
          </a:bodyPr>
          <a:lstStyle/>
          <a:p>
            <a:r>
              <a:rPr lang="pl-PL" dirty="0"/>
              <a:t>JUDICIAL EFFECTIVENESS</a:t>
            </a:r>
          </a:p>
        </p:txBody>
      </p:sp>
      <p:sp>
        <p:nvSpPr>
          <p:cNvPr id="3" name="Symbol zastępczy zawartości 2">
            <a:extLst>
              <a:ext uri="{FF2B5EF4-FFF2-40B4-BE49-F238E27FC236}">
                <a16:creationId xmlns:a16="http://schemas.microsoft.com/office/drawing/2014/main" id="{A2783FF6-43E6-4D34-A986-C854B1160018}"/>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E7ED6297-1453-4CE7-98DD-DFC3C87CEF56}"/>
              </a:ext>
            </a:extLst>
          </p:cNvPr>
          <p:cNvPicPr>
            <a:picLocks noChangeAspect="1"/>
          </p:cNvPicPr>
          <p:nvPr/>
        </p:nvPicPr>
        <p:blipFill>
          <a:blip r:embed="rId2"/>
          <a:stretch>
            <a:fillRect/>
          </a:stretch>
        </p:blipFill>
        <p:spPr>
          <a:xfrm>
            <a:off x="0" y="649427"/>
            <a:ext cx="12192000" cy="6208573"/>
          </a:xfrm>
          <a:prstGeom prst="rect">
            <a:avLst/>
          </a:prstGeom>
        </p:spPr>
      </p:pic>
    </p:spTree>
    <p:extLst>
      <p:ext uri="{BB962C8B-B14F-4D97-AF65-F5344CB8AC3E}">
        <p14:creationId xmlns:p14="http://schemas.microsoft.com/office/powerpoint/2010/main" val="151204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437D01-F4BA-474A-84F8-E02583D895FD}"/>
              </a:ext>
            </a:extLst>
          </p:cNvPr>
          <p:cNvSpPr>
            <a:spLocks noGrp="1"/>
          </p:cNvSpPr>
          <p:nvPr>
            <p:ph type="title"/>
          </p:nvPr>
        </p:nvSpPr>
        <p:spPr>
          <a:xfrm>
            <a:off x="2231136" y="0"/>
            <a:ext cx="7729728" cy="679991"/>
          </a:xfrm>
        </p:spPr>
        <p:txBody>
          <a:bodyPr>
            <a:normAutofit fontScale="90000"/>
          </a:bodyPr>
          <a:lstStyle/>
          <a:p>
            <a:r>
              <a:rPr lang="pl-PL" dirty="0"/>
              <a:t>Investment </a:t>
            </a:r>
            <a:r>
              <a:rPr lang="pl-PL" dirty="0" err="1"/>
              <a:t>freedom</a:t>
            </a:r>
            <a:endParaRPr lang="pl-PL" dirty="0"/>
          </a:p>
        </p:txBody>
      </p:sp>
      <p:sp>
        <p:nvSpPr>
          <p:cNvPr id="3" name="Symbol zastępczy zawartości 2">
            <a:extLst>
              <a:ext uri="{FF2B5EF4-FFF2-40B4-BE49-F238E27FC236}">
                <a16:creationId xmlns:a16="http://schemas.microsoft.com/office/drawing/2014/main" id="{AE902EB4-81C3-4A4D-9AF5-83280D777C0F}"/>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C5458A2C-170D-4EE0-9E9C-5CB207AEDEAF}"/>
              </a:ext>
            </a:extLst>
          </p:cNvPr>
          <p:cNvPicPr>
            <a:picLocks noChangeAspect="1"/>
          </p:cNvPicPr>
          <p:nvPr/>
        </p:nvPicPr>
        <p:blipFill>
          <a:blip r:embed="rId2"/>
          <a:stretch>
            <a:fillRect/>
          </a:stretch>
        </p:blipFill>
        <p:spPr>
          <a:xfrm>
            <a:off x="0" y="679991"/>
            <a:ext cx="12192000" cy="6178009"/>
          </a:xfrm>
          <a:prstGeom prst="rect">
            <a:avLst/>
          </a:prstGeom>
        </p:spPr>
      </p:pic>
    </p:spTree>
    <p:extLst>
      <p:ext uri="{BB962C8B-B14F-4D97-AF65-F5344CB8AC3E}">
        <p14:creationId xmlns:p14="http://schemas.microsoft.com/office/powerpoint/2010/main" val="243567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E75196-F60B-468F-8003-989552BE899F}"/>
              </a:ext>
            </a:extLst>
          </p:cNvPr>
          <p:cNvSpPr>
            <a:spLocks noGrp="1"/>
          </p:cNvSpPr>
          <p:nvPr>
            <p:ph type="title"/>
          </p:nvPr>
        </p:nvSpPr>
        <p:spPr>
          <a:xfrm>
            <a:off x="2231136" y="0"/>
            <a:ext cx="7729728" cy="704902"/>
          </a:xfrm>
        </p:spPr>
        <p:txBody>
          <a:bodyPr>
            <a:normAutofit fontScale="90000"/>
          </a:bodyPr>
          <a:lstStyle/>
          <a:p>
            <a:r>
              <a:rPr lang="pl-PL" dirty="0" err="1"/>
              <a:t>Government</a:t>
            </a:r>
            <a:r>
              <a:rPr lang="pl-PL" dirty="0"/>
              <a:t> </a:t>
            </a:r>
            <a:r>
              <a:rPr lang="pl-PL" dirty="0" err="1"/>
              <a:t>Integrity</a:t>
            </a:r>
            <a:endParaRPr lang="pl-PL" dirty="0"/>
          </a:p>
        </p:txBody>
      </p:sp>
      <p:sp>
        <p:nvSpPr>
          <p:cNvPr id="3" name="Symbol zastępczy zawartości 2">
            <a:extLst>
              <a:ext uri="{FF2B5EF4-FFF2-40B4-BE49-F238E27FC236}">
                <a16:creationId xmlns:a16="http://schemas.microsoft.com/office/drawing/2014/main" id="{F3A7BB51-071E-48F3-8F6D-FC34EBED712D}"/>
              </a:ext>
            </a:extLst>
          </p:cNvPr>
          <p:cNvSpPr>
            <a:spLocks noGrp="1"/>
          </p:cNvSpPr>
          <p:nvPr>
            <p:ph idx="1"/>
          </p:nvPr>
        </p:nvSpPr>
        <p:spPr/>
        <p:txBody>
          <a:bodyPr/>
          <a:lstStyle/>
          <a:p>
            <a:endParaRPr lang="pl-PL"/>
          </a:p>
        </p:txBody>
      </p:sp>
      <p:pic>
        <p:nvPicPr>
          <p:cNvPr id="5" name="Obraz 4">
            <a:extLst>
              <a:ext uri="{FF2B5EF4-FFF2-40B4-BE49-F238E27FC236}">
                <a16:creationId xmlns:a16="http://schemas.microsoft.com/office/drawing/2014/main" id="{8460391B-E30E-44C9-8D10-4245D2B4D579}"/>
              </a:ext>
            </a:extLst>
          </p:cNvPr>
          <p:cNvPicPr>
            <a:picLocks noChangeAspect="1"/>
          </p:cNvPicPr>
          <p:nvPr/>
        </p:nvPicPr>
        <p:blipFill>
          <a:blip r:embed="rId2"/>
          <a:stretch>
            <a:fillRect/>
          </a:stretch>
        </p:blipFill>
        <p:spPr>
          <a:xfrm>
            <a:off x="0" y="704902"/>
            <a:ext cx="12192000" cy="6153098"/>
          </a:xfrm>
          <a:prstGeom prst="rect">
            <a:avLst/>
          </a:prstGeom>
        </p:spPr>
      </p:pic>
    </p:spTree>
    <p:extLst>
      <p:ext uri="{BB962C8B-B14F-4D97-AF65-F5344CB8AC3E}">
        <p14:creationId xmlns:p14="http://schemas.microsoft.com/office/powerpoint/2010/main" val="190782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C997F-7937-4C70-A703-5596DEA1D72E}"/>
              </a:ext>
            </a:extLst>
          </p:cNvPr>
          <p:cNvSpPr>
            <a:spLocks noGrp="1"/>
          </p:cNvSpPr>
          <p:nvPr>
            <p:ph type="title"/>
          </p:nvPr>
        </p:nvSpPr>
        <p:spPr>
          <a:xfrm>
            <a:off x="2231136" y="262327"/>
            <a:ext cx="7729728" cy="824351"/>
          </a:xfrm>
        </p:spPr>
        <p:txBody>
          <a:bodyPr/>
          <a:lstStyle/>
          <a:p>
            <a:r>
              <a:rPr lang="pl-PL" dirty="0" err="1"/>
              <a:t>Institutional</a:t>
            </a:r>
            <a:r>
              <a:rPr lang="pl-PL" dirty="0"/>
              <a:t> </a:t>
            </a:r>
            <a:r>
              <a:rPr lang="pl-PL" dirty="0" err="1"/>
              <a:t>evironment</a:t>
            </a:r>
            <a:endParaRPr lang="pl-PL" dirty="0"/>
          </a:p>
        </p:txBody>
      </p:sp>
      <p:sp>
        <p:nvSpPr>
          <p:cNvPr id="3" name="Symbol zastępczy zawartości 2">
            <a:extLst>
              <a:ext uri="{FF2B5EF4-FFF2-40B4-BE49-F238E27FC236}">
                <a16:creationId xmlns:a16="http://schemas.microsoft.com/office/drawing/2014/main" id="{B6E21E6E-520D-4AB5-A4F9-7376F721851C}"/>
              </a:ext>
            </a:extLst>
          </p:cNvPr>
          <p:cNvSpPr>
            <a:spLocks noGrp="1"/>
          </p:cNvSpPr>
          <p:nvPr>
            <p:ph idx="1"/>
          </p:nvPr>
        </p:nvSpPr>
        <p:spPr>
          <a:xfrm>
            <a:off x="265043" y="1245704"/>
            <a:ext cx="11661913" cy="5612296"/>
          </a:xfrm>
        </p:spPr>
        <p:txBody>
          <a:bodyPr>
            <a:normAutofit/>
          </a:bodyPr>
          <a:lstStyle/>
          <a:p>
            <a:pPr marL="0" indent="0" algn="just">
              <a:spcBef>
                <a:spcPts val="0"/>
              </a:spcBef>
              <a:buNone/>
            </a:pPr>
            <a:r>
              <a:rPr lang="pl-PL" sz="2100" b="1" dirty="0" err="1"/>
              <a:t>Formal</a:t>
            </a:r>
            <a:r>
              <a:rPr lang="pl-PL" sz="2100" b="1" dirty="0"/>
              <a:t> </a:t>
            </a:r>
            <a:r>
              <a:rPr lang="pl-PL" sz="2100" b="1" dirty="0" err="1"/>
              <a:t>Institutions</a:t>
            </a:r>
            <a:r>
              <a:rPr lang="pl-PL" sz="2100" b="1" dirty="0"/>
              <a:t> </a:t>
            </a:r>
            <a:r>
              <a:rPr lang="en-US" sz="1900" dirty="0"/>
              <a:t>They are definitely better for measuring. </a:t>
            </a:r>
            <a:r>
              <a:rPr lang="pl-PL" sz="1900" dirty="0"/>
              <a:t> </a:t>
            </a:r>
            <a:r>
              <a:rPr lang="en-US" sz="1900" dirty="0"/>
              <a:t>The state of some of them in the countries of the Global South is presented above. However, we must ask why these institutions are not working properly? After all, the Developing Countries see the patterns working in the Northern Countries, and the benefits that flow from them. Moreover, </a:t>
            </a:r>
            <a:r>
              <a:rPr lang="pl-PL" sz="1900" dirty="0"/>
              <a:t>D</a:t>
            </a:r>
            <a:r>
              <a:rPr lang="en-US" sz="1900" dirty="0" err="1"/>
              <a:t>eveloped</a:t>
            </a:r>
            <a:r>
              <a:rPr lang="en-US" sz="1900" dirty="0"/>
              <a:t> </a:t>
            </a:r>
            <a:r>
              <a:rPr lang="pl-PL" sz="1900" dirty="0"/>
              <a:t>C</a:t>
            </a:r>
            <a:r>
              <a:rPr lang="en-US" sz="1900" dirty="0" err="1"/>
              <a:t>ountries</a:t>
            </a:r>
            <a:r>
              <a:rPr lang="en-US" sz="1900" dirty="0"/>
              <a:t> often intervene by writing laws for developing countries and helping them with military missions</a:t>
            </a:r>
            <a:endParaRPr lang="pl-PL" sz="1900" dirty="0"/>
          </a:p>
          <a:p>
            <a:pPr marL="0" indent="0" algn="just">
              <a:spcBef>
                <a:spcPts val="600"/>
              </a:spcBef>
              <a:buNone/>
            </a:pPr>
            <a:r>
              <a:rPr lang="en-US" sz="1900" dirty="0"/>
              <a:t>A potential reason why helping these </a:t>
            </a:r>
            <a:r>
              <a:rPr lang="pl-PL" sz="1900" dirty="0" err="1"/>
              <a:t>countries</a:t>
            </a:r>
            <a:r>
              <a:rPr lang="en-US" sz="1900" dirty="0"/>
              <a:t> does not bring results may be poorly functioning </a:t>
            </a:r>
            <a:r>
              <a:rPr lang="pl-PL" sz="1900" dirty="0"/>
              <a:t>„</a:t>
            </a:r>
            <a:r>
              <a:rPr lang="en-US" sz="1900" dirty="0"/>
              <a:t>social</a:t>
            </a:r>
            <a:r>
              <a:rPr lang="pl-PL" sz="1900" dirty="0"/>
              <a:t>/</a:t>
            </a:r>
            <a:r>
              <a:rPr lang="pl-PL" sz="1900" dirty="0" err="1"/>
              <a:t>informal</a:t>
            </a:r>
            <a:r>
              <a:rPr lang="en-US" sz="1900" dirty="0"/>
              <a:t> institutions</a:t>
            </a:r>
            <a:r>
              <a:rPr lang="pl-PL" sz="1900" dirty="0"/>
              <a:t>” i.e. </a:t>
            </a:r>
            <a:r>
              <a:rPr lang="en-US" sz="1900" dirty="0"/>
              <a:t>a way of thinking that is ingrained in people's minds</a:t>
            </a:r>
            <a:endParaRPr lang="pl-PL" sz="1900" dirty="0"/>
          </a:p>
          <a:p>
            <a:pPr marL="0" indent="0">
              <a:buNone/>
            </a:pPr>
            <a:endParaRPr lang="pl-PL" dirty="0"/>
          </a:p>
          <a:p>
            <a:pPr marL="0" indent="0" algn="just">
              <a:spcBef>
                <a:spcPts val="600"/>
              </a:spcBef>
              <a:buNone/>
            </a:pPr>
            <a:r>
              <a:rPr lang="pl-PL" sz="2100" b="1" dirty="0" err="1"/>
              <a:t>Social</a:t>
            </a:r>
            <a:r>
              <a:rPr lang="pl-PL" sz="2100" b="1" dirty="0"/>
              <a:t> </a:t>
            </a:r>
            <a:r>
              <a:rPr lang="pl-PL" sz="2100" b="1" dirty="0" err="1"/>
              <a:t>Institutions</a:t>
            </a:r>
            <a:r>
              <a:rPr lang="pl-PL" sz="2100" dirty="0"/>
              <a:t> </a:t>
            </a:r>
            <a:r>
              <a:rPr lang="pl-PL" sz="1900" dirty="0" err="1"/>
              <a:t>They</a:t>
            </a:r>
            <a:r>
              <a:rPr lang="pl-PL" sz="1900" dirty="0"/>
              <a:t> </a:t>
            </a:r>
            <a:r>
              <a:rPr lang="pl-PL" sz="1900" dirty="0" err="1"/>
              <a:t>are</a:t>
            </a:r>
            <a:r>
              <a:rPr lang="pl-PL" sz="1900" dirty="0"/>
              <a:t> </a:t>
            </a:r>
            <a:r>
              <a:rPr lang="en-US" sz="1900" dirty="0"/>
              <a:t>very difficult to measure, so the conclusions made here remain speculative.</a:t>
            </a:r>
            <a:r>
              <a:rPr lang="pl-PL" sz="1900" dirty="0"/>
              <a:t> </a:t>
            </a:r>
            <a:r>
              <a:rPr lang="en-US" sz="1900" dirty="0"/>
              <a:t>Nevertheless, it can be said that the development of the country and society requires such institutions as those that began to develop in Europe in the 17th and 18th centuries:</a:t>
            </a:r>
            <a:endParaRPr lang="pl-PL" sz="1900" b="1" dirty="0"/>
          </a:p>
          <a:p>
            <a:pPr algn="just">
              <a:spcBef>
                <a:spcPts val="600"/>
              </a:spcBef>
            </a:pPr>
            <a:r>
              <a:rPr lang="pl-PL" sz="1900" dirty="0" err="1"/>
              <a:t>Economic</a:t>
            </a:r>
            <a:r>
              <a:rPr lang="pl-PL" sz="1900" dirty="0"/>
              <a:t> </a:t>
            </a:r>
            <a:r>
              <a:rPr lang="pl-PL" sz="1900" dirty="0" err="1"/>
              <a:t>Harmonies</a:t>
            </a:r>
            <a:r>
              <a:rPr lang="pl-PL" sz="1900" dirty="0"/>
              <a:t> – </a:t>
            </a:r>
            <a:r>
              <a:rPr lang="en-US" sz="1900" dirty="0"/>
              <a:t>understanding that my neighbor's profit is not my loss, but a profit for everyone</a:t>
            </a:r>
            <a:endParaRPr lang="pl-PL" sz="1900" dirty="0"/>
          </a:p>
          <a:p>
            <a:pPr algn="just">
              <a:spcBef>
                <a:spcPts val="600"/>
              </a:spcBef>
            </a:pPr>
            <a:r>
              <a:rPr lang="pl-PL" sz="1900" dirty="0" err="1">
                <a:solidFill>
                  <a:srgbClr val="202124"/>
                </a:solidFill>
                <a:latin typeface="+mj-lt"/>
              </a:rPr>
              <a:t>B</a:t>
            </a:r>
            <a:r>
              <a:rPr lang="pl-PL" sz="1900" b="0" i="0" dirty="0" err="1">
                <a:solidFill>
                  <a:srgbClr val="202124"/>
                </a:solidFill>
                <a:effectLst/>
                <a:latin typeface="+mj-lt"/>
              </a:rPr>
              <a:t>ourgeois</a:t>
            </a:r>
            <a:r>
              <a:rPr lang="pl-PL" sz="1900" b="0" i="0" dirty="0">
                <a:solidFill>
                  <a:srgbClr val="202124"/>
                </a:solidFill>
                <a:effectLst/>
                <a:latin typeface="+mj-lt"/>
              </a:rPr>
              <a:t> </a:t>
            </a:r>
            <a:r>
              <a:rPr lang="pl-PL" sz="1900" b="0" i="0" dirty="0" err="1">
                <a:solidFill>
                  <a:srgbClr val="202124"/>
                </a:solidFill>
                <a:effectLst/>
                <a:latin typeface="+mj-lt"/>
              </a:rPr>
              <a:t>Dignity</a:t>
            </a:r>
            <a:r>
              <a:rPr lang="pl-PL" sz="1900" b="0" i="0" dirty="0">
                <a:solidFill>
                  <a:srgbClr val="202124"/>
                </a:solidFill>
                <a:effectLst/>
                <a:latin typeface="+mj-lt"/>
              </a:rPr>
              <a:t> – </a:t>
            </a:r>
            <a:r>
              <a:rPr lang="en-US" sz="1900" dirty="0">
                <a:solidFill>
                  <a:srgbClr val="202124"/>
                </a:solidFill>
                <a:latin typeface="+mj-lt"/>
              </a:rPr>
              <a:t>accepting that some people are doing much better in the economy, and showing them respect rather than envy</a:t>
            </a:r>
            <a:endParaRPr lang="pl-PL" sz="1900" dirty="0"/>
          </a:p>
          <a:p>
            <a:pPr algn="just">
              <a:spcBef>
                <a:spcPts val="600"/>
              </a:spcBef>
            </a:pPr>
            <a:r>
              <a:rPr lang="pl-PL" sz="1900" dirty="0"/>
              <a:t>Creative </a:t>
            </a:r>
            <a:r>
              <a:rPr lang="pl-PL" sz="1900" dirty="0" err="1"/>
              <a:t>Destruction</a:t>
            </a:r>
            <a:r>
              <a:rPr lang="pl-PL" sz="1900" dirty="0"/>
              <a:t> – </a:t>
            </a:r>
            <a:r>
              <a:rPr lang="en-US" sz="1900" dirty="0"/>
              <a:t>understanding the fact that development requires the collapse of certain elements of social and economic life as a step towards change for the better</a:t>
            </a:r>
            <a:endParaRPr lang="pl-PL" sz="1900" dirty="0"/>
          </a:p>
        </p:txBody>
      </p:sp>
    </p:spTree>
    <p:extLst>
      <p:ext uri="{BB962C8B-B14F-4D97-AF65-F5344CB8AC3E}">
        <p14:creationId xmlns:p14="http://schemas.microsoft.com/office/powerpoint/2010/main" val="42051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DD82D1-F933-4202-8751-554135F86E88}"/>
              </a:ext>
            </a:extLst>
          </p:cNvPr>
          <p:cNvSpPr>
            <a:spLocks noGrp="1"/>
          </p:cNvSpPr>
          <p:nvPr>
            <p:ph type="title"/>
          </p:nvPr>
        </p:nvSpPr>
        <p:spPr/>
        <p:txBody>
          <a:bodyPr/>
          <a:lstStyle/>
          <a:p>
            <a:r>
              <a:rPr lang="pl-PL" dirty="0" err="1"/>
              <a:t>Conclusions</a:t>
            </a:r>
            <a:endParaRPr lang="pl-PL" dirty="0"/>
          </a:p>
        </p:txBody>
      </p:sp>
      <p:sp>
        <p:nvSpPr>
          <p:cNvPr id="3" name="Symbol zastępczy zawartości 2">
            <a:extLst>
              <a:ext uri="{FF2B5EF4-FFF2-40B4-BE49-F238E27FC236}">
                <a16:creationId xmlns:a16="http://schemas.microsoft.com/office/drawing/2014/main" id="{99FAAEDA-4609-4338-AAB6-B36F776F3529}"/>
              </a:ext>
            </a:extLst>
          </p:cNvPr>
          <p:cNvSpPr>
            <a:spLocks noGrp="1"/>
          </p:cNvSpPr>
          <p:nvPr>
            <p:ph idx="1"/>
          </p:nvPr>
        </p:nvSpPr>
        <p:spPr>
          <a:xfrm>
            <a:off x="1771550" y="2571783"/>
            <a:ext cx="8648899" cy="3815765"/>
          </a:xfrm>
        </p:spPr>
        <p:txBody>
          <a:bodyPr>
            <a:normAutofit lnSpcReduction="10000"/>
          </a:bodyPr>
          <a:lstStyle/>
          <a:p>
            <a:pPr algn="just"/>
            <a:r>
              <a:rPr lang="en-US" sz="2000" dirty="0"/>
              <a:t>It is not worth reading the Oxfam reports, because they are deceptive and unscientific</a:t>
            </a:r>
            <a:endParaRPr lang="pl-PL" sz="2000" dirty="0"/>
          </a:p>
          <a:p>
            <a:pPr algn="just"/>
            <a:r>
              <a:rPr lang="en-US" sz="2000" dirty="0"/>
              <a:t>Economic inequality is not necessarily a bad thing, as long as even the poorest profit from it</a:t>
            </a:r>
            <a:endParaRPr lang="pl-PL" sz="2000" dirty="0"/>
          </a:p>
          <a:p>
            <a:pPr algn="just"/>
            <a:r>
              <a:rPr lang="en-US" sz="2000" dirty="0"/>
              <a:t>Not all problems of the Global South can be solved through outside intervention</a:t>
            </a:r>
            <a:endParaRPr lang="pl-PL" sz="2000" dirty="0"/>
          </a:p>
          <a:p>
            <a:pPr algn="just"/>
            <a:r>
              <a:rPr lang="en-US" sz="2000" dirty="0"/>
              <a:t>If the Global South is to become developed, it must follow the same path as the Western countries in improving their institutions</a:t>
            </a:r>
            <a:endParaRPr lang="pl-PL" sz="2000" dirty="0"/>
          </a:p>
          <a:p>
            <a:pPr algn="just"/>
            <a:r>
              <a:rPr lang="en-US" sz="2000" dirty="0"/>
              <a:t>The countries of the </a:t>
            </a:r>
            <a:r>
              <a:rPr lang="pl-PL" sz="2000" dirty="0"/>
              <a:t>Global </a:t>
            </a:r>
            <a:r>
              <a:rPr lang="en-US" sz="2000" dirty="0"/>
              <a:t>South are in a much better situation than Europe in the 1</a:t>
            </a:r>
            <a:r>
              <a:rPr lang="pl-PL" sz="2000" dirty="0"/>
              <a:t>8</a:t>
            </a:r>
            <a:r>
              <a:rPr lang="en-US" sz="2000" dirty="0" err="1"/>
              <a:t>th</a:t>
            </a:r>
            <a:r>
              <a:rPr lang="en-US" sz="2000" dirty="0"/>
              <a:t> century, because they can start peaceful cooperation with already rich countries</a:t>
            </a:r>
            <a:endParaRPr lang="pl-PL" sz="2000" dirty="0"/>
          </a:p>
          <a:p>
            <a:endParaRPr lang="pl-PL" dirty="0"/>
          </a:p>
        </p:txBody>
      </p:sp>
    </p:spTree>
    <p:extLst>
      <p:ext uri="{BB962C8B-B14F-4D97-AF65-F5344CB8AC3E}">
        <p14:creationId xmlns:p14="http://schemas.microsoft.com/office/powerpoint/2010/main" val="354876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119909-E3C6-485A-A3EA-30DD7B7D530E}"/>
              </a:ext>
            </a:extLst>
          </p:cNvPr>
          <p:cNvSpPr>
            <a:spLocks noGrp="1"/>
          </p:cNvSpPr>
          <p:nvPr>
            <p:ph idx="1"/>
          </p:nvPr>
        </p:nvSpPr>
        <p:spPr>
          <a:xfrm>
            <a:off x="225287" y="311360"/>
            <a:ext cx="9735577" cy="6420744"/>
          </a:xfrm>
        </p:spPr>
        <p:txBody>
          <a:bodyPr>
            <a:normAutofit fontScale="92500" lnSpcReduction="10000"/>
          </a:bodyPr>
          <a:lstStyle/>
          <a:p>
            <a:r>
              <a:rPr lang="pl-PL" dirty="0"/>
              <a:t>de </a:t>
            </a:r>
            <a:r>
              <a:rPr lang="pl-PL" dirty="0" err="1"/>
              <a:t>Soto</a:t>
            </a:r>
            <a:r>
              <a:rPr lang="pl-PL" dirty="0"/>
              <a:t>, Hernando </a:t>
            </a:r>
            <a:r>
              <a:rPr lang="en-US" i="1" dirty="0"/>
              <a:t>The Mystery of Capital: Why Capitalism Triumphs in the West and Fails Everywhere Else</a:t>
            </a:r>
            <a:r>
              <a:rPr lang="pl-PL" i="1" dirty="0"/>
              <a:t> </a:t>
            </a:r>
            <a:r>
              <a:rPr lang="pl-PL" dirty="0"/>
              <a:t>2003</a:t>
            </a:r>
          </a:p>
          <a:p>
            <a:r>
              <a:rPr lang="pl-PL" dirty="0"/>
              <a:t>de </a:t>
            </a:r>
            <a:r>
              <a:rPr lang="pl-PL" dirty="0" err="1"/>
              <a:t>Soto</a:t>
            </a:r>
            <a:r>
              <a:rPr lang="pl-PL" dirty="0"/>
              <a:t>, Hernando </a:t>
            </a:r>
            <a:r>
              <a:rPr lang="pl-PL" i="1" dirty="0"/>
              <a:t>The </a:t>
            </a:r>
            <a:r>
              <a:rPr lang="pl-PL" i="1" dirty="0" err="1"/>
              <a:t>Other</a:t>
            </a:r>
            <a:r>
              <a:rPr lang="pl-PL" i="1" dirty="0"/>
              <a:t> </a:t>
            </a:r>
            <a:r>
              <a:rPr lang="pl-PL" i="1" dirty="0" err="1"/>
              <a:t>Path</a:t>
            </a:r>
            <a:r>
              <a:rPr lang="pl-PL" i="1" dirty="0"/>
              <a:t> </a:t>
            </a:r>
            <a:r>
              <a:rPr lang="pl-PL" dirty="0"/>
              <a:t>1986</a:t>
            </a:r>
          </a:p>
          <a:p>
            <a:r>
              <a:rPr lang="pl-PL" dirty="0" err="1"/>
              <a:t>Bastiat</a:t>
            </a:r>
            <a:r>
              <a:rPr lang="pl-PL" dirty="0"/>
              <a:t>, </a:t>
            </a:r>
            <a:r>
              <a:rPr lang="pl-PL" dirty="0" err="1"/>
              <a:t>Frederic</a:t>
            </a:r>
            <a:r>
              <a:rPr lang="pl-PL" dirty="0"/>
              <a:t> </a:t>
            </a:r>
            <a:r>
              <a:rPr lang="pl-PL" i="1" dirty="0"/>
              <a:t>What is </a:t>
            </a:r>
            <a:r>
              <a:rPr lang="pl-PL" i="1" dirty="0" err="1"/>
              <a:t>Seen</a:t>
            </a:r>
            <a:r>
              <a:rPr lang="pl-PL" i="1" dirty="0"/>
              <a:t> and What is Not </a:t>
            </a:r>
            <a:r>
              <a:rPr lang="pl-PL" i="1" dirty="0" err="1"/>
              <a:t>Seen</a:t>
            </a:r>
            <a:r>
              <a:rPr lang="pl-PL" dirty="0"/>
              <a:t> 1850</a:t>
            </a:r>
          </a:p>
          <a:p>
            <a:r>
              <a:rPr lang="pl-PL" dirty="0" err="1"/>
              <a:t>McClockey</a:t>
            </a:r>
            <a:r>
              <a:rPr lang="pl-PL" dirty="0"/>
              <a:t>, </a:t>
            </a:r>
            <a:r>
              <a:rPr lang="pl-PL" dirty="0" err="1"/>
              <a:t>Deirdre</a:t>
            </a:r>
            <a:r>
              <a:rPr lang="pl-PL" dirty="0"/>
              <a:t> </a:t>
            </a:r>
            <a:r>
              <a:rPr lang="en-US" i="1" dirty="0"/>
              <a:t>Bourgeois Dignity: Why Economics Can't Explain the Modern World</a:t>
            </a:r>
            <a:r>
              <a:rPr lang="pl-PL" i="1" dirty="0"/>
              <a:t> </a:t>
            </a:r>
            <a:r>
              <a:rPr lang="pl-PL" dirty="0"/>
              <a:t>2011</a:t>
            </a:r>
          </a:p>
          <a:p>
            <a:r>
              <a:rPr lang="pl-PL" dirty="0" err="1"/>
              <a:t>Schumpeter</a:t>
            </a:r>
            <a:r>
              <a:rPr lang="pl-PL" dirty="0"/>
              <a:t>, Joseph </a:t>
            </a:r>
            <a:r>
              <a:rPr lang="pl-PL" i="1" dirty="0" err="1"/>
              <a:t>Capitalism</a:t>
            </a:r>
            <a:r>
              <a:rPr lang="pl-PL" i="1" dirty="0"/>
              <a:t>, </a:t>
            </a:r>
            <a:r>
              <a:rPr lang="pl-PL" i="1" dirty="0" err="1"/>
              <a:t>Socialism</a:t>
            </a:r>
            <a:r>
              <a:rPr lang="pl-PL" i="1" dirty="0"/>
              <a:t>, and </a:t>
            </a:r>
            <a:r>
              <a:rPr lang="pl-PL" i="1" dirty="0" err="1"/>
              <a:t>Democracy</a:t>
            </a:r>
            <a:r>
              <a:rPr lang="pl-PL" i="1" dirty="0"/>
              <a:t> </a:t>
            </a:r>
            <a:r>
              <a:rPr lang="pl-PL" dirty="0"/>
              <a:t>1942</a:t>
            </a:r>
            <a:endParaRPr lang="pl-PL" i="1" dirty="0"/>
          </a:p>
          <a:p>
            <a:r>
              <a:rPr lang="pl-PL" dirty="0"/>
              <a:t>Wiśniewski, Jakub Bożydar </a:t>
            </a:r>
            <a:r>
              <a:rPr lang="pl-PL" i="1" dirty="0"/>
              <a:t>Rozwój gospodarczy</a:t>
            </a:r>
            <a:r>
              <a:rPr lang="pl-PL" dirty="0"/>
              <a:t> </a:t>
            </a:r>
            <a:r>
              <a:rPr lang="pl-PL" dirty="0">
                <a:hlinkClick r:id="rId2"/>
              </a:rPr>
              <a:t>https://www.youtube.com/watch?v=2yA2yJ0-yUY</a:t>
            </a:r>
            <a:endParaRPr lang="pl-PL" dirty="0"/>
          </a:p>
          <a:p>
            <a:r>
              <a:rPr lang="pl-PL" dirty="0"/>
              <a:t>Machaj, Mateusz </a:t>
            </a:r>
            <a:r>
              <a:rPr lang="pl-PL" i="1" dirty="0"/>
              <a:t>Najważniejsze wydarzenie w historii świata</a:t>
            </a:r>
            <a:r>
              <a:rPr lang="pl-PL" dirty="0"/>
              <a:t> </a:t>
            </a:r>
            <a:r>
              <a:rPr lang="pl-PL" dirty="0">
                <a:hlinkClick r:id="rId3"/>
              </a:rPr>
              <a:t>https://www.youtube.com/watch?v=RgRxPggwtMU&amp;t=1137s</a:t>
            </a:r>
            <a:endParaRPr lang="pl-PL" dirty="0"/>
          </a:p>
          <a:p>
            <a:r>
              <a:rPr lang="pl-PL" dirty="0"/>
              <a:t>Mateusz Benedyk - Bogactwo świata własnością niewielu. Nierówności a raport </a:t>
            </a:r>
            <a:r>
              <a:rPr lang="pl-PL" dirty="0" err="1"/>
              <a:t>Oxfamu</a:t>
            </a:r>
            <a:r>
              <a:rPr lang="pl-PL" dirty="0"/>
              <a:t> </a:t>
            </a:r>
            <a:r>
              <a:rPr lang="pl-PL" dirty="0">
                <a:hlinkClick r:id="rId4"/>
              </a:rPr>
              <a:t>https://www.youtube.com/watch?v=xq9p0RXajvA&amp;t=5s</a:t>
            </a:r>
            <a:endParaRPr lang="pl-PL" dirty="0"/>
          </a:p>
          <a:p>
            <a:r>
              <a:rPr lang="pl-PL" dirty="0"/>
              <a:t>Sieroń,  Arkadiusz </a:t>
            </a:r>
            <a:r>
              <a:rPr lang="pl-PL" i="1" dirty="0" err="1"/>
              <a:t>Misesowskie</a:t>
            </a:r>
            <a:r>
              <a:rPr lang="pl-PL" i="1" dirty="0"/>
              <a:t> spojrzenie na nierówności ekonomiczne</a:t>
            </a:r>
            <a:r>
              <a:rPr lang="pl-PL" dirty="0"/>
              <a:t> </a:t>
            </a:r>
            <a:r>
              <a:rPr lang="pl-PL" dirty="0">
                <a:hlinkClick r:id="rId5"/>
              </a:rPr>
              <a:t>https://www.youtube.com/watch?v=AYUUbvR9pJU&amp;t=2s</a:t>
            </a:r>
            <a:endParaRPr lang="pl-PL" dirty="0"/>
          </a:p>
          <a:p>
            <a:r>
              <a:rPr lang="pl-PL" dirty="0" err="1"/>
              <a:t>McClockey</a:t>
            </a:r>
            <a:r>
              <a:rPr lang="pl-PL" dirty="0"/>
              <a:t>, </a:t>
            </a:r>
            <a:r>
              <a:rPr lang="pl-PL" dirty="0" err="1"/>
              <a:t>Deirdre</a:t>
            </a:r>
            <a:r>
              <a:rPr lang="pl-PL" dirty="0"/>
              <a:t> </a:t>
            </a:r>
            <a:r>
              <a:rPr lang="pl-PL" i="1" dirty="0"/>
              <a:t>Dlaczego ekonomiście nie rozumieją rewolucji przemysłowej?</a:t>
            </a:r>
            <a:r>
              <a:rPr lang="pl-PL" dirty="0"/>
              <a:t> </a:t>
            </a:r>
            <a:r>
              <a:rPr lang="pl-PL" dirty="0">
                <a:hlinkClick r:id="rId6"/>
              </a:rPr>
              <a:t>https://www.youtube.com/watch?v=mxUsupDtrk0&amp;t=251s</a:t>
            </a:r>
            <a:endParaRPr lang="pl-PL" dirty="0"/>
          </a:p>
          <a:p>
            <a:r>
              <a:rPr lang="pl-PL" dirty="0">
                <a:hlinkClick r:id="rId7"/>
              </a:rPr>
              <a:t>https://data.worldbank.org/indicator/SI.POV.GINI?most_recent_value_desc=false&amp;view=chart</a:t>
            </a:r>
            <a:endParaRPr lang="pl-PL" dirty="0"/>
          </a:p>
          <a:p>
            <a:r>
              <a:rPr lang="pl-PL" dirty="0">
                <a:hlinkClick r:id="rId8"/>
              </a:rPr>
              <a:t>https://ourworldindata.org/grapher/maddison-data-gdp-per-capita-in-2011us-single-benchmark</a:t>
            </a:r>
            <a:endParaRPr lang="pl-PL" dirty="0"/>
          </a:p>
          <a:p>
            <a:r>
              <a:rPr lang="pl-PL" dirty="0">
                <a:hlinkClick r:id="rId9"/>
              </a:rPr>
              <a:t>https://www.heritage.org/index/heatmap</a:t>
            </a:r>
            <a:endParaRPr lang="pl-PL" dirty="0"/>
          </a:p>
          <a:p>
            <a:r>
              <a:rPr lang="pl-PL" dirty="0">
                <a:hlinkClick r:id="rId10"/>
              </a:rPr>
              <a:t>https://www.heritage.org/index/ranking</a:t>
            </a:r>
            <a:endParaRPr lang="pl-PL" dirty="0"/>
          </a:p>
          <a:p>
            <a:r>
              <a:rPr lang="pl-PL" dirty="0">
                <a:hlinkClick r:id="rId11"/>
              </a:rPr>
              <a:t>https://www.oxfamamerica.org/</a:t>
            </a:r>
            <a:endParaRPr lang="pl-PL" dirty="0"/>
          </a:p>
          <a:p>
            <a:endParaRPr lang="pl-PL" dirty="0"/>
          </a:p>
          <a:p>
            <a:endParaRPr lang="pl-PL" dirty="0"/>
          </a:p>
        </p:txBody>
      </p:sp>
    </p:spTree>
    <p:extLst>
      <p:ext uri="{BB962C8B-B14F-4D97-AF65-F5344CB8AC3E}">
        <p14:creationId xmlns:p14="http://schemas.microsoft.com/office/powerpoint/2010/main" val="122303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EA606A-3768-49DD-A336-EFE686A0D006}"/>
              </a:ext>
            </a:extLst>
          </p:cNvPr>
          <p:cNvSpPr>
            <a:spLocks noGrp="1"/>
          </p:cNvSpPr>
          <p:nvPr>
            <p:ph type="title"/>
          </p:nvPr>
        </p:nvSpPr>
        <p:spPr>
          <a:xfrm>
            <a:off x="2231136" y="403886"/>
            <a:ext cx="7729728" cy="1188720"/>
          </a:xfrm>
        </p:spPr>
        <p:txBody>
          <a:bodyPr/>
          <a:lstStyle/>
          <a:p>
            <a:r>
              <a:rPr lang="pl-PL" dirty="0" err="1"/>
              <a:t>Annual</a:t>
            </a:r>
            <a:r>
              <a:rPr lang="pl-PL" dirty="0"/>
              <a:t> </a:t>
            </a:r>
            <a:r>
              <a:rPr lang="pl-PL" dirty="0" err="1"/>
              <a:t>ofxfam’s</a:t>
            </a:r>
            <a:r>
              <a:rPr lang="pl-PL" dirty="0"/>
              <a:t> report </a:t>
            </a:r>
          </a:p>
        </p:txBody>
      </p:sp>
      <p:pic>
        <p:nvPicPr>
          <p:cNvPr id="5" name="Obraz 4">
            <a:extLst>
              <a:ext uri="{FF2B5EF4-FFF2-40B4-BE49-F238E27FC236}">
                <a16:creationId xmlns:a16="http://schemas.microsoft.com/office/drawing/2014/main" id="{26462808-F54D-43C8-86C6-291F16C19BF6}"/>
              </a:ext>
            </a:extLst>
          </p:cNvPr>
          <p:cNvPicPr>
            <a:picLocks noChangeAspect="1"/>
          </p:cNvPicPr>
          <p:nvPr/>
        </p:nvPicPr>
        <p:blipFill>
          <a:blip r:embed="rId2"/>
          <a:stretch>
            <a:fillRect/>
          </a:stretch>
        </p:blipFill>
        <p:spPr>
          <a:xfrm>
            <a:off x="219388" y="5236941"/>
            <a:ext cx="4023496" cy="1241979"/>
          </a:xfrm>
          <a:prstGeom prst="rect">
            <a:avLst/>
          </a:prstGeom>
        </p:spPr>
      </p:pic>
      <p:pic>
        <p:nvPicPr>
          <p:cNvPr id="7" name="Obraz 6">
            <a:extLst>
              <a:ext uri="{FF2B5EF4-FFF2-40B4-BE49-F238E27FC236}">
                <a16:creationId xmlns:a16="http://schemas.microsoft.com/office/drawing/2014/main" id="{432ED133-F3FD-4AE7-BA59-762D2931A30F}"/>
              </a:ext>
            </a:extLst>
          </p:cNvPr>
          <p:cNvPicPr>
            <a:picLocks noChangeAspect="1"/>
          </p:cNvPicPr>
          <p:nvPr/>
        </p:nvPicPr>
        <p:blipFill>
          <a:blip r:embed="rId3"/>
          <a:stretch>
            <a:fillRect/>
          </a:stretch>
        </p:blipFill>
        <p:spPr>
          <a:xfrm>
            <a:off x="7474831" y="4365578"/>
            <a:ext cx="4350845" cy="2444658"/>
          </a:xfrm>
          <a:prstGeom prst="rect">
            <a:avLst/>
          </a:prstGeom>
        </p:spPr>
      </p:pic>
      <p:pic>
        <p:nvPicPr>
          <p:cNvPr id="9" name="Obraz 8">
            <a:extLst>
              <a:ext uri="{FF2B5EF4-FFF2-40B4-BE49-F238E27FC236}">
                <a16:creationId xmlns:a16="http://schemas.microsoft.com/office/drawing/2014/main" id="{53668639-7AB3-4279-A81E-D793DFA051FB}"/>
              </a:ext>
            </a:extLst>
          </p:cNvPr>
          <p:cNvPicPr>
            <a:picLocks noChangeAspect="1"/>
          </p:cNvPicPr>
          <p:nvPr/>
        </p:nvPicPr>
        <p:blipFill>
          <a:blip r:embed="rId4"/>
          <a:stretch>
            <a:fillRect/>
          </a:stretch>
        </p:blipFill>
        <p:spPr>
          <a:xfrm>
            <a:off x="7474831" y="1621059"/>
            <a:ext cx="4023496" cy="2583304"/>
          </a:xfrm>
          <a:prstGeom prst="rect">
            <a:avLst/>
          </a:prstGeom>
        </p:spPr>
      </p:pic>
      <p:pic>
        <p:nvPicPr>
          <p:cNvPr id="11" name="Obraz 10">
            <a:extLst>
              <a:ext uri="{FF2B5EF4-FFF2-40B4-BE49-F238E27FC236}">
                <a16:creationId xmlns:a16="http://schemas.microsoft.com/office/drawing/2014/main" id="{B8E96C21-BE62-40A1-9D2E-BCF0A4F5209F}"/>
              </a:ext>
            </a:extLst>
          </p:cNvPr>
          <p:cNvPicPr>
            <a:picLocks noChangeAspect="1"/>
          </p:cNvPicPr>
          <p:nvPr/>
        </p:nvPicPr>
        <p:blipFill>
          <a:blip r:embed="rId5"/>
          <a:stretch>
            <a:fillRect/>
          </a:stretch>
        </p:blipFill>
        <p:spPr>
          <a:xfrm>
            <a:off x="1245381" y="1676137"/>
            <a:ext cx="4718208" cy="3561222"/>
          </a:xfrm>
          <a:prstGeom prst="rect">
            <a:avLst/>
          </a:prstGeom>
        </p:spPr>
      </p:pic>
      <p:pic>
        <p:nvPicPr>
          <p:cNvPr id="13" name="Obraz 12">
            <a:extLst>
              <a:ext uri="{FF2B5EF4-FFF2-40B4-BE49-F238E27FC236}">
                <a16:creationId xmlns:a16="http://schemas.microsoft.com/office/drawing/2014/main" id="{D056C3F2-82FD-4298-9315-351E9AA0BC82}"/>
              </a:ext>
            </a:extLst>
          </p:cNvPr>
          <p:cNvPicPr>
            <a:picLocks noChangeAspect="1"/>
          </p:cNvPicPr>
          <p:nvPr/>
        </p:nvPicPr>
        <p:blipFill>
          <a:blip r:embed="rId6"/>
          <a:stretch>
            <a:fillRect/>
          </a:stretch>
        </p:blipFill>
        <p:spPr>
          <a:xfrm>
            <a:off x="4421556" y="5236941"/>
            <a:ext cx="3053275" cy="966615"/>
          </a:xfrm>
          <a:prstGeom prst="rect">
            <a:avLst/>
          </a:prstGeom>
        </p:spPr>
      </p:pic>
    </p:spTree>
    <p:extLst>
      <p:ext uri="{BB962C8B-B14F-4D97-AF65-F5344CB8AC3E}">
        <p14:creationId xmlns:p14="http://schemas.microsoft.com/office/powerpoint/2010/main" val="252955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7C9622-FF26-479D-B3B1-32B01BA70AA5}"/>
              </a:ext>
            </a:extLst>
          </p:cNvPr>
          <p:cNvSpPr>
            <a:spLocks noGrp="1"/>
          </p:cNvSpPr>
          <p:nvPr>
            <p:ph type="title"/>
          </p:nvPr>
        </p:nvSpPr>
        <p:spPr/>
        <p:txBody>
          <a:bodyPr/>
          <a:lstStyle/>
          <a:p>
            <a:r>
              <a:rPr lang="pl-PL" dirty="0"/>
              <a:t>The </a:t>
            </a:r>
            <a:r>
              <a:rPr lang="pl-PL" dirty="0" err="1"/>
              <a:t>problems</a:t>
            </a:r>
            <a:r>
              <a:rPr lang="pl-PL" dirty="0"/>
              <a:t> with </a:t>
            </a:r>
            <a:r>
              <a:rPr lang="pl-PL" dirty="0" err="1"/>
              <a:t>Oxfam</a:t>
            </a:r>
            <a:endParaRPr lang="pl-PL" dirty="0"/>
          </a:p>
        </p:txBody>
      </p:sp>
      <p:sp>
        <p:nvSpPr>
          <p:cNvPr id="3" name="Symbol zastępczy zawartości 2">
            <a:extLst>
              <a:ext uri="{FF2B5EF4-FFF2-40B4-BE49-F238E27FC236}">
                <a16:creationId xmlns:a16="http://schemas.microsoft.com/office/drawing/2014/main" id="{48043B8D-E554-4B88-94E6-A4EA44E4C8A5}"/>
              </a:ext>
            </a:extLst>
          </p:cNvPr>
          <p:cNvSpPr>
            <a:spLocks noGrp="1"/>
          </p:cNvSpPr>
          <p:nvPr>
            <p:ph idx="1"/>
          </p:nvPr>
        </p:nvSpPr>
        <p:spPr>
          <a:xfrm>
            <a:off x="2231136" y="2638044"/>
            <a:ext cx="7729728" cy="3484460"/>
          </a:xfrm>
        </p:spPr>
        <p:txBody>
          <a:bodyPr>
            <a:normAutofit/>
          </a:bodyPr>
          <a:lstStyle/>
          <a:p>
            <a:r>
              <a:rPr lang="pl-PL" sz="1900" dirty="0" err="1"/>
              <a:t>Ignoring</a:t>
            </a:r>
            <a:r>
              <a:rPr lang="pl-PL" sz="1900" dirty="0"/>
              <a:t> the </a:t>
            </a:r>
            <a:r>
              <a:rPr lang="pl-PL" sz="1900" dirty="0" err="1"/>
              <a:t>purchasing</a:t>
            </a:r>
            <a:r>
              <a:rPr lang="pl-PL" sz="1900" dirty="0"/>
              <a:t> </a:t>
            </a:r>
            <a:r>
              <a:rPr lang="pl-PL" sz="1900" dirty="0" err="1"/>
              <a:t>power</a:t>
            </a:r>
            <a:r>
              <a:rPr lang="pl-PL" sz="1900" dirty="0"/>
              <a:t> of </a:t>
            </a:r>
            <a:r>
              <a:rPr lang="pl-PL" sz="1900" dirty="0" err="1"/>
              <a:t>money</a:t>
            </a:r>
            <a:r>
              <a:rPr lang="pl-PL" sz="1900" dirty="0"/>
              <a:t> </a:t>
            </a:r>
          </a:p>
          <a:p>
            <a:r>
              <a:rPr lang="pl-PL" sz="1900" dirty="0"/>
              <a:t>Not </a:t>
            </a:r>
            <a:r>
              <a:rPr lang="pl-PL" sz="1900" dirty="0" err="1"/>
              <a:t>taking</a:t>
            </a:r>
            <a:r>
              <a:rPr lang="pl-PL" sz="1900" dirty="0"/>
              <a:t> </a:t>
            </a:r>
            <a:r>
              <a:rPr lang="pl-PL" sz="1900" dirty="0" err="1"/>
              <a:t>into</a:t>
            </a:r>
            <a:r>
              <a:rPr lang="pl-PL" sz="1900" dirty="0"/>
              <a:t> </a:t>
            </a:r>
            <a:r>
              <a:rPr lang="pl-PL" sz="1900" dirty="0" err="1"/>
              <a:t>account</a:t>
            </a:r>
            <a:r>
              <a:rPr lang="pl-PL" sz="1900" dirty="0"/>
              <a:t> „</a:t>
            </a:r>
            <a:r>
              <a:rPr lang="pl-PL" sz="1900" dirty="0" err="1"/>
              <a:t>human</a:t>
            </a:r>
            <a:r>
              <a:rPr lang="pl-PL" sz="1900" dirty="0"/>
              <a:t> </a:t>
            </a:r>
            <a:r>
              <a:rPr lang="pl-PL" sz="1900" dirty="0" err="1"/>
              <a:t>capital</a:t>
            </a:r>
            <a:r>
              <a:rPr lang="pl-PL" sz="1900" dirty="0"/>
              <a:t>”</a:t>
            </a:r>
          </a:p>
          <a:p>
            <a:r>
              <a:rPr lang="pl-PL" sz="1900" dirty="0"/>
              <a:t>„</a:t>
            </a:r>
            <a:r>
              <a:rPr lang="pl-PL" sz="1900" dirty="0" err="1"/>
              <a:t>Poorest</a:t>
            </a:r>
            <a:r>
              <a:rPr lang="pl-PL" sz="1900" dirty="0"/>
              <a:t>” 10% </a:t>
            </a:r>
            <a:r>
              <a:rPr lang="pl-PL" sz="1900" dirty="0" err="1"/>
              <a:t>are</a:t>
            </a:r>
            <a:r>
              <a:rPr lang="pl-PL" sz="1900" dirty="0"/>
              <a:t> </a:t>
            </a:r>
            <a:r>
              <a:rPr lang="pl-PL" sz="1900" dirty="0" err="1"/>
              <a:t>just</a:t>
            </a:r>
            <a:r>
              <a:rPr lang="pl-PL" sz="1900" dirty="0"/>
              <a:t> </a:t>
            </a:r>
            <a:r>
              <a:rPr lang="pl-PL" sz="1900" dirty="0" err="1"/>
              <a:t>debtors</a:t>
            </a:r>
            <a:endParaRPr lang="pl-PL" sz="1900" dirty="0"/>
          </a:p>
          <a:p>
            <a:r>
              <a:rPr lang="pl-PL" sz="1900" dirty="0" err="1"/>
              <a:t>Calculating</a:t>
            </a:r>
            <a:r>
              <a:rPr lang="pl-PL" sz="1900" dirty="0"/>
              <a:t> </a:t>
            </a:r>
            <a:r>
              <a:rPr lang="pl-PL" sz="1900" dirty="0" err="1"/>
              <a:t>debt</a:t>
            </a:r>
            <a:r>
              <a:rPr lang="pl-PL" sz="1900" dirty="0"/>
              <a:t> as a </a:t>
            </a:r>
            <a:r>
              <a:rPr lang="pl-PL" sz="1900" dirty="0" err="1"/>
              <a:t>negative</a:t>
            </a:r>
            <a:r>
              <a:rPr lang="pl-PL" sz="1900" dirty="0"/>
              <a:t> </a:t>
            </a:r>
            <a:r>
              <a:rPr lang="pl-PL" sz="1900" dirty="0" err="1"/>
              <a:t>wealth</a:t>
            </a:r>
            <a:endParaRPr lang="pl-PL" sz="1900" dirty="0"/>
          </a:p>
          <a:p>
            <a:r>
              <a:rPr lang="pl-PL" sz="1900" dirty="0" err="1"/>
              <a:t>Ignoring</a:t>
            </a:r>
            <a:r>
              <a:rPr lang="pl-PL" sz="1900" dirty="0"/>
              <a:t> </a:t>
            </a:r>
            <a:r>
              <a:rPr lang="pl-PL" sz="1900" dirty="0" err="1"/>
              <a:t>long</a:t>
            </a:r>
            <a:r>
              <a:rPr lang="pl-PL" sz="1900" dirty="0"/>
              <a:t>-term </a:t>
            </a:r>
            <a:r>
              <a:rPr lang="pl-PL" sz="1900" dirty="0" err="1"/>
              <a:t>trends</a:t>
            </a:r>
            <a:endParaRPr lang="pl-PL" sz="1900" dirty="0"/>
          </a:p>
          <a:p>
            <a:r>
              <a:rPr lang="pl-PL" sz="1900" dirty="0" err="1"/>
              <a:t>Focusing</a:t>
            </a:r>
            <a:r>
              <a:rPr lang="pl-PL" sz="1900" dirty="0"/>
              <a:t> on </a:t>
            </a:r>
            <a:r>
              <a:rPr lang="pl-PL" sz="1900" dirty="0" err="1"/>
              <a:t>short</a:t>
            </a:r>
            <a:r>
              <a:rPr lang="pl-PL" sz="1900" dirty="0"/>
              <a:t>-term </a:t>
            </a:r>
            <a:r>
              <a:rPr lang="pl-PL" sz="1900" dirty="0" err="1"/>
              <a:t>changes</a:t>
            </a:r>
            <a:endParaRPr lang="pl-PL" sz="1900" dirty="0"/>
          </a:p>
          <a:p>
            <a:r>
              <a:rPr lang="pl-PL" sz="1900" dirty="0"/>
              <a:t>Data </a:t>
            </a:r>
            <a:r>
              <a:rPr lang="pl-PL" sz="1900" dirty="0" err="1"/>
              <a:t>only</a:t>
            </a:r>
            <a:r>
              <a:rPr lang="pl-PL" sz="1900" dirty="0"/>
              <a:t> from 49 </a:t>
            </a:r>
            <a:r>
              <a:rPr lang="pl-PL" sz="1900" dirty="0" err="1"/>
              <a:t>countries</a:t>
            </a:r>
            <a:r>
              <a:rPr lang="pl-PL" sz="1900" dirty="0"/>
              <a:t> (47 of </a:t>
            </a:r>
            <a:r>
              <a:rPr lang="pl-PL" sz="1900" dirty="0" err="1"/>
              <a:t>them</a:t>
            </a:r>
            <a:r>
              <a:rPr lang="pl-PL" sz="1900" dirty="0"/>
              <a:t> </a:t>
            </a:r>
            <a:r>
              <a:rPr lang="pl-PL" sz="1900" dirty="0" err="1"/>
              <a:t>are</a:t>
            </a:r>
            <a:r>
              <a:rPr lang="pl-PL" sz="1900" dirty="0"/>
              <a:t> </a:t>
            </a:r>
            <a:r>
              <a:rPr lang="pl-PL" sz="1900" dirty="0" err="1"/>
              <a:t>developed</a:t>
            </a:r>
            <a:r>
              <a:rPr lang="pl-PL" sz="1900" dirty="0"/>
              <a:t>)</a:t>
            </a:r>
          </a:p>
          <a:p>
            <a:r>
              <a:rPr lang="pl-PL" sz="1900" dirty="0" err="1"/>
              <a:t>Fabricating</a:t>
            </a:r>
            <a:r>
              <a:rPr lang="pl-PL" sz="1900" dirty="0"/>
              <a:t> data for the Global </a:t>
            </a:r>
            <a:r>
              <a:rPr lang="pl-PL" sz="1900" dirty="0" err="1"/>
              <a:t>South</a:t>
            </a:r>
            <a:endParaRPr lang="pl-PL" sz="1900" dirty="0"/>
          </a:p>
          <a:p>
            <a:endParaRPr lang="pl-PL" dirty="0"/>
          </a:p>
        </p:txBody>
      </p:sp>
    </p:spTree>
    <p:extLst>
      <p:ext uri="{BB962C8B-B14F-4D97-AF65-F5344CB8AC3E}">
        <p14:creationId xmlns:p14="http://schemas.microsoft.com/office/powerpoint/2010/main" val="302733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C2229D-9874-4BA0-8526-0F056576F213}"/>
              </a:ext>
            </a:extLst>
          </p:cNvPr>
          <p:cNvSpPr>
            <a:spLocks noGrp="1"/>
          </p:cNvSpPr>
          <p:nvPr>
            <p:ph type="title"/>
          </p:nvPr>
        </p:nvSpPr>
        <p:spPr>
          <a:xfrm>
            <a:off x="2231136" y="871926"/>
            <a:ext cx="7729728" cy="1188720"/>
          </a:xfrm>
        </p:spPr>
        <p:txBody>
          <a:bodyPr/>
          <a:lstStyle/>
          <a:p>
            <a:r>
              <a:rPr lang="pl-PL" dirty="0" err="1"/>
              <a:t>Gini</a:t>
            </a:r>
            <a:r>
              <a:rPr lang="pl-PL" dirty="0"/>
              <a:t> index</a:t>
            </a:r>
          </a:p>
        </p:txBody>
      </p:sp>
      <p:pic>
        <p:nvPicPr>
          <p:cNvPr id="5" name="Obraz 4">
            <a:extLst>
              <a:ext uri="{FF2B5EF4-FFF2-40B4-BE49-F238E27FC236}">
                <a16:creationId xmlns:a16="http://schemas.microsoft.com/office/drawing/2014/main" id="{EDC03CD7-AE00-4079-A5C4-A637D0AC8E3B}"/>
              </a:ext>
            </a:extLst>
          </p:cNvPr>
          <p:cNvPicPr>
            <a:picLocks noChangeAspect="1"/>
          </p:cNvPicPr>
          <p:nvPr/>
        </p:nvPicPr>
        <p:blipFill>
          <a:blip r:embed="rId2"/>
          <a:stretch>
            <a:fillRect/>
          </a:stretch>
        </p:blipFill>
        <p:spPr>
          <a:xfrm>
            <a:off x="6202294" y="2602006"/>
            <a:ext cx="4531968" cy="3384068"/>
          </a:xfrm>
          <a:prstGeom prst="rect">
            <a:avLst/>
          </a:prstGeom>
        </p:spPr>
      </p:pic>
      <p:pic>
        <p:nvPicPr>
          <p:cNvPr id="9" name="Obraz 8">
            <a:extLst>
              <a:ext uri="{FF2B5EF4-FFF2-40B4-BE49-F238E27FC236}">
                <a16:creationId xmlns:a16="http://schemas.microsoft.com/office/drawing/2014/main" id="{AA76EB05-6323-42A5-AADC-60D71D2EC151}"/>
              </a:ext>
            </a:extLst>
          </p:cNvPr>
          <p:cNvPicPr>
            <a:picLocks noChangeAspect="1"/>
          </p:cNvPicPr>
          <p:nvPr/>
        </p:nvPicPr>
        <p:blipFill rotWithShape="1">
          <a:blip r:embed="rId3"/>
          <a:srcRect t="3739" r="610" b="2528"/>
          <a:stretch/>
        </p:blipFill>
        <p:spPr>
          <a:xfrm>
            <a:off x="1332066" y="2602007"/>
            <a:ext cx="4657641" cy="3384067"/>
          </a:xfrm>
          <a:prstGeom prst="rect">
            <a:avLst/>
          </a:prstGeom>
        </p:spPr>
      </p:pic>
    </p:spTree>
    <p:extLst>
      <p:ext uri="{BB962C8B-B14F-4D97-AF65-F5344CB8AC3E}">
        <p14:creationId xmlns:p14="http://schemas.microsoft.com/office/powerpoint/2010/main" val="106840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B192F1-AFAE-494C-9BC8-357E6C5F29B6}"/>
              </a:ext>
            </a:extLst>
          </p:cNvPr>
          <p:cNvSpPr>
            <a:spLocks noGrp="1"/>
          </p:cNvSpPr>
          <p:nvPr>
            <p:ph type="title"/>
          </p:nvPr>
        </p:nvSpPr>
        <p:spPr>
          <a:xfrm>
            <a:off x="2231136" y="235822"/>
            <a:ext cx="7729728" cy="1188720"/>
          </a:xfrm>
        </p:spPr>
        <p:txBody>
          <a:bodyPr/>
          <a:lstStyle/>
          <a:p>
            <a:r>
              <a:rPr lang="pl-PL" dirty="0"/>
              <a:t>The </a:t>
            </a:r>
            <a:r>
              <a:rPr lang="pl-PL" dirty="0" err="1"/>
              <a:t>benefits</a:t>
            </a:r>
            <a:r>
              <a:rPr lang="pl-PL" dirty="0"/>
              <a:t> of </a:t>
            </a:r>
            <a:r>
              <a:rPr lang="pl-PL" dirty="0" err="1"/>
              <a:t>Inequalities</a:t>
            </a:r>
            <a:endParaRPr lang="pl-PL" dirty="0"/>
          </a:p>
        </p:txBody>
      </p:sp>
      <p:sp>
        <p:nvSpPr>
          <p:cNvPr id="3" name="Symbol zastępczy zawartości 2">
            <a:extLst>
              <a:ext uri="{FF2B5EF4-FFF2-40B4-BE49-F238E27FC236}">
                <a16:creationId xmlns:a16="http://schemas.microsoft.com/office/drawing/2014/main" id="{89B8EFFA-7EEF-4AC4-8C45-C9F906DDF77A}"/>
              </a:ext>
            </a:extLst>
          </p:cNvPr>
          <p:cNvSpPr>
            <a:spLocks noGrp="1"/>
          </p:cNvSpPr>
          <p:nvPr>
            <p:ph idx="1"/>
          </p:nvPr>
        </p:nvSpPr>
        <p:spPr>
          <a:xfrm>
            <a:off x="728870" y="1590261"/>
            <a:ext cx="10734260" cy="4916557"/>
          </a:xfrm>
        </p:spPr>
        <p:txBody>
          <a:bodyPr>
            <a:normAutofit/>
          </a:bodyPr>
          <a:lstStyle/>
          <a:p>
            <a:r>
              <a:rPr lang="pl-PL" b="1" dirty="0" err="1"/>
              <a:t>Division</a:t>
            </a:r>
            <a:r>
              <a:rPr lang="pl-PL" b="1" dirty="0"/>
              <a:t> of </a:t>
            </a:r>
            <a:r>
              <a:rPr lang="pl-PL" b="1" dirty="0" err="1"/>
              <a:t>labor</a:t>
            </a:r>
            <a:r>
              <a:rPr lang="pl-PL" dirty="0"/>
              <a:t> – </a:t>
            </a:r>
            <a:r>
              <a:rPr lang="pl-PL" dirty="0" err="1"/>
              <a:t>poor</a:t>
            </a:r>
            <a:r>
              <a:rPr lang="pl-PL" dirty="0"/>
              <a:t> </a:t>
            </a:r>
            <a:r>
              <a:rPr lang="pl-PL" dirty="0" err="1"/>
              <a:t>people</a:t>
            </a:r>
            <a:r>
              <a:rPr lang="pl-PL" dirty="0"/>
              <a:t> (with no </a:t>
            </a:r>
            <a:r>
              <a:rPr lang="pl-PL" dirty="0" err="1"/>
              <a:t>experience</a:t>
            </a:r>
            <a:r>
              <a:rPr lang="pl-PL" dirty="0"/>
              <a:t>, nor </a:t>
            </a:r>
            <a:r>
              <a:rPr lang="pl-PL" dirty="0" err="1"/>
              <a:t>qualifications</a:t>
            </a:r>
            <a:r>
              <a:rPr lang="pl-PL" dirty="0"/>
              <a:t>) </a:t>
            </a:r>
            <a:r>
              <a:rPr lang="pl-PL" dirty="0" err="1"/>
              <a:t>are</a:t>
            </a:r>
            <a:r>
              <a:rPr lang="pl-PL" dirty="0"/>
              <a:t> </a:t>
            </a:r>
            <a:r>
              <a:rPr lang="pl-PL" dirty="0" err="1"/>
              <a:t>good</a:t>
            </a:r>
            <a:r>
              <a:rPr lang="pl-PL" dirty="0"/>
              <a:t> </a:t>
            </a:r>
            <a:r>
              <a:rPr lang="pl-PL" dirty="0" err="1"/>
              <a:t>workers</a:t>
            </a:r>
            <a:r>
              <a:rPr lang="pl-PL" dirty="0"/>
              <a:t> in </a:t>
            </a:r>
            <a:r>
              <a:rPr lang="pl-PL" dirty="0" err="1"/>
              <a:t>lower-paid</a:t>
            </a:r>
            <a:r>
              <a:rPr lang="pl-PL" dirty="0"/>
              <a:t> </a:t>
            </a:r>
            <a:r>
              <a:rPr lang="pl-PL" dirty="0" err="1"/>
              <a:t>jobs</a:t>
            </a:r>
            <a:endParaRPr lang="pl-PL" dirty="0"/>
          </a:p>
          <a:p>
            <a:endParaRPr lang="pl-PL" dirty="0"/>
          </a:p>
          <a:p>
            <a:r>
              <a:rPr lang="pl-PL" b="1" dirty="0" err="1"/>
              <a:t>Motivation</a:t>
            </a:r>
            <a:r>
              <a:rPr lang="pl-PL" b="1" dirty="0"/>
              <a:t> </a:t>
            </a:r>
            <a:r>
              <a:rPr lang="pl-PL" dirty="0"/>
              <a:t>– </a:t>
            </a:r>
            <a:r>
              <a:rPr lang="pl-PL" dirty="0" err="1"/>
              <a:t>seeing</a:t>
            </a:r>
            <a:r>
              <a:rPr lang="pl-PL" dirty="0"/>
              <a:t> </a:t>
            </a:r>
            <a:r>
              <a:rPr lang="pl-PL" dirty="0" err="1"/>
              <a:t>wealth</a:t>
            </a:r>
            <a:r>
              <a:rPr lang="pl-PL" dirty="0"/>
              <a:t> </a:t>
            </a:r>
            <a:r>
              <a:rPr lang="pl-PL" dirty="0" err="1"/>
              <a:t>motivates</a:t>
            </a:r>
            <a:r>
              <a:rPr lang="pl-PL" dirty="0"/>
              <a:t> </a:t>
            </a:r>
            <a:r>
              <a:rPr lang="pl-PL" dirty="0" err="1"/>
              <a:t>you</a:t>
            </a:r>
            <a:r>
              <a:rPr lang="pl-PL" dirty="0"/>
              <a:t> to </a:t>
            </a:r>
            <a:r>
              <a:rPr lang="pl-PL" dirty="0" err="1"/>
              <a:t>work</a:t>
            </a:r>
            <a:r>
              <a:rPr lang="pl-PL" dirty="0"/>
              <a:t> </a:t>
            </a:r>
            <a:r>
              <a:rPr lang="pl-PL" dirty="0" err="1"/>
              <a:t>harder</a:t>
            </a:r>
            <a:r>
              <a:rPr lang="pl-PL" dirty="0"/>
              <a:t> and </a:t>
            </a:r>
            <a:r>
              <a:rPr lang="pl-PL" dirty="0" err="1"/>
              <a:t>improve</a:t>
            </a:r>
            <a:r>
              <a:rPr lang="pl-PL" dirty="0"/>
              <a:t> </a:t>
            </a:r>
            <a:r>
              <a:rPr lang="pl-PL" dirty="0" err="1"/>
              <a:t>your</a:t>
            </a:r>
            <a:r>
              <a:rPr lang="pl-PL" dirty="0"/>
              <a:t> </a:t>
            </a:r>
            <a:r>
              <a:rPr lang="pl-PL" dirty="0" err="1"/>
              <a:t>skills</a:t>
            </a:r>
            <a:endParaRPr lang="pl-PL" dirty="0"/>
          </a:p>
          <a:p>
            <a:endParaRPr lang="pl-PL" b="1" dirty="0"/>
          </a:p>
          <a:p>
            <a:r>
              <a:rPr lang="pl-PL" b="1" dirty="0" err="1"/>
              <a:t>Innovation</a:t>
            </a:r>
            <a:r>
              <a:rPr lang="pl-PL" b="1" dirty="0"/>
              <a:t> </a:t>
            </a:r>
            <a:r>
              <a:rPr lang="pl-PL" dirty="0"/>
              <a:t>– the </a:t>
            </a:r>
            <a:r>
              <a:rPr lang="pl-PL" dirty="0" err="1"/>
              <a:t>possibility</a:t>
            </a:r>
            <a:r>
              <a:rPr lang="pl-PL" dirty="0"/>
              <a:t> of </a:t>
            </a:r>
            <a:r>
              <a:rPr lang="pl-PL" dirty="0" err="1"/>
              <a:t>producing</a:t>
            </a:r>
            <a:r>
              <a:rPr lang="pl-PL" dirty="0"/>
              <a:t> some </a:t>
            </a:r>
            <a:r>
              <a:rPr lang="pl-PL" dirty="0" err="1"/>
              <a:t>goods</a:t>
            </a:r>
            <a:r>
              <a:rPr lang="pl-PL" dirty="0"/>
              <a:t>, </a:t>
            </a:r>
            <a:r>
              <a:rPr lang="pl-PL" dirty="0" err="1"/>
              <a:t>even</a:t>
            </a:r>
            <a:r>
              <a:rPr lang="pl-PL" dirty="0"/>
              <a:t> </a:t>
            </a:r>
            <a:r>
              <a:rPr lang="pl-PL" dirty="0" err="1"/>
              <a:t>though</a:t>
            </a:r>
            <a:r>
              <a:rPr lang="pl-PL" dirty="0"/>
              <a:t> </a:t>
            </a:r>
            <a:r>
              <a:rPr lang="pl-PL" dirty="0" err="1"/>
              <a:t>they</a:t>
            </a:r>
            <a:r>
              <a:rPr lang="pl-PL" dirty="0"/>
              <a:t> </a:t>
            </a:r>
            <a:r>
              <a:rPr lang="pl-PL" dirty="0" err="1"/>
              <a:t>are</a:t>
            </a:r>
            <a:r>
              <a:rPr lang="pl-PL" dirty="0"/>
              <a:t> </a:t>
            </a:r>
            <a:r>
              <a:rPr lang="pl-PL" dirty="0" err="1"/>
              <a:t>still</a:t>
            </a:r>
            <a:r>
              <a:rPr lang="pl-PL" dirty="0"/>
              <a:t> </a:t>
            </a:r>
            <a:r>
              <a:rPr lang="pl-PL" dirty="0" err="1"/>
              <a:t>very</a:t>
            </a:r>
            <a:r>
              <a:rPr lang="pl-PL" dirty="0"/>
              <a:t> </a:t>
            </a:r>
            <a:r>
              <a:rPr lang="pl-PL" dirty="0" err="1"/>
              <a:t>expencive</a:t>
            </a:r>
            <a:endParaRPr lang="pl-PL" dirty="0"/>
          </a:p>
          <a:p>
            <a:endParaRPr lang="pl-PL" b="1" dirty="0"/>
          </a:p>
          <a:p>
            <a:r>
              <a:rPr lang="pl-PL" b="1" dirty="0"/>
              <a:t>94% of „1%” is on the list for one </a:t>
            </a:r>
            <a:r>
              <a:rPr lang="pl-PL" b="1" dirty="0" err="1"/>
              <a:t>year</a:t>
            </a:r>
            <a:r>
              <a:rPr lang="pl-PL" dirty="0"/>
              <a:t> – „the </a:t>
            </a:r>
            <a:r>
              <a:rPr lang="pl-PL" dirty="0" err="1"/>
              <a:t>rich</a:t>
            </a:r>
            <a:r>
              <a:rPr lang="pl-PL" dirty="0"/>
              <a:t>” </a:t>
            </a:r>
            <a:r>
              <a:rPr lang="pl-PL" dirty="0" err="1"/>
              <a:t>are</a:t>
            </a:r>
            <a:r>
              <a:rPr lang="pl-PL" dirty="0"/>
              <a:t> not </a:t>
            </a:r>
            <a:r>
              <a:rPr lang="pl-PL" dirty="0" err="1"/>
              <a:t>safe</a:t>
            </a:r>
            <a:r>
              <a:rPr lang="pl-PL" dirty="0"/>
              <a:t> with </a:t>
            </a:r>
            <a:r>
              <a:rPr lang="pl-PL" dirty="0" err="1"/>
              <a:t>their</a:t>
            </a:r>
            <a:r>
              <a:rPr lang="pl-PL" dirty="0"/>
              <a:t> </a:t>
            </a:r>
            <a:r>
              <a:rPr lang="pl-PL" dirty="0" err="1"/>
              <a:t>wealth</a:t>
            </a:r>
            <a:r>
              <a:rPr lang="pl-PL" dirty="0"/>
              <a:t>, </a:t>
            </a:r>
            <a:r>
              <a:rPr lang="pl-PL" dirty="0" err="1"/>
              <a:t>they</a:t>
            </a:r>
            <a:r>
              <a:rPr lang="pl-PL" dirty="0"/>
              <a:t> </a:t>
            </a:r>
            <a:r>
              <a:rPr lang="pl-PL" dirty="0" err="1"/>
              <a:t>have</a:t>
            </a:r>
            <a:r>
              <a:rPr lang="pl-PL" dirty="0"/>
              <a:t> to be </a:t>
            </a:r>
            <a:r>
              <a:rPr lang="pl-PL" dirty="0" err="1"/>
              <a:t>enterprising</a:t>
            </a:r>
            <a:r>
              <a:rPr lang="pl-PL" dirty="0"/>
              <a:t> to </a:t>
            </a:r>
            <a:r>
              <a:rPr lang="pl-PL" dirty="0" err="1"/>
              <a:t>maintain</a:t>
            </a:r>
            <a:r>
              <a:rPr lang="pl-PL" dirty="0"/>
              <a:t> </a:t>
            </a:r>
            <a:r>
              <a:rPr lang="pl-PL" dirty="0" err="1"/>
              <a:t>it</a:t>
            </a:r>
            <a:endParaRPr lang="pl-PL" dirty="0"/>
          </a:p>
          <a:p>
            <a:endParaRPr lang="pl-PL" b="1" dirty="0"/>
          </a:p>
          <a:p>
            <a:r>
              <a:rPr lang="pl-PL" b="1" dirty="0"/>
              <a:t>50% of </a:t>
            </a:r>
            <a:r>
              <a:rPr lang="pl-PL" b="1" dirty="0" err="1"/>
              <a:t>Americans</a:t>
            </a:r>
            <a:r>
              <a:rPr lang="pl-PL" b="1" dirty="0"/>
              <a:t> is in the „1%” </a:t>
            </a:r>
            <a:r>
              <a:rPr lang="pl-PL" b="1" dirty="0" err="1"/>
              <a:t>at</a:t>
            </a:r>
            <a:r>
              <a:rPr lang="pl-PL" b="1" dirty="0"/>
              <a:t> </a:t>
            </a:r>
            <a:r>
              <a:rPr lang="pl-PL" b="1" dirty="0" err="1"/>
              <a:t>least</a:t>
            </a:r>
            <a:r>
              <a:rPr lang="pl-PL" b="1" dirty="0"/>
              <a:t> </a:t>
            </a:r>
            <a:r>
              <a:rPr lang="pl-PL" b="1" dirty="0" err="1"/>
              <a:t>once</a:t>
            </a:r>
            <a:r>
              <a:rPr lang="pl-PL" dirty="0"/>
              <a:t> – </a:t>
            </a:r>
            <a:r>
              <a:rPr lang="pl-PL" dirty="0" err="1"/>
              <a:t>each</a:t>
            </a:r>
            <a:r>
              <a:rPr lang="pl-PL" dirty="0"/>
              <a:t> and </a:t>
            </a:r>
            <a:r>
              <a:rPr lang="pl-PL" dirty="0" err="1"/>
              <a:t>every</a:t>
            </a:r>
            <a:r>
              <a:rPr lang="pl-PL" dirty="0"/>
              <a:t> one of </a:t>
            </a:r>
            <a:r>
              <a:rPr lang="pl-PL" dirty="0" err="1"/>
              <a:t>us</a:t>
            </a:r>
            <a:r>
              <a:rPr lang="pl-PL" dirty="0"/>
              <a:t> </a:t>
            </a:r>
            <a:r>
              <a:rPr lang="pl-PL" dirty="0" err="1"/>
              <a:t>can</a:t>
            </a:r>
            <a:r>
              <a:rPr lang="pl-PL" dirty="0"/>
              <a:t> be in the „1%”</a:t>
            </a:r>
          </a:p>
          <a:p>
            <a:endParaRPr lang="pl-PL" b="1" dirty="0"/>
          </a:p>
          <a:p>
            <a:r>
              <a:rPr lang="pl-PL" dirty="0"/>
              <a:t>We </a:t>
            </a:r>
            <a:r>
              <a:rPr lang="pl-PL" dirty="0" err="1"/>
              <a:t>must</a:t>
            </a:r>
            <a:r>
              <a:rPr lang="pl-PL" dirty="0"/>
              <a:t> not </a:t>
            </a:r>
            <a:r>
              <a:rPr lang="pl-PL" dirty="0" err="1"/>
              <a:t>focus</a:t>
            </a:r>
            <a:r>
              <a:rPr lang="pl-PL" dirty="0"/>
              <a:t> on the </a:t>
            </a:r>
            <a:r>
              <a:rPr lang="pl-PL" b="1" dirty="0" err="1"/>
              <a:t>inequalities</a:t>
            </a:r>
            <a:r>
              <a:rPr lang="pl-PL" b="1" dirty="0"/>
              <a:t>, but on </a:t>
            </a:r>
            <a:r>
              <a:rPr lang="pl-PL" b="1" dirty="0" err="1"/>
              <a:t>poverty</a:t>
            </a:r>
            <a:endParaRPr lang="pl-PL" b="1" dirty="0"/>
          </a:p>
        </p:txBody>
      </p:sp>
    </p:spTree>
    <p:extLst>
      <p:ext uri="{BB962C8B-B14F-4D97-AF65-F5344CB8AC3E}">
        <p14:creationId xmlns:p14="http://schemas.microsoft.com/office/powerpoint/2010/main" val="221658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110E27-1A4F-48DD-BC34-66AC9D74F823}"/>
              </a:ext>
            </a:extLst>
          </p:cNvPr>
          <p:cNvSpPr>
            <a:spLocks noGrp="1"/>
          </p:cNvSpPr>
          <p:nvPr>
            <p:ph type="title"/>
          </p:nvPr>
        </p:nvSpPr>
        <p:spPr>
          <a:xfrm>
            <a:off x="2231136" y="298644"/>
            <a:ext cx="7729728" cy="1035439"/>
          </a:xfrm>
        </p:spPr>
        <p:txBody>
          <a:bodyPr/>
          <a:lstStyle/>
          <a:p>
            <a:r>
              <a:rPr lang="pl-PL" dirty="0" err="1"/>
              <a:t>Causes</a:t>
            </a:r>
            <a:r>
              <a:rPr lang="pl-PL" dirty="0"/>
              <a:t> of </a:t>
            </a:r>
            <a:r>
              <a:rPr lang="pl-PL" dirty="0" err="1"/>
              <a:t>poverty</a:t>
            </a:r>
            <a:endParaRPr lang="pl-PL" dirty="0"/>
          </a:p>
        </p:txBody>
      </p:sp>
      <p:sp>
        <p:nvSpPr>
          <p:cNvPr id="3" name="Symbol zastępczy zawartości 2">
            <a:extLst>
              <a:ext uri="{FF2B5EF4-FFF2-40B4-BE49-F238E27FC236}">
                <a16:creationId xmlns:a16="http://schemas.microsoft.com/office/drawing/2014/main" id="{C903538C-0518-415D-80AE-105D44EE33F6}"/>
              </a:ext>
            </a:extLst>
          </p:cNvPr>
          <p:cNvSpPr>
            <a:spLocks noGrp="1"/>
          </p:cNvSpPr>
          <p:nvPr>
            <p:ph idx="1"/>
          </p:nvPr>
        </p:nvSpPr>
        <p:spPr/>
        <p:txBody>
          <a:bodyPr/>
          <a:lstStyle/>
          <a:p>
            <a:endParaRPr lang="pl-PL" dirty="0"/>
          </a:p>
          <a:p>
            <a:endParaRPr lang="pl-PL" dirty="0"/>
          </a:p>
        </p:txBody>
      </p:sp>
      <p:pic>
        <p:nvPicPr>
          <p:cNvPr id="4" name="Symbol zastępczy zawartości 4">
            <a:extLst>
              <a:ext uri="{FF2B5EF4-FFF2-40B4-BE49-F238E27FC236}">
                <a16:creationId xmlns:a16="http://schemas.microsoft.com/office/drawing/2014/main" id="{E3505746-26EE-44A1-B1FF-0478149E2634}"/>
              </a:ext>
            </a:extLst>
          </p:cNvPr>
          <p:cNvPicPr>
            <a:picLocks noChangeAspect="1"/>
          </p:cNvPicPr>
          <p:nvPr/>
        </p:nvPicPr>
        <p:blipFill>
          <a:blip r:embed="rId2"/>
          <a:stretch>
            <a:fillRect/>
          </a:stretch>
        </p:blipFill>
        <p:spPr>
          <a:xfrm>
            <a:off x="4602949" y="1501023"/>
            <a:ext cx="7589051" cy="5356977"/>
          </a:xfrm>
          <a:prstGeom prst="rect">
            <a:avLst/>
          </a:prstGeom>
        </p:spPr>
      </p:pic>
      <p:sp>
        <p:nvSpPr>
          <p:cNvPr id="5" name="pole tekstowe 4">
            <a:extLst>
              <a:ext uri="{FF2B5EF4-FFF2-40B4-BE49-F238E27FC236}">
                <a16:creationId xmlns:a16="http://schemas.microsoft.com/office/drawing/2014/main" id="{E036CB34-C4E4-403F-AD40-916286E0DA2D}"/>
              </a:ext>
            </a:extLst>
          </p:cNvPr>
          <p:cNvSpPr txBox="1"/>
          <p:nvPr/>
        </p:nvSpPr>
        <p:spPr>
          <a:xfrm flipH="1">
            <a:off x="355259" y="1643270"/>
            <a:ext cx="4033107" cy="3970318"/>
          </a:xfrm>
          <a:prstGeom prst="rect">
            <a:avLst/>
          </a:prstGeom>
          <a:noFill/>
        </p:spPr>
        <p:txBody>
          <a:bodyPr wrap="square" rtlCol="0">
            <a:spAutoFit/>
          </a:bodyPr>
          <a:lstStyle/>
          <a:p>
            <a:r>
              <a:rPr lang="en-US" dirty="0"/>
              <a:t>The question of the causes of poverty is fundamentally wrong. Rather, we should ask why we no longer starve. Poverty is the initial state of humanity.</a:t>
            </a:r>
            <a:endParaRPr lang="pl-PL" dirty="0"/>
          </a:p>
          <a:p>
            <a:endParaRPr lang="pl-PL" dirty="0"/>
          </a:p>
          <a:p>
            <a:r>
              <a:rPr lang="pl-PL" dirty="0" err="1"/>
              <a:t>Since</a:t>
            </a:r>
            <a:r>
              <a:rPr lang="pl-PL" dirty="0"/>
              <a:t> the </a:t>
            </a:r>
            <a:r>
              <a:rPr lang="pl-PL" dirty="0" err="1"/>
              <a:t>dawn</a:t>
            </a:r>
            <a:r>
              <a:rPr lang="pl-PL" dirty="0"/>
              <a:t> of </a:t>
            </a:r>
            <a:r>
              <a:rPr lang="pl-PL" dirty="0" err="1"/>
              <a:t>mankind</a:t>
            </a:r>
            <a:r>
              <a:rPr lang="pl-PL" dirty="0"/>
              <a:t>, we </a:t>
            </a:r>
            <a:r>
              <a:rPr lang="pl-PL" dirty="0" err="1"/>
              <a:t>were</a:t>
            </a:r>
            <a:r>
              <a:rPr lang="pl-PL" dirty="0"/>
              <a:t> </a:t>
            </a:r>
            <a:r>
              <a:rPr lang="pl-PL" dirty="0" err="1"/>
              <a:t>miserable</a:t>
            </a:r>
            <a:r>
              <a:rPr lang="pl-PL" dirty="0"/>
              <a:t>, </a:t>
            </a:r>
            <a:r>
              <a:rPr lang="pl-PL" dirty="0" err="1"/>
              <a:t>because</a:t>
            </a:r>
            <a:r>
              <a:rPr lang="pl-PL" dirty="0"/>
              <a:t> the </a:t>
            </a:r>
            <a:r>
              <a:rPr lang="pl-PL" dirty="0" err="1"/>
              <a:t>amount</a:t>
            </a:r>
            <a:r>
              <a:rPr lang="pl-PL" dirty="0"/>
              <a:t> of </a:t>
            </a:r>
            <a:r>
              <a:rPr lang="pl-PL" dirty="0" err="1"/>
              <a:t>natural</a:t>
            </a:r>
            <a:r>
              <a:rPr lang="pl-PL" dirty="0"/>
              <a:t> </a:t>
            </a:r>
            <a:r>
              <a:rPr lang="pl-PL" dirty="0" err="1"/>
              <a:t>recources</a:t>
            </a:r>
            <a:r>
              <a:rPr lang="pl-PL" dirty="0"/>
              <a:t> is </a:t>
            </a:r>
            <a:r>
              <a:rPr lang="pl-PL" dirty="0" err="1"/>
              <a:t>limited</a:t>
            </a:r>
            <a:r>
              <a:rPr lang="pl-PL" dirty="0"/>
              <a:t>, </a:t>
            </a:r>
            <a:r>
              <a:rPr lang="pl-PL" dirty="0" err="1"/>
              <a:t>so</a:t>
            </a:r>
            <a:r>
              <a:rPr lang="pl-PL" dirty="0"/>
              <a:t> we </a:t>
            </a:r>
            <a:r>
              <a:rPr lang="pl-PL" dirty="0" err="1"/>
              <a:t>cannot</a:t>
            </a:r>
            <a:r>
              <a:rPr lang="pl-PL" dirty="0"/>
              <a:t> be </a:t>
            </a:r>
            <a:r>
              <a:rPr lang="pl-PL" dirty="0" err="1"/>
              <a:t>richer</a:t>
            </a:r>
            <a:r>
              <a:rPr lang="pl-PL" dirty="0"/>
              <a:t>, </a:t>
            </a:r>
            <a:r>
              <a:rPr lang="pl-PL" dirty="0" err="1"/>
              <a:t>until</a:t>
            </a:r>
            <a:r>
              <a:rPr lang="pl-PL" dirty="0"/>
              <a:t> we </a:t>
            </a:r>
            <a:r>
              <a:rPr lang="pl-PL" dirty="0" err="1"/>
              <a:t>find</a:t>
            </a:r>
            <a:r>
              <a:rPr lang="pl-PL" dirty="0"/>
              <a:t> out </a:t>
            </a:r>
            <a:r>
              <a:rPr lang="pl-PL" dirty="0" err="1"/>
              <a:t>how</a:t>
            </a:r>
            <a:r>
              <a:rPr lang="pl-PL" dirty="0"/>
              <a:t> to be </a:t>
            </a:r>
            <a:r>
              <a:rPr lang="pl-PL" dirty="0" err="1"/>
              <a:t>more</a:t>
            </a:r>
            <a:r>
              <a:rPr lang="pl-PL" dirty="0"/>
              <a:t> </a:t>
            </a:r>
            <a:r>
              <a:rPr lang="pl-PL" dirty="0" err="1"/>
              <a:t>productive</a:t>
            </a:r>
            <a:r>
              <a:rPr lang="pl-PL" dirty="0"/>
              <a:t>. </a:t>
            </a:r>
          </a:p>
          <a:p>
            <a:endParaRPr lang="pl-PL" dirty="0"/>
          </a:p>
          <a:p>
            <a:r>
              <a:rPr lang="pl-PL" dirty="0" err="1"/>
              <a:t>That</a:t>
            </a:r>
            <a:r>
              <a:rPr lang="pl-PL" dirty="0"/>
              <a:t> (</a:t>
            </a:r>
            <a:r>
              <a:rPr lang="pl-PL" dirty="0" err="1"/>
              <a:t>increase</a:t>
            </a:r>
            <a:r>
              <a:rPr lang="pl-PL" dirty="0"/>
              <a:t> in </a:t>
            </a:r>
            <a:r>
              <a:rPr lang="pl-PL" dirty="0" err="1"/>
              <a:t>productivity</a:t>
            </a:r>
            <a:r>
              <a:rPr lang="pl-PL" dirty="0"/>
              <a:t>) </a:t>
            </a:r>
            <a:r>
              <a:rPr lang="pl-PL" dirty="0" err="1"/>
              <a:t>happened</a:t>
            </a:r>
            <a:r>
              <a:rPr lang="pl-PL" dirty="0"/>
              <a:t> in XVII </a:t>
            </a:r>
            <a:r>
              <a:rPr lang="pl-PL" dirty="0" err="1"/>
              <a:t>century</a:t>
            </a:r>
            <a:r>
              <a:rPr lang="pl-PL" dirty="0"/>
              <a:t>, and we </a:t>
            </a:r>
            <a:r>
              <a:rPr lang="pl-PL" dirty="0" err="1"/>
              <a:t>call</a:t>
            </a:r>
            <a:r>
              <a:rPr lang="pl-PL" dirty="0"/>
              <a:t> </a:t>
            </a:r>
            <a:r>
              <a:rPr lang="pl-PL" dirty="0" err="1"/>
              <a:t>it</a:t>
            </a:r>
            <a:r>
              <a:rPr lang="pl-PL" dirty="0"/>
              <a:t> The </a:t>
            </a:r>
            <a:r>
              <a:rPr lang="pl-PL" dirty="0" err="1"/>
              <a:t>Industrial</a:t>
            </a:r>
            <a:r>
              <a:rPr lang="pl-PL" dirty="0"/>
              <a:t> </a:t>
            </a:r>
            <a:r>
              <a:rPr lang="pl-PL" dirty="0" err="1"/>
              <a:t>Revolution</a:t>
            </a:r>
            <a:endParaRPr lang="pl-PL" dirty="0"/>
          </a:p>
        </p:txBody>
      </p:sp>
    </p:spTree>
    <p:extLst>
      <p:ext uri="{BB962C8B-B14F-4D97-AF65-F5344CB8AC3E}">
        <p14:creationId xmlns:p14="http://schemas.microsoft.com/office/powerpoint/2010/main" val="345773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C29CAD43-B0B4-4846-98F0-C1522CC2AE39}"/>
              </a:ext>
            </a:extLst>
          </p:cNvPr>
          <p:cNvPicPr>
            <a:picLocks noChangeAspect="1"/>
          </p:cNvPicPr>
          <p:nvPr/>
        </p:nvPicPr>
        <p:blipFill>
          <a:blip r:embed="rId2"/>
          <a:stretch>
            <a:fillRect/>
          </a:stretch>
        </p:blipFill>
        <p:spPr>
          <a:xfrm>
            <a:off x="1238250" y="0"/>
            <a:ext cx="9715500" cy="6858000"/>
          </a:xfrm>
          <a:prstGeom prst="rect">
            <a:avLst/>
          </a:prstGeom>
        </p:spPr>
      </p:pic>
    </p:spTree>
    <p:extLst>
      <p:ext uri="{BB962C8B-B14F-4D97-AF65-F5344CB8AC3E}">
        <p14:creationId xmlns:p14="http://schemas.microsoft.com/office/powerpoint/2010/main" val="47244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8EDB19-4723-4B3B-BCB8-22265A27BE68}"/>
              </a:ext>
            </a:extLst>
          </p:cNvPr>
          <p:cNvSpPr>
            <a:spLocks noGrp="1"/>
          </p:cNvSpPr>
          <p:nvPr>
            <p:ph type="title"/>
          </p:nvPr>
        </p:nvSpPr>
        <p:spPr>
          <a:xfrm>
            <a:off x="2231136" y="103301"/>
            <a:ext cx="7729728" cy="1009882"/>
          </a:xfrm>
        </p:spPr>
        <p:txBody>
          <a:bodyPr/>
          <a:lstStyle/>
          <a:p>
            <a:r>
              <a:rPr lang="pl-PL" dirty="0" err="1"/>
              <a:t>Putative</a:t>
            </a:r>
            <a:r>
              <a:rPr lang="pl-PL" dirty="0"/>
              <a:t> </a:t>
            </a:r>
            <a:r>
              <a:rPr lang="pl-PL" dirty="0" err="1"/>
              <a:t>Causes</a:t>
            </a:r>
            <a:r>
              <a:rPr lang="pl-PL" dirty="0"/>
              <a:t> of the </a:t>
            </a:r>
            <a:r>
              <a:rPr lang="pl-PL" dirty="0" err="1"/>
              <a:t>enrichment</a:t>
            </a:r>
            <a:endParaRPr lang="pl-PL" dirty="0"/>
          </a:p>
        </p:txBody>
      </p:sp>
      <p:sp>
        <p:nvSpPr>
          <p:cNvPr id="3" name="Symbol zastępczy zawartości 2">
            <a:extLst>
              <a:ext uri="{FF2B5EF4-FFF2-40B4-BE49-F238E27FC236}">
                <a16:creationId xmlns:a16="http://schemas.microsoft.com/office/drawing/2014/main" id="{28F5FA8F-5253-498A-883F-4478CB97AA0E}"/>
              </a:ext>
            </a:extLst>
          </p:cNvPr>
          <p:cNvSpPr>
            <a:spLocks noGrp="1"/>
          </p:cNvSpPr>
          <p:nvPr>
            <p:ph idx="1"/>
          </p:nvPr>
        </p:nvSpPr>
        <p:spPr>
          <a:xfrm>
            <a:off x="437323" y="1113183"/>
            <a:ext cx="11370364" cy="5641516"/>
          </a:xfrm>
        </p:spPr>
        <p:txBody>
          <a:bodyPr>
            <a:normAutofit lnSpcReduction="10000"/>
          </a:bodyPr>
          <a:lstStyle/>
          <a:p>
            <a:pPr algn="just"/>
            <a:r>
              <a:rPr lang="pl-PL" b="1" dirty="0" err="1"/>
              <a:t>Exploatation</a:t>
            </a:r>
            <a:r>
              <a:rPr lang="pl-PL" dirty="0"/>
              <a:t> – </a:t>
            </a:r>
            <a:r>
              <a:rPr lang="pl-PL" dirty="0" err="1"/>
              <a:t>can</a:t>
            </a:r>
            <a:r>
              <a:rPr lang="pl-PL" dirty="0"/>
              <a:t> </a:t>
            </a:r>
            <a:r>
              <a:rPr lang="pl-PL" dirty="0" err="1"/>
              <a:t>only</a:t>
            </a:r>
            <a:r>
              <a:rPr lang="pl-PL" dirty="0"/>
              <a:t> </a:t>
            </a:r>
            <a:r>
              <a:rPr lang="pl-PL" dirty="0" err="1"/>
              <a:t>explain</a:t>
            </a:r>
            <a:r>
              <a:rPr lang="pl-PL" dirty="0"/>
              <a:t> </a:t>
            </a:r>
            <a:r>
              <a:rPr lang="pl-PL" dirty="0" err="1"/>
              <a:t>distribution</a:t>
            </a:r>
            <a:r>
              <a:rPr lang="pl-PL" dirty="0"/>
              <a:t>, but not the </a:t>
            </a:r>
            <a:r>
              <a:rPr lang="pl-PL" dirty="0" err="1"/>
              <a:t>increase</a:t>
            </a:r>
            <a:r>
              <a:rPr lang="pl-PL" dirty="0"/>
              <a:t> in the </a:t>
            </a:r>
            <a:r>
              <a:rPr lang="pl-PL" dirty="0" err="1"/>
              <a:t>amount</a:t>
            </a:r>
            <a:r>
              <a:rPr lang="pl-PL" dirty="0"/>
              <a:t> of </a:t>
            </a:r>
            <a:r>
              <a:rPr lang="pl-PL" dirty="0" err="1"/>
              <a:t>wealth</a:t>
            </a:r>
            <a:endParaRPr lang="pl-PL" dirty="0"/>
          </a:p>
          <a:p>
            <a:pPr algn="just"/>
            <a:r>
              <a:rPr lang="pl-PL" b="1" dirty="0" err="1"/>
              <a:t>Peace</a:t>
            </a:r>
            <a:r>
              <a:rPr lang="pl-PL" dirty="0"/>
              <a:t> – </a:t>
            </a:r>
            <a:r>
              <a:rPr lang="pl-PL" dirty="0" err="1"/>
              <a:t>always</a:t>
            </a:r>
            <a:r>
              <a:rPr lang="pl-PL" dirty="0"/>
              <a:t>, </a:t>
            </a:r>
            <a:r>
              <a:rPr lang="pl-PL" dirty="0" err="1"/>
              <a:t>until</a:t>
            </a:r>
            <a:r>
              <a:rPr lang="pl-PL" dirty="0"/>
              <a:t> the 20th </a:t>
            </a:r>
            <a:r>
              <a:rPr lang="pl-PL" dirty="0" err="1"/>
              <a:t>century</a:t>
            </a:r>
            <a:r>
              <a:rPr lang="pl-PL" dirty="0"/>
              <a:t>,  Europe was </a:t>
            </a:r>
            <a:r>
              <a:rPr lang="pl-PL" dirty="0" err="1"/>
              <a:t>very</a:t>
            </a:r>
            <a:r>
              <a:rPr lang="pl-PL" dirty="0"/>
              <a:t> </a:t>
            </a:r>
            <a:r>
              <a:rPr lang="pl-PL" dirty="0" err="1"/>
              <a:t>militant</a:t>
            </a:r>
            <a:r>
              <a:rPr lang="pl-PL" dirty="0"/>
              <a:t> </a:t>
            </a:r>
            <a:r>
              <a:rPr lang="pl-PL" dirty="0" err="1"/>
              <a:t>continent</a:t>
            </a:r>
            <a:endParaRPr lang="pl-PL" dirty="0"/>
          </a:p>
          <a:p>
            <a:pPr algn="just"/>
            <a:r>
              <a:rPr lang="pl-PL" b="1" dirty="0"/>
              <a:t>Science</a:t>
            </a:r>
            <a:r>
              <a:rPr lang="pl-PL" dirty="0"/>
              <a:t> – development in science, as </a:t>
            </a:r>
            <a:r>
              <a:rPr lang="pl-PL" dirty="0" err="1"/>
              <a:t>long</a:t>
            </a:r>
            <a:r>
              <a:rPr lang="pl-PL" dirty="0"/>
              <a:t> as </a:t>
            </a:r>
            <a:r>
              <a:rPr lang="pl-PL" dirty="0" err="1"/>
              <a:t>it</a:t>
            </a:r>
            <a:r>
              <a:rPr lang="pl-PL" dirty="0"/>
              <a:t> </a:t>
            </a:r>
            <a:r>
              <a:rPr lang="pl-PL" dirty="0" err="1"/>
              <a:t>remains</a:t>
            </a:r>
            <a:r>
              <a:rPr lang="pl-PL" dirty="0"/>
              <a:t> </a:t>
            </a:r>
            <a:r>
              <a:rPr lang="pl-PL" dirty="0" err="1"/>
              <a:t>only</a:t>
            </a:r>
            <a:r>
              <a:rPr lang="pl-PL" dirty="0"/>
              <a:t> in science, </a:t>
            </a:r>
            <a:r>
              <a:rPr lang="pl-PL" dirty="0" err="1"/>
              <a:t>does</a:t>
            </a:r>
            <a:r>
              <a:rPr lang="pl-PL" dirty="0"/>
              <a:t> not </a:t>
            </a:r>
            <a:r>
              <a:rPr lang="pl-PL" dirty="0" err="1"/>
              <a:t>inluance</a:t>
            </a:r>
            <a:r>
              <a:rPr lang="pl-PL" dirty="0"/>
              <a:t> the real </a:t>
            </a:r>
            <a:r>
              <a:rPr lang="pl-PL" dirty="0" err="1"/>
              <a:t>economy</a:t>
            </a:r>
            <a:r>
              <a:rPr lang="pl-PL" dirty="0"/>
              <a:t>. </a:t>
            </a:r>
            <a:r>
              <a:rPr lang="en-US" dirty="0"/>
              <a:t>Moreover, the Middle East and China also developed science, even earlier than Europe. Furthermore, the </a:t>
            </a:r>
            <a:r>
              <a:rPr lang="pl-PL" dirty="0"/>
              <a:t>G</a:t>
            </a:r>
            <a:r>
              <a:rPr lang="en-US" dirty="0"/>
              <a:t>lobal </a:t>
            </a:r>
            <a:r>
              <a:rPr lang="pl-PL" dirty="0"/>
              <a:t>S</a:t>
            </a:r>
            <a:r>
              <a:rPr lang="en-US" dirty="0" err="1"/>
              <a:t>outh</a:t>
            </a:r>
            <a:r>
              <a:rPr lang="en-US" dirty="0"/>
              <a:t> has access to science from</a:t>
            </a:r>
            <a:r>
              <a:rPr lang="pl-PL" dirty="0"/>
              <a:t> the</a:t>
            </a:r>
            <a:r>
              <a:rPr lang="en-US" dirty="0"/>
              <a:t> </a:t>
            </a:r>
            <a:r>
              <a:rPr lang="pl-PL" dirty="0"/>
              <a:t>D</a:t>
            </a:r>
            <a:r>
              <a:rPr lang="en-US" dirty="0" err="1"/>
              <a:t>eveloped</a:t>
            </a:r>
            <a:r>
              <a:rPr lang="en-US" dirty="0"/>
              <a:t> </a:t>
            </a:r>
            <a:r>
              <a:rPr lang="pl-PL" dirty="0"/>
              <a:t>C</a:t>
            </a:r>
            <a:r>
              <a:rPr lang="en-US" dirty="0" err="1"/>
              <a:t>ountries</a:t>
            </a:r>
            <a:endParaRPr lang="pl-PL" dirty="0"/>
          </a:p>
          <a:p>
            <a:pPr algn="just"/>
            <a:r>
              <a:rPr lang="pl-PL" b="1" dirty="0" err="1"/>
              <a:t>Genetic</a:t>
            </a:r>
            <a:r>
              <a:rPr lang="pl-PL" b="1" dirty="0"/>
              <a:t> </a:t>
            </a:r>
            <a:r>
              <a:rPr lang="pl-PL" b="1" dirty="0" err="1"/>
              <a:t>predispositions</a:t>
            </a:r>
            <a:r>
              <a:rPr lang="pl-PL" b="1" dirty="0"/>
              <a:t> </a:t>
            </a:r>
            <a:r>
              <a:rPr lang="pl-PL" dirty="0"/>
              <a:t>– </a:t>
            </a:r>
            <a:r>
              <a:rPr lang="en-US" dirty="0"/>
              <a:t>the peoples of England do not seem to display any intelligence that is unusual in the world. Moreover, there are many wiser nations, for example Asians</a:t>
            </a:r>
            <a:r>
              <a:rPr lang="pl-PL" dirty="0"/>
              <a:t>. </a:t>
            </a:r>
            <a:r>
              <a:rPr lang="en-US" dirty="0"/>
              <a:t>Furthermore, genetic changes could explain the industrial </a:t>
            </a:r>
            <a:r>
              <a:rPr lang="en-US" cap="small" dirty="0"/>
              <a:t>evolution</a:t>
            </a:r>
            <a:r>
              <a:rPr lang="en-US" dirty="0"/>
              <a:t>, but they cannot explain the industrial </a:t>
            </a:r>
            <a:r>
              <a:rPr lang="en-US" cap="small" dirty="0"/>
              <a:t>revolution</a:t>
            </a:r>
            <a:r>
              <a:rPr lang="pl-PL" cap="small" dirty="0"/>
              <a:t>. </a:t>
            </a:r>
            <a:r>
              <a:rPr lang="pl-PL" dirty="0"/>
              <a:t>Flynn </a:t>
            </a:r>
            <a:r>
              <a:rPr lang="pl-PL" dirty="0" err="1"/>
              <a:t>effect</a:t>
            </a:r>
            <a:endParaRPr lang="pl-PL" cap="small" dirty="0"/>
          </a:p>
          <a:p>
            <a:pPr algn="just"/>
            <a:r>
              <a:rPr lang="pl-PL" b="1" dirty="0"/>
              <a:t>Trade</a:t>
            </a:r>
            <a:r>
              <a:rPr lang="pl-PL" dirty="0"/>
              <a:t> – </a:t>
            </a:r>
            <a:r>
              <a:rPr lang="en-US" dirty="0"/>
              <a:t>The largest trading companies in history</a:t>
            </a:r>
            <a:r>
              <a:rPr lang="pl-PL" dirty="0"/>
              <a:t> (</a:t>
            </a:r>
            <a:r>
              <a:rPr lang="pl-PL" b="0" i="0" dirty="0">
                <a:solidFill>
                  <a:srgbClr val="202124"/>
                </a:solidFill>
                <a:effectLst/>
                <a:latin typeface="Google Sans"/>
              </a:rPr>
              <a:t>East </a:t>
            </a:r>
            <a:r>
              <a:rPr lang="pl-PL" b="0" i="0" dirty="0" err="1">
                <a:solidFill>
                  <a:srgbClr val="202124"/>
                </a:solidFill>
                <a:effectLst/>
                <a:latin typeface="Google Sans"/>
              </a:rPr>
              <a:t>India</a:t>
            </a:r>
            <a:r>
              <a:rPr lang="pl-PL" b="0" i="0" dirty="0">
                <a:solidFill>
                  <a:srgbClr val="202124"/>
                </a:solidFill>
                <a:effectLst/>
                <a:latin typeface="Google Sans"/>
              </a:rPr>
              <a:t> Company, Dutch West </a:t>
            </a:r>
            <a:r>
              <a:rPr lang="pl-PL" b="0" i="0" dirty="0" err="1">
                <a:solidFill>
                  <a:srgbClr val="202124"/>
                </a:solidFill>
                <a:effectLst/>
                <a:latin typeface="Google Sans"/>
              </a:rPr>
              <a:t>India</a:t>
            </a:r>
            <a:r>
              <a:rPr lang="pl-PL" b="0" i="0" dirty="0">
                <a:solidFill>
                  <a:srgbClr val="202124"/>
                </a:solidFill>
                <a:effectLst/>
                <a:latin typeface="Google Sans"/>
              </a:rPr>
              <a:t> Company, Dutch East </a:t>
            </a:r>
            <a:r>
              <a:rPr lang="pl-PL" b="0" i="0" dirty="0" err="1">
                <a:solidFill>
                  <a:srgbClr val="202124"/>
                </a:solidFill>
                <a:effectLst/>
                <a:latin typeface="Google Sans"/>
              </a:rPr>
              <a:t>India</a:t>
            </a:r>
            <a:r>
              <a:rPr lang="pl-PL" b="0" i="0" dirty="0">
                <a:solidFill>
                  <a:srgbClr val="202124"/>
                </a:solidFill>
                <a:effectLst/>
                <a:latin typeface="Google Sans"/>
              </a:rPr>
              <a:t> Company)</a:t>
            </a:r>
            <a:r>
              <a:rPr lang="en-US" dirty="0"/>
              <a:t> were established long before the industrial revolution. Trade also included Asia, but there was no revolution there.</a:t>
            </a:r>
            <a:r>
              <a:rPr lang="pl-PL" dirty="0"/>
              <a:t> </a:t>
            </a:r>
            <a:r>
              <a:rPr lang="en-US" dirty="0"/>
              <a:t>Also today the countries of the </a:t>
            </a:r>
            <a:r>
              <a:rPr lang="pl-PL" dirty="0" err="1"/>
              <a:t>Gl</a:t>
            </a:r>
            <a:r>
              <a:rPr lang="en-US" dirty="0" err="1"/>
              <a:t>obal</a:t>
            </a:r>
            <a:r>
              <a:rPr lang="en-US" dirty="0"/>
              <a:t> </a:t>
            </a:r>
            <a:r>
              <a:rPr lang="pl-PL" dirty="0"/>
              <a:t>S</a:t>
            </a:r>
            <a:r>
              <a:rPr lang="en-US" dirty="0" err="1"/>
              <a:t>outh</a:t>
            </a:r>
            <a:r>
              <a:rPr lang="en-US" dirty="0"/>
              <a:t> are often in trade unions, but this does not translate into a dramatic increase </a:t>
            </a:r>
            <a:r>
              <a:rPr lang="pl-PL" dirty="0"/>
              <a:t>i</a:t>
            </a:r>
            <a:r>
              <a:rPr lang="en-US" dirty="0"/>
              <a:t>n wealth.</a:t>
            </a:r>
            <a:endParaRPr lang="pl-PL" dirty="0"/>
          </a:p>
          <a:p>
            <a:pPr algn="just"/>
            <a:r>
              <a:rPr lang="pl-PL" b="1" dirty="0"/>
              <a:t>Capital </a:t>
            </a:r>
            <a:r>
              <a:rPr lang="pl-PL" b="1" dirty="0" err="1"/>
              <a:t>accumulation</a:t>
            </a:r>
            <a:r>
              <a:rPr lang="pl-PL" b="1" dirty="0"/>
              <a:t> </a:t>
            </a:r>
            <a:r>
              <a:rPr lang="pl-PL" dirty="0"/>
              <a:t>– </a:t>
            </a:r>
            <a:r>
              <a:rPr lang="en-US" dirty="0"/>
              <a:t>it was also before the industrial revolution. In medieval Europe, the savings rate often reached over 20%. South American Indians were also famous for their huge savings, hence the legend of El Dorado</a:t>
            </a:r>
            <a:endParaRPr lang="pl-PL" dirty="0"/>
          </a:p>
          <a:p>
            <a:pPr algn="just"/>
            <a:r>
              <a:rPr lang="pl-PL" b="1" dirty="0" err="1"/>
              <a:t>Innovations</a:t>
            </a:r>
            <a:r>
              <a:rPr lang="pl-PL" dirty="0"/>
              <a:t> – </a:t>
            </a:r>
            <a:r>
              <a:rPr lang="en-US" dirty="0"/>
              <a:t>it is a correct answer, but incomplete. We need to explain why there has been an increase in innovation in England, despite the fact that inventions were also made in other parts of the world. Moreover, it is necessary to answer the question why the countries of the Global South, despite having access to modern inventions, do not become developed</a:t>
            </a:r>
            <a:endParaRPr lang="pl-PL" dirty="0"/>
          </a:p>
        </p:txBody>
      </p:sp>
    </p:spTree>
    <p:extLst>
      <p:ext uri="{BB962C8B-B14F-4D97-AF65-F5344CB8AC3E}">
        <p14:creationId xmlns:p14="http://schemas.microsoft.com/office/powerpoint/2010/main" val="229424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D0C9D-9ACB-4F28-A00B-E49626CCBA28}"/>
              </a:ext>
            </a:extLst>
          </p:cNvPr>
          <p:cNvSpPr>
            <a:spLocks noGrp="1"/>
          </p:cNvSpPr>
          <p:nvPr>
            <p:ph type="title"/>
          </p:nvPr>
        </p:nvSpPr>
        <p:spPr>
          <a:xfrm>
            <a:off x="2231135" y="966083"/>
            <a:ext cx="7729728" cy="1188720"/>
          </a:xfrm>
        </p:spPr>
        <p:txBody>
          <a:bodyPr/>
          <a:lstStyle/>
          <a:p>
            <a:r>
              <a:rPr lang="pl-PL" dirty="0" err="1"/>
              <a:t>Institutional</a:t>
            </a:r>
            <a:r>
              <a:rPr lang="pl-PL" dirty="0"/>
              <a:t> </a:t>
            </a:r>
            <a:r>
              <a:rPr lang="pl-PL" dirty="0" err="1"/>
              <a:t>evironment</a:t>
            </a:r>
            <a:endParaRPr lang="pl-PL" dirty="0"/>
          </a:p>
        </p:txBody>
      </p:sp>
      <p:sp>
        <p:nvSpPr>
          <p:cNvPr id="4" name="pole tekstowe 3">
            <a:extLst>
              <a:ext uri="{FF2B5EF4-FFF2-40B4-BE49-F238E27FC236}">
                <a16:creationId xmlns:a16="http://schemas.microsoft.com/office/drawing/2014/main" id="{341217F6-F4A7-4829-891E-B3BE0F8CD87A}"/>
              </a:ext>
            </a:extLst>
          </p:cNvPr>
          <p:cNvSpPr txBox="1"/>
          <p:nvPr/>
        </p:nvSpPr>
        <p:spPr>
          <a:xfrm>
            <a:off x="2700461" y="2810239"/>
            <a:ext cx="6791075" cy="3170099"/>
          </a:xfrm>
          <a:prstGeom prst="rect">
            <a:avLst/>
          </a:prstGeom>
          <a:noFill/>
        </p:spPr>
        <p:txBody>
          <a:bodyPr wrap="square" rtlCol="0">
            <a:spAutoFit/>
          </a:bodyPr>
          <a:lstStyle/>
          <a:p>
            <a:r>
              <a:rPr lang="en-US" sz="2000" dirty="0"/>
              <a:t>Of course, all the a</a:t>
            </a:r>
            <a:r>
              <a:rPr lang="pl-PL" sz="2000" dirty="0" err="1"/>
              <a:t>fore</a:t>
            </a:r>
            <a:r>
              <a:rPr lang="en-US" sz="2000" dirty="0"/>
              <a:t>mentioned elements were important for the enrichment of the Western countries. </a:t>
            </a:r>
            <a:r>
              <a:rPr lang="pl-PL" sz="2000" dirty="0"/>
              <a:t> </a:t>
            </a:r>
          </a:p>
          <a:p>
            <a:endParaRPr lang="pl-PL" sz="2000" dirty="0"/>
          </a:p>
          <a:p>
            <a:r>
              <a:rPr lang="en-US" sz="2000" dirty="0"/>
              <a:t>They can be compared to strategies telling you what to do to succeed in the game. However, in order to achieve this success, it is also necessary to follow the "rules of the game". </a:t>
            </a:r>
            <a:r>
              <a:rPr lang="pl-PL" sz="2000" dirty="0"/>
              <a:t> </a:t>
            </a:r>
            <a:r>
              <a:rPr lang="en-US" sz="2000" dirty="0"/>
              <a:t>We call these </a:t>
            </a:r>
            <a:r>
              <a:rPr lang="pl-PL" sz="2000" dirty="0" err="1"/>
              <a:t>rules</a:t>
            </a:r>
            <a:r>
              <a:rPr lang="en-US" sz="2000" dirty="0"/>
              <a:t> "institutions" when they relate to social life. </a:t>
            </a:r>
            <a:endParaRPr lang="pl-PL" sz="2000" dirty="0"/>
          </a:p>
          <a:p>
            <a:endParaRPr lang="pl-PL" sz="2000" dirty="0"/>
          </a:p>
          <a:p>
            <a:r>
              <a:rPr lang="en-US" sz="2000" dirty="0"/>
              <a:t>Even knowing winning strategies, we cannot win if other players do not follow the rules</a:t>
            </a:r>
            <a:endParaRPr lang="pl-PL" sz="2000" dirty="0"/>
          </a:p>
        </p:txBody>
      </p:sp>
    </p:spTree>
    <p:extLst>
      <p:ext uri="{BB962C8B-B14F-4D97-AF65-F5344CB8AC3E}">
        <p14:creationId xmlns:p14="http://schemas.microsoft.com/office/powerpoint/2010/main" val="244283154"/>
      </p:ext>
    </p:extLst>
  </p:cSld>
  <p:clrMapOvr>
    <a:masterClrMapping/>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TM10001115[[fn=Paczka]]</Template>
  <TotalTime>6055</TotalTime>
  <Words>1295</Words>
  <Application>Microsoft Office PowerPoint</Application>
  <PresentationFormat>Panoramiczny</PresentationFormat>
  <Paragraphs>78</Paragraphs>
  <Slides>16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16</vt:i4>
      </vt:variant>
    </vt:vector>
  </HeadingPairs>
  <TitlesOfParts>
    <vt:vector size="20" baseType="lpstr">
      <vt:lpstr>Arial</vt:lpstr>
      <vt:lpstr>Gill Sans MT</vt:lpstr>
      <vt:lpstr>Google Sans</vt:lpstr>
      <vt:lpstr>Paczka</vt:lpstr>
      <vt:lpstr>Economic inequality in the global south</vt:lpstr>
      <vt:lpstr>Annual ofxfam’s report </vt:lpstr>
      <vt:lpstr>The problems with Oxfam</vt:lpstr>
      <vt:lpstr>Gini index</vt:lpstr>
      <vt:lpstr>The benefits of Inequalities</vt:lpstr>
      <vt:lpstr>Causes of poverty</vt:lpstr>
      <vt:lpstr>Prezentacja programu PowerPoint</vt:lpstr>
      <vt:lpstr>Putative Causes of the enrichment</vt:lpstr>
      <vt:lpstr>Institutional evironment</vt:lpstr>
      <vt:lpstr>Property rights</vt:lpstr>
      <vt:lpstr>JUDICIAL EFFECTIVENESS</vt:lpstr>
      <vt:lpstr>Investment freedom</vt:lpstr>
      <vt:lpstr>Government Integrity</vt:lpstr>
      <vt:lpstr>Institutional evironment</vt:lpstr>
      <vt:lpstr>Conclusions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inequality in the global south</dc:title>
  <dc:creator>Bonawentura N. Lach</dc:creator>
  <cp:lastModifiedBy>Bonawentura N. Lach</cp:lastModifiedBy>
  <cp:revision>11</cp:revision>
  <dcterms:created xsi:type="dcterms:W3CDTF">2021-10-22T13:08:26Z</dcterms:created>
  <dcterms:modified xsi:type="dcterms:W3CDTF">2021-10-26T18:03:44Z</dcterms:modified>
</cp:coreProperties>
</file>