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6" r:id="rId2"/>
    <p:sldId id="293" r:id="rId3"/>
    <p:sldId id="258" r:id="rId4"/>
    <p:sldId id="259" r:id="rId5"/>
    <p:sldId id="271" r:id="rId6"/>
    <p:sldId id="260" r:id="rId7"/>
    <p:sldId id="273" r:id="rId8"/>
    <p:sldId id="274" r:id="rId9"/>
    <p:sldId id="276" r:id="rId10"/>
    <p:sldId id="279" r:id="rId11"/>
    <p:sldId id="307" r:id="rId12"/>
    <p:sldId id="308" r:id="rId13"/>
    <p:sldId id="309" r:id="rId14"/>
    <p:sldId id="310" r:id="rId15"/>
    <p:sldId id="315" r:id="rId16"/>
    <p:sldId id="311" r:id="rId17"/>
    <p:sldId id="312" r:id="rId18"/>
    <p:sldId id="313" r:id="rId19"/>
    <p:sldId id="306" r:id="rId20"/>
    <p:sldId id="305" r:id="rId21"/>
    <p:sldId id="31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3CABD-282A-7288-5EE6-899CC696745E}" v="1817" dt="2021-04-19T21:25:47.579"/>
    <p1510:client id="{40F2BD9F-703C-B000-ECC8-F20C0C15FAE2}" v="22" dt="2021-04-13T20:41:04.559"/>
    <p1510:client id="{5118D59D-1574-4ECB-8022-3766ED429437}" v="243" dt="2021-04-16T07:25:35.017"/>
    <p1510:client id="{961C6A71-514A-2534-C955-2DE422EE0387}" v="10143" dt="2021-04-15T19:01:42.514"/>
    <p1510:client id="{CB4FCC47-03FE-4103-AD6C-4E3B6B92EE8A}" v="107" dt="2021-10-15T21:08:26.803"/>
    <p1510:client id="{CBF5FE53-E680-4C77-AFA4-C5AEC44C1B79}" v="3077" dt="2021-03-26T00:58:45.524"/>
    <p1510:client id="{EDF527C1-75A6-94BF-C67A-6A008246C2A5}" v="1511" dt="2021-04-13T20:40:26.677"/>
    <p1510:client id="{FE06C09F-C092-C000-2AED-EC5673F0EFBE}" v="13" dt="2021-04-20T07:57:40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/>
    <p:restoredTop sz="94640"/>
  </p:normalViewPr>
  <p:slideViewPr>
    <p:cSldViewPr snapToGrid="0">
      <p:cViewPr varScale="1">
        <p:scale>
          <a:sx n="63" d="100"/>
          <a:sy n="63" d="100"/>
        </p:scale>
        <p:origin x="17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36E9A-7936-4B53-824F-3DA0AFEFBF5F}" type="datetimeFigureOut">
              <a:rPr lang="cs-CZ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C84B-627E-48E9-89DA-FB1C6EF6E6E7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1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Během jednoho roku zde projede více jak 30 000 obchodních lodí . Jedná se o kratší plavbu ze Středozemního moře přes Suezský průplav, Rudé moře, průliv Bab al-Mandab, Adenský záliv a Arabské moře do Indického oceánu.</a:t>
            </a:r>
            <a:endParaRPr lang="cs-CZ"/>
          </a:p>
          <a:p>
            <a:r>
              <a:rPr lang="en-US">
                <a:cs typeface="Calibri"/>
              </a:rPr>
              <a:t>Pirátství a rozpadlý jemen značně snižuje možnost těžby ropy a zemního plynu v této oblasti 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6C84B-627E-48E9-89DA-FB1C6EF6E6E7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88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Connetcs</a:t>
            </a:r>
            <a:r>
              <a:rPr lang="cs-CZ" dirty="0"/>
              <a:t> </a:t>
            </a:r>
            <a:r>
              <a:rPr lang="cs-CZ" sz="1200" dirty="0">
                <a:cs typeface="Calibri"/>
              </a:rPr>
              <a:t>Suez, Rudé a Arabské moře (Bab al-</a:t>
            </a:r>
            <a:r>
              <a:rPr lang="cs-CZ" sz="1200" dirty="0" err="1">
                <a:cs typeface="Calibri"/>
              </a:rPr>
              <a:t>mandab</a:t>
            </a:r>
            <a:r>
              <a:rPr lang="cs-CZ" sz="1200" dirty="0">
                <a:cs typeface="Calibri"/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6C84B-627E-48E9-89DA-FB1C6EF6E6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61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Pak </a:t>
            </a:r>
            <a:r>
              <a:rPr lang="en-US" dirty="0" err="1">
                <a:cs typeface="Calibri"/>
              </a:rPr>
              <a:t>prohoz</a:t>
            </a:r>
            <a:r>
              <a:rPr lang="en-US" dirty="0">
                <a:cs typeface="Calibri"/>
              </a:rPr>
              <a:t> – USA a </a:t>
            </a:r>
            <a:r>
              <a:rPr lang="en-US" dirty="0" err="1">
                <a:cs typeface="Calibri"/>
              </a:rPr>
              <a:t>Somálsko</a:t>
            </a:r>
            <a:r>
              <a:rPr lang="en-US" dirty="0">
                <a:cs typeface="Calibri"/>
              </a:rPr>
              <a:t>, Rusko a </a:t>
            </a:r>
            <a:r>
              <a:rPr lang="en-US" dirty="0" err="1">
                <a:cs typeface="Calibri"/>
              </a:rPr>
              <a:t>Etiopie</a:t>
            </a:r>
            <a:r>
              <a:rPr lang="en-US" dirty="0">
                <a:cs typeface="Calibri"/>
              </a:rPr>
              <a:t> -  po </a:t>
            </a:r>
            <a:r>
              <a:rPr lang="en-US" dirty="0" err="1">
                <a:cs typeface="Calibri"/>
              </a:rPr>
              <a:t>převratech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6C84B-627E-48E9-89DA-FB1C6EF6E6E7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18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5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0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m/news/world-africa-15336689" TargetMode="External"/><Relationship Id="rId13" Type="http://schemas.openxmlformats.org/officeDocument/2006/relationships/hyperlink" Target="https://www.usip.org/blog/2018/09/fragile-states-fail-their-citizens-and-threaten-global-security" TargetMode="External"/><Relationship Id="rId3" Type="http://schemas.openxmlformats.org/officeDocument/2006/relationships/hyperlink" Target="https://fragilestatesindex.org" TargetMode="External"/><Relationship Id="rId7" Type="http://schemas.openxmlformats.org/officeDocument/2006/relationships/hyperlink" Target="https://issafrica.org/iss-today/amisom-should-provide-more-than-security-in-somalia" TargetMode="External"/><Relationship Id="rId12" Type="http://schemas.openxmlformats.org/officeDocument/2006/relationships/hyperlink" Target="https://www.dw.com/en/al-shabab/t-18172913" TargetMode="External"/><Relationship Id="rId2" Type="http://schemas.openxmlformats.org/officeDocument/2006/relationships/hyperlink" Target="https://dspace5.zcu.cz/bitstream/11025/37895/1/Boj%20s%20piratstvim_Melicharov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fr.org/backgrounder/al-shabab" TargetMode="External"/><Relationship Id="rId11" Type="http://schemas.openxmlformats.org/officeDocument/2006/relationships/hyperlink" Target="https://www.britannica.com/topic/al-Shabaab" TargetMode="External"/><Relationship Id="rId5" Type="http://schemas.openxmlformats.org/officeDocument/2006/relationships/hyperlink" Target="https://www.aljazeera.com/news/2021/9/25/suicide-bomber-kills-at-least-eight-in-somali-capital" TargetMode="External"/><Relationship Id="rId15" Type="http://schemas.openxmlformats.org/officeDocument/2006/relationships/hyperlink" Target="https://www.aljazeera.com/news/2016/2/13/al-shabab-claims-somalia-plane-bomb-attack" TargetMode="External"/><Relationship Id="rId10" Type="http://schemas.openxmlformats.org/officeDocument/2006/relationships/hyperlink" Target="https://www.nationalsecurity.gov.au/Listedterroristorganisations/Pages/Al-Shabaab.aspx" TargetMode="External"/><Relationship Id="rId4" Type="http://schemas.openxmlformats.org/officeDocument/2006/relationships/hyperlink" Target="https://www.marinetraffic.com/en/ais/home/shipid:686794/zoom:9" TargetMode="External"/><Relationship Id="rId9" Type="http://schemas.openxmlformats.org/officeDocument/2006/relationships/hyperlink" Target="https://www.csis.org/blogs/examining-extremism/examining-extremism-harakat-al-shabaab-al-mujahideen-al-shabaab" TargetMode="External"/><Relationship Id="rId14" Type="http://schemas.openxmlformats.org/officeDocument/2006/relationships/hyperlink" Target="https://eunavfor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obloha, osoba, voda, exteriér&#10;&#10;Popis se vygeneroval automaticky.">
            <a:extLst>
              <a:ext uri="{FF2B5EF4-FFF2-40B4-BE49-F238E27FC236}">
                <a16:creationId xmlns:a16="http://schemas.microsoft.com/office/drawing/2014/main" id="{728380BA-29AF-4A45-A40F-986EA0DFF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8064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9DB9D1-F590-4CC6-924C-D9B324B1B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876" y="1314529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Terrorist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organizations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selected</a:t>
            </a:r>
            <a:r>
              <a:rPr lang="cs-CZ" dirty="0">
                <a:solidFill>
                  <a:schemeClr val="bg1"/>
                </a:solidFill>
              </a:rPr>
              <a:t> region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Global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South</a:t>
            </a:r>
            <a:r>
              <a:rPr lang="cs-CZ" dirty="0">
                <a:solidFill>
                  <a:schemeClr val="bg1"/>
                </a:solidFill>
              </a:rPr>
              <a:t> </a:t>
            </a:r>
            <a:br>
              <a:rPr lang="cs-CZ" dirty="0"/>
            </a:br>
            <a:endParaRPr lang="cs-CZ" sz="5200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7261CD-8249-4522-8278-28A12DFA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4350725"/>
            <a:ext cx="10058400" cy="2088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sz="6600" dirty="0" err="1">
                <a:solidFill>
                  <a:srgbClr val="FFFFFF"/>
                </a:solidFill>
                <a:cs typeface="Calibri"/>
              </a:rPr>
              <a:t>Somalia</a:t>
            </a:r>
            <a:r>
              <a:rPr lang="cs-CZ" sz="6600" dirty="0">
                <a:solidFill>
                  <a:srgbClr val="FFFFFF"/>
                </a:solidFill>
                <a:cs typeface="Calibri"/>
              </a:rPr>
              <a:t> </a:t>
            </a:r>
          </a:p>
          <a:p>
            <a:endParaRPr lang="cs-CZ" sz="6600" dirty="0">
              <a:solidFill>
                <a:srgbClr val="FFFFFF"/>
              </a:solidFill>
              <a:cs typeface="Calibri"/>
            </a:endParaRPr>
          </a:p>
          <a:p>
            <a:r>
              <a:rPr lang="cs-CZ" sz="6600" dirty="0">
                <a:solidFill>
                  <a:srgbClr val="FFFFFF"/>
                </a:solidFill>
                <a:cs typeface="Calibri"/>
              </a:rPr>
              <a:t>Al-</a:t>
            </a:r>
            <a:r>
              <a:rPr lang="cs-CZ" sz="6600" dirty="0" err="1">
                <a:solidFill>
                  <a:srgbClr val="FFFFFF"/>
                </a:solidFill>
                <a:cs typeface="Calibri"/>
              </a:rPr>
              <a:t>Shabaab</a:t>
            </a:r>
            <a:endParaRPr lang="cs-CZ" sz="6600" dirty="0">
              <a:solidFill>
                <a:srgbClr val="FFFFFF"/>
              </a:solidFill>
              <a:cs typeface="Calibri"/>
            </a:endParaRPr>
          </a:p>
          <a:p>
            <a:endParaRPr lang="cs-CZ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3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4ED5D4-551A-41D4-8E34-2264FB9C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4033" y="365125"/>
            <a:ext cx="4941609" cy="18999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cs typeface="Calibri Light"/>
              </a:rPr>
              <a:t>Somalia</a:t>
            </a:r>
            <a:r>
              <a:rPr lang="cs-CZ" sz="4000" b="1" dirty="0">
                <a:cs typeface="Calibri Light"/>
              </a:rPr>
              <a:t> in </a:t>
            </a:r>
            <a:r>
              <a:rPr lang="cs-CZ" sz="4000" b="1" dirty="0" err="1">
                <a:cs typeface="Calibri Light"/>
              </a:rPr>
              <a:t>the</a:t>
            </a:r>
            <a:r>
              <a:rPr lang="cs-CZ" sz="4000" b="1" dirty="0">
                <a:cs typeface="Calibri Light"/>
              </a:rPr>
              <a:t> 21st </a:t>
            </a:r>
            <a:r>
              <a:rPr lang="cs-CZ" sz="4000" b="1" dirty="0" err="1">
                <a:cs typeface="Calibri Light"/>
              </a:rPr>
              <a:t>century</a:t>
            </a:r>
            <a:endParaRPr lang="cs-CZ" sz="40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F0B11B-78FA-8B49-A181-6A6FC987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20410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04DE9-2F02-48BC-B862-C41F11904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2821" y="2149996"/>
            <a:ext cx="4524032" cy="42508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 err="1">
                <a:cs typeface="Calibri"/>
              </a:rPr>
              <a:t>Bad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conditions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enviroment</a:t>
            </a:r>
            <a:endParaRPr lang="cs-CZ" sz="2000" dirty="0">
              <a:cs typeface="Calibri"/>
            </a:endParaRPr>
          </a:p>
          <a:p>
            <a:pPr lvl="0"/>
            <a:r>
              <a:rPr lang="cs-CZ" sz="2000" dirty="0" err="1">
                <a:cs typeface="Calibri"/>
              </a:rPr>
              <a:t>Raids</a:t>
            </a:r>
            <a:r>
              <a:rPr lang="cs-CZ" sz="2000" dirty="0">
                <a:cs typeface="Calibri"/>
              </a:rPr>
              <a:t> by </a:t>
            </a:r>
            <a:r>
              <a:rPr lang="cs-CZ" sz="2000" dirty="0" err="1">
                <a:cs typeface="Calibri"/>
              </a:rPr>
              <a:t>foreign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fishermen</a:t>
            </a:r>
            <a:r>
              <a:rPr lang="cs-CZ" sz="2000" dirty="0">
                <a:cs typeface="Calibri"/>
              </a:rPr>
              <a:t> </a:t>
            </a:r>
          </a:p>
          <a:p>
            <a:pPr lvl="1"/>
            <a:r>
              <a:rPr lang="cs-CZ" sz="1800" dirty="0" err="1">
                <a:cs typeface="Calibri"/>
              </a:rPr>
              <a:t>Somalis</a:t>
            </a:r>
            <a:r>
              <a:rPr lang="cs-CZ" sz="1800" dirty="0">
                <a:cs typeface="Calibri"/>
              </a:rPr>
              <a:t> are </a:t>
            </a:r>
            <a:r>
              <a:rPr lang="cs-CZ" sz="1800" dirty="0" err="1">
                <a:cs typeface="Calibri"/>
              </a:rPr>
              <a:t>losing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resources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at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the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same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time</a:t>
            </a:r>
            <a:endParaRPr lang="cs-CZ" sz="16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Lack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rain</a:t>
            </a:r>
            <a:endParaRPr lang="cs-CZ" sz="2000" dirty="0">
              <a:cs typeface="Calibri"/>
            </a:endParaRPr>
          </a:p>
          <a:p>
            <a:r>
              <a:rPr lang="cs-CZ" sz="2000" dirty="0" err="1"/>
              <a:t>Extensive</a:t>
            </a:r>
            <a:r>
              <a:rPr lang="cs-CZ" sz="2000" dirty="0"/>
              <a:t> </a:t>
            </a:r>
            <a:r>
              <a:rPr lang="cs-CZ" sz="2000" dirty="0" err="1"/>
              <a:t>drought</a:t>
            </a:r>
            <a:r>
              <a:rPr lang="cs-CZ" sz="2000" dirty="0"/>
              <a:t> - </a:t>
            </a:r>
            <a:r>
              <a:rPr lang="cs-CZ" sz="2000" dirty="0" err="1"/>
              <a:t>impact</a:t>
            </a:r>
            <a:r>
              <a:rPr lang="cs-CZ" sz="2000" dirty="0"/>
              <a:t> on </a:t>
            </a:r>
            <a:r>
              <a:rPr lang="cs-CZ" sz="2000" dirty="0" err="1"/>
              <a:t>agriculture</a:t>
            </a:r>
            <a:r>
              <a:rPr lang="cs-CZ" sz="2000" dirty="0"/>
              <a:t> + </a:t>
            </a:r>
            <a:r>
              <a:rPr lang="cs-CZ" sz="2000" dirty="0" err="1"/>
              <a:t>grasshoppers</a:t>
            </a:r>
            <a:endParaRPr lang="cs-CZ" sz="2000" dirty="0"/>
          </a:p>
          <a:p>
            <a:r>
              <a:rPr lang="cs-CZ" sz="2000" dirty="0" err="1"/>
              <a:t>Residents</a:t>
            </a:r>
            <a:r>
              <a:rPr lang="cs-CZ" sz="2000" dirty="0"/>
              <a:t> </a:t>
            </a:r>
            <a:r>
              <a:rPr lang="cs-CZ" sz="2000" dirty="0" err="1"/>
              <a:t>migrated</a:t>
            </a:r>
            <a:r>
              <a:rPr lang="cs-CZ" sz="2000" dirty="0"/>
              <a:t> </a:t>
            </a:r>
            <a:r>
              <a:rPr lang="cs-CZ" sz="2000" dirty="0" err="1"/>
              <a:t>closer</a:t>
            </a:r>
            <a:r>
              <a:rPr lang="cs-CZ" sz="2000" dirty="0"/>
              <a:t> to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sea</a:t>
            </a:r>
            <a:r>
              <a:rPr lang="cs-CZ" sz="2000" dirty="0"/>
              <a:t> – </a:t>
            </a:r>
            <a:r>
              <a:rPr lang="cs-CZ" sz="2000" dirty="0" err="1"/>
              <a:t>fishing</a:t>
            </a:r>
            <a:endParaRPr lang="cs-CZ" sz="2000" dirty="0"/>
          </a:p>
          <a:p>
            <a:r>
              <a:rPr lang="cs-CZ" sz="2000" dirty="0">
                <a:cs typeface="Calibri"/>
              </a:rPr>
              <a:t>Tsunami </a:t>
            </a:r>
          </a:p>
          <a:p>
            <a:r>
              <a:rPr lang="cs-CZ" sz="2000" dirty="0" err="1"/>
              <a:t>Once</a:t>
            </a:r>
            <a:r>
              <a:rPr lang="cs-CZ" sz="2000" dirty="0"/>
              <a:t> a </a:t>
            </a:r>
            <a:r>
              <a:rPr lang="cs-CZ" sz="2000" dirty="0" err="1"/>
              <a:t>stable</a:t>
            </a:r>
            <a:r>
              <a:rPr lang="cs-CZ" sz="2000" dirty="0"/>
              <a:t> </a:t>
            </a:r>
            <a:r>
              <a:rPr lang="cs-CZ" sz="2000" dirty="0" err="1"/>
              <a:t>exporter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salt, </a:t>
            </a:r>
            <a:r>
              <a:rPr lang="cs-CZ" sz="2000" dirty="0" err="1"/>
              <a:t>bananas</a:t>
            </a:r>
            <a:r>
              <a:rPr lang="cs-CZ" sz="2000" dirty="0"/>
              <a:t> and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commodities</a:t>
            </a:r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228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osoba, země&#10;&#10;Popis se vygeneroval automaticky.">
            <a:extLst>
              <a:ext uri="{FF2B5EF4-FFF2-40B4-BE49-F238E27FC236}">
                <a16:creationId xmlns:a16="http://schemas.microsoft.com/office/drawing/2014/main" id="{493B6D10-8C2F-47FA-BAD5-1DF92C18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6" r="178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59593D-5930-C245-950C-3DA8E1A1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-109737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 dirty="0"/>
              <a:t>Al-</a:t>
            </a:r>
            <a:r>
              <a:rPr lang="cs-CZ" sz="4000" b="1" dirty="0" err="1"/>
              <a:t>Shabaab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F8975-7199-EC4F-B042-2186C8155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8" y="1680438"/>
            <a:ext cx="3822189" cy="3742762"/>
          </a:xfrm>
        </p:spPr>
        <p:txBody>
          <a:bodyPr>
            <a:noAutofit/>
          </a:bodyPr>
          <a:lstStyle/>
          <a:p>
            <a:r>
              <a:rPr lang="cs-CZ" sz="2000" dirty="0"/>
              <a:t>In </a:t>
            </a:r>
            <a:r>
              <a:rPr lang="cs-CZ" sz="2000" dirty="0" err="1"/>
              <a:t>Somali</a:t>
            </a:r>
            <a:r>
              <a:rPr lang="cs-CZ" sz="2000" dirty="0"/>
              <a:t>: YOUTH </a:t>
            </a:r>
          </a:p>
          <a:p>
            <a:r>
              <a:rPr lang="cs-CZ" sz="2000" dirty="0" err="1"/>
              <a:t>Fully</a:t>
            </a:r>
            <a:r>
              <a:rPr lang="cs-CZ" sz="2000" dirty="0"/>
              <a:t> : </a:t>
            </a:r>
            <a:r>
              <a:rPr lang="cs-CZ" sz="2000" b="1" dirty="0" err="1"/>
              <a:t>Ḥarakat</a:t>
            </a:r>
            <a:r>
              <a:rPr lang="cs-CZ" sz="2000" b="1" dirty="0"/>
              <a:t> al-</a:t>
            </a:r>
            <a:r>
              <a:rPr lang="cs-CZ" sz="2000" b="1" dirty="0" err="1"/>
              <a:t>Shabāb</a:t>
            </a:r>
            <a:r>
              <a:rPr lang="cs-CZ" sz="2000" b="1" dirty="0"/>
              <a:t> al-</a:t>
            </a:r>
            <a:r>
              <a:rPr lang="cs-CZ" sz="2000" b="1" dirty="0" err="1"/>
              <a:t>Mujāhidīn</a:t>
            </a:r>
            <a:endParaRPr lang="cs-CZ" sz="2000" b="1" dirty="0"/>
          </a:p>
          <a:p>
            <a:r>
              <a:rPr lang="cs-CZ" sz="2000" dirty="0" err="1"/>
              <a:t>Islamist</a:t>
            </a:r>
            <a:r>
              <a:rPr lang="cs-CZ" sz="2000" dirty="0"/>
              <a:t> militant </a:t>
            </a:r>
            <a:r>
              <a:rPr lang="cs-CZ" sz="2000" dirty="0" err="1"/>
              <a:t>group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 in </a:t>
            </a:r>
            <a:r>
              <a:rPr lang="cs-CZ" sz="2000" dirty="0" err="1"/>
              <a:t>Somalia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Links</a:t>
            </a:r>
            <a:r>
              <a:rPr lang="cs-CZ" sz="2000" dirty="0"/>
              <a:t> to Al-</a:t>
            </a:r>
            <a:r>
              <a:rPr lang="cs-CZ" sz="2000" dirty="0" err="1"/>
              <a:t>Qaeda</a:t>
            </a:r>
            <a:endParaRPr lang="cs-CZ" sz="2000" dirty="0"/>
          </a:p>
          <a:p>
            <a:r>
              <a:rPr lang="cs-CZ" sz="2000" dirty="0" err="1"/>
              <a:t>Beginning</a:t>
            </a:r>
            <a:r>
              <a:rPr lang="cs-CZ" sz="2000" dirty="0"/>
              <a:t> in 2006 </a:t>
            </a:r>
          </a:p>
          <a:p>
            <a:pPr lvl="1"/>
            <a:r>
              <a:rPr lang="cs-CZ" sz="2000" dirty="0" err="1"/>
              <a:t>Against</a:t>
            </a:r>
            <a:r>
              <a:rPr lang="cs-CZ" sz="2000" dirty="0"/>
              <a:t> </a:t>
            </a:r>
            <a:r>
              <a:rPr lang="cs-CZ" sz="2000" dirty="0" err="1"/>
              <a:t>Transitional</a:t>
            </a:r>
            <a:r>
              <a:rPr lang="cs-CZ" sz="2000" dirty="0"/>
              <a:t> </a:t>
            </a:r>
            <a:r>
              <a:rPr lang="cs-CZ" sz="2000" dirty="0" err="1"/>
              <a:t>Federal</a:t>
            </a:r>
            <a:r>
              <a:rPr lang="cs-CZ" sz="2000" dirty="0"/>
              <a:t> </a:t>
            </a:r>
            <a:r>
              <a:rPr lang="cs-CZ" sz="2000" dirty="0" err="1"/>
              <a:t>Government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Incubator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Al-</a:t>
            </a:r>
            <a:r>
              <a:rPr lang="cs-CZ" sz="2000" dirty="0" err="1"/>
              <a:t>Shabaab</a:t>
            </a:r>
            <a:r>
              <a:rPr lang="cs-CZ" sz="2000" dirty="0"/>
              <a:t>, </a:t>
            </a:r>
            <a:r>
              <a:rPr lang="cs-CZ" sz="2000" dirty="0" err="1"/>
              <a:t>was</a:t>
            </a:r>
            <a:r>
              <a:rPr lang="cs-CZ" sz="2000" dirty="0"/>
              <a:t> Al-</a:t>
            </a:r>
            <a:r>
              <a:rPr lang="cs-CZ" sz="2000" dirty="0" err="1"/>
              <a:t>Ittihad</a:t>
            </a:r>
            <a:r>
              <a:rPr lang="cs-CZ" sz="2000" dirty="0"/>
              <a:t> al-</a:t>
            </a:r>
            <a:r>
              <a:rPr lang="cs-CZ" sz="2000" dirty="0" err="1"/>
              <a:t>Islami</a:t>
            </a:r>
            <a:r>
              <a:rPr lang="cs-CZ" sz="2000" dirty="0"/>
              <a:t> (</a:t>
            </a:r>
            <a:r>
              <a:rPr lang="cs-CZ" sz="2000" b="1" dirty="0"/>
              <a:t>AIAI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“Unity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Islam</a:t>
            </a:r>
            <a:r>
              <a:rPr lang="cs-CZ" sz="2000" dirty="0"/>
              <a:t>”,militant </a:t>
            </a:r>
            <a:r>
              <a:rPr lang="cs-CZ" sz="2000" dirty="0" err="1"/>
              <a:t>Salafi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endParaRPr lang="cs-CZ" sz="2000" dirty="0"/>
          </a:p>
          <a:p>
            <a:r>
              <a:rPr lang="cs-CZ" sz="2000" dirty="0" err="1"/>
              <a:t>Threath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Christian </a:t>
            </a:r>
            <a:r>
              <a:rPr lang="cs-CZ" sz="2000" dirty="0" err="1"/>
              <a:t>Ethiopia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4490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AD58E4-DB6E-A946-8540-5E2E8910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b="1" dirty="0"/>
              <a:t>Al-</a:t>
            </a:r>
            <a:r>
              <a:rPr lang="cs-CZ" sz="4000" b="1" dirty="0" err="1"/>
              <a:t>Shabaab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122552-131B-2340-AD3B-ABEEDF89E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Autofit/>
          </a:bodyPr>
          <a:lstStyle/>
          <a:p>
            <a:r>
              <a:rPr lang="cs-CZ" sz="1800" dirty="0" err="1"/>
              <a:t>Militia</a:t>
            </a:r>
            <a:r>
              <a:rPr lang="cs-CZ" sz="1800" dirty="0"/>
              <a:t> </a:t>
            </a:r>
            <a:r>
              <a:rPr lang="cs-CZ" sz="1800" dirty="0" err="1"/>
              <a:t>affiliated</a:t>
            </a:r>
            <a:r>
              <a:rPr lang="cs-CZ" sz="1800" dirty="0"/>
              <a:t> 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 </a:t>
            </a:r>
            <a:r>
              <a:rPr lang="cs-CZ" sz="1800" dirty="0" err="1"/>
              <a:t>Islamic</a:t>
            </a:r>
            <a:r>
              <a:rPr lang="cs-CZ" sz="1800" dirty="0"/>
              <a:t> </a:t>
            </a:r>
            <a:r>
              <a:rPr lang="cs-CZ" sz="1800" dirty="0" err="1"/>
              <a:t>Courts</a:t>
            </a:r>
            <a:r>
              <a:rPr lang="cs-CZ" sz="1800" dirty="0"/>
              <a:t> Union (ICU)</a:t>
            </a:r>
          </a:p>
          <a:p>
            <a:pPr lvl="1"/>
            <a:r>
              <a:rPr lang="cs-CZ" sz="1800" dirty="0" err="1"/>
              <a:t>Federations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local</a:t>
            </a:r>
            <a:r>
              <a:rPr lang="cs-CZ" sz="1800" dirty="0"/>
              <a:t> and </a:t>
            </a:r>
            <a:r>
              <a:rPr lang="cs-CZ" sz="1800" dirty="0" err="1"/>
              <a:t>clan-based</a:t>
            </a:r>
            <a:r>
              <a:rPr lang="cs-CZ" sz="1800" dirty="0"/>
              <a:t> </a:t>
            </a:r>
            <a:r>
              <a:rPr lang="cs-CZ" sz="1800" dirty="0" err="1"/>
              <a:t>Islamic</a:t>
            </a:r>
            <a:r>
              <a:rPr lang="cs-CZ" sz="1800" dirty="0"/>
              <a:t> </a:t>
            </a:r>
            <a:r>
              <a:rPr lang="cs-CZ" sz="1800" dirty="0" err="1"/>
              <a:t>courts</a:t>
            </a:r>
            <a:endParaRPr lang="cs-CZ" sz="1800" dirty="0"/>
          </a:p>
          <a:p>
            <a:pPr lvl="1"/>
            <a:r>
              <a:rPr lang="cs-CZ" sz="1800" dirty="0" err="1"/>
              <a:t>Founded</a:t>
            </a:r>
            <a:r>
              <a:rPr lang="cs-CZ" sz="1800" dirty="0"/>
              <a:t> in 2004 (</a:t>
            </a:r>
            <a:r>
              <a:rPr lang="cs-CZ" sz="1800" dirty="0" err="1"/>
              <a:t>Southern</a:t>
            </a:r>
            <a:r>
              <a:rPr lang="cs-CZ" sz="1800" dirty="0"/>
              <a:t> </a:t>
            </a:r>
            <a:r>
              <a:rPr lang="cs-CZ" sz="1800" dirty="0" err="1"/>
              <a:t>Somalia</a:t>
            </a:r>
            <a:r>
              <a:rPr lang="cs-CZ" sz="1800" dirty="0"/>
              <a:t>)  </a:t>
            </a:r>
          </a:p>
          <a:p>
            <a:pPr lvl="2"/>
            <a:r>
              <a:rPr lang="cs-CZ" sz="1800" dirty="0" err="1"/>
              <a:t>Fighting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lawlessness</a:t>
            </a:r>
            <a:r>
              <a:rPr lang="cs-CZ" sz="1800" dirty="0"/>
              <a:t> and </a:t>
            </a:r>
            <a:r>
              <a:rPr lang="cs-CZ" sz="1800" dirty="0" err="1"/>
              <a:t>banditry</a:t>
            </a:r>
            <a:r>
              <a:rPr lang="cs-CZ" sz="1800" dirty="0"/>
              <a:t> (</a:t>
            </a:r>
            <a:r>
              <a:rPr lang="cs-CZ" sz="1800" dirty="0" err="1"/>
              <a:t>Piracy</a:t>
            </a:r>
            <a:r>
              <a:rPr lang="cs-CZ" sz="1800" dirty="0"/>
              <a:t>) </a:t>
            </a:r>
            <a:r>
              <a:rPr lang="cs-CZ" sz="1800" dirty="0" err="1"/>
              <a:t>since</a:t>
            </a:r>
            <a:r>
              <a:rPr lang="cs-CZ" sz="1800" dirty="0"/>
              <a:t> </a:t>
            </a:r>
            <a:r>
              <a:rPr lang="cs-CZ" sz="1800" dirty="0" err="1"/>
              <a:t>collapse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government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Al-</a:t>
            </a:r>
            <a:r>
              <a:rPr lang="cs-CZ" sz="1800" dirty="0" err="1"/>
              <a:t>Shabaab</a:t>
            </a:r>
            <a:r>
              <a:rPr lang="cs-CZ" sz="1800" dirty="0"/>
              <a:t> </a:t>
            </a:r>
            <a:r>
              <a:rPr lang="cs-CZ" sz="1800" dirty="0" err="1"/>
              <a:t>work</a:t>
            </a:r>
            <a:r>
              <a:rPr lang="cs-CZ" sz="1800" dirty="0"/>
              <a:t> as </a:t>
            </a:r>
            <a:r>
              <a:rPr lang="cs-CZ" sz="1800" dirty="0" err="1"/>
              <a:t>armed</a:t>
            </a:r>
            <a:r>
              <a:rPr lang="cs-CZ" sz="1800" dirty="0"/>
              <a:t> </a:t>
            </a:r>
            <a:r>
              <a:rPr lang="cs-CZ" sz="1800" dirty="0" err="1"/>
              <a:t>wing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ICU </a:t>
            </a:r>
          </a:p>
          <a:p>
            <a:r>
              <a:rPr lang="cs-CZ" sz="1800" dirty="0" err="1"/>
              <a:t>Leading</a:t>
            </a:r>
            <a:r>
              <a:rPr lang="cs-CZ" sz="1800" dirty="0"/>
              <a:t> by Aden </a:t>
            </a:r>
            <a:r>
              <a:rPr lang="cs-CZ" sz="1800" dirty="0" err="1"/>
              <a:t>Hashi</a:t>
            </a:r>
            <a:r>
              <a:rPr lang="cs-CZ" sz="1800" dirty="0"/>
              <a:t> </a:t>
            </a:r>
            <a:r>
              <a:rPr lang="cs-CZ" sz="1800" dirty="0" err="1"/>
              <a:t>Farah</a:t>
            </a:r>
            <a:r>
              <a:rPr lang="cs-CZ" sz="1800" dirty="0"/>
              <a:t> </a:t>
            </a:r>
            <a:r>
              <a:rPr lang="cs-CZ" sz="1800" dirty="0" err="1"/>
              <a:t>Ayro</a:t>
            </a:r>
            <a:endParaRPr lang="cs-CZ" sz="1800" dirty="0"/>
          </a:p>
          <a:p>
            <a:pPr lvl="1"/>
            <a:r>
              <a:rPr lang="cs-CZ" sz="1800" dirty="0" err="1"/>
              <a:t>Operative</a:t>
            </a:r>
            <a:r>
              <a:rPr lang="cs-CZ" sz="1800" dirty="0"/>
              <a:t> </a:t>
            </a:r>
            <a:r>
              <a:rPr lang="cs-CZ" sz="1800" dirty="0" err="1"/>
              <a:t>trained</a:t>
            </a:r>
            <a:r>
              <a:rPr lang="cs-CZ" sz="1800" dirty="0"/>
              <a:t> by Al-</a:t>
            </a:r>
            <a:r>
              <a:rPr lang="cs-CZ" sz="1800" dirty="0" err="1"/>
              <a:t>Qaeda</a:t>
            </a:r>
            <a:r>
              <a:rPr lang="cs-CZ" sz="1800" dirty="0"/>
              <a:t> in </a:t>
            </a:r>
            <a:r>
              <a:rPr lang="cs-CZ" sz="1800" dirty="0" err="1"/>
              <a:t>Afghanistan</a:t>
            </a:r>
            <a:endParaRPr lang="cs-CZ" sz="1800" dirty="0"/>
          </a:p>
          <a:p>
            <a:r>
              <a:rPr lang="cs-CZ" sz="1800" dirty="0" err="1"/>
              <a:t>Extreme</a:t>
            </a:r>
            <a:r>
              <a:rPr lang="cs-CZ" sz="1800" dirty="0"/>
              <a:t> ideology </a:t>
            </a:r>
          </a:p>
          <a:p>
            <a:r>
              <a:rPr lang="cs-CZ" sz="1800" dirty="0"/>
              <a:t>Al-</a:t>
            </a:r>
            <a:r>
              <a:rPr lang="cs-CZ" sz="1800" dirty="0" err="1"/>
              <a:t>Shabaab</a:t>
            </a:r>
            <a:r>
              <a:rPr lang="cs-CZ" sz="1800" dirty="0"/>
              <a:t> </a:t>
            </a:r>
            <a:r>
              <a:rPr lang="cs-CZ" sz="1800" dirty="0" err="1"/>
              <a:t>played</a:t>
            </a:r>
            <a:r>
              <a:rPr lang="cs-CZ" sz="1800" dirty="0"/>
              <a:t> </a:t>
            </a:r>
            <a:r>
              <a:rPr lang="cs-CZ" sz="1800" dirty="0" err="1"/>
              <a:t>key</a:t>
            </a:r>
            <a:r>
              <a:rPr lang="cs-CZ" sz="1800" dirty="0"/>
              <a:t> role in ICU </a:t>
            </a:r>
            <a:r>
              <a:rPr lang="cs-CZ" sz="1800" dirty="0" err="1"/>
              <a:t>combat</a:t>
            </a:r>
            <a:r>
              <a:rPr lang="cs-CZ" sz="1800" dirty="0"/>
              <a:t> </a:t>
            </a:r>
            <a:r>
              <a:rPr lang="cs-CZ" sz="1800" dirty="0" err="1"/>
              <a:t>against</a:t>
            </a:r>
            <a:r>
              <a:rPr lang="cs-CZ" sz="1800" dirty="0"/>
              <a:t> </a:t>
            </a:r>
            <a:r>
              <a:rPr lang="cs-CZ" sz="1800" dirty="0" err="1"/>
              <a:t>central</a:t>
            </a:r>
            <a:r>
              <a:rPr lang="cs-CZ" sz="1800" dirty="0"/>
              <a:t> </a:t>
            </a:r>
            <a:r>
              <a:rPr lang="cs-CZ" sz="1800" dirty="0" err="1"/>
              <a:t>government</a:t>
            </a:r>
            <a:r>
              <a:rPr lang="cs-CZ" sz="1800" dirty="0"/>
              <a:t>, 2006</a:t>
            </a:r>
          </a:p>
          <a:p>
            <a:pPr lvl="1"/>
            <a:r>
              <a:rPr lang="cs-CZ" sz="1800" dirty="0" err="1"/>
              <a:t>Central</a:t>
            </a:r>
            <a:r>
              <a:rPr lang="cs-CZ" sz="1800" dirty="0"/>
              <a:t> </a:t>
            </a:r>
            <a:r>
              <a:rPr lang="cs-CZ" sz="1800" dirty="0" err="1"/>
              <a:t>gov</a:t>
            </a:r>
            <a:r>
              <a:rPr lang="cs-CZ" sz="1800" dirty="0"/>
              <a:t> </a:t>
            </a:r>
            <a:r>
              <a:rPr lang="cs-CZ" sz="1800" dirty="0" err="1"/>
              <a:t>supported</a:t>
            </a:r>
            <a:r>
              <a:rPr lang="cs-CZ" sz="1800" dirty="0"/>
              <a:t> by US (</a:t>
            </a:r>
            <a:r>
              <a:rPr lang="cs-CZ" sz="1800" dirty="0" err="1"/>
              <a:t>prevent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spread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islamism</a:t>
            </a:r>
            <a:r>
              <a:rPr lang="cs-CZ" sz="1800" dirty="0"/>
              <a:t>) </a:t>
            </a:r>
          </a:p>
        </p:txBody>
      </p:sp>
      <p:pic>
        <p:nvPicPr>
          <p:cNvPr id="4" name="Obrázek 4" descr="Obsah obrázku tráva, osoba, exteriér, vojenská uniforma&#10;&#10;Popis se vygeneroval automaticky.">
            <a:extLst>
              <a:ext uri="{FF2B5EF4-FFF2-40B4-BE49-F238E27FC236}">
                <a16:creationId xmlns:a16="http://schemas.microsoft.com/office/drawing/2014/main" id="{99672424-DC6B-4172-BA1C-6E7782E2F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6" r="27300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195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loha, osoba, exteriér, lidé&#10;&#10;Popis se vygeneroval automaticky.">
            <a:extLst>
              <a:ext uri="{FF2B5EF4-FFF2-40B4-BE49-F238E27FC236}">
                <a16:creationId xmlns:a16="http://schemas.microsoft.com/office/drawing/2014/main" id="{CA190AB3-FD79-42C0-920B-78E1E4B2D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8" r="295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F3F68B-D999-1D49-99E8-5C2D3E86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 dirty="0"/>
              <a:t>Al-</a:t>
            </a:r>
            <a:r>
              <a:rPr lang="cs-CZ" sz="4000" b="1" dirty="0" err="1"/>
              <a:t>Shabaab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CC63A0-1C84-9B4D-AAA6-1A3FB97D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9" y="2112925"/>
            <a:ext cx="5476103" cy="3742762"/>
          </a:xfrm>
        </p:spPr>
        <p:txBody>
          <a:bodyPr>
            <a:noAutofit/>
          </a:bodyPr>
          <a:lstStyle/>
          <a:p>
            <a:r>
              <a:rPr lang="cs-CZ" sz="1800" dirty="0"/>
              <a:t>2006 – </a:t>
            </a:r>
            <a:r>
              <a:rPr lang="cs-CZ" sz="1800" dirty="0" err="1"/>
              <a:t>intervetion</a:t>
            </a:r>
            <a:r>
              <a:rPr lang="cs-CZ" sz="1800" dirty="0"/>
              <a:t> </a:t>
            </a:r>
            <a:r>
              <a:rPr lang="cs-CZ" sz="1800" dirty="0" err="1"/>
              <a:t>lead</a:t>
            </a:r>
            <a:r>
              <a:rPr lang="cs-CZ" sz="1800" dirty="0"/>
              <a:t> by US + </a:t>
            </a:r>
            <a:r>
              <a:rPr lang="cs-CZ" sz="1800" dirty="0" err="1"/>
              <a:t>Ethiopia</a:t>
            </a:r>
            <a:r>
              <a:rPr lang="cs-CZ" sz="1800" dirty="0"/>
              <a:t> and </a:t>
            </a:r>
            <a:r>
              <a:rPr lang="cs-CZ" sz="1800" dirty="0" err="1"/>
              <a:t>Somalia</a:t>
            </a:r>
            <a:r>
              <a:rPr lang="cs-CZ" sz="1800" dirty="0"/>
              <a:t> </a:t>
            </a:r>
            <a:r>
              <a:rPr lang="cs-CZ" sz="1800" dirty="0" err="1"/>
              <a:t>federal</a:t>
            </a:r>
            <a:r>
              <a:rPr lang="cs-CZ" sz="1800" dirty="0"/>
              <a:t> </a:t>
            </a:r>
            <a:r>
              <a:rPr lang="cs-CZ" sz="1800" dirty="0" err="1"/>
              <a:t>government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ICU </a:t>
            </a:r>
            <a:r>
              <a:rPr lang="cs-CZ" sz="1800" dirty="0" err="1"/>
              <a:t>was</a:t>
            </a:r>
            <a:r>
              <a:rPr lang="cs-CZ" sz="1800" dirty="0"/>
              <a:t> </a:t>
            </a:r>
            <a:r>
              <a:rPr lang="cs-CZ" sz="1800" dirty="0" err="1"/>
              <a:t>quickly</a:t>
            </a:r>
            <a:r>
              <a:rPr lang="cs-CZ" sz="1800" dirty="0"/>
              <a:t> </a:t>
            </a:r>
            <a:r>
              <a:rPr lang="cs-CZ" sz="1800" dirty="0" err="1"/>
              <a:t>defeaded</a:t>
            </a:r>
            <a:r>
              <a:rPr lang="cs-CZ" sz="1800" dirty="0"/>
              <a:t>, but Al-</a:t>
            </a:r>
            <a:r>
              <a:rPr lang="cs-CZ" sz="1800" dirty="0" err="1"/>
              <a:t>Shabaab</a:t>
            </a:r>
            <a:r>
              <a:rPr lang="cs-CZ" sz="1800" dirty="0"/>
              <a:t> start </a:t>
            </a:r>
            <a:r>
              <a:rPr lang="cs-CZ" sz="1800" dirty="0" err="1"/>
              <a:t>against</a:t>
            </a:r>
            <a:r>
              <a:rPr lang="cs-CZ" sz="1800" dirty="0"/>
              <a:t> </a:t>
            </a:r>
            <a:r>
              <a:rPr lang="cs-CZ" sz="1800" dirty="0" err="1"/>
              <a:t>intervention</a:t>
            </a:r>
            <a:r>
              <a:rPr lang="cs-CZ" sz="1800" dirty="0"/>
              <a:t> </a:t>
            </a:r>
            <a:r>
              <a:rPr lang="cs-CZ" sz="1800" dirty="0" err="1"/>
              <a:t>forces</a:t>
            </a:r>
            <a:r>
              <a:rPr lang="cs-CZ" sz="1800" dirty="0"/>
              <a:t> </a:t>
            </a:r>
          </a:p>
          <a:p>
            <a:pPr lvl="2"/>
            <a:r>
              <a:rPr lang="cs-CZ" sz="1800" dirty="0" err="1"/>
              <a:t>Also</a:t>
            </a:r>
            <a:r>
              <a:rPr lang="cs-CZ" sz="1800" dirty="0"/>
              <a:t> </a:t>
            </a:r>
            <a:r>
              <a:rPr lang="cs-CZ" sz="1800" dirty="0" err="1"/>
              <a:t>attacks</a:t>
            </a:r>
            <a:r>
              <a:rPr lang="cs-CZ" sz="1800" dirty="0"/>
              <a:t> </a:t>
            </a:r>
            <a:r>
              <a:rPr lang="cs-CZ" sz="1800" dirty="0" err="1"/>
              <a:t>civilians</a:t>
            </a:r>
            <a:r>
              <a:rPr lang="cs-CZ" sz="1800" dirty="0"/>
              <a:t>, </a:t>
            </a:r>
            <a:r>
              <a:rPr lang="cs-CZ" sz="1800" dirty="0" err="1"/>
              <a:t>journalist</a:t>
            </a:r>
            <a:r>
              <a:rPr lang="cs-CZ" sz="1800" dirty="0"/>
              <a:t> and </a:t>
            </a:r>
            <a:r>
              <a:rPr lang="cs-CZ" sz="1800" dirty="0" err="1"/>
              <a:t>international</a:t>
            </a:r>
            <a:r>
              <a:rPr lang="cs-CZ" sz="1800" dirty="0"/>
              <a:t> </a:t>
            </a:r>
            <a:r>
              <a:rPr lang="cs-CZ" sz="1800" dirty="0" err="1"/>
              <a:t>aid</a:t>
            </a:r>
            <a:r>
              <a:rPr lang="cs-CZ" sz="1800" dirty="0"/>
              <a:t> (AMISOM)</a:t>
            </a:r>
          </a:p>
          <a:p>
            <a:r>
              <a:rPr lang="cs-CZ" sz="1800" dirty="0"/>
              <a:t>2008 – US air strike </a:t>
            </a:r>
            <a:r>
              <a:rPr lang="cs-CZ" sz="1800" dirty="0" err="1"/>
              <a:t>kill</a:t>
            </a:r>
            <a:r>
              <a:rPr lang="cs-CZ" sz="1800" dirty="0"/>
              <a:t> Al-</a:t>
            </a:r>
            <a:r>
              <a:rPr lang="cs-CZ" sz="1800" dirty="0" err="1"/>
              <a:t>Shabbab</a:t>
            </a:r>
            <a:r>
              <a:rPr lang="cs-CZ" sz="1800" dirty="0"/>
              <a:t> leader </a:t>
            </a:r>
            <a:r>
              <a:rPr lang="cs-CZ" sz="1800" dirty="0" err="1"/>
              <a:t>Ayro</a:t>
            </a:r>
            <a:endParaRPr lang="cs-CZ" sz="1800" dirty="0"/>
          </a:p>
          <a:p>
            <a:r>
              <a:rPr lang="cs-CZ" sz="1800" dirty="0"/>
              <a:t>2009 – </a:t>
            </a:r>
            <a:r>
              <a:rPr lang="cs-CZ" sz="1800" dirty="0" err="1"/>
              <a:t>Extend</a:t>
            </a:r>
            <a:r>
              <a:rPr lang="cs-CZ" sz="1800" dirty="0"/>
              <a:t> area </a:t>
            </a:r>
            <a:r>
              <a:rPr lang="cs-CZ" sz="1800" dirty="0" err="1"/>
              <a:t>under</a:t>
            </a:r>
            <a:r>
              <a:rPr lang="cs-CZ" sz="1800" dirty="0"/>
              <a:t> </a:t>
            </a:r>
            <a:r>
              <a:rPr lang="cs-CZ" sz="1800" dirty="0" err="1"/>
              <a:t>control</a:t>
            </a:r>
            <a:r>
              <a:rPr lang="cs-CZ" sz="1800" dirty="0"/>
              <a:t> </a:t>
            </a:r>
          </a:p>
          <a:p>
            <a:pPr lvl="1"/>
            <a:r>
              <a:rPr lang="cs-CZ" sz="1800" dirty="0" err="1"/>
              <a:t>Banning</a:t>
            </a:r>
            <a:r>
              <a:rPr lang="cs-CZ" sz="1800" dirty="0"/>
              <a:t> non </a:t>
            </a:r>
            <a:r>
              <a:rPr lang="cs-CZ" sz="1800" dirty="0" err="1"/>
              <a:t>islamic</a:t>
            </a:r>
            <a:r>
              <a:rPr lang="cs-CZ" sz="1800" dirty="0"/>
              <a:t> </a:t>
            </a:r>
            <a:r>
              <a:rPr lang="cs-CZ" sz="1800" dirty="0" err="1"/>
              <a:t>behavior</a:t>
            </a:r>
            <a:r>
              <a:rPr lang="cs-CZ" sz="1800" dirty="0"/>
              <a:t> – </a:t>
            </a:r>
            <a:r>
              <a:rPr lang="cs-CZ" sz="1800" dirty="0" err="1"/>
              <a:t>punishments</a:t>
            </a:r>
            <a:r>
              <a:rPr lang="cs-CZ" sz="1800" dirty="0"/>
              <a:t> (</a:t>
            </a:r>
            <a:r>
              <a:rPr lang="cs-CZ" sz="1800" dirty="0" err="1"/>
              <a:t>amputations</a:t>
            </a:r>
            <a:r>
              <a:rPr lang="cs-CZ" sz="1800" dirty="0"/>
              <a:t>, </a:t>
            </a:r>
            <a:r>
              <a:rPr lang="cs-CZ" sz="1800" dirty="0" err="1"/>
              <a:t>stoning</a:t>
            </a:r>
            <a:r>
              <a:rPr lang="cs-CZ" sz="1800" dirty="0"/>
              <a:t>)</a:t>
            </a:r>
          </a:p>
          <a:p>
            <a:r>
              <a:rPr lang="cs-CZ" sz="1800" dirty="0"/>
              <a:t>2010 – </a:t>
            </a:r>
            <a:r>
              <a:rPr lang="cs-CZ" sz="1800" dirty="0" err="1"/>
              <a:t>Suicide</a:t>
            </a:r>
            <a:r>
              <a:rPr lang="cs-CZ" sz="1800" dirty="0"/>
              <a:t> </a:t>
            </a:r>
            <a:r>
              <a:rPr lang="cs-CZ" sz="1800" dirty="0" err="1"/>
              <a:t>bombers</a:t>
            </a:r>
            <a:r>
              <a:rPr lang="cs-CZ" sz="1800" dirty="0"/>
              <a:t> major </a:t>
            </a:r>
            <a:r>
              <a:rPr lang="cs-CZ" sz="1800" dirty="0" err="1"/>
              <a:t>attack</a:t>
            </a:r>
            <a:r>
              <a:rPr lang="cs-CZ" sz="1800" dirty="0"/>
              <a:t> </a:t>
            </a:r>
            <a:r>
              <a:rPr lang="cs-CZ" sz="1800" dirty="0" err="1"/>
              <a:t>outside</a:t>
            </a:r>
            <a:r>
              <a:rPr lang="cs-CZ" sz="1800" dirty="0"/>
              <a:t> </a:t>
            </a:r>
            <a:r>
              <a:rPr lang="cs-CZ" sz="1800" dirty="0" err="1"/>
              <a:t>Somalia</a:t>
            </a:r>
            <a:r>
              <a:rPr lang="cs-CZ" sz="1800" dirty="0"/>
              <a:t> in Uganda </a:t>
            </a:r>
          </a:p>
          <a:p>
            <a:pPr lvl="1"/>
            <a:r>
              <a:rPr lang="cs-CZ" sz="1800" dirty="0"/>
              <a:t>75 </a:t>
            </a:r>
            <a:r>
              <a:rPr lang="cs-CZ" sz="1800" dirty="0" err="1"/>
              <a:t>kill</a:t>
            </a:r>
            <a:r>
              <a:rPr lang="cs-CZ" sz="1800" dirty="0"/>
              <a:t> </a:t>
            </a:r>
            <a:r>
              <a:rPr lang="cs-CZ" sz="1800" dirty="0" err="1"/>
              <a:t>were</a:t>
            </a:r>
            <a:r>
              <a:rPr lang="cs-CZ" sz="1800" dirty="0"/>
              <a:t> </a:t>
            </a:r>
            <a:r>
              <a:rPr lang="cs-CZ" sz="1800" dirty="0" err="1"/>
              <a:t>citizens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6605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exteriér, lidé, skupina&#10;&#10;Popis se vygeneroval automaticky.">
            <a:extLst>
              <a:ext uri="{FF2B5EF4-FFF2-40B4-BE49-F238E27FC236}">
                <a16:creationId xmlns:a16="http://schemas.microsoft.com/office/drawing/2014/main" id="{633E914D-101B-4C7A-90F0-F070B4E73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0" r="619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86ABD0-5BE1-104D-99C4-1CFE0B5D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b="1" dirty="0"/>
              <a:t>Al-</a:t>
            </a:r>
            <a:r>
              <a:rPr lang="cs-CZ" sz="4000" b="1" dirty="0" err="1"/>
              <a:t>Shabaab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42E32-BCFB-EC44-85E8-ABA7053B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42" y="1705151"/>
            <a:ext cx="5503277" cy="4787723"/>
          </a:xfrm>
        </p:spPr>
        <p:txBody>
          <a:bodyPr>
            <a:normAutofit/>
          </a:bodyPr>
          <a:lstStyle/>
          <a:p>
            <a:r>
              <a:rPr lang="cs-CZ" sz="2000" dirty="0"/>
              <a:t>2012 – Al-</a:t>
            </a:r>
            <a:r>
              <a:rPr lang="cs-CZ" sz="2000" dirty="0" err="1"/>
              <a:t>Shabaab</a:t>
            </a:r>
            <a:r>
              <a:rPr lang="cs-CZ" sz="2000" dirty="0"/>
              <a:t> </a:t>
            </a:r>
            <a:r>
              <a:rPr lang="cs-CZ" sz="2000" dirty="0" err="1"/>
              <a:t>sworn</a:t>
            </a:r>
            <a:r>
              <a:rPr lang="cs-CZ" sz="2000" dirty="0"/>
              <a:t> </a:t>
            </a:r>
            <a:r>
              <a:rPr lang="cs-CZ" sz="2000" dirty="0" err="1"/>
              <a:t>loyalty</a:t>
            </a:r>
            <a:r>
              <a:rPr lang="cs-CZ" sz="2000" dirty="0"/>
              <a:t> to Al-</a:t>
            </a:r>
            <a:r>
              <a:rPr lang="cs-CZ" sz="2000" dirty="0" err="1"/>
              <a:t>Qaeda</a:t>
            </a:r>
            <a:endParaRPr lang="cs-CZ" sz="2000" dirty="0"/>
          </a:p>
          <a:p>
            <a:r>
              <a:rPr lang="cs-CZ" sz="2000" dirty="0"/>
              <a:t>21st </a:t>
            </a:r>
            <a:r>
              <a:rPr lang="cs-CZ" sz="2000" dirty="0" err="1"/>
              <a:t>September</a:t>
            </a:r>
            <a:r>
              <a:rPr lang="cs-CZ" sz="2000" dirty="0"/>
              <a:t> – </a:t>
            </a:r>
            <a:r>
              <a:rPr lang="cs-CZ" sz="2000" dirty="0" err="1"/>
              <a:t>attack</a:t>
            </a:r>
            <a:r>
              <a:rPr lang="cs-CZ" sz="2000" dirty="0"/>
              <a:t> in Nairobi</a:t>
            </a:r>
          </a:p>
          <a:p>
            <a:pPr lvl="1"/>
            <a:r>
              <a:rPr lang="cs-CZ" sz="2000" dirty="0" err="1"/>
              <a:t>Islamist</a:t>
            </a:r>
            <a:r>
              <a:rPr lang="cs-CZ" sz="2000" dirty="0"/>
              <a:t> </a:t>
            </a:r>
            <a:r>
              <a:rPr lang="cs-CZ" sz="2000" dirty="0" err="1"/>
              <a:t>stormed</a:t>
            </a:r>
            <a:r>
              <a:rPr lang="cs-CZ" sz="2000" dirty="0"/>
              <a:t> a shopping </a:t>
            </a:r>
            <a:r>
              <a:rPr lang="cs-CZ" sz="2000" dirty="0" err="1"/>
              <a:t>mall</a:t>
            </a:r>
            <a:r>
              <a:rPr lang="cs-CZ" sz="2000" dirty="0"/>
              <a:t>, 65 </a:t>
            </a:r>
            <a:r>
              <a:rPr lang="cs-CZ" sz="2000" dirty="0" err="1"/>
              <a:t>killed</a:t>
            </a:r>
            <a:endParaRPr lang="cs-CZ" sz="2000" dirty="0"/>
          </a:p>
          <a:p>
            <a:pPr lvl="1"/>
            <a:endParaRPr lang="cs-CZ" sz="2000" dirty="0"/>
          </a:p>
          <a:p>
            <a:r>
              <a:rPr lang="cs-CZ" sz="2000" dirty="0"/>
              <a:t>2015 – </a:t>
            </a:r>
            <a:r>
              <a:rPr lang="cs-CZ" sz="2000" dirty="0" err="1"/>
              <a:t>massacre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Kenya's</a:t>
            </a:r>
            <a:r>
              <a:rPr lang="cs-CZ" sz="2000" dirty="0"/>
              <a:t> </a:t>
            </a:r>
            <a:r>
              <a:rPr lang="cs-CZ" sz="2000" dirty="0" err="1"/>
              <a:t>Garissa</a:t>
            </a:r>
            <a:r>
              <a:rPr lang="cs-CZ" sz="2000" dirty="0"/>
              <a:t> University</a:t>
            </a:r>
          </a:p>
          <a:p>
            <a:r>
              <a:rPr lang="cs-CZ" sz="2000" dirty="0"/>
              <a:t>2017 – </a:t>
            </a:r>
            <a:r>
              <a:rPr lang="cs-CZ" sz="2000" dirty="0" err="1"/>
              <a:t>bombing</a:t>
            </a:r>
            <a:r>
              <a:rPr lang="cs-CZ" sz="2000" dirty="0"/>
              <a:t> in </a:t>
            </a:r>
            <a:r>
              <a:rPr lang="cs-CZ" sz="2000" dirty="0" err="1"/>
              <a:t>Mogadishu</a:t>
            </a:r>
            <a:r>
              <a:rPr lang="cs-CZ" sz="2000" dirty="0"/>
              <a:t>, &gt;500 </a:t>
            </a:r>
            <a:r>
              <a:rPr lang="cs-CZ" sz="2000" dirty="0" err="1"/>
              <a:t>killed</a:t>
            </a:r>
            <a:endParaRPr lang="cs-CZ" sz="2000" dirty="0"/>
          </a:p>
          <a:p>
            <a:r>
              <a:rPr lang="cs-CZ" sz="2000" dirty="0"/>
              <a:t>2018 – </a:t>
            </a:r>
            <a:r>
              <a:rPr lang="cs-CZ" sz="2000" dirty="0" err="1"/>
              <a:t>kidnapping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Italian</a:t>
            </a:r>
            <a:r>
              <a:rPr lang="cs-CZ" sz="2000" dirty="0"/>
              <a:t> non-</a:t>
            </a:r>
            <a:r>
              <a:rPr lang="cs-CZ" sz="2000" dirty="0" err="1"/>
              <a:t>governmental</a:t>
            </a:r>
            <a:r>
              <a:rPr lang="cs-CZ" sz="2000" dirty="0"/>
              <a:t> </a:t>
            </a:r>
            <a:r>
              <a:rPr lang="cs-CZ" sz="2000" dirty="0" err="1"/>
              <a:t>organisation</a:t>
            </a:r>
            <a:r>
              <a:rPr lang="cs-CZ" sz="2000" dirty="0"/>
              <a:t> </a:t>
            </a:r>
            <a:r>
              <a:rPr lang="cs-CZ" sz="2000" dirty="0" err="1"/>
              <a:t>aid</a:t>
            </a:r>
            <a:r>
              <a:rPr lang="cs-CZ" sz="2000" dirty="0"/>
              <a:t> </a:t>
            </a:r>
            <a:r>
              <a:rPr lang="cs-CZ" sz="2000" dirty="0" err="1"/>
              <a:t>worker</a:t>
            </a:r>
            <a:r>
              <a:rPr lang="cs-CZ" sz="2000" dirty="0"/>
              <a:t> in </a:t>
            </a:r>
            <a:r>
              <a:rPr lang="cs-CZ" sz="2000" dirty="0" err="1"/>
              <a:t>Kilifi</a:t>
            </a:r>
            <a:r>
              <a:rPr lang="cs-CZ" sz="2000" dirty="0"/>
              <a:t>, </a:t>
            </a:r>
            <a:r>
              <a:rPr lang="cs-CZ" sz="2000" dirty="0" err="1"/>
              <a:t>Kenya</a:t>
            </a:r>
            <a:r>
              <a:rPr lang="cs-CZ" sz="2000" dirty="0"/>
              <a:t>, and </a:t>
            </a:r>
            <a:r>
              <a:rPr lang="cs-CZ" sz="2000" dirty="0" err="1"/>
              <a:t>held</a:t>
            </a:r>
            <a:r>
              <a:rPr lang="cs-CZ" sz="2000" dirty="0"/>
              <a:t> her </a:t>
            </a:r>
            <a:r>
              <a:rPr lang="cs-CZ" sz="2000" dirty="0" err="1"/>
              <a:t>captive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18 </a:t>
            </a:r>
            <a:r>
              <a:rPr lang="cs-CZ" sz="2000" dirty="0" err="1"/>
              <a:t>months</a:t>
            </a:r>
            <a:r>
              <a:rPr lang="cs-CZ" sz="2000" dirty="0"/>
              <a:t>. </a:t>
            </a:r>
            <a:r>
              <a:rPr lang="cs-CZ" sz="2000" dirty="0" err="1"/>
              <a:t>She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released</a:t>
            </a:r>
            <a:r>
              <a:rPr lang="cs-CZ" sz="2000" dirty="0"/>
              <a:t> in May 2020 </a:t>
            </a:r>
            <a:r>
              <a:rPr lang="cs-CZ" sz="2000" dirty="0" err="1"/>
              <a:t>after</a:t>
            </a:r>
            <a:r>
              <a:rPr lang="cs-CZ" sz="2000" dirty="0"/>
              <a:t> a </a:t>
            </a:r>
            <a:r>
              <a:rPr lang="cs-CZ" sz="2000" dirty="0" err="1"/>
              <a:t>ransom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1.5 </a:t>
            </a:r>
            <a:r>
              <a:rPr lang="cs-CZ" sz="2000" dirty="0" err="1"/>
              <a:t>million</a:t>
            </a:r>
            <a:r>
              <a:rPr lang="cs-CZ" sz="2000" dirty="0"/>
              <a:t> </a:t>
            </a:r>
            <a:r>
              <a:rPr lang="cs-CZ" sz="2000" dirty="0" err="1"/>
              <a:t>Euros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reportedly</a:t>
            </a:r>
            <a:r>
              <a:rPr lang="cs-CZ" sz="2000" dirty="0"/>
              <a:t> </a:t>
            </a:r>
            <a:r>
              <a:rPr lang="cs-CZ" sz="2000" dirty="0" err="1"/>
              <a:t>paid</a:t>
            </a:r>
            <a:r>
              <a:rPr lang="cs-CZ" sz="2000" dirty="0"/>
              <a:t>.</a:t>
            </a:r>
          </a:p>
          <a:p>
            <a:r>
              <a:rPr lang="cs-CZ" sz="2000" dirty="0"/>
              <a:t>2021 –  </a:t>
            </a:r>
            <a:r>
              <a:rPr lang="cs-CZ" sz="2000" dirty="0" err="1"/>
              <a:t>suicide</a:t>
            </a:r>
            <a:r>
              <a:rPr lang="cs-CZ" sz="2000" dirty="0"/>
              <a:t> car bomb </a:t>
            </a:r>
            <a:r>
              <a:rPr lang="cs-CZ" sz="2000" dirty="0" err="1"/>
              <a:t>blast</a:t>
            </a:r>
            <a:r>
              <a:rPr lang="cs-CZ" sz="2000" dirty="0"/>
              <a:t> </a:t>
            </a:r>
            <a:r>
              <a:rPr lang="cs-CZ" sz="2000" dirty="0" err="1"/>
              <a:t>near</a:t>
            </a:r>
            <a:r>
              <a:rPr lang="cs-CZ" sz="2000" dirty="0"/>
              <a:t> to </a:t>
            </a:r>
            <a:r>
              <a:rPr lang="cs-CZ" sz="2000" dirty="0" err="1"/>
              <a:t>security</a:t>
            </a:r>
            <a:r>
              <a:rPr lang="cs-CZ" sz="2000" dirty="0"/>
              <a:t> </a:t>
            </a:r>
            <a:r>
              <a:rPr lang="cs-CZ" sz="2000" dirty="0" err="1"/>
              <a:t>checkpoint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presidental</a:t>
            </a:r>
            <a:r>
              <a:rPr lang="cs-CZ" sz="2000" dirty="0"/>
              <a:t> </a:t>
            </a:r>
            <a:r>
              <a:rPr lang="cs-CZ" sz="2000" dirty="0" err="1"/>
              <a:t>palace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94437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F524DAF8-0EBC-4E18-9921-698736A0D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07281"/>
            <a:ext cx="5291666" cy="4643437"/>
          </a:xfrm>
          <a:prstGeom prst="rect">
            <a:avLst/>
          </a:prstGeom>
        </p:spPr>
      </p:pic>
      <p:pic>
        <p:nvPicPr>
          <p:cNvPr id="5" name="Obrázek 5" descr="Obsah obrázku obloha, exteriér, země, osoba&#10;&#10;Popis se vygeneroval automaticky.">
            <a:extLst>
              <a:ext uri="{FF2B5EF4-FFF2-40B4-BE49-F238E27FC236}">
                <a16:creationId xmlns:a16="http://schemas.microsoft.com/office/drawing/2014/main" id="{639BD5FC-DB74-48D8-8330-946F210E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940719"/>
            <a:ext cx="5291667" cy="29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obloha, osoba, strom&#10;&#10;Popis se vygeneroval automaticky.">
            <a:extLst>
              <a:ext uri="{FF2B5EF4-FFF2-40B4-BE49-F238E27FC236}">
                <a16:creationId xmlns:a16="http://schemas.microsoft.com/office/drawing/2014/main" id="{AA6444E1-F2CF-4ED5-99B3-63E0C7FD5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4026" r="16663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CD496F-C718-504A-BEEF-C2771C57D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AED81-34CF-3444-B8B4-78AA27E0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219785"/>
            <a:ext cx="5368921" cy="39571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Al-</a:t>
            </a:r>
            <a:r>
              <a:rPr lang="cs-CZ" dirty="0" err="1">
                <a:solidFill>
                  <a:srgbClr val="FFFFFF"/>
                </a:solidFill>
              </a:rPr>
              <a:t>shabaab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Goal</a:t>
            </a:r>
            <a:r>
              <a:rPr lang="cs-CZ" dirty="0">
                <a:solidFill>
                  <a:srgbClr val="FFFFFF"/>
                </a:solidFill>
              </a:rPr>
              <a:t> : </a:t>
            </a:r>
            <a:r>
              <a:rPr lang="cs-CZ" dirty="0" err="1">
                <a:solidFill>
                  <a:srgbClr val="FFFFFF"/>
                </a:solidFill>
              </a:rPr>
              <a:t>Islamic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state</a:t>
            </a:r>
            <a:r>
              <a:rPr lang="cs-CZ" dirty="0">
                <a:solidFill>
                  <a:srgbClr val="FFFFFF"/>
                </a:solidFill>
              </a:rPr>
              <a:t> </a:t>
            </a:r>
            <a:endParaRPr lang="cs-CZ" dirty="0">
              <a:solidFill>
                <a:srgbClr val="FFFFFF"/>
              </a:solidFill>
              <a:cs typeface="Calibri"/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Areas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under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contorol</a:t>
            </a:r>
            <a:r>
              <a:rPr lang="cs-CZ" dirty="0">
                <a:solidFill>
                  <a:srgbClr val="FFFFFF"/>
                </a:solidFill>
              </a:rPr>
              <a:t>: Hard </a:t>
            </a:r>
            <a:r>
              <a:rPr lang="cs-CZ" dirty="0" err="1">
                <a:solidFill>
                  <a:srgbClr val="FFFFFF"/>
                </a:solidFill>
              </a:rPr>
              <a:t>interpretation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sharia</a:t>
            </a:r>
            <a:r>
              <a:rPr lang="cs-CZ" dirty="0">
                <a:solidFill>
                  <a:srgbClr val="FFFFFF"/>
                </a:solidFill>
              </a:rPr>
              <a:t> </a:t>
            </a:r>
            <a:endParaRPr lang="cs-CZ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cs-CZ" sz="2800" dirty="0" err="1">
                <a:solidFill>
                  <a:srgbClr val="FFFFFF"/>
                </a:solidFill>
              </a:rPr>
              <a:t>Prohibition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 err="1">
                <a:solidFill>
                  <a:srgbClr val="FFFFFF"/>
                </a:solidFill>
              </a:rPr>
              <a:t>of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 err="1">
                <a:solidFill>
                  <a:srgbClr val="FFFFFF"/>
                </a:solidFill>
              </a:rPr>
              <a:t>entertainment</a:t>
            </a:r>
            <a:r>
              <a:rPr lang="cs-CZ" sz="2800" dirty="0">
                <a:solidFill>
                  <a:srgbClr val="FFFFFF"/>
                </a:solidFill>
              </a:rPr>
              <a:t> – </a:t>
            </a:r>
            <a:r>
              <a:rPr lang="cs-CZ" sz="2800" dirty="0" err="1">
                <a:solidFill>
                  <a:srgbClr val="FFFFFF"/>
                </a:solidFill>
              </a:rPr>
              <a:t>movies</a:t>
            </a:r>
            <a:r>
              <a:rPr lang="cs-CZ" sz="2800" dirty="0">
                <a:solidFill>
                  <a:srgbClr val="FFFFFF"/>
                </a:solidFill>
              </a:rPr>
              <a:t>, music</a:t>
            </a:r>
            <a:endParaRPr lang="cs-CZ" sz="2800" dirty="0">
              <a:solidFill>
                <a:srgbClr val="FFFFFF"/>
              </a:solidFill>
              <a:cs typeface="Calibri"/>
            </a:endParaRPr>
          </a:p>
          <a:p>
            <a:r>
              <a:rPr lang="cs-CZ" dirty="0" err="1">
                <a:solidFill>
                  <a:srgbClr val="FFFFFF"/>
                </a:solidFill>
              </a:rPr>
              <a:t>Founding</a:t>
            </a:r>
            <a:r>
              <a:rPr lang="cs-CZ" dirty="0">
                <a:solidFill>
                  <a:srgbClr val="FFFFFF"/>
                </a:solidFill>
              </a:rPr>
              <a:t>: </a:t>
            </a:r>
            <a:r>
              <a:rPr lang="cs-CZ" dirty="0" err="1">
                <a:solidFill>
                  <a:srgbClr val="FFFFFF"/>
                </a:solidFill>
              </a:rPr>
              <a:t>sources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of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income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from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other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terrorist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groups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piracy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kidnapping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blackmailling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smuggling</a:t>
            </a:r>
            <a:r>
              <a:rPr lang="cs-CZ" dirty="0">
                <a:solidFill>
                  <a:srgbClr val="FFFFFF"/>
                </a:solidFill>
              </a:rPr>
              <a:t>, Eritrea ? </a:t>
            </a:r>
            <a:endParaRPr lang="cs-CZ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5" name="Obrázek 5" descr="Obsah obrázku mapa&#10;&#10;Popis se vygeneroval automaticky.">
            <a:extLst>
              <a:ext uri="{FF2B5EF4-FFF2-40B4-BE49-F238E27FC236}">
                <a16:creationId xmlns:a16="http://schemas.microsoft.com/office/drawing/2014/main" id="{4ABEBA3C-0C68-4785-AB61-FC9FFB1BC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0" r="20424" b="2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3901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DA8DCB-E3D8-5747-A97F-C2C0E7D6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cs-CZ" sz="4000"/>
              <a:t>AMISOM</a:t>
            </a:r>
          </a:p>
        </p:txBody>
      </p:sp>
      <p:pic>
        <p:nvPicPr>
          <p:cNvPr id="6" name="Obrázek 6" descr="Obsah obrázku obloha, letadlo, asfaltovat&#10;&#10;Popis se vygeneroval automaticky.">
            <a:extLst>
              <a:ext uri="{FF2B5EF4-FFF2-40B4-BE49-F238E27FC236}">
                <a16:creationId xmlns:a16="http://schemas.microsoft.com/office/drawing/2014/main" id="{D06830D7-B2D1-4821-93E8-9BF9ABEE5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8108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5" name="Obrázek 5" descr="Obsah obrázku exteriér, nákladní auto, vojenské vozidlo, staré&#10;&#10;Popis se vygeneroval automaticky.">
            <a:extLst>
              <a:ext uri="{FF2B5EF4-FFF2-40B4-BE49-F238E27FC236}">
                <a16:creationId xmlns:a16="http://schemas.microsoft.com/office/drawing/2014/main" id="{FC69DEAB-36EF-47D6-A135-DC3B1E6C9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8108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4" name="Obrázek 4" descr="Obsah obrázku obloha, planina, exteriér, letadlo&#10;&#10;Popis se vygeneroval automaticky.">
            <a:extLst>
              <a:ext uri="{FF2B5EF4-FFF2-40B4-BE49-F238E27FC236}">
                <a16:creationId xmlns:a16="http://schemas.microsoft.com/office/drawing/2014/main" id="{DC4CD6D4-EAEE-4944-BD00-0D96680AF9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06" r="3" b="3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D46B7-A705-8F4B-8B74-7EDAAD82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>
            <a:normAutofit/>
          </a:bodyPr>
          <a:lstStyle/>
          <a:p>
            <a:r>
              <a:rPr lang="cs-CZ" sz="2000"/>
              <a:t>UN mission leading by African Union</a:t>
            </a:r>
          </a:p>
          <a:p>
            <a:pPr lvl="1"/>
            <a:r>
              <a:rPr lang="cs-CZ" sz="2000"/>
              <a:t>Peacekeeping forces in Somalia from 2007</a:t>
            </a:r>
          </a:p>
          <a:p>
            <a:r>
              <a:rPr lang="cs-CZ" sz="2000"/>
              <a:t>Mandate – protect the country’s transitional government</a:t>
            </a:r>
          </a:p>
          <a:p>
            <a:pPr lvl="1"/>
            <a:r>
              <a:rPr lang="cs-CZ" sz="2000"/>
              <a:t>Uganda – Largest contingent &gt;6000 troopers</a:t>
            </a:r>
          </a:p>
          <a:p>
            <a:pPr lvl="1"/>
            <a:r>
              <a:rPr lang="cs-CZ" sz="2000"/>
              <a:t>Burundi, Ethiopia, Kenya, Djibouti. </a:t>
            </a:r>
          </a:p>
          <a:p>
            <a:pPr lvl="1"/>
            <a:r>
              <a:rPr lang="cs-CZ" sz="2000"/>
              <a:t>AMISOM in total = 20 000 troops.</a:t>
            </a:r>
          </a:p>
          <a:p>
            <a:pPr marL="457200" lvl="1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“</a:t>
            </a:r>
            <a:r>
              <a:rPr lang="cs-CZ" sz="2000" i="1"/>
              <a:t>We are sending a message to every country who is willing to send troops to Somalia that they will face attacks on their territory,”</a:t>
            </a:r>
          </a:p>
        </p:txBody>
      </p:sp>
    </p:spTree>
    <p:extLst>
      <p:ext uri="{BB962C8B-B14F-4D97-AF65-F5344CB8AC3E}">
        <p14:creationId xmlns:p14="http://schemas.microsoft.com/office/powerpoint/2010/main" val="208513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7B80DC-7695-ED44-B40E-77925BCD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5" y="525195"/>
            <a:ext cx="3986155" cy="698306"/>
          </a:xfrm>
        </p:spPr>
        <p:txBody>
          <a:bodyPr anchor="b">
            <a:normAutofit/>
          </a:bodyPr>
          <a:lstStyle/>
          <a:p>
            <a:r>
              <a:rPr lang="cs-CZ" sz="4000"/>
              <a:t>United States </a:t>
            </a:r>
          </a:p>
        </p:txBody>
      </p:sp>
      <p:pic>
        <p:nvPicPr>
          <p:cNvPr id="4" name="Obrázek 4" descr="Obsah obrázku voda, obloha, exteriér, pobřeží&#10;&#10;Popis se vygeneroval automaticky.">
            <a:extLst>
              <a:ext uri="{FF2B5EF4-FFF2-40B4-BE49-F238E27FC236}">
                <a16:creationId xmlns:a16="http://schemas.microsoft.com/office/drawing/2014/main" id="{FD1179B7-D0C6-489F-A5E4-F06125ED0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5" r="1" b="15746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45979D-5E88-A840-9931-54CACAF2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5" y="1507000"/>
            <a:ext cx="5306955" cy="53570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 err="1"/>
              <a:t>Interest</a:t>
            </a:r>
            <a:endParaRPr lang="cs-CZ" sz="2000" dirty="0" err="1">
              <a:cs typeface="Calibri"/>
            </a:endParaRPr>
          </a:p>
          <a:p>
            <a:pPr lvl="1"/>
            <a:r>
              <a:rPr lang="cs-CZ" sz="2000" dirty="0" err="1"/>
              <a:t>preventing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country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becoming</a:t>
            </a:r>
            <a:r>
              <a:rPr lang="cs-CZ" sz="2000" dirty="0"/>
              <a:t> a </a:t>
            </a:r>
            <a:r>
              <a:rPr lang="cs-CZ" sz="2000" dirty="0" err="1"/>
              <a:t>refuge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terrorist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 to plot </a:t>
            </a:r>
            <a:r>
              <a:rPr lang="cs-CZ" sz="2000" dirty="0" err="1"/>
              <a:t>attacks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United </a:t>
            </a:r>
            <a:r>
              <a:rPr lang="cs-CZ" sz="2000" dirty="0" err="1"/>
              <a:t>States</a:t>
            </a:r>
            <a:r>
              <a:rPr lang="cs-CZ" sz="2000" dirty="0"/>
              <a:t> and </a:t>
            </a:r>
            <a:r>
              <a:rPr lang="cs-CZ" sz="2000" dirty="0" err="1"/>
              <a:t>destabilize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Horn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Africa</a:t>
            </a:r>
            <a:r>
              <a:rPr lang="cs-CZ" sz="2000" dirty="0"/>
              <a:t>, </a:t>
            </a:r>
            <a:r>
              <a:rPr lang="cs-CZ" sz="2000" dirty="0" err="1"/>
              <a:t>where</a:t>
            </a:r>
            <a:r>
              <a:rPr lang="cs-CZ" sz="2000" dirty="0"/>
              <a:t> long-</a:t>
            </a:r>
            <a:r>
              <a:rPr lang="cs-CZ" sz="2000" dirty="0" err="1"/>
              <a:t>standing</a:t>
            </a:r>
            <a:r>
              <a:rPr lang="cs-CZ" sz="2000" dirty="0"/>
              <a:t> </a:t>
            </a:r>
            <a:r>
              <a:rPr lang="cs-CZ" sz="2000" dirty="0" err="1"/>
              <a:t>disputes</a:t>
            </a:r>
            <a:r>
              <a:rPr lang="cs-CZ" sz="2000" dirty="0"/>
              <a:t> </a:t>
            </a:r>
            <a:r>
              <a:rPr lang="cs-CZ" sz="2000" dirty="0" err="1"/>
              <a:t>among</a:t>
            </a:r>
            <a:r>
              <a:rPr lang="cs-CZ" sz="2000" dirty="0"/>
              <a:t> Eritrea, </a:t>
            </a:r>
            <a:r>
              <a:rPr lang="cs-CZ" sz="2000" dirty="0" err="1"/>
              <a:t>Ethiopia</a:t>
            </a:r>
            <a:r>
              <a:rPr lang="cs-CZ" sz="2000" dirty="0"/>
              <a:t>, and </a:t>
            </a:r>
            <a:r>
              <a:rPr lang="cs-CZ" sz="2000" dirty="0" err="1"/>
              <a:t>Somalia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 err="1"/>
              <a:t>Worries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collaboration</a:t>
            </a:r>
            <a:r>
              <a:rPr lang="cs-CZ" sz="2000" dirty="0"/>
              <a:t> </a:t>
            </a:r>
            <a:r>
              <a:rPr lang="cs-CZ" sz="2000" dirty="0" err="1"/>
              <a:t>between</a:t>
            </a:r>
            <a:r>
              <a:rPr lang="cs-CZ" sz="2000" dirty="0"/>
              <a:t> </a:t>
            </a:r>
            <a:r>
              <a:rPr lang="cs-CZ" sz="2000" dirty="0" err="1"/>
              <a:t>Islamist</a:t>
            </a:r>
            <a:r>
              <a:rPr lang="cs-CZ" sz="2000" dirty="0"/>
              <a:t> </a:t>
            </a:r>
            <a:r>
              <a:rPr lang="cs-CZ" sz="2000" dirty="0" err="1"/>
              <a:t>organisations</a:t>
            </a:r>
            <a:r>
              <a:rPr lang="cs-CZ" sz="2000" dirty="0"/>
              <a:t> in region</a:t>
            </a:r>
            <a:endParaRPr lang="cs-CZ" sz="2000" dirty="0">
              <a:cs typeface="Calibri"/>
            </a:endParaRPr>
          </a:p>
          <a:p>
            <a:pPr lvl="2"/>
            <a:r>
              <a:rPr lang="cs-CZ" dirty="0"/>
              <a:t>Al-</a:t>
            </a:r>
            <a:r>
              <a:rPr lang="cs-CZ" dirty="0" err="1"/>
              <a:t>Shabaab</a:t>
            </a:r>
            <a:r>
              <a:rPr lang="cs-CZ" dirty="0"/>
              <a:t>, Boko </a:t>
            </a:r>
            <a:r>
              <a:rPr lang="cs-CZ" dirty="0" err="1"/>
              <a:t>Haram</a:t>
            </a:r>
            <a:r>
              <a:rPr lang="cs-CZ" dirty="0"/>
              <a:t>, al-</a:t>
            </a:r>
            <a:r>
              <a:rPr lang="cs-CZ" dirty="0" err="1"/>
              <a:t>Qaeda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Islamic</a:t>
            </a:r>
            <a:r>
              <a:rPr lang="cs-CZ" dirty="0"/>
              <a:t> </a:t>
            </a:r>
            <a:r>
              <a:rPr lang="cs-CZ" dirty="0" err="1"/>
              <a:t>Maghreb</a:t>
            </a:r>
            <a:r>
              <a:rPr lang="cs-CZ" dirty="0"/>
              <a:t>, and al-</a:t>
            </a:r>
            <a:r>
              <a:rPr lang="cs-CZ" dirty="0" err="1"/>
              <a:t>Qaeda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Arabian</a:t>
            </a:r>
            <a:r>
              <a:rPr lang="cs-CZ" dirty="0"/>
              <a:t> </a:t>
            </a:r>
            <a:r>
              <a:rPr lang="cs-CZ" dirty="0" err="1"/>
              <a:t>Peninsula</a:t>
            </a:r>
            <a:endParaRPr lang="cs-CZ" dirty="0">
              <a:cs typeface="Calibri"/>
            </a:endParaRPr>
          </a:p>
          <a:p>
            <a:pPr lvl="1"/>
            <a:r>
              <a:rPr lang="cs-CZ" sz="2000" dirty="0" err="1"/>
              <a:t>Somali</a:t>
            </a:r>
            <a:r>
              <a:rPr lang="cs-CZ" sz="2000" dirty="0"/>
              <a:t> diaspora in US = </a:t>
            </a:r>
            <a:r>
              <a:rPr lang="cs-CZ" sz="2000" dirty="0" err="1"/>
              <a:t>radicalization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US </a:t>
            </a:r>
            <a:r>
              <a:rPr lang="cs-CZ" sz="2000" dirty="0" err="1"/>
              <a:t>train</a:t>
            </a:r>
            <a:r>
              <a:rPr lang="cs-CZ" sz="2000" dirty="0"/>
              <a:t> and </a:t>
            </a:r>
            <a:r>
              <a:rPr lang="cs-CZ" sz="2000" dirty="0" err="1"/>
              <a:t>equip</a:t>
            </a:r>
            <a:r>
              <a:rPr lang="cs-CZ" sz="2000" dirty="0"/>
              <a:t> AMISOM </a:t>
            </a:r>
            <a:r>
              <a:rPr lang="cs-CZ" sz="2000" dirty="0" err="1"/>
              <a:t>forces</a:t>
            </a:r>
            <a:endParaRPr lang="cs-CZ" sz="2000" dirty="0">
              <a:cs typeface="Calibri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411AFC2E-D0D8-4350-9BFA-B18981FA3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37" r="1" b="28378"/>
          <a:stretch/>
        </p:blipFill>
        <p:spPr>
          <a:xfrm>
            <a:off x="5186554" y="2956875"/>
            <a:ext cx="6806703" cy="3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0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4AAC6A5-167A-7841-B5AB-623871393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04" y="643467"/>
            <a:ext cx="427579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obloha, země, exteriér, továrna&#10;&#10;Popis se vygeneroval automaticky.">
            <a:extLst>
              <a:ext uri="{FF2B5EF4-FFF2-40B4-BE49-F238E27FC236}">
                <a16:creationId xmlns:a16="http://schemas.microsoft.com/office/drawing/2014/main" id="{6CF46F5E-BB26-4896-836E-555EBDC15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03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3E1037-F3C3-4500-A8E3-F70C81F1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64" y="343740"/>
            <a:ext cx="6619811" cy="1344975"/>
          </a:xfrm>
        </p:spPr>
        <p:txBody>
          <a:bodyPr>
            <a:normAutofit/>
          </a:bodyPr>
          <a:lstStyle/>
          <a:p>
            <a:r>
              <a:rPr lang="cs-CZ" sz="4000" b="1" dirty="0" err="1">
                <a:cs typeface="Calibri Light"/>
              </a:rPr>
              <a:t>Failed</a:t>
            </a:r>
            <a:r>
              <a:rPr lang="cs-CZ" sz="4000" b="1" dirty="0">
                <a:cs typeface="Calibri Light"/>
              </a:rPr>
              <a:t> </a:t>
            </a:r>
            <a:r>
              <a:rPr lang="cs-CZ" sz="4000" b="1" dirty="0" err="1">
                <a:cs typeface="Calibri Light"/>
              </a:rPr>
              <a:t>state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9A8AB8-B47A-4E77-A890-501DC5A0F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531917"/>
            <a:ext cx="6620505" cy="43628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 err="1">
                <a:cs typeface="Calibri"/>
              </a:rPr>
              <a:t>Phenomenon</a:t>
            </a:r>
            <a:r>
              <a:rPr lang="cs-CZ" sz="2000" dirty="0">
                <a:cs typeface="Calibri"/>
              </a:rPr>
              <a:t> – </a:t>
            </a:r>
            <a:r>
              <a:rPr lang="cs-CZ" sz="2000" dirty="0" err="1">
                <a:cs typeface="Calibri"/>
              </a:rPr>
              <a:t>from</a:t>
            </a:r>
            <a:r>
              <a:rPr lang="cs-CZ" sz="2000" dirty="0">
                <a:cs typeface="Calibri"/>
              </a:rPr>
              <a:t> 90s</a:t>
            </a:r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consequence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disintegration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bipolar</a:t>
            </a:r>
            <a:r>
              <a:rPr lang="cs-CZ" sz="2000" dirty="0"/>
              <a:t> </a:t>
            </a:r>
            <a:r>
              <a:rPr lang="cs-CZ" sz="2000" dirty="0" err="1"/>
              <a:t>world</a:t>
            </a:r>
            <a:r>
              <a:rPr lang="cs-CZ" sz="2000" dirty="0"/>
              <a:t>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escalation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long-</a:t>
            </a:r>
            <a:r>
              <a:rPr lang="cs-CZ" sz="2000" dirty="0" err="1"/>
              <a:t>terming</a:t>
            </a:r>
            <a:r>
              <a:rPr lang="cs-CZ" sz="2000" dirty="0"/>
              <a:t> </a:t>
            </a:r>
            <a:r>
              <a:rPr lang="cs-CZ" sz="2000" dirty="0" err="1"/>
              <a:t>conflicts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Interior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armed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conflicts</a:t>
            </a:r>
            <a:r>
              <a:rPr lang="cs-CZ" sz="2000" dirty="0">
                <a:cs typeface="Calibri"/>
              </a:rPr>
              <a:t> – </a:t>
            </a:r>
            <a:r>
              <a:rPr lang="cs-CZ" sz="2000" dirty="0" err="1">
                <a:cs typeface="Calibri"/>
              </a:rPr>
              <a:t>state</a:t>
            </a:r>
            <a:r>
              <a:rPr lang="cs-CZ" sz="2000" dirty="0">
                <a:cs typeface="Calibri"/>
              </a:rPr>
              <a:t> vs. non-</a:t>
            </a:r>
            <a:r>
              <a:rPr lang="cs-CZ" sz="2000" dirty="0" err="1">
                <a:cs typeface="Calibri"/>
              </a:rPr>
              <a:t>state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units</a:t>
            </a:r>
            <a:r>
              <a:rPr lang="cs-CZ" sz="2000" dirty="0">
                <a:cs typeface="Calibri"/>
              </a:rPr>
              <a:t> </a:t>
            </a:r>
          </a:p>
          <a:p>
            <a:pPr lvl="1"/>
            <a:r>
              <a:rPr lang="cs-CZ" sz="1600" dirty="0" err="1">
                <a:cs typeface="Calibri"/>
              </a:rPr>
              <a:t>Aspiration</a:t>
            </a:r>
            <a:r>
              <a:rPr lang="cs-CZ" sz="1600" dirty="0">
                <a:cs typeface="Calibri"/>
              </a:rPr>
              <a:t> to </a:t>
            </a:r>
            <a:r>
              <a:rPr lang="cs-CZ" sz="1600" dirty="0" err="1">
                <a:cs typeface="Calibri"/>
              </a:rPr>
              <a:t>take</a:t>
            </a:r>
            <a:r>
              <a:rPr lang="cs-CZ" sz="1600" dirty="0">
                <a:cs typeface="Calibri"/>
              </a:rPr>
              <a:t> </a:t>
            </a:r>
            <a:r>
              <a:rPr lang="cs-CZ" sz="1600" dirty="0" err="1">
                <a:cs typeface="Calibri"/>
              </a:rPr>
              <a:t>power</a:t>
            </a:r>
            <a:endParaRPr lang="cs-CZ" sz="16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Religious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Cultural</a:t>
            </a:r>
            <a:r>
              <a:rPr lang="cs-CZ" sz="2000" dirty="0">
                <a:cs typeface="Calibri"/>
              </a:rPr>
              <a:t> and </a:t>
            </a:r>
            <a:r>
              <a:rPr lang="cs-CZ" sz="2000" dirty="0" err="1">
                <a:cs typeface="Calibri"/>
              </a:rPr>
              <a:t>Ethnic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fighs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Central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government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is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weak</a:t>
            </a:r>
            <a:r>
              <a:rPr lang="cs-CZ" sz="2000" dirty="0">
                <a:cs typeface="Calibri"/>
              </a:rPr>
              <a:t> – </a:t>
            </a:r>
            <a:r>
              <a:rPr lang="cs-CZ" sz="2000" dirty="0" err="1">
                <a:cs typeface="Calibri"/>
              </a:rPr>
              <a:t>unabale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control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state‘s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territory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Able</a:t>
            </a:r>
            <a:r>
              <a:rPr lang="cs-CZ" sz="2000" dirty="0">
                <a:cs typeface="Calibri"/>
              </a:rPr>
              <a:t> to </a:t>
            </a:r>
            <a:r>
              <a:rPr lang="cs-CZ" sz="2000" dirty="0" err="1">
                <a:cs typeface="Calibri"/>
              </a:rPr>
              <a:t>keep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order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only</a:t>
            </a:r>
            <a:r>
              <a:rPr lang="cs-CZ" sz="2000" dirty="0">
                <a:cs typeface="Calibri"/>
              </a:rPr>
              <a:t> in </a:t>
            </a:r>
            <a:r>
              <a:rPr lang="cs-CZ" sz="2000" dirty="0" err="1">
                <a:cs typeface="Calibri"/>
              </a:rPr>
              <a:t>Capital</a:t>
            </a:r>
            <a:r>
              <a:rPr lang="cs-CZ" sz="2000" dirty="0">
                <a:cs typeface="Calibri"/>
              </a:rPr>
              <a:t> city</a:t>
            </a:r>
          </a:p>
          <a:p>
            <a:pPr lvl="1"/>
            <a:r>
              <a:rPr lang="cs-CZ" sz="2000" dirty="0">
                <a:cs typeface="Calibri"/>
              </a:rPr>
              <a:t>Rest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the</a:t>
            </a:r>
            <a:r>
              <a:rPr lang="cs-CZ" sz="2000" dirty="0">
                <a:cs typeface="Calibri"/>
              </a:rPr>
              <a:t> country in chaos </a:t>
            </a:r>
          </a:p>
          <a:p>
            <a:r>
              <a:rPr lang="cs-CZ" sz="2000" dirty="0" err="1">
                <a:cs typeface="Calibri"/>
              </a:rPr>
              <a:t>The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state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leaves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the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citizens</a:t>
            </a:r>
            <a:r>
              <a:rPr lang="cs-CZ" sz="2000" dirty="0">
                <a:cs typeface="Calibri"/>
              </a:rPr>
              <a:t> to </a:t>
            </a:r>
            <a:r>
              <a:rPr lang="cs-CZ" sz="2000" dirty="0" err="1">
                <a:cs typeface="Calibri"/>
              </a:rPr>
              <a:t>their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destiny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Armed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forces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works</a:t>
            </a:r>
            <a:r>
              <a:rPr lang="cs-CZ" sz="2000" dirty="0">
                <a:cs typeface="Calibri"/>
              </a:rPr>
              <a:t> as </a:t>
            </a:r>
            <a:r>
              <a:rPr lang="cs-CZ" sz="2000" dirty="0" err="1">
                <a:cs typeface="Calibri"/>
              </a:rPr>
              <a:t>personal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security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for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the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rulers</a:t>
            </a:r>
            <a:r>
              <a:rPr lang="cs-CZ" sz="2000" dirty="0">
                <a:cs typeface="Calibri"/>
              </a:rPr>
              <a:t> in </a:t>
            </a:r>
            <a:r>
              <a:rPr lang="cs-CZ" sz="2000" dirty="0" err="1">
                <a:cs typeface="Calibri"/>
              </a:rPr>
              <a:t>capital</a:t>
            </a:r>
            <a:endParaRPr lang="cs-CZ" sz="1800" dirty="0">
              <a:cs typeface="Calibri"/>
            </a:endParaRPr>
          </a:p>
          <a:p>
            <a:endParaRPr lang="cs-CZ" sz="1800" dirty="0">
              <a:cs typeface="Calibri"/>
            </a:endParaRPr>
          </a:p>
          <a:p>
            <a:endParaRPr lang="cs-CZ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0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loha, exteriér, osoba&#10;&#10;Popis se vygeneroval automaticky.">
            <a:extLst>
              <a:ext uri="{FF2B5EF4-FFF2-40B4-BE49-F238E27FC236}">
                <a16:creationId xmlns:a16="http://schemas.microsoft.com/office/drawing/2014/main" id="{CBDB4EB7-83A3-4B2B-A386-3E4022039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A165745-5B2F-A346-A532-F1489FC9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62" y="1122362"/>
            <a:ext cx="10738022" cy="23066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Thank you for your attention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DCC901-AE8B-CB47-B3C7-7AC8797C5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6976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16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Roman </a:t>
            </a:r>
            <a:r>
              <a:rPr lang="en-US" dirty="0" err="1">
                <a:solidFill>
                  <a:srgbClr val="FFFFFF"/>
                </a:solidFill>
              </a:rPr>
              <a:t>Liška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Security policy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CEVRO </a:t>
            </a:r>
            <a:r>
              <a:rPr lang="en-US" dirty="0" err="1">
                <a:solidFill>
                  <a:srgbClr val="FFFFFF"/>
                </a:solidFill>
              </a:rPr>
              <a:t>Institut</a:t>
            </a:r>
            <a:r>
              <a:rPr lang="en-US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4382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A8C49-7230-7B4F-8524-5F2701A29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064"/>
            <a:ext cx="10641227" cy="6510775"/>
          </a:xfrm>
        </p:spPr>
        <p:txBody>
          <a:bodyPr>
            <a:normAutofit/>
          </a:bodyPr>
          <a:lstStyle/>
          <a:p>
            <a:r>
              <a:rPr lang="cs-CZ" sz="1600" b="1" dirty="0"/>
              <a:t>Melicharová</a:t>
            </a:r>
            <a:r>
              <a:rPr lang="cs-CZ" sz="1600" dirty="0"/>
              <a:t>, </a:t>
            </a:r>
            <a:r>
              <a:rPr lang="cs-CZ" sz="1600" dirty="0" err="1"/>
              <a:t>Fighting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piracy</a:t>
            </a:r>
            <a:r>
              <a:rPr lang="cs-CZ" sz="1600" dirty="0"/>
              <a:t> in Horn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Africa</a:t>
            </a:r>
            <a:r>
              <a:rPr lang="cs-CZ" sz="1600" dirty="0"/>
              <a:t> – Role </a:t>
            </a:r>
            <a:r>
              <a:rPr lang="cs-CZ" sz="1600" dirty="0" err="1"/>
              <a:t>of</a:t>
            </a:r>
            <a:r>
              <a:rPr lang="cs-CZ" sz="1600" dirty="0"/>
              <a:t> NATO and EU, </a:t>
            </a:r>
            <a:r>
              <a:rPr lang="cs-CZ" sz="1600" dirty="0">
                <a:ea typeface="+mn-lt"/>
                <a:cs typeface="+mn-lt"/>
                <a:hlinkClick r:id="rId2"/>
              </a:rPr>
              <a:t>https://dspace5.zcu.cz/bitstream/11025/37895/1/Boj%20s%20piratstvim_Melicharova.pdf</a:t>
            </a:r>
            <a:endParaRPr lang="cs-CZ" sz="1600" dirty="0">
              <a:ea typeface="+mn-lt"/>
              <a:cs typeface="+mn-lt"/>
            </a:endParaRPr>
          </a:p>
          <a:p>
            <a:r>
              <a:rPr lang="cs-CZ" sz="1600" b="1" dirty="0" err="1">
                <a:ea typeface="+mn-lt"/>
                <a:cs typeface="+mn-lt"/>
              </a:rPr>
              <a:t>Fragile</a:t>
            </a:r>
            <a:r>
              <a:rPr lang="cs-CZ" sz="1600" b="1" dirty="0">
                <a:ea typeface="+mn-lt"/>
                <a:cs typeface="+mn-lt"/>
              </a:rPr>
              <a:t> </a:t>
            </a:r>
            <a:r>
              <a:rPr lang="cs-CZ" sz="1600" b="1" dirty="0" err="1">
                <a:ea typeface="+mn-lt"/>
                <a:cs typeface="+mn-lt"/>
              </a:rPr>
              <a:t>states</a:t>
            </a:r>
            <a:r>
              <a:rPr lang="cs-CZ" sz="1600" b="1" dirty="0">
                <a:ea typeface="+mn-lt"/>
                <a:cs typeface="+mn-lt"/>
              </a:rPr>
              <a:t> index</a:t>
            </a:r>
            <a:r>
              <a:rPr lang="cs-CZ" sz="1600" dirty="0">
                <a:ea typeface="+mn-lt"/>
                <a:cs typeface="+mn-lt"/>
              </a:rPr>
              <a:t>, data </a:t>
            </a:r>
            <a:r>
              <a:rPr lang="cs-CZ" sz="1600" dirty="0" err="1">
                <a:ea typeface="+mn-lt"/>
                <a:cs typeface="+mn-lt"/>
              </a:rPr>
              <a:t>of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Failed</a:t>
            </a:r>
            <a:r>
              <a:rPr lang="cs-CZ" sz="1600" dirty="0">
                <a:ea typeface="+mn-lt"/>
                <a:cs typeface="+mn-lt"/>
              </a:rPr>
              <a:t> </a:t>
            </a:r>
            <a:r>
              <a:rPr lang="cs-CZ" sz="1600" dirty="0" err="1">
                <a:ea typeface="+mn-lt"/>
                <a:cs typeface="+mn-lt"/>
              </a:rPr>
              <a:t>states</a:t>
            </a:r>
            <a:r>
              <a:rPr lang="cs-CZ" sz="1600" dirty="0">
                <a:ea typeface="+mn-lt"/>
                <a:cs typeface="+mn-lt"/>
              </a:rPr>
              <a:t>, </a:t>
            </a:r>
            <a:r>
              <a:rPr lang="cs-CZ" sz="1600" dirty="0">
                <a:ea typeface="+mn-lt"/>
                <a:cs typeface="+mn-lt"/>
                <a:hlinkClick r:id="rId3"/>
              </a:rPr>
              <a:t>https://fragilestatesindex.org ; </a:t>
            </a:r>
            <a:r>
              <a:rPr lang="cs-CZ" sz="1600" dirty="0">
                <a:ea typeface="+mn-lt"/>
                <a:cs typeface="+mn-lt"/>
                <a:hlinkClick r:id="rId4"/>
              </a:rPr>
              <a:t>https://fragilestatesindex.org/analytics/fsi-heat-map/</a:t>
            </a:r>
            <a:endParaRPr lang="cs-CZ" sz="1600" dirty="0">
              <a:ea typeface="+mn-lt"/>
              <a:cs typeface="+mn-lt"/>
              <a:hlinkClick r:id="rId3"/>
            </a:endParaRPr>
          </a:p>
          <a:p>
            <a:r>
              <a:rPr lang="cs-CZ" sz="1600" b="1" dirty="0" err="1">
                <a:solidFill>
                  <a:srgbClr val="000000"/>
                </a:solidFill>
              </a:rPr>
              <a:t>Aljazeera</a:t>
            </a:r>
            <a:r>
              <a:rPr lang="cs-CZ" sz="1600" dirty="0">
                <a:solidFill>
                  <a:srgbClr val="000000"/>
                </a:solidFill>
              </a:rPr>
              <a:t> ,</a:t>
            </a:r>
            <a:r>
              <a:rPr lang="cs-CZ" sz="1600" dirty="0" err="1">
                <a:solidFill>
                  <a:srgbClr val="000000"/>
                </a:solidFill>
              </a:rPr>
              <a:t>Suicide</a:t>
            </a:r>
            <a:r>
              <a:rPr lang="cs-CZ" sz="1600" dirty="0">
                <a:solidFill>
                  <a:srgbClr val="000000"/>
                </a:solidFill>
              </a:rPr>
              <a:t> bomber </a:t>
            </a:r>
            <a:r>
              <a:rPr lang="cs-CZ" sz="1600" dirty="0" err="1">
                <a:solidFill>
                  <a:srgbClr val="000000"/>
                </a:solidFill>
              </a:rPr>
              <a:t>kills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at</a:t>
            </a:r>
            <a:r>
              <a:rPr lang="cs-CZ" sz="1600" dirty="0">
                <a:solidFill>
                  <a:srgbClr val="000000"/>
                </a:solidFill>
              </a:rPr>
              <a:t> least </a:t>
            </a:r>
            <a:r>
              <a:rPr lang="cs-CZ" sz="1600" dirty="0" err="1">
                <a:solidFill>
                  <a:srgbClr val="000000"/>
                </a:solidFill>
              </a:rPr>
              <a:t>eight</a:t>
            </a:r>
            <a:r>
              <a:rPr lang="cs-CZ" sz="1600" dirty="0">
                <a:solidFill>
                  <a:srgbClr val="000000"/>
                </a:solidFill>
              </a:rPr>
              <a:t> in </a:t>
            </a:r>
            <a:r>
              <a:rPr lang="cs-CZ" sz="1600" dirty="0" err="1">
                <a:solidFill>
                  <a:srgbClr val="000000"/>
                </a:solidFill>
              </a:rPr>
              <a:t>Somali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capital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5"/>
              </a:rPr>
              <a:t>https://www.aljazeera.com/news/2021/9/25/suicide-bomber-kills-at-least-eight-in-somali-capital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Claire </a:t>
            </a:r>
            <a:r>
              <a:rPr lang="cs-CZ" sz="1600" b="1" dirty="0" err="1">
                <a:solidFill>
                  <a:srgbClr val="000000"/>
                </a:solidFill>
              </a:rPr>
              <a:t>Felter</a:t>
            </a:r>
            <a:r>
              <a:rPr lang="cs-CZ" sz="1600" b="1" dirty="0">
                <a:solidFill>
                  <a:srgbClr val="000000"/>
                </a:solidFill>
              </a:rPr>
              <a:t>,  Jonathan </a:t>
            </a:r>
            <a:r>
              <a:rPr lang="cs-CZ" sz="1600" b="1" dirty="0" err="1">
                <a:solidFill>
                  <a:srgbClr val="000000"/>
                </a:solidFill>
              </a:rPr>
              <a:t>Masters</a:t>
            </a:r>
            <a:r>
              <a:rPr lang="cs-CZ" sz="1600" b="1" dirty="0">
                <a:solidFill>
                  <a:srgbClr val="000000"/>
                </a:solidFill>
              </a:rPr>
              <a:t>, and Mohammed Aly </a:t>
            </a:r>
            <a:r>
              <a:rPr lang="cs-CZ" sz="1600" b="1" dirty="0" err="1">
                <a:solidFill>
                  <a:srgbClr val="000000"/>
                </a:solidFill>
              </a:rPr>
              <a:t>Sergie</a:t>
            </a:r>
            <a:r>
              <a:rPr lang="cs-CZ" sz="1600" b="1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Council</a:t>
            </a:r>
            <a:r>
              <a:rPr lang="cs-CZ" sz="1600" dirty="0">
                <a:solidFill>
                  <a:srgbClr val="000000"/>
                </a:solidFill>
              </a:rPr>
              <a:t> on </a:t>
            </a:r>
            <a:r>
              <a:rPr lang="cs-CZ" sz="1600" dirty="0" err="1">
                <a:solidFill>
                  <a:srgbClr val="000000"/>
                </a:solidFill>
              </a:rPr>
              <a:t>foreign</a:t>
            </a:r>
            <a:r>
              <a:rPr lang="cs-CZ" sz="1600" dirty="0">
                <a:solidFill>
                  <a:srgbClr val="000000"/>
                </a:solidFill>
              </a:rPr>
              <a:t> relations, Al-</a:t>
            </a:r>
            <a:r>
              <a:rPr lang="cs-CZ" sz="1600" dirty="0" err="1">
                <a:solidFill>
                  <a:srgbClr val="000000"/>
                </a:solidFill>
              </a:rPr>
              <a:t>Shabbab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6"/>
              </a:rPr>
              <a:t>https://www.cfr.org/backgrounder/al-shabab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Institute </a:t>
            </a:r>
            <a:r>
              <a:rPr lang="cs-CZ" sz="1600" b="1" dirty="0" err="1">
                <a:solidFill>
                  <a:srgbClr val="000000"/>
                </a:solidFill>
              </a:rPr>
              <a:t>for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security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studies</a:t>
            </a:r>
            <a:r>
              <a:rPr lang="cs-CZ" sz="1600" b="1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</a:rPr>
              <a:t>AMISOM </a:t>
            </a:r>
            <a:r>
              <a:rPr lang="cs-CZ" sz="1600" dirty="0" err="1">
                <a:solidFill>
                  <a:srgbClr val="000000"/>
                </a:solidFill>
              </a:rPr>
              <a:t>should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provide</a:t>
            </a:r>
            <a:r>
              <a:rPr lang="cs-CZ" sz="1600" dirty="0">
                <a:solidFill>
                  <a:srgbClr val="000000"/>
                </a:solidFill>
              </a:rPr>
              <a:t> more </a:t>
            </a:r>
            <a:r>
              <a:rPr lang="cs-CZ" sz="1600" dirty="0" err="1">
                <a:solidFill>
                  <a:srgbClr val="000000"/>
                </a:solidFill>
              </a:rPr>
              <a:t>than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security</a:t>
            </a:r>
            <a:r>
              <a:rPr lang="cs-CZ" sz="1600" dirty="0">
                <a:solidFill>
                  <a:srgbClr val="000000"/>
                </a:solidFill>
              </a:rPr>
              <a:t> in </a:t>
            </a:r>
            <a:r>
              <a:rPr lang="cs-CZ" sz="1600" dirty="0" err="1">
                <a:solidFill>
                  <a:srgbClr val="000000"/>
                </a:solidFill>
              </a:rPr>
              <a:t>Somalia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7"/>
              </a:rPr>
              <a:t>https://issafrica.org/iss-today/amisom-should-provide-more-than-security-in-somalia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BBC, </a:t>
            </a:r>
            <a:r>
              <a:rPr lang="cs-CZ" sz="1600" dirty="0" err="1">
                <a:solidFill>
                  <a:srgbClr val="000000"/>
                </a:solidFill>
              </a:rPr>
              <a:t>Who</a:t>
            </a:r>
            <a:r>
              <a:rPr lang="cs-CZ" sz="1600" dirty="0">
                <a:solidFill>
                  <a:srgbClr val="000000"/>
                </a:solidFill>
              </a:rPr>
              <a:t> are </a:t>
            </a:r>
            <a:r>
              <a:rPr lang="cs-CZ" sz="1600" dirty="0" err="1">
                <a:solidFill>
                  <a:srgbClr val="000000"/>
                </a:solidFill>
              </a:rPr>
              <a:t>Somalia's</a:t>
            </a:r>
            <a:r>
              <a:rPr lang="cs-CZ" sz="1600" dirty="0">
                <a:solidFill>
                  <a:srgbClr val="000000"/>
                </a:solidFill>
              </a:rPr>
              <a:t> al-</a:t>
            </a:r>
            <a:r>
              <a:rPr lang="cs-CZ" sz="1600" dirty="0" err="1">
                <a:solidFill>
                  <a:srgbClr val="000000"/>
                </a:solidFill>
              </a:rPr>
              <a:t>Shabab</a:t>
            </a:r>
            <a:r>
              <a:rPr lang="cs-CZ" sz="1600" dirty="0">
                <a:solidFill>
                  <a:srgbClr val="000000"/>
                </a:solidFill>
              </a:rPr>
              <a:t>?, </a:t>
            </a:r>
            <a:r>
              <a:rPr lang="cs-CZ" sz="1600" dirty="0">
                <a:solidFill>
                  <a:srgbClr val="000000"/>
                </a:solidFill>
                <a:hlinkClick r:id="rId8"/>
              </a:rPr>
              <a:t>https://www.bbc.com/news/world-africa-15336689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Center </a:t>
            </a:r>
            <a:r>
              <a:rPr lang="cs-CZ" sz="1600" b="1" dirty="0" err="1">
                <a:solidFill>
                  <a:srgbClr val="000000"/>
                </a:solidFill>
              </a:rPr>
              <a:t>for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strategic</a:t>
            </a:r>
            <a:r>
              <a:rPr lang="cs-CZ" sz="1600" b="1" dirty="0">
                <a:solidFill>
                  <a:srgbClr val="000000"/>
                </a:solidFill>
              </a:rPr>
              <a:t> and </a:t>
            </a:r>
            <a:r>
              <a:rPr lang="cs-CZ" sz="1600" b="1" dirty="0" err="1">
                <a:solidFill>
                  <a:srgbClr val="000000"/>
                </a:solidFill>
              </a:rPr>
              <a:t>international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studies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Examining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Extremism</a:t>
            </a:r>
            <a:r>
              <a:rPr lang="cs-CZ" sz="1600" dirty="0">
                <a:solidFill>
                  <a:srgbClr val="000000"/>
                </a:solidFill>
              </a:rPr>
              <a:t>: </a:t>
            </a:r>
            <a:r>
              <a:rPr lang="cs-CZ" sz="1600" dirty="0" err="1">
                <a:solidFill>
                  <a:srgbClr val="000000"/>
                </a:solidFill>
              </a:rPr>
              <a:t>Harakat</a:t>
            </a:r>
            <a:r>
              <a:rPr lang="cs-CZ" sz="1600" dirty="0">
                <a:solidFill>
                  <a:srgbClr val="000000"/>
                </a:solidFill>
              </a:rPr>
              <a:t> al </a:t>
            </a:r>
            <a:r>
              <a:rPr lang="cs-CZ" sz="1600" dirty="0" err="1">
                <a:solidFill>
                  <a:srgbClr val="000000"/>
                </a:solidFill>
              </a:rPr>
              <a:t>Shabaab</a:t>
            </a:r>
            <a:r>
              <a:rPr lang="cs-CZ" sz="1600" dirty="0">
                <a:solidFill>
                  <a:srgbClr val="000000"/>
                </a:solidFill>
              </a:rPr>
              <a:t> al </a:t>
            </a:r>
            <a:r>
              <a:rPr lang="cs-CZ" sz="1600" dirty="0" err="1">
                <a:solidFill>
                  <a:srgbClr val="000000"/>
                </a:solidFill>
              </a:rPr>
              <a:t>Mujahideen</a:t>
            </a:r>
            <a:r>
              <a:rPr lang="cs-CZ" sz="1600" dirty="0">
                <a:solidFill>
                  <a:srgbClr val="000000"/>
                </a:solidFill>
              </a:rPr>
              <a:t> (al </a:t>
            </a:r>
            <a:r>
              <a:rPr lang="cs-CZ" sz="1600" dirty="0" err="1">
                <a:solidFill>
                  <a:srgbClr val="000000"/>
                </a:solidFill>
              </a:rPr>
              <a:t>Shabaab</a:t>
            </a:r>
            <a:r>
              <a:rPr lang="cs-CZ" sz="1600" dirty="0">
                <a:solidFill>
                  <a:srgbClr val="000000"/>
                </a:solidFill>
              </a:rPr>
              <a:t>), </a:t>
            </a:r>
            <a:r>
              <a:rPr lang="cs-CZ" sz="1600" dirty="0">
                <a:solidFill>
                  <a:srgbClr val="000000"/>
                </a:solidFill>
                <a:hlinkClick r:id="rId9"/>
              </a:rPr>
              <a:t>https://www.csis.org/blogs/examining-extremism/examining-extremism-harakat-al-shabaab-al-mujahideen-al-shabaab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 err="1">
                <a:solidFill>
                  <a:srgbClr val="000000"/>
                </a:solidFill>
              </a:rPr>
              <a:t>Australian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national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security</a:t>
            </a:r>
            <a:r>
              <a:rPr lang="cs-CZ" sz="1600" dirty="0">
                <a:solidFill>
                  <a:srgbClr val="000000"/>
                </a:solidFill>
              </a:rPr>
              <a:t>, Al-</a:t>
            </a:r>
            <a:r>
              <a:rPr lang="cs-CZ" sz="1600" dirty="0" err="1">
                <a:solidFill>
                  <a:srgbClr val="000000"/>
                </a:solidFill>
              </a:rPr>
              <a:t>Shabab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10"/>
              </a:rPr>
              <a:t>https://www.nationalsecurity.gov.au/Listedterroristorganisations/Pages/Al-Shabaab.aspx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 err="1">
                <a:solidFill>
                  <a:srgbClr val="000000"/>
                </a:solidFill>
              </a:rPr>
              <a:t>Britannica</a:t>
            </a:r>
            <a:r>
              <a:rPr lang="cs-CZ" sz="1600" dirty="0">
                <a:solidFill>
                  <a:srgbClr val="000000"/>
                </a:solidFill>
              </a:rPr>
              <a:t>, Al-</a:t>
            </a:r>
            <a:r>
              <a:rPr lang="cs-CZ" sz="1600" dirty="0" err="1">
                <a:solidFill>
                  <a:srgbClr val="000000"/>
                </a:solidFill>
              </a:rPr>
              <a:t>Shabaab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Somali-based</a:t>
            </a:r>
            <a:r>
              <a:rPr lang="cs-CZ" sz="1600" dirty="0">
                <a:solidFill>
                  <a:srgbClr val="000000"/>
                </a:solidFill>
              </a:rPr>
              <a:t> militant </a:t>
            </a:r>
            <a:r>
              <a:rPr lang="cs-CZ" sz="1600" dirty="0" err="1">
                <a:solidFill>
                  <a:srgbClr val="000000"/>
                </a:solidFill>
              </a:rPr>
              <a:t>group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11"/>
              </a:rPr>
              <a:t>https://www.britannica.com/topic/al-Shabaab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DW</a:t>
            </a:r>
            <a:r>
              <a:rPr lang="cs-CZ" sz="1600" dirty="0">
                <a:solidFill>
                  <a:srgbClr val="000000"/>
                </a:solidFill>
              </a:rPr>
              <a:t>, Al-</a:t>
            </a:r>
            <a:r>
              <a:rPr lang="cs-CZ" sz="1600" dirty="0" err="1">
                <a:solidFill>
                  <a:srgbClr val="000000"/>
                </a:solidFill>
              </a:rPr>
              <a:t>Shabab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12"/>
              </a:rPr>
              <a:t>https://www.dw.com/en/al-shabab/t-18172913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>
                <a:solidFill>
                  <a:srgbClr val="000000"/>
                </a:solidFill>
              </a:rPr>
              <a:t>United </a:t>
            </a:r>
            <a:r>
              <a:rPr lang="cs-CZ" sz="1600" b="1" dirty="0" err="1">
                <a:solidFill>
                  <a:srgbClr val="000000"/>
                </a:solidFill>
              </a:rPr>
              <a:t>States</a:t>
            </a:r>
            <a:r>
              <a:rPr lang="cs-CZ" sz="1600" b="1" dirty="0">
                <a:solidFill>
                  <a:srgbClr val="000000"/>
                </a:solidFill>
              </a:rPr>
              <a:t> institute </a:t>
            </a:r>
            <a:r>
              <a:rPr lang="cs-CZ" sz="1600" b="1" dirty="0" err="1">
                <a:solidFill>
                  <a:srgbClr val="000000"/>
                </a:solidFill>
              </a:rPr>
              <a:t>for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peace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 err="1">
                <a:solidFill>
                  <a:srgbClr val="000000"/>
                </a:solidFill>
              </a:rPr>
              <a:t>Fragile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States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Fail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Their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Citizens</a:t>
            </a:r>
            <a:r>
              <a:rPr lang="cs-CZ" sz="1600" dirty="0">
                <a:solidFill>
                  <a:srgbClr val="000000"/>
                </a:solidFill>
              </a:rPr>
              <a:t> and </a:t>
            </a:r>
            <a:r>
              <a:rPr lang="cs-CZ" sz="1600" dirty="0" err="1">
                <a:solidFill>
                  <a:srgbClr val="000000"/>
                </a:solidFill>
              </a:rPr>
              <a:t>Threaten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Global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Security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13"/>
              </a:rPr>
              <a:t>https://www.usip.org/blog/2018/09/fragile-states-fail-their-citizens-and-threaten-global-security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 err="1">
                <a:solidFill>
                  <a:srgbClr val="000000"/>
                </a:solidFill>
              </a:rPr>
              <a:t>European</a:t>
            </a:r>
            <a:r>
              <a:rPr lang="cs-CZ" sz="1600" b="1" dirty="0">
                <a:solidFill>
                  <a:srgbClr val="000000"/>
                </a:solidFill>
              </a:rPr>
              <a:t> Union Naval </a:t>
            </a:r>
            <a:r>
              <a:rPr lang="cs-CZ" sz="1600" b="1" dirty="0" err="1">
                <a:solidFill>
                  <a:srgbClr val="000000"/>
                </a:solidFill>
              </a:rPr>
              <a:t>forces</a:t>
            </a:r>
            <a:r>
              <a:rPr lang="cs-CZ" sz="1600" b="1" dirty="0">
                <a:solidFill>
                  <a:srgbClr val="000000"/>
                </a:solidFill>
              </a:rPr>
              <a:t> (EUNAVFOR</a:t>
            </a:r>
            <a:r>
              <a:rPr lang="cs-CZ" sz="1600" dirty="0">
                <a:solidFill>
                  <a:srgbClr val="000000"/>
                </a:solidFill>
              </a:rPr>
              <a:t>), COUNTERING PIRACY OFF THE COAST OF SOMALIA, </a:t>
            </a:r>
            <a:r>
              <a:rPr lang="cs-CZ" sz="1600" dirty="0">
                <a:solidFill>
                  <a:srgbClr val="000000"/>
                </a:solidFill>
                <a:hlinkClick r:id="rId14"/>
              </a:rPr>
              <a:t>https://eunavfor.eu</a:t>
            </a:r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b="1" dirty="0" err="1">
                <a:solidFill>
                  <a:srgbClr val="000000"/>
                </a:solidFill>
              </a:rPr>
              <a:t>Aljazeera</a:t>
            </a:r>
            <a:r>
              <a:rPr lang="cs-CZ" sz="1600" b="1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</a:rPr>
              <a:t>Al </a:t>
            </a:r>
            <a:r>
              <a:rPr lang="cs-CZ" sz="1600" dirty="0" err="1">
                <a:solidFill>
                  <a:srgbClr val="000000"/>
                </a:solidFill>
              </a:rPr>
              <a:t>Shabab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claims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Somalia</a:t>
            </a:r>
            <a:r>
              <a:rPr lang="cs-CZ" sz="1600" dirty="0">
                <a:solidFill>
                  <a:srgbClr val="000000"/>
                </a:solidFill>
              </a:rPr>
              <a:t> plane bomb </a:t>
            </a:r>
            <a:r>
              <a:rPr lang="cs-CZ" sz="1600" dirty="0" err="1">
                <a:solidFill>
                  <a:srgbClr val="000000"/>
                </a:solidFill>
              </a:rPr>
              <a:t>attack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dirty="0">
                <a:solidFill>
                  <a:srgbClr val="000000"/>
                </a:solidFill>
                <a:hlinkClick r:id="rId15"/>
              </a:rPr>
              <a:t>https://www.aljazeera.com/news/2016/2/13/al-shabab-claims-somalia-plane-bomb-attack</a:t>
            </a:r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b="1" dirty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>
              <a:ea typeface="+mn-lt"/>
              <a:cs typeface="+mn-lt"/>
              <a:hlinkClick r:id="rId3"/>
            </a:endParaRPr>
          </a:p>
          <a:p>
            <a:endParaRPr lang="cs-CZ" sz="1400" dirty="0">
              <a:ea typeface="+mn-lt"/>
              <a:cs typeface="+mn-lt"/>
              <a:hlinkClick r:id="rId3"/>
            </a:endParaRPr>
          </a:p>
          <a:p>
            <a:endParaRPr lang="cs-CZ" sz="1400" dirty="0">
              <a:ea typeface="+mn-lt"/>
              <a:cs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144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FEF66F7-5AFA-9F4A-A25E-CF82D9B3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48" y="643467"/>
            <a:ext cx="8913703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9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2CAF9B90-71B8-4C25-9829-ED3E5FE0E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6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BCBCDC-8201-474F-B511-21CE9198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1356536"/>
          </a:xfrm>
        </p:spPr>
        <p:txBody>
          <a:bodyPr>
            <a:normAutofit/>
          </a:bodyPr>
          <a:lstStyle/>
          <a:p>
            <a:r>
              <a:rPr lang="cs-CZ" sz="4000" b="1" dirty="0" err="1">
                <a:cs typeface="Calibri Light"/>
              </a:rPr>
              <a:t>African</a:t>
            </a:r>
            <a:r>
              <a:rPr lang="cs-CZ" sz="4000" b="1" dirty="0">
                <a:cs typeface="Calibri Light"/>
              </a:rPr>
              <a:t> </a:t>
            </a:r>
            <a:r>
              <a:rPr lang="cs-CZ" sz="4000" b="1" dirty="0" err="1">
                <a:cs typeface="Calibri Light"/>
              </a:rPr>
              <a:t>corner</a:t>
            </a:r>
            <a:r>
              <a:rPr lang="cs-CZ" sz="4000" b="1" dirty="0">
                <a:cs typeface="Calibri Light"/>
              </a:rPr>
              <a:t>  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F1CAB-17A9-4190-8EEC-25653A7A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99" y="1809760"/>
            <a:ext cx="4537187" cy="43842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>
                <a:cs typeface="Calibri"/>
              </a:rPr>
              <a:t>East part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Africa</a:t>
            </a:r>
            <a:r>
              <a:rPr lang="cs-CZ" sz="2000" dirty="0">
                <a:cs typeface="Calibri"/>
              </a:rPr>
              <a:t>  </a:t>
            </a:r>
          </a:p>
          <a:p>
            <a:r>
              <a:rPr lang="cs-CZ" sz="2000" dirty="0" err="1">
                <a:cs typeface="Calibri"/>
              </a:rPr>
              <a:t>Somalia</a:t>
            </a:r>
            <a:r>
              <a:rPr lang="cs-CZ" sz="2000" dirty="0">
                <a:cs typeface="Calibri"/>
              </a:rPr>
              <a:t> , </a:t>
            </a:r>
            <a:r>
              <a:rPr lang="cs-CZ" sz="2000" dirty="0" err="1">
                <a:cs typeface="Calibri"/>
              </a:rPr>
              <a:t>Ethiopia</a:t>
            </a:r>
            <a:r>
              <a:rPr lang="cs-CZ" sz="2000" dirty="0">
                <a:cs typeface="Calibri"/>
              </a:rPr>
              <a:t>, Eritrea a </a:t>
            </a:r>
            <a:r>
              <a:rPr lang="cs-CZ" sz="2000" dirty="0" err="1"/>
              <a:t>Djibouti</a:t>
            </a:r>
            <a:r>
              <a:rPr lang="cs-CZ" sz="2000" dirty="0">
                <a:cs typeface="Calibri"/>
              </a:rPr>
              <a:t> </a:t>
            </a:r>
          </a:p>
          <a:p>
            <a:r>
              <a:rPr lang="cs-CZ" sz="2000" dirty="0" err="1">
                <a:cs typeface="Calibri"/>
              </a:rPr>
              <a:t>Only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the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Ethiopia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without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acces</a:t>
            </a:r>
            <a:r>
              <a:rPr lang="cs-CZ" sz="2000" dirty="0">
                <a:cs typeface="Calibri"/>
              </a:rPr>
              <a:t> to </a:t>
            </a:r>
            <a:r>
              <a:rPr lang="cs-CZ" sz="2000" dirty="0" err="1">
                <a:cs typeface="Calibri"/>
              </a:rPr>
              <a:t>the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sea</a:t>
            </a:r>
            <a:r>
              <a:rPr lang="cs-CZ" sz="2000" dirty="0">
                <a:cs typeface="Calibri"/>
              </a:rPr>
              <a:t>  </a:t>
            </a:r>
          </a:p>
          <a:p>
            <a:r>
              <a:rPr lang="cs-CZ" sz="2000" dirty="0" err="1">
                <a:ea typeface="+mn-lt"/>
                <a:cs typeface="+mn-lt"/>
              </a:rPr>
              <a:t>Strait</a:t>
            </a:r>
            <a:r>
              <a:rPr lang="cs-CZ" sz="2000" dirty="0">
                <a:ea typeface="+mn-lt"/>
                <a:cs typeface="+mn-lt"/>
              </a:rPr>
              <a:t> Bab al-</a:t>
            </a:r>
            <a:r>
              <a:rPr lang="cs-CZ" sz="2000" dirty="0" err="1">
                <a:ea typeface="+mn-lt"/>
                <a:cs typeface="+mn-lt"/>
              </a:rPr>
              <a:t>Mandab</a:t>
            </a:r>
            <a:r>
              <a:rPr lang="cs-CZ" sz="2000" dirty="0">
                <a:ea typeface="+mn-lt"/>
                <a:cs typeface="+mn-lt"/>
              </a:rPr>
              <a:t> – škrtící bod světa </a:t>
            </a:r>
            <a:endParaRPr lang="cs-CZ" sz="2000" dirty="0">
              <a:cs typeface="Calibri"/>
            </a:endParaRPr>
          </a:p>
          <a:p>
            <a:r>
              <a:rPr lang="cs-CZ" sz="2000" dirty="0">
                <a:cs typeface="Calibri"/>
              </a:rPr>
              <a:t>"</a:t>
            </a:r>
            <a:r>
              <a:rPr lang="cs-CZ" sz="2000" dirty="0" err="1">
                <a:cs typeface="Calibri"/>
              </a:rPr>
              <a:t>neighbouring</a:t>
            </a:r>
            <a:r>
              <a:rPr lang="cs-CZ" sz="2000" dirty="0">
                <a:cs typeface="Calibri"/>
              </a:rPr>
              <a:t>" </a:t>
            </a:r>
            <a:r>
              <a:rPr lang="cs-CZ" sz="2000" dirty="0" err="1">
                <a:cs typeface="Calibri"/>
              </a:rPr>
              <a:t>with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Yemen</a:t>
            </a:r>
            <a:endParaRPr lang="cs-CZ" sz="2000" dirty="0">
              <a:cs typeface="Calibri"/>
            </a:endParaRPr>
          </a:p>
          <a:p>
            <a:pPr lvl="1"/>
            <a:r>
              <a:rPr lang="cs-CZ" sz="1600" dirty="0">
                <a:cs typeface="Calibri"/>
              </a:rPr>
              <a:t> (</a:t>
            </a:r>
            <a:r>
              <a:rPr lang="cs-CZ" sz="1600" dirty="0" err="1">
                <a:cs typeface="Calibri"/>
              </a:rPr>
              <a:t>other</a:t>
            </a:r>
            <a:r>
              <a:rPr lang="cs-CZ" sz="1600" dirty="0">
                <a:cs typeface="Calibri"/>
              </a:rPr>
              <a:t> </a:t>
            </a:r>
            <a:r>
              <a:rPr lang="cs-CZ" sz="1600" dirty="0" err="1">
                <a:cs typeface="Calibri"/>
              </a:rPr>
              <a:t>unstable</a:t>
            </a:r>
            <a:r>
              <a:rPr lang="cs-CZ" sz="1600" dirty="0">
                <a:cs typeface="Calibri"/>
              </a:rPr>
              <a:t> </a:t>
            </a:r>
            <a:r>
              <a:rPr lang="cs-CZ" sz="1600" dirty="0" err="1">
                <a:cs typeface="Calibri"/>
              </a:rPr>
              <a:t>states</a:t>
            </a:r>
            <a:r>
              <a:rPr lang="cs-CZ" sz="1600" dirty="0">
                <a:cs typeface="Calibri"/>
              </a:rPr>
              <a:t>)</a:t>
            </a:r>
          </a:p>
          <a:p>
            <a:r>
              <a:rPr lang="cs-CZ" sz="2000" dirty="0" err="1">
                <a:cs typeface="Calibri"/>
              </a:rPr>
              <a:t>Consequences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decolonisation</a:t>
            </a:r>
            <a:endParaRPr lang="cs-CZ" sz="2000" dirty="0">
              <a:cs typeface="Calibri"/>
            </a:endParaRPr>
          </a:p>
          <a:p>
            <a:pPr lvl="1"/>
            <a:r>
              <a:rPr lang="cs-CZ" sz="1600" dirty="0" err="1"/>
              <a:t>artificial</a:t>
            </a:r>
            <a:r>
              <a:rPr lang="cs-CZ" sz="1600" dirty="0"/>
              <a:t> </a:t>
            </a:r>
            <a:r>
              <a:rPr lang="cs-CZ" sz="1600" dirty="0" err="1"/>
              <a:t>borders</a:t>
            </a:r>
            <a:endParaRPr lang="cs-CZ" sz="1600" dirty="0"/>
          </a:p>
          <a:p>
            <a:pPr lvl="1"/>
            <a:r>
              <a:rPr lang="cs-CZ" sz="1600" dirty="0" err="1">
                <a:cs typeface="Calibri"/>
              </a:rPr>
              <a:t>Ethnic</a:t>
            </a:r>
            <a:r>
              <a:rPr lang="cs-CZ" sz="1600" dirty="0">
                <a:cs typeface="Calibri"/>
              </a:rPr>
              <a:t> and civil </a:t>
            </a:r>
            <a:r>
              <a:rPr lang="cs-CZ" sz="1600" dirty="0" err="1">
                <a:cs typeface="Calibri"/>
              </a:rPr>
              <a:t>wars</a:t>
            </a:r>
            <a:endParaRPr lang="cs-CZ" sz="1600" dirty="0">
              <a:cs typeface="Calibri"/>
            </a:endParaRPr>
          </a:p>
          <a:p>
            <a:endParaRPr lang="cs-CZ" sz="2000" dirty="0">
              <a:cs typeface="Calibri"/>
            </a:endParaRPr>
          </a:p>
          <a:p>
            <a:endParaRPr lang="cs-CZ" sz="2000" dirty="0">
              <a:cs typeface="Calibri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endParaRPr lang="cs-CZ" sz="1600" dirty="0">
              <a:cs typeface="Calibri"/>
            </a:endParaRPr>
          </a:p>
          <a:p>
            <a:endParaRPr lang="cs-CZ" sz="1600" dirty="0">
              <a:cs typeface="Calibri"/>
            </a:endParaRPr>
          </a:p>
          <a:p>
            <a:endParaRPr lang="cs-CZ" sz="1600" dirty="0">
              <a:cs typeface="Calibri"/>
            </a:endParaRPr>
          </a:p>
          <a:p>
            <a:endParaRPr lang="cs-CZ" sz="1600" dirty="0">
              <a:cs typeface="Calibri"/>
            </a:endParaRPr>
          </a:p>
          <a:p>
            <a:endParaRPr lang="cs-CZ" sz="1600" dirty="0">
              <a:cs typeface="Calibri"/>
            </a:endParaRPr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D66DB2DC-8456-45AF-8009-DF9E00077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507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9662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F5441F-8F4D-4CA6-92B6-57265793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8" y="299389"/>
            <a:ext cx="5634161" cy="178881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cs typeface="Calibri Light"/>
              </a:rPr>
              <a:t>Somalia</a:t>
            </a:r>
            <a:r>
              <a:rPr lang="cs-CZ" sz="4000" b="1" dirty="0">
                <a:cs typeface="Calibri Light"/>
              </a:rPr>
              <a:t> 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9C4B7-C462-4B05-BE56-3539C08B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36" y="1954300"/>
            <a:ext cx="5634159" cy="45458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 err="1">
                <a:cs typeface="Calibri"/>
              </a:rPr>
              <a:t>Fishing</a:t>
            </a:r>
            <a:r>
              <a:rPr lang="cs-CZ" sz="2000" dirty="0">
                <a:cs typeface="Calibri"/>
              </a:rPr>
              <a:t> – </a:t>
            </a:r>
            <a:r>
              <a:rPr lang="cs-CZ" sz="2000" dirty="0" err="1">
                <a:cs typeface="Calibri"/>
              </a:rPr>
              <a:t>main</a:t>
            </a:r>
            <a:r>
              <a:rPr lang="cs-CZ" sz="2000" dirty="0">
                <a:cs typeface="Calibri"/>
              </a:rPr>
              <a:t> source </a:t>
            </a:r>
            <a:r>
              <a:rPr lang="cs-CZ" sz="2000" dirty="0" err="1">
                <a:cs typeface="Calibri"/>
              </a:rPr>
              <a:t>for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economy</a:t>
            </a:r>
            <a:r>
              <a:rPr lang="cs-CZ" sz="2000" dirty="0">
                <a:cs typeface="Calibri"/>
              </a:rPr>
              <a:t> </a:t>
            </a:r>
          </a:p>
          <a:p>
            <a:r>
              <a:rPr lang="cs-CZ" sz="2000" dirty="0" err="1">
                <a:cs typeface="Calibri"/>
              </a:rPr>
              <a:t>Unstable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government</a:t>
            </a:r>
            <a:r>
              <a:rPr lang="cs-CZ" sz="2000" dirty="0">
                <a:cs typeface="Calibri"/>
              </a:rPr>
              <a:t>, </a:t>
            </a:r>
            <a:r>
              <a:rPr lang="cs-CZ" sz="2000" dirty="0" err="1">
                <a:cs typeface="Calibri"/>
              </a:rPr>
              <a:t>minimal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control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/>
              <a:t>sovereign </a:t>
            </a:r>
            <a:r>
              <a:rPr lang="cs-CZ" sz="2000" dirty="0" err="1"/>
              <a:t>waters</a:t>
            </a:r>
            <a:r>
              <a:rPr lang="cs-CZ" sz="2000" dirty="0"/>
              <a:t> – </a:t>
            </a:r>
            <a:r>
              <a:rPr lang="cs-CZ" sz="2000" dirty="0" err="1"/>
              <a:t>foreing</a:t>
            </a:r>
            <a:r>
              <a:rPr lang="cs-CZ" sz="2000" dirty="0"/>
              <a:t> </a:t>
            </a:r>
            <a:r>
              <a:rPr lang="cs-CZ" sz="2000" dirty="0" err="1"/>
              <a:t>ships</a:t>
            </a:r>
            <a:r>
              <a:rPr lang="cs-CZ" sz="2000" dirty="0"/>
              <a:t> </a:t>
            </a:r>
            <a:r>
              <a:rPr lang="cs-CZ" sz="2000" dirty="0" err="1"/>
              <a:t>fishing</a:t>
            </a:r>
            <a:r>
              <a:rPr lang="cs-CZ" sz="2000" dirty="0"/>
              <a:t> </a:t>
            </a:r>
            <a:r>
              <a:rPr lang="cs-CZ" sz="2000" dirty="0" err="1"/>
              <a:t>here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 err="1">
                <a:cs typeface="Calibri"/>
              </a:rPr>
              <a:t>Aftermath</a:t>
            </a:r>
            <a:r>
              <a:rPr lang="cs-CZ" sz="2000" dirty="0">
                <a:cs typeface="Calibri"/>
              </a:rPr>
              <a:t> - </a:t>
            </a:r>
            <a:r>
              <a:rPr lang="cs-CZ" sz="2000" dirty="0" err="1">
                <a:cs typeface="Calibri"/>
              </a:rPr>
              <a:t>falling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Somalia‘s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economy</a:t>
            </a:r>
            <a:endParaRPr lang="cs-CZ" sz="2000" dirty="0">
              <a:cs typeface="Calibri"/>
            </a:endParaRPr>
          </a:p>
          <a:p>
            <a:pPr lvl="1"/>
            <a:r>
              <a:rPr lang="cs-CZ" sz="2000" dirty="0">
                <a:cs typeface="Calibri"/>
              </a:rPr>
              <a:t>Many </a:t>
            </a:r>
            <a:r>
              <a:rPr lang="cs-CZ" sz="2000" dirty="0" err="1">
                <a:cs typeface="Calibri"/>
              </a:rPr>
              <a:t>former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fishermans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now</a:t>
            </a:r>
            <a:r>
              <a:rPr lang="cs-CZ" sz="2000" dirty="0">
                <a:cs typeface="Calibri"/>
              </a:rPr>
              <a:t> as a </a:t>
            </a:r>
            <a:r>
              <a:rPr lang="cs-CZ" sz="2000" dirty="0" err="1">
                <a:cs typeface="Calibri"/>
              </a:rPr>
              <a:t>pirates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Strategic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location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near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Gulf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Aden </a:t>
            </a:r>
          </a:p>
          <a:p>
            <a:pPr lvl="1"/>
            <a:r>
              <a:rPr lang="cs-CZ" sz="1600" dirty="0" err="1"/>
              <a:t>Frequent</a:t>
            </a:r>
            <a:r>
              <a:rPr lang="cs-CZ" sz="1600" dirty="0"/>
              <a:t>, a lot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world</a:t>
            </a:r>
            <a:r>
              <a:rPr lang="cs-CZ" sz="1600" dirty="0"/>
              <a:t> </a:t>
            </a:r>
            <a:r>
              <a:rPr lang="cs-CZ" sz="1600" dirty="0" err="1"/>
              <a:t>trade</a:t>
            </a:r>
            <a:r>
              <a:rPr lang="cs-CZ" sz="1600" dirty="0"/>
              <a:t> </a:t>
            </a:r>
            <a:r>
              <a:rPr lang="cs-CZ" sz="1600" dirty="0" err="1"/>
              <a:t>passes</a:t>
            </a:r>
            <a:r>
              <a:rPr lang="cs-CZ" sz="1600" dirty="0"/>
              <a:t> </a:t>
            </a:r>
            <a:r>
              <a:rPr lang="cs-CZ" sz="1600" dirty="0" err="1"/>
              <a:t>through</a:t>
            </a:r>
            <a:r>
              <a:rPr lang="cs-CZ" sz="1600" dirty="0"/>
              <a:t> </a:t>
            </a:r>
            <a:r>
              <a:rPr lang="cs-CZ" sz="1600" dirty="0" err="1"/>
              <a:t>here</a:t>
            </a:r>
            <a:endParaRPr lang="cs-CZ" sz="1600" dirty="0">
              <a:cs typeface="Calibri"/>
            </a:endParaRPr>
          </a:p>
          <a:p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Piracy</a:t>
            </a:r>
            <a:r>
              <a:rPr lang="cs-CZ" sz="2000" dirty="0">
                <a:cs typeface="Calibri"/>
              </a:rPr>
              <a:t> = </a:t>
            </a:r>
            <a:r>
              <a:rPr lang="cs-CZ" sz="2000" dirty="0" err="1">
                <a:cs typeface="Calibri"/>
              </a:rPr>
              <a:t>Involvement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IOs</a:t>
            </a:r>
            <a:r>
              <a:rPr lang="cs-CZ" sz="2000" dirty="0">
                <a:cs typeface="Calibri"/>
              </a:rPr>
              <a:t>, NATO and EU</a:t>
            </a:r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BA1B5697-42F2-4D35-AC70-5153F4213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181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bjekt v exteriéru&#10;&#10;Popis se vygeneroval automaticky.">
            <a:extLst>
              <a:ext uri="{FF2B5EF4-FFF2-40B4-BE49-F238E27FC236}">
                <a16:creationId xmlns:a16="http://schemas.microsoft.com/office/drawing/2014/main" id="{D3DB477F-2308-4BE7-B0BE-BDDF2ECC1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0" r="21663" b="-1"/>
          <a:stretch/>
        </p:blipFill>
        <p:spPr>
          <a:xfrm>
            <a:off x="6993488" y="804661"/>
            <a:ext cx="4480560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62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exteriér, nákladní auto, vojenské vozidlo, doprava&#10;&#10;Popis se vygeneroval automaticky.">
            <a:extLst>
              <a:ext uri="{FF2B5EF4-FFF2-40B4-BE49-F238E27FC236}">
                <a16:creationId xmlns:a16="http://schemas.microsoft.com/office/drawing/2014/main" id="{68B256B5-80BD-4A09-BAE0-394FCA55F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2" r="535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121ED1-69CB-4A1B-8C65-FA6F7AAE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cs typeface="Calibri Light"/>
              </a:rPr>
              <a:t>Somalia</a:t>
            </a:r>
            <a:r>
              <a:rPr lang="cs-CZ" sz="4000" b="1" dirty="0">
                <a:cs typeface="Calibri Light"/>
              </a:rPr>
              <a:t> - </a:t>
            </a:r>
            <a:r>
              <a:rPr lang="cs-CZ" sz="4000" b="1" dirty="0" err="1">
                <a:cs typeface="Calibri Light"/>
              </a:rPr>
              <a:t>History</a:t>
            </a:r>
            <a:r>
              <a:rPr lang="cs-CZ" sz="4000" b="1" dirty="0">
                <a:cs typeface="Calibri Light"/>
              </a:rPr>
              <a:t> </a:t>
            </a:r>
            <a:endParaRPr lang="cs-CZ" sz="4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A5B0C-5F8F-484B-A176-A38CB0A8B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1" y="2264868"/>
            <a:ext cx="5892800" cy="4674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800" dirty="0" err="1">
                <a:cs typeface="Calibri"/>
              </a:rPr>
              <a:t>Regions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of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interest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during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Cold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War</a:t>
            </a:r>
            <a:endParaRPr lang="cs-CZ" sz="1800" dirty="0">
              <a:cs typeface="Calibri"/>
            </a:endParaRPr>
          </a:p>
          <a:p>
            <a:r>
              <a:rPr lang="cs-CZ" sz="1800" dirty="0" err="1"/>
              <a:t>Assassination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presidet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Shirmarke</a:t>
            </a:r>
            <a:r>
              <a:rPr lang="cs-CZ" sz="1800" dirty="0">
                <a:cs typeface="Calibri"/>
              </a:rPr>
              <a:t> –&gt; </a:t>
            </a:r>
            <a:r>
              <a:rPr lang="cs-CZ" sz="1800" dirty="0" err="1">
                <a:cs typeface="Calibri"/>
              </a:rPr>
              <a:t>military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coup</a:t>
            </a:r>
            <a:r>
              <a:rPr lang="cs-CZ" sz="1800" dirty="0">
                <a:cs typeface="Calibri"/>
              </a:rPr>
              <a:t> in 1969</a:t>
            </a:r>
          </a:p>
          <a:p>
            <a:r>
              <a:rPr lang="cs-CZ" sz="1800" dirty="0">
                <a:cs typeface="Calibri"/>
              </a:rPr>
              <a:t>New part </a:t>
            </a:r>
            <a:r>
              <a:rPr lang="cs-CZ" sz="1800" dirty="0" err="1">
                <a:cs typeface="Calibri"/>
              </a:rPr>
              <a:t>of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Somalia‘s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gov</a:t>
            </a:r>
            <a:r>
              <a:rPr lang="cs-CZ" sz="1800" dirty="0">
                <a:cs typeface="Calibri"/>
              </a:rPr>
              <a:t> are </a:t>
            </a:r>
            <a:r>
              <a:rPr lang="cs-CZ" sz="1800" dirty="0" err="1">
                <a:cs typeface="Calibri"/>
              </a:rPr>
              <a:t>communist</a:t>
            </a:r>
            <a:r>
              <a:rPr lang="cs-CZ" sz="1800" dirty="0">
                <a:cs typeface="Calibri"/>
              </a:rPr>
              <a:t> </a:t>
            </a:r>
          </a:p>
          <a:p>
            <a:pPr lvl="1"/>
            <a:r>
              <a:rPr lang="cs-CZ" sz="1400" dirty="0" err="1"/>
              <a:t>nationalization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private</a:t>
            </a:r>
            <a:r>
              <a:rPr lang="cs-CZ" sz="1400" dirty="0"/>
              <a:t> </a:t>
            </a:r>
            <a:r>
              <a:rPr lang="cs-CZ" sz="1400" dirty="0" err="1"/>
              <a:t>property</a:t>
            </a:r>
            <a:endParaRPr lang="cs-CZ" sz="1400" dirty="0">
              <a:cs typeface="Calibri"/>
            </a:endParaRPr>
          </a:p>
          <a:p>
            <a:r>
              <a:rPr lang="cs-CZ" sz="1800" dirty="0" err="1">
                <a:cs typeface="Calibri"/>
              </a:rPr>
              <a:t>Empathy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towards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the</a:t>
            </a:r>
            <a:r>
              <a:rPr lang="cs-CZ" sz="1800" dirty="0">
                <a:cs typeface="Calibri"/>
              </a:rPr>
              <a:t> USSR</a:t>
            </a:r>
          </a:p>
          <a:p>
            <a:r>
              <a:rPr lang="cs-CZ" sz="1800" dirty="0">
                <a:cs typeface="Calibri"/>
              </a:rPr>
              <a:t> </a:t>
            </a:r>
            <a:r>
              <a:rPr lang="cs-CZ" sz="1800" dirty="0" err="1">
                <a:cs typeface="Calibri"/>
              </a:rPr>
              <a:t>Teritorial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disputes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with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Ethiopia</a:t>
            </a:r>
            <a:endParaRPr lang="cs-CZ" sz="1800" dirty="0">
              <a:cs typeface="Calibri"/>
            </a:endParaRPr>
          </a:p>
          <a:p>
            <a:endParaRPr lang="cs-CZ" sz="1800" dirty="0">
              <a:cs typeface="Calibri"/>
            </a:endParaRPr>
          </a:p>
          <a:p>
            <a:r>
              <a:rPr lang="cs-CZ" sz="1800" dirty="0" err="1">
                <a:cs typeface="Calibri"/>
              </a:rPr>
              <a:t>Somalia</a:t>
            </a:r>
            <a:r>
              <a:rPr lang="cs-CZ" sz="1800" dirty="0">
                <a:cs typeface="Calibri"/>
              </a:rPr>
              <a:t> – </a:t>
            </a:r>
            <a:r>
              <a:rPr lang="cs-CZ" sz="1800" dirty="0" err="1"/>
              <a:t>homogeneous</a:t>
            </a:r>
            <a:r>
              <a:rPr lang="cs-CZ" sz="1800" dirty="0"/>
              <a:t> </a:t>
            </a:r>
            <a:r>
              <a:rPr lang="cs-CZ" sz="1800" dirty="0">
                <a:cs typeface="Calibri"/>
              </a:rPr>
              <a:t>–  many </a:t>
            </a:r>
            <a:r>
              <a:rPr lang="cs-CZ" sz="1800" dirty="0" err="1">
                <a:cs typeface="Calibri"/>
              </a:rPr>
              <a:t>clans</a:t>
            </a:r>
            <a:r>
              <a:rPr lang="cs-CZ" sz="1800" dirty="0">
                <a:cs typeface="Calibri"/>
              </a:rPr>
              <a:t>, hard </a:t>
            </a:r>
            <a:r>
              <a:rPr lang="cs-CZ" sz="1800" dirty="0" err="1">
                <a:cs typeface="Calibri"/>
              </a:rPr>
              <a:t>negotiations</a:t>
            </a:r>
            <a:r>
              <a:rPr lang="cs-CZ" sz="1800" dirty="0">
                <a:cs typeface="Calibri"/>
              </a:rPr>
              <a:t> </a:t>
            </a:r>
          </a:p>
          <a:p>
            <a:r>
              <a:rPr lang="cs-CZ" sz="1800" dirty="0">
                <a:cs typeface="Calibri"/>
              </a:rPr>
              <a:t>1991 civil </a:t>
            </a:r>
            <a:r>
              <a:rPr lang="cs-CZ" sz="1800" dirty="0" err="1">
                <a:cs typeface="Calibri"/>
              </a:rPr>
              <a:t>war</a:t>
            </a:r>
            <a:r>
              <a:rPr lang="cs-CZ" sz="1800" dirty="0">
                <a:cs typeface="Calibri"/>
              </a:rPr>
              <a:t> - </a:t>
            </a:r>
            <a:r>
              <a:rPr lang="cs-CZ" sz="1800" dirty="0" err="1"/>
              <a:t>inability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government</a:t>
            </a:r>
            <a:r>
              <a:rPr lang="cs-CZ" sz="1800" dirty="0"/>
              <a:t> to </a:t>
            </a:r>
            <a:r>
              <a:rPr lang="cs-CZ" sz="1800" dirty="0" err="1"/>
              <a:t>establish</a:t>
            </a:r>
            <a:r>
              <a:rPr lang="cs-CZ" sz="1800" dirty="0"/>
              <a:t> </a:t>
            </a:r>
            <a:r>
              <a:rPr lang="cs-CZ" sz="1800" dirty="0" err="1"/>
              <a:t>order</a:t>
            </a:r>
            <a:r>
              <a:rPr lang="cs-CZ" sz="1800" dirty="0"/>
              <a:t> (</a:t>
            </a:r>
            <a:r>
              <a:rPr lang="cs-CZ" sz="1800" dirty="0" err="1"/>
              <a:t>Dictator</a:t>
            </a:r>
            <a:r>
              <a:rPr lang="cs-CZ" sz="1800" dirty="0"/>
              <a:t> </a:t>
            </a:r>
            <a:r>
              <a:rPr lang="cs-CZ" sz="1800" dirty="0" err="1"/>
              <a:t>Baare</a:t>
            </a:r>
            <a:r>
              <a:rPr lang="cs-CZ" sz="1800" dirty="0"/>
              <a:t>)</a:t>
            </a:r>
          </a:p>
          <a:p>
            <a:endParaRPr lang="cs-CZ" sz="1800" dirty="0">
              <a:cs typeface="Calibri"/>
            </a:endParaRPr>
          </a:p>
          <a:p>
            <a:r>
              <a:rPr lang="cs-CZ" sz="1800" dirty="0" err="1">
                <a:cs typeface="Calibri"/>
              </a:rPr>
              <a:t>Ethiopian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invasion</a:t>
            </a:r>
            <a:r>
              <a:rPr lang="cs-CZ" sz="1800" dirty="0">
                <a:cs typeface="Calibri"/>
              </a:rPr>
              <a:t> to </a:t>
            </a:r>
            <a:r>
              <a:rPr lang="cs-CZ" sz="1800" dirty="0" err="1">
                <a:cs typeface="Calibri"/>
              </a:rPr>
              <a:t>Somalia</a:t>
            </a:r>
            <a:r>
              <a:rPr lang="cs-CZ" sz="1800" dirty="0">
                <a:cs typeface="Calibri"/>
              </a:rPr>
              <a:t> in 2006</a:t>
            </a:r>
            <a:endParaRPr lang="cs-CZ" sz="1100" dirty="0">
              <a:cs typeface="Calibri"/>
            </a:endParaRPr>
          </a:p>
          <a:p>
            <a:endParaRPr lang="cs-CZ" sz="1100" dirty="0">
              <a:cs typeface="Calibri"/>
            </a:endParaRPr>
          </a:p>
          <a:p>
            <a:endParaRPr lang="cs-CZ" sz="1100" dirty="0">
              <a:cs typeface="Calibri"/>
            </a:endParaRPr>
          </a:p>
          <a:p>
            <a:endParaRPr lang="cs-CZ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90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6A825-504E-4F7C-9E7F-B246549A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802E23-4ED1-4899-AD01-5D552B8D7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269"/>
            <a:ext cx="4604657" cy="43034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 err="1"/>
              <a:t>Secession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territory</a:t>
            </a:r>
            <a:endParaRPr lang="cs-CZ" sz="2000" dirty="0">
              <a:ea typeface="+mn-lt"/>
              <a:cs typeface="+mn-lt"/>
            </a:endParaRPr>
          </a:p>
          <a:p>
            <a:pPr lvl="1"/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creation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of</a:t>
            </a:r>
            <a:r>
              <a:rPr lang="cs-CZ" sz="2000" dirty="0">
                <a:ea typeface="+mn-lt"/>
                <a:cs typeface="+mn-lt"/>
              </a:rPr>
              <a:t>  </a:t>
            </a:r>
            <a:r>
              <a:rPr lang="cs-CZ" sz="2000" dirty="0" err="1">
                <a:ea typeface="+mn-lt"/>
                <a:cs typeface="+mn-lt"/>
              </a:rPr>
              <a:t>Somaliland</a:t>
            </a:r>
            <a:r>
              <a:rPr lang="cs-CZ" sz="2000" dirty="0">
                <a:ea typeface="+mn-lt"/>
                <a:cs typeface="+mn-lt"/>
              </a:rPr>
              <a:t> (</a:t>
            </a:r>
            <a:r>
              <a:rPr lang="cs-CZ" sz="2000" dirty="0" err="1">
                <a:ea typeface="+mn-lt"/>
                <a:cs typeface="+mn-lt"/>
              </a:rPr>
              <a:t>Hergeysa</a:t>
            </a:r>
            <a:r>
              <a:rPr lang="cs-CZ" sz="2000" dirty="0">
                <a:ea typeface="+mn-lt"/>
                <a:cs typeface="+mn-lt"/>
              </a:rPr>
              <a:t>)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cs-CZ" sz="2000" dirty="0">
              <a:cs typeface="Calibri"/>
            </a:endParaRPr>
          </a:p>
          <a:p>
            <a:r>
              <a:rPr lang="cs-CZ" sz="2000" dirty="0" err="1"/>
              <a:t>Secession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other</a:t>
            </a:r>
            <a:r>
              <a:rPr lang="cs-CZ" sz="2000" dirty="0">
                <a:cs typeface="Calibri"/>
              </a:rPr>
              <a:t> par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Somalia</a:t>
            </a:r>
            <a:r>
              <a:rPr lang="cs-CZ" sz="2000" dirty="0">
                <a:cs typeface="Calibri"/>
              </a:rPr>
              <a:t> </a:t>
            </a:r>
          </a:p>
          <a:p>
            <a:pPr lvl="1"/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Puntland</a:t>
            </a:r>
            <a:r>
              <a:rPr lang="cs-CZ" sz="2000" dirty="0">
                <a:cs typeface="Calibri"/>
              </a:rPr>
              <a:t> (</a:t>
            </a:r>
            <a:r>
              <a:rPr lang="cs-CZ" sz="2000" dirty="0" err="1">
                <a:cs typeface="Calibri"/>
              </a:rPr>
              <a:t>Garoowe</a:t>
            </a:r>
            <a:r>
              <a:rPr lang="cs-CZ" sz="2000" dirty="0">
                <a:cs typeface="Calibri"/>
              </a:rPr>
              <a:t>)</a:t>
            </a:r>
            <a:endParaRPr lang="cs-CZ" sz="2000" dirty="0"/>
          </a:p>
          <a:p>
            <a:pPr lvl="1"/>
            <a:r>
              <a:rPr lang="cs-CZ" sz="2000" dirty="0" err="1">
                <a:cs typeface="Calibri"/>
              </a:rPr>
              <a:t>Operations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of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Daesh</a:t>
            </a:r>
            <a:r>
              <a:rPr lang="cs-CZ" sz="2000" dirty="0">
                <a:cs typeface="Calibri"/>
              </a:rPr>
              <a:t> – </a:t>
            </a:r>
            <a:r>
              <a:rPr lang="cs-CZ" sz="2000" dirty="0" err="1">
                <a:cs typeface="Calibri"/>
              </a:rPr>
              <a:t>Terrorism</a:t>
            </a:r>
            <a:endParaRPr lang="cs-CZ" sz="2000" dirty="0">
              <a:cs typeface="Calibri"/>
            </a:endParaRPr>
          </a:p>
          <a:p>
            <a:r>
              <a:rPr lang="cs-CZ" sz="2000" dirty="0" err="1">
                <a:cs typeface="Calibri"/>
              </a:rPr>
              <a:t>Teritorial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disputes</a:t>
            </a:r>
            <a:endParaRPr lang="cs-CZ" sz="2000" dirty="0">
              <a:cs typeface="Calibri"/>
            </a:endParaRPr>
          </a:p>
          <a:p>
            <a:r>
              <a:rPr lang="cs-CZ" sz="2000" dirty="0"/>
              <a:t>Settlement </a:t>
            </a:r>
            <a:r>
              <a:rPr lang="cs-CZ" sz="2000" dirty="0" err="1"/>
              <a:t>efforts</a:t>
            </a:r>
            <a:r>
              <a:rPr lang="cs-CZ" sz="2000" dirty="0"/>
              <a:t> - UN </a:t>
            </a:r>
            <a:r>
              <a:rPr lang="cs-CZ" sz="2000" dirty="0" err="1"/>
              <a:t>mission</a:t>
            </a:r>
            <a:endParaRPr lang="cs-CZ" sz="2000" dirty="0"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0FD62E-B190-2F49-A33C-E3273A950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0"/>
            <a:ext cx="514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F236DA-4EC0-4C57-8F50-738149A52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972" y="65465"/>
            <a:ext cx="6842980" cy="1046644"/>
          </a:xfrm>
        </p:spPr>
        <p:txBody>
          <a:bodyPr>
            <a:normAutofit/>
          </a:bodyPr>
          <a:lstStyle/>
          <a:p>
            <a:r>
              <a:rPr lang="cs-CZ" b="1" dirty="0" err="1">
                <a:cs typeface="Calibri Light"/>
              </a:rPr>
              <a:t>Somalia</a:t>
            </a:r>
            <a:r>
              <a:rPr lang="cs-CZ" b="1" dirty="0">
                <a:cs typeface="Calibri Light"/>
              </a:rPr>
              <a:t> in </a:t>
            </a:r>
            <a:r>
              <a:rPr lang="cs-CZ" b="1" dirty="0" err="1">
                <a:cs typeface="Calibri Light"/>
              </a:rPr>
              <a:t>the</a:t>
            </a:r>
            <a:r>
              <a:rPr lang="cs-CZ" b="1" dirty="0">
                <a:cs typeface="Calibri Light"/>
              </a:rPr>
              <a:t> 21st </a:t>
            </a:r>
            <a:r>
              <a:rPr lang="cs-CZ" b="1" dirty="0" err="1">
                <a:cs typeface="Calibri Light"/>
              </a:rPr>
              <a:t>century</a:t>
            </a:r>
            <a:endParaRPr lang="cs-CZ" b="1" dirty="0">
              <a:cs typeface="Calibri Light"/>
            </a:endParaRPr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0F9DC529-67CF-4B80-BD72-134E2CAB1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5" r="2143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2F090-049A-4A08-B6E4-F425E2ED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988540"/>
            <a:ext cx="7518482" cy="54369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extreme</a:t>
            </a:r>
            <a:r>
              <a:rPr lang="cs-CZ" sz="1800" dirty="0"/>
              <a:t> </a:t>
            </a:r>
            <a:r>
              <a:rPr lang="cs-CZ" sz="1800" dirty="0" err="1"/>
              <a:t>form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 </a:t>
            </a:r>
            <a:r>
              <a:rPr lang="cs-CZ" sz="1800" dirty="0" err="1"/>
              <a:t>Failed</a:t>
            </a:r>
            <a:r>
              <a:rPr lang="cs-CZ" sz="1800" dirty="0"/>
              <a:t> </a:t>
            </a:r>
            <a:r>
              <a:rPr lang="cs-CZ" sz="1800" dirty="0" err="1"/>
              <a:t>state</a:t>
            </a:r>
            <a:endParaRPr lang="cs-CZ" sz="1800" dirty="0">
              <a:cs typeface="Calibri"/>
            </a:endParaRPr>
          </a:p>
          <a:p>
            <a:r>
              <a:rPr lang="cs-CZ" sz="1800" dirty="0" err="1"/>
              <a:t>Pirate</a:t>
            </a:r>
            <a:r>
              <a:rPr lang="cs-CZ" sz="1800" dirty="0"/>
              <a:t> </a:t>
            </a:r>
            <a:r>
              <a:rPr lang="cs-CZ" sz="1800" dirty="0" err="1"/>
              <a:t>attacks</a:t>
            </a:r>
            <a:r>
              <a:rPr lang="cs-CZ" sz="1800" dirty="0"/>
              <a:t> </a:t>
            </a:r>
            <a:r>
              <a:rPr lang="cs-CZ" sz="1800" dirty="0" err="1"/>
              <a:t>after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fall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a </a:t>
            </a:r>
            <a:r>
              <a:rPr lang="cs-CZ" sz="1800" dirty="0" err="1"/>
              <a:t>stable</a:t>
            </a:r>
            <a:r>
              <a:rPr lang="cs-CZ" sz="1800" dirty="0"/>
              <a:t> </a:t>
            </a:r>
            <a:r>
              <a:rPr lang="cs-CZ" sz="1800" dirty="0" err="1"/>
              <a:t>government</a:t>
            </a:r>
            <a:r>
              <a:rPr lang="cs-CZ" sz="1800" dirty="0"/>
              <a:t> in 2004 </a:t>
            </a:r>
            <a:endParaRPr lang="cs-CZ" sz="1800" dirty="0">
              <a:cs typeface="Calibri"/>
            </a:endParaRPr>
          </a:p>
          <a:p>
            <a:r>
              <a:rPr lang="cs-CZ" sz="1800" dirty="0"/>
              <a:t>2005 – </a:t>
            </a:r>
            <a:r>
              <a:rPr lang="cs-CZ" sz="1800" dirty="0" err="1"/>
              <a:t>Massive</a:t>
            </a:r>
            <a:r>
              <a:rPr lang="cs-CZ" sz="1800" dirty="0"/>
              <a:t> </a:t>
            </a:r>
            <a:r>
              <a:rPr lang="cs-CZ" sz="1800" dirty="0" err="1"/>
              <a:t>growth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piracy</a:t>
            </a:r>
            <a:r>
              <a:rPr lang="cs-CZ" sz="1800" dirty="0"/>
              <a:t> in </a:t>
            </a:r>
            <a:r>
              <a:rPr lang="cs-CZ" sz="1800" dirty="0" err="1"/>
              <a:t>the</a:t>
            </a:r>
            <a:r>
              <a:rPr lang="cs-CZ" sz="1800" dirty="0"/>
              <a:t> area </a:t>
            </a:r>
            <a:endParaRPr lang="cs-CZ" sz="1800" dirty="0">
              <a:cs typeface="Calibri"/>
            </a:endParaRPr>
          </a:p>
          <a:p>
            <a:r>
              <a:rPr lang="cs-CZ" sz="1800" dirty="0"/>
              <a:t>2006 – </a:t>
            </a:r>
            <a:r>
              <a:rPr lang="cs-CZ" sz="1800" dirty="0" err="1"/>
              <a:t>Decline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piracy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Islamists</a:t>
            </a:r>
            <a:r>
              <a:rPr lang="cs-CZ" sz="1800" dirty="0"/>
              <a:t> coming to </a:t>
            </a:r>
            <a:r>
              <a:rPr lang="cs-CZ" sz="1800" dirty="0" err="1"/>
              <a:t>power</a:t>
            </a:r>
            <a:r>
              <a:rPr lang="cs-CZ" sz="1800" dirty="0"/>
              <a:t> </a:t>
            </a:r>
            <a:endParaRPr lang="cs-CZ" sz="1800" dirty="0">
              <a:cs typeface="Calibri"/>
            </a:endParaRPr>
          </a:p>
          <a:p>
            <a:pPr lvl="1"/>
            <a:r>
              <a:rPr lang="cs-CZ" sz="1800" dirty="0" err="1"/>
              <a:t>Strict</a:t>
            </a:r>
            <a:r>
              <a:rPr lang="cs-CZ" sz="1800" dirty="0"/>
              <a:t> </a:t>
            </a:r>
            <a:r>
              <a:rPr lang="cs-CZ" sz="1800" dirty="0" err="1"/>
              <a:t>religious</a:t>
            </a:r>
            <a:r>
              <a:rPr lang="cs-CZ" sz="1800" dirty="0"/>
              <a:t> </a:t>
            </a:r>
            <a:r>
              <a:rPr lang="cs-CZ" sz="1800" dirty="0" err="1"/>
              <a:t>rules</a:t>
            </a:r>
            <a:endParaRPr lang="cs-CZ" sz="1800" dirty="0">
              <a:cs typeface="Calibri"/>
            </a:endParaRPr>
          </a:p>
          <a:p>
            <a:r>
              <a:rPr lang="cs-CZ" sz="1800" dirty="0"/>
              <a:t>2007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new</a:t>
            </a:r>
            <a:r>
              <a:rPr lang="cs-CZ" sz="1800" dirty="0"/>
              <a:t> </a:t>
            </a:r>
            <a:r>
              <a:rPr lang="cs-CZ" sz="1800" dirty="0" err="1"/>
              <a:t>government</a:t>
            </a:r>
            <a:r>
              <a:rPr lang="cs-CZ" sz="1800" dirty="0"/>
              <a:t> </a:t>
            </a:r>
            <a:r>
              <a:rPr lang="cs-CZ" sz="1800" dirty="0" err="1"/>
              <a:t>unable</a:t>
            </a:r>
            <a:r>
              <a:rPr lang="cs-CZ" sz="1800" dirty="0"/>
              <a:t> to </a:t>
            </a:r>
            <a:br>
              <a:rPr lang="cs-CZ" sz="1800" dirty="0"/>
            </a:br>
            <a:r>
              <a:rPr lang="cs-CZ" sz="1800" dirty="0"/>
              <a:t>		</a:t>
            </a:r>
            <a:r>
              <a:rPr lang="cs-CZ" sz="1800" dirty="0" err="1"/>
              <a:t>maintains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safe</a:t>
            </a:r>
            <a:r>
              <a:rPr lang="cs-CZ" sz="1800" dirty="0"/>
              <a:t> place </a:t>
            </a:r>
            <a:r>
              <a:rPr lang="cs-CZ" sz="1800" dirty="0" err="1"/>
              <a:t>for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population</a:t>
            </a:r>
            <a:endParaRPr lang="cs-CZ" sz="1800" dirty="0">
              <a:cs typeface="Calibri"/>
            </a:endParaRPr>
          </a:p>
          <a:p>
            <a:r>
              <a:rPr lang="cs-CZ" sz="1800" dirty="0"/>
              <a:t>Aid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Ethiopia's</a:t>
            </a:r>
            <a:r>
              <a:rPr lang="cs-CZ" sz="1800" dirty="0"/>
              <a:t> </a:t>
            </a:r>
            <a:r>
              <a:rPr lang="cs-CZ" sz="1800" dirty="0" err="1"/>
              <a:t>armed</a:t>
            </a:r>
            <a:r>
              <a:rPr lang="cs-CZ" sz="1800" dirty="0"/>
              <a:t> </a:t>
            </a:r>
            <a:r>
              <a:rPr lang="cs-CZ" sz="1800" dirty="0" err="1"/>
              <a:t>forces</a:t>
            </a:r>
            <a:r>
              <a:rPr lang="cs-CZ" sz="1800" dirty="0"/>
              <a:t>, </a:t>
            </a:r>
            <a:r>
              <a:rPr lang="cs-CZ" sz="1800" dirty="0" err="1"/>
              <a:t>government</a:t>
            </a:r>
            <a:r>
              <a:rPr lang="cs-CZ" sz="1800" dirty="0"/>
              <a:t> </a:t>
            </a:r>
            <a:r>
              <a:rPr lang="cs-CZ" sz="1800" dirty="0" err="1"/>
              <a:t>collapse</a:t>
            </a:r>
            <a:r>
              <a:rPr lang="cs-CZ" sz="1800" dirty="0"/>
              <a:t>, </a:t>
            </a:r>
            <a:br>
              <a:rPr lang="cs-CZ" sz="1800" dirty="0"/>
            </a:br>
            <a:r>
              <a:rPr lang="cs-CZ" sz="1800" dirty="0" err="1"/>
              <a:t>clashes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rebels</a:t>
            </a:r>
            <a:endParaRPr lang="cs-CZ" sz="1800" dirty="0">
              <a:cs typeface="Calibri"/>
            </a:endParaRPr>
          </a:p>
          <a:p>
            <a:pPr lvl="1"/>
            <a:r>
              <a:rPr lang="cs-CZ" sz="1800" dirty="0" err="1"/>
              <a:t>civilians</a:t>
            </a:r>
            <a:r>
              <a:rPr lang="cs-CZ" sz="1800" dirty="0"/>
              <a:t> </a:t>
            </a:r>
            <a:r>
              <a:rPr lang="cs-CZ" sz="1800" dirty="0" err="1"/>
              <a:t>being</a:t>
            </a:r>
            <a:r>
              <a:rPr lang="cs-CZ" sz="1800" dirty="0"/>
              <a:t> </a:t>
            </a:r>
            <a:r>
              <a:rPr lang="cs-CZ" sz="1800" dirty="0" err="1"/>
              <a:t>held</a:t>
            </a:r>
            <a:r>
              <a:rPr lang="cs-CZ" sz="1800" dirty="0"/>
              <a:t> as a </a:t>
            </a:r>
            <a:r>
              <a:rPr lang="cs-CZ" sz="1800" dirty="0" err="1"/>
              <a:t>hostages</a:t>
            </a:r>
            <a:r>
              <a:rPr lang="cs-CZ" sz="1800" dirty="0"/>
              <a:t> (abuse by </a:t>
            </a:r>
            <a:r>
              <a:rPr lang="cs-CZ" sz="1800" dirty="0" err="1"/>
              <a:t>both</a:t>
            </a:r>
            <a:r>
              <a:rPr lang="cs-CZ" sz="1800" dirty="0"/>
              <a:t> </a:t>
            </a:r>
            <a:r>
              <a:rPr lang="cs-CZ" sz="1800" dirty="0" err="1"/>
              <a:t>sides</a:t>
            </a:r>
            <a:r>
              <a:rPr lang="cs-CZ" sz="1800" dirty="0"/>
              <a:t>) </a:t>
            </a:r>
            <a:endParaRPr lang="cs-CZ" sz="1800" dirty="0">
              <a:cs typeface="Calibri"/>
            </a:endParaRPr>
          </a:p>
          <a:p>
            <a:r>
              <a:rPr lang="cs-CZ" sz="1800" dirty="0" err="1"/>
              <a:t>Failure</a:t>
            </a:r>
            <a:r>
              <a:rPr lang="cs-CZ" sz="1800" dirty="0"/>
              <a:t> to </a:t>
            </a:r>
            <a:r>
              <a:rPr lang="cs-CZ" sz="1800" dirty="0" err="1"/>
              <a:t>guarantee</a:t>
            </a:r>
            <a:r>
              <a:rPr lang="cs-CZ" sz="1800" dirty="0"/>
              <a:t> </a:t>
            </a:r>
            <a:r>
              <a:rPr lang="cs-CZ" sz="1800" dirty="0" err="1"/>
              <a:t>sovereignty</a:t>
            </a:r>
            <a:r>
              <a:rPr lang="cs-CZ" sz="1800" dirty="0"/>
              <a:t> in </a:t>
            </a:r>
            <a:r>
              <a:rPr lang="cs-CZ" sz="1800" dirty="0" err="1"/>
              <a:t>territorial</a:t>
            </a:r>
            <a:r>
              <a:rPr lang="cs-CZ" sz="1800" dirty="0"/>
              <a:t> </a:t>
            </a:r>
            <a:r>
              <a:rPr lang="cs-CZ" sz="1800" dirty="0" err="1"/>
              <a:t>waters</a:t>
            </a:r>
            <a:endParaRPr lang="cs-CZ" sz="1800" dirty="0"/>
          </a:p>
          <a:p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coast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Somalia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polluted</a:t>
            </a:r>
            <a:r>
              <a:rPr lang="cs-CZ" sz="1800" dirty="0"/>
              <a:t> by </a:t>
            </a:r>
            <a:r>
              <a:rPr lang="cs-CZ" sz="1800" dirty="0" err="1"/>
              <a:t>waste</a:t>
            </a:r>
            <a:r>
              <a:rPr lang="cs-CZ" sz="1800" dirty="0">
                <a:cs typeface="Calibri"/>
              </a:rPr>
              <a:t> </a:t>
            </a:r>
          </a:p>
          <a:p>
            <a:r>
              <a:rPr lang="cs-CZ" sz="1800" dirty="0" err="1">
                <a:cs typeface="Calibri"/>
              </a:rPr>
              <a:t>Rising</a:t>
            </a:r>
            <a:r>
              <a:rPr lang="cs-CZ" sz="1800" dirty="0">
                <a:cs typeface="Calibri"/>
              </a:rPr>
              <a:t> influence </a:t>
            </a:r>
            <a:r>
              <a:rPr lang="cs-CZ" sz="1800" dirty="0" err="1">
                <a:cs typeface="Calibri"/>
              </a:rPr>
              <a:t>of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 err="1">
                <a:cs typeface="Calibri"/>
              </a:rPr>
              <a:t>Islamist</a:t>
            </a:r>
            <a:r>
              <a:rPr lang="cs-CZ" sz="1800" dirty="0">
                <a:cs typeface="Calibri"/>
              </a:rPr>
              <a:t> </a:t>
            </a:r>
          </a:p>
          <a:p>
            <a:pPr lvl="1"/>
            <a:r>
              <a:rPr lang="cs-CZ" sz="1800" dirty="0"/>
              <a:t>Al-</a:t>
            </a:r>
            <a:r>
              <a:rPr lang="cs-CZ" sz="1800" dirty="0" err="1"/>
              <a:t>Shabaab</a:t>
            </a:r>
            <a:endParaRPr lang="cs-CZ" sz="1800" dirty="0">
              <a:cs typeface="Calibri"/>
            </a:endParaRPr>
          </a:p>
          <a:p>
            <a:pPr lvl="1"/>
            <a:r>
              <a:rPr lang="cs-CZ" sz="1800" dirty="0" err="1">
                <a:cs typeface="Calibri"/>
              </a:rPr>
              <a:t>Daesh</a:t>
            </a:r>
            <a:endParaRPr lang="cs-CZ" sz="1800" dirty="0">
              <a:cs typeface="Calibri"/>
            </a:endParaRPr>
          </a:p>
          <a:p>
            <a:r>
              <a:rPr lang="cs-CZ" sz="1800" dirty="0" err="1"/>
              <a:t>Fear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terrorist</a:t>
            </a:r>
            <a:r>
              <a:rPr lang="cs-CZ" sz="1800" dirty="0"/>
              <a:t> </a:t>
            </a:r>
            <a:r>
              <a:rPr lang="cs-CZ" sz="1800" dirty="0" err="1"/>
              <a:t>attacks</a:t>
            </a:r>
            <a:r>
              <a:rPr lang="cs-CZ" sz="1800" dirty="0"/>
              <a:t> - </a:t>
            </a:r>
            <a:r>
              <a:rPr lang="cs-CZ" sz="1800" dirty="0" err="1"/>
              <a:t>Islamists</a:t>
            </a:r>
            <a:r>
              <a:rPr lang="cs-CZ" sz="1800" dirty="0"/>
              <a:t> </a:t>
            </a:r>
            <a:r>
              <a:rPr lang="cs-CZ" sz="1800" dirty="0" err="1"/>
              <a:t>attack</a:t>
            </a:r>
            <a:r>
              <a:rPr lang="cs-CZ" sz="1800" dirty="0"/>
              <a:t> soft </a:t>
            </a:r>
            <a:r>
              <a:rPr lang="cs-CZ" sz="1800" dirty="0" err="1"/>
              <a:t>targets</a:t>
            </a:r>
            <a:r>
              <a:rPr lang="cs-CZ" sz="1800" dirty="0"/>
              <a:t> </a:t>
            </a:r>
            <a:endParaRPr lang="cs-CZ" sz="1800" dirty="0">
              <a:cs typeface="Calibri"/>
            </a:endParaRPr>
          </a:p>
          <a:p>
            <a:pPr lvl="1"/>
            <a:r>
              <a:rPr lang="cs-CZ" sz="1800" dirty="0" err="1"/>
              <a:t>Operates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Puntland</a:t>
            </a:r>
            <a:endParaRPr lang="cs-CZ" sz="1800" dirty="0">
              <a:cs typeface="Calibri"/>
            </a:endParaRPr>
          </a:p>
          <a:p>
            <a:endParaRPr lang="cs-CZ" sz="1600" dirty="0">
              <a:cs typeface="Calibri"/>
            </a:endParaRPr>
          </a:p>
          <a:p>
            <a:endParaRPr lang="cs-CZ" sz="1600" dirty="0">
              <a:cs typeface="Calibri"/>
            </a:endParaRPr>
          </a:p>
          <a:p>
            <a:endParaRPr lang="cs-CZ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70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{A272507D-CDA7-7F40-89AF-9134B00AD27C}tf16401378</Template>
  <TotalTime>1517</TotalTime>
  <Words>1370</Words>
  <Application>Microsoft Macintosh PowerPoint</Application>
  <PresentationFormat>Širokoúhlá obrazovka</PresentationFormat>
  <Paragraphs>182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Terrorist organizations in selected region of Global South  </vt:lpstr>
      <vt:lpstr>Failed state</vt:lpstr>
      <vt:lpstr>Prezentace aplikace PowerPoint</vt:lpstr>
      <vt:lpstr>Prezentace aplikace PowerPoint</vt:lpstr>
      <vt:lpstr>African corner  </vt:lpstr>
      <vt:lpstr>Somalia </vt:lpstr>
      <vt:lpstr>Somalia - History </vt:lpstr>
      <vt:lpstr>Prezentace aplikace PowerPoint</vt:lpstr>
      <vt:lpstr>Somalia in the 21st century</vt:lpstr>
      <vt:lpstr>Somalia in the 21st century</vt:lpstr>
      <vt:lpstr>Al-Shabaab</vt:lpstr>
      <vt:lpstr>Al-Shabaab</vt:lpstr>
      <vt:lpstr>Al-Shabaab</vt:lpstr>
      <vt:lpstr>Al-Shabaab</vt:lpstr>
      <vt:lpstr>Prezentace aplikace PowerPoint</vt:lpstr>
      <vt:lpstr>Prezentace aplikace PowerPoint</vt:lpstr>
      <vt:lpstr>AMISOM</vt:lpstr>
      <vt:lpstr>United States </vt:lpstr>
      <vt:lpstr>Prezentace aplikace PowerPoint</vt:lpstr>
      <vt:lpstr>Thank you for your attention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Roman Liška</cp:lastModifiedBy>
  <cp:revision>1262</cp:revision>
  <dcterms:created xsi:type="dcterms:W3CDTF">2021-03-25T14:26:17Z</dcterms:created>
  <dcterms:modified xsi:type="dcterms:W3CDTF">2021-10-18T11:16:37Z</dcterms:modified>
</cp:coreProperties>
</file>