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notesMasterIdLst>
    <p:notesMasterId r:id="rId35"/>
  </p:notesMasterIdLst>
  <p:handoutMasterIdLst>
    <p:handoutMasterId r:id="rId36"/>
  </p:handoutMasterIdLst>
  <p:sldIdLst>
    <p:sldId id="256" r:id="rId2"/>
    <p:sldId id="308" r:id="rId3"/>
    <p:sldId id="309" r:id="rId4"/>
    <p:sldId id="310" r:id="rId5"/>
    <p:sldId id="311" r:id="rId6"/>
    <p:sldId id="312" r:id="rId7"/>
    <p:sldId id="313" r:id="rId8"/>
    <p:sldId id="314" r:id="rId9"/>
    <p:sldId id="315" r:id="rId10"/>
    <p:sldId id="316" r:id="rId11"/>
    <p:sldId id="317" r:id="rId12"/>
    <p:sldId id="318" r:id="rId13"/>
    <p:sldId id="319" r:id="rId14"/>
    <p:sldId id="320" r:id="rId15"/>
    <p:sldId id="321" r:id="rId16"/>
    <p:sldId id="322" r:id="rId17"/>
    <p:sldId id="323" r:id="rId18"/>
    <p:sldId id="324" r:id="rId19"/>
    <p:sldId id="325" r:id="rId20"/>
    <p:sldId id="326" r:id="rId21"/>
    <p:sldId id="327" r:id="rId22"/>
    <p:sldId id="340" r:id="rId23"/>
    <p:sldId id="328" r:id="rId24"/>
    <p:sldId id="329" r:id="rId25"/>
    <p:sldId id="330" r:id="rId26"/>
    <p:sldId id="331" r:id="rId27"/>
    <p:sldId id="332" r:id="rId28"/>
    <p:sldId id="333" r:id="rId29"/>
    <p:sldId id="341" r:id="rId30"/>
    <p:sldId id="342" r:id="rId31"/>
    <p:sldId id="335" r:id="rId32"/>
    <p:sldId id="337" r:id="rId33"/>
    <p:sldId id="339" r:id="rId34"/>
  </p:sldIdLst>
  <p:sldSz cx="9144000" cy="6858000" type="screen4x3"/>
  <p:notesSz cx="6888163" cy="100187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0" autoAdjust="0"/>
    <p:restoredTop sz="84140" autoAdjust="0"/>
  </p:normalViewPr>
  <p:slideViewPr>
    <p:cSldViewPr>
      <p:cViewPr varScale="1">
        <p:scale>
          <a:sx n="72" d="100"/>
          <a:sy n="72" d="100"/>
        </p:scale>
        <p:origin x="1762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500" cy="500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dirty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902075" y="0"/>
            <a:ext cx="2984500" cy="500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4825E654-0A7A-43C6-B660-C9913AD189FB}" type="datetimeFigureOut">
              <a:rPr lang="cs-CZ"/>
              <a:pPr>
                <a:defRPr/>
              </a:pPr>
              <a:t>13.12.2020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517063"/>
            <a:ext cx="2984500" cy="5000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dirty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902075" y="9517063"/>
            <a:ext cx="2984500" cy="50006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EE0FF7C-3D6C-4264-8A16-9531B0BD30A6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6816353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4500" cy="50006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3029" tIns="46516" rIns="93029" bIns="46516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 dirty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02075" y="0"/>
            <a:ext cx="2984500" cy="50006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3029" tIns="46516" rIns="93029" bIns="46516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 dirty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41388" y="752475"/>
            <a:ext cx="5005387" cy="37560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50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8975" y="4759325"/>
            <a:ext cx="5510213" cy="45069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3029" tIns="46516" rIns="93029" bIns="465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noProof="0"/>
              <a:t>Klepnutím lze upravit styly předlohy textu.</a:t>
            </a:r>
          </a:p>
          <a:p>
            <a:pPr lvl="1"/>
            <a:r>
              <a:rPr lang="cs-CZ" altLang="cs-CZ" noProof="0"/>
              <a:t>Druhá úroveň</a:t>
            </a:r>
          </a:p>
          <a:p>
            <a:pPr lvl="2"/>
            <a:r>
              <a:rPr lang="cs-CZ" altLang="cs-CZ" noProof="0"/>
              <a:t>Třetí úroveň</a:t>
            </a:r>
          </a:p>
          <a:p>
            <a:pPr lvl="3"/>
            <a:r>
              <a:rPr lang="cs-CZ" altLang="cs-CZ" noProof="0"/>
              <a:t>Čtvrtá úroveň</a:t>
            </a:r>
          </a:p>
          <a:p>
            <a:pPr lvl="4"/>
            <a:r>
              <a:rPr lang="cs-CZ" altLang="cs-CZ" noProof="0"/>
              <a:t>Pátá úroveň</a:t>
            </a:r>
          </a:p>
        </p:txBody>
      </p:sp>
      <p:sp>
        <p:nvSpPr>
          <p:cNvPr id="450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17063"/>
            <a:ext cx="2984500" cy="50006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3029" tIns="46516" rIns="93029" bIns="46516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 dirty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450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02075" y="9517063"/>
            <a:ext cx="2984500" cy="50006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3029" tIns="46516" rIns="93029" bIns="46516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/>
            </a:lvl1pPr>
          </a:lstStyle>
          <a:p>
            <a:fld id="{4492BE8E-A6C3-4B19-B4F2-94E6BED2BF3C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17629307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93027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93027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93027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93027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1A2589E5-A992-4232-AEE5-C131061F5098}" type="slidenum">
              <a:rPr lang="cs-CZ" altLang="cs-CZ"/>
              <a:pPr/>
              <a:t>1</a:t>
            </a:fld>
            <a:endParaRPr lang="cs-CZ" altLang="cs-CZ" dirty="0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altLang="cs-CZ" dirty="0"/>
              <a:t>Klepněte a vložte poznámky.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Zástupný symbol pro obrázek snímku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5" name="Zástupný symbol pro poznámky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 dirty="0"/>
          </a:p>
        </p:txBody>
      </p:sp>
      <p:sp>
        <p:nvSpPr>
          <p:cNvPr id="8196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93027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93027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93027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93027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38A0C6D1-326B-484B-87BE-2855DB7F84C3}" type="slidenum">
              <a:rPr lang="cs-CZ" altLang="cs-CZ"/>
              <a:pPr/>
              <a:t>2</a:t>
            </a:fld>
            <a:endParaRPr lang="cs-CZ" altLang="cs-CZ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7315200" y="1066800"/>
            <a:ext cx="0" cy="17526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dirty="0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838200" y="2819400"/>
            <a:ext cx="6477000" cy="0"/>
          </a:xfrm>
          <a:prstGeom prst="line">
            <a:avLst/>
          </a:prstGeom>
          <a:noFill/>
          <a:ln w="635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dirty="0"/>
          </a:p>
        </p:txBody>
      </p:sp>
      <p:grpSp>
        <p:nvGrpSpPr>
          <p:cNvPr id="6" name="Group 9" descr="decorative graphic made up of dots"/>
          <p:cNvGrpSpPr>
            <a:grpSpLocks/>
          </p:cNvGrpSpPr>
          <p:nvPr/>
        </p:nvGrpSpPr>
        <p:grpSpPr bwMode="auto">
          <a:xfrm>
            <a:off x="7467600" y="1219200"/>
            <a:ext cx="792163" cy="1295400"/>
            <a:chOff x="5136" y="960"/>
            <a:chExt cx="528" cy="864"/>
          </a:xfrm>
        </p:grpSpPr>
        <p:sp>
          <p:nvSpPr>
            <p:cNvPr id="7" name="Oval 10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8" name="Oval 11"/>
            <p:cNvSpPr>
              <a:spLocks noChangeArrowheads="1"/>
            </p:cNvSpPr>
            <p:nvPr/>
          </p:nvSpPr>
          <p:spPr bwMode="auto">
            <a:xfrm>
              <a:off x="5248" y="960"/>
              <a:ext cx="79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9" name="Oval 12"/>
            <p:cNvSpPr>
              <a:spLocks noChangeArrowheads="1"/>
            </p:cNvSpPr>
            <p:nvPr/>
          </p:nvSpPr>
          <p:spPr bwMode="auto">
            <a:xfrm>
              <a:off x="5360" y="960"/>
              <a:ext cx="76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0" name="Oval 13"/>
            <p:cNvSpPr>
              <a:spLocks noChangeArrowheads="1"/>
            </p:cNvSpPr>
            <p:nvPr/>
          </p:nvSpPr>
          <p:spPr bwMode="auto">
            <a:xfrm>
              <a:off x="5136" y="1072"/>
              <a:ext cx="80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1" name="Oval 14"/>
            <p:cNvSpPr>
              <a:spLocks noChangeArrowheads="1"/>
            </p:cNvSpPr>
            <p:nvPr/>
          </p:nvSpPr>
          <p:spPr bwMode="auto">
            <a:xfrm>
              <a:off x="5248" y="1072"/>
              <a:ext cx="79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2" name="Oval 15"/>
            <p:cNvSpPr>
              <a:spLocks noChangeArrowheads="1"/>
            </p:cNvSpPr>
            <p:nvPr/>
          </p:nvSpPr>
          <p:spPr bwMode="auto">
            <a:xfrm>
              <a:off x="5360" y="1072"/>
              <a:ext cx="76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3" name="Oval 16"/>
            <p:cNvSpPr>
              <a:spLocks noChangeArrowheads="1"/>
            </p:cNvSpPr>
            <p:nvPr/>
          </p:nvSpPr>
          <p:spPr bwMode="auto">
            <a:xfrm>
              <a:off x="5472" y="1072"/>
              <a:ext cx="73" cy="7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4" name="Oval 17"/>
            <p:cNvSpPr>
              <a:spLocks noChangeArrowheads="1"/>
            </p:cNvSpPr>
            <p:nvPr/>
          </p:nvSpPr>
          <p:spPr bwMode="auto">
            <a:xfrm>
              <a:off x="5136" y="1184"/>
              <a:ext cx="80" cy="73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5" name="Oval 18"/>
            <p:cNvSpPr>
              <a:spLocks noChangeArrowheads="1"/>
            </p:cNvSpPr>
            <p:nvPr/>
          </p:nvSpPr>
          <p:spPr bwMode="auto">
            <a:xfrm>
              <a:off x="5248" y="1184"/>
              <a:ext cx="79" cy="73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6" name="Oval 19"/>
            <p:cNvSpPr>
              <a:spLocks noChangeArrowheads="1"/>
            </p:cNvSpPr>
            <p:nvPr/>
          </p:nvSpPr>
          <p:spPr bwMode="auto">
            <a:xfrm>
              <a:off x="5360" y="1184"/>
              <a:ext cx="76" cy="73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7" name="Oval 20"/>
            <p:cNvSpPr>
              <a:spLocks noChangeArrowheads="1"/>
            </p:cNvSpPr>
            <p:nvPr/>
          </p:nvSpPr>
          <p:spPr bwMode="auto">
            <a:xfrm>
              <a:off x="5472" y="1184"/>
              <a:ext cx="73" cy="73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8" name="Oval 21"/>
            <p:cNvSpPr>
              <a:spLocks noChangeArrowheads="1"/>
            </p:cNvSpPr>
            <p:nvPr/>
          </p:nvSpPr>
          <p:spPr bwMode="auto">
            <a:xfrm>
              <a:off x="5584" y="1184"/>
              <a:ext cx="80" cy="7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9" name="Oval 22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20" name="Oval 23"/>
            <p:cNvSpPr>
              <a:spLocks noChangeArrowheads="1"/>
            </p:cNvSpPr>
            <p:nvPr/>
          </p:nvSpPr>
          <p:spPr bwMode="auto">
            <a:xfrm>
              <a:off x="5248" y="1296"/>
              <a:ext cx="79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21" name="Oval 24"/>
            <p:cNvSpPr>
              <a:spLocks noChangeArrowheads="1"/>
            </p:cNvSpPr>
            <p:nvPr/>
          </p:nvSpPr>
          <p:spPr bwMode="auto">
            <a:xfrm>
              <a:off x="5360" y="1296"/>
              <a:ext cx="76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22" name="Oval 25"/>
            <p:cNvSpPr>
              <a:spLocks noChangeArrowheads="1"/>
            </p:cNvSpPr>
            <p:nvPr/>
          </p:nvSpPr>
          <p:spPr bwMode="auto">
            <a:xfrm>
              <a:off x="5472" y="1296"/>
              <a:ext cx="73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23" name="Oval 26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24" name="Oval 27"/>
            <p:cNvSpPr>
              <a:spLocks noChangeArrowheads="1"/>
            </p:cNvSpPr>
            <p:nvPr/>
          </p:nvSpPr>
          <p:spPr bwMode="auto">
            <a:xfrm>
              <a:off x="5248" y="1408"/>
              <a:ext cx="79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25" name="Oval 28"/>
            <p:cNvSpPr>
              <a:spLocks noChangeArrowheads="1"/>
            </p:cNvSpPr>
            <p:nvPr/>
          </p:nvSpPr>
          <p:spPr bwMode="auto">
            <a:xfrm>
              <a:off x="5360" y="1408"/>
              <a:ext cx="76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26" name="Oval 29"/>
            <p:cNvSpPr>
              <a:spLocks noChangeArrowheads="1"/>
            </p:cNvSpPr>
            <p:nvPr/>
          </p:nvSpPr>
          <p:spPr bwMode="auto">
            <a:xfrm>
              <a:off x="5472" y="1408"/>
              <a:ext cx="73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27" name="Oval 30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28" name="Oval 31"/>
            <p:cNvSpPr>
              <a:spLocks noChangeArrowheads="1"/>
            </p:cNvSpPr>
            <p:nvPr/>
          </p:nvSpPr>
          <p:spPr bwMode="auto">
            <a:xfrm>
              <a:off x="5136" y="1520"/>
              <a:ext cx="80" cy="7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29" name="Oval 32"/>
            <p:cNvSpPr>
              <a:spLocks noChangeArrowheads="1"/>
            </p:cNvSpPr>
            <p:nvPr/>
          </p:nvSpPr>
          <p:spPr bwMode="auto">
            <a:xfrm>
              <a:off x="5248" y="1520"/>
              <a:ext cx="79" cy="7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30" name="Oval 33"/>
            <p:cNvSpPr>
              <a:spLocks noChangeArrowheads="1"/>
            </p:cNvSpPr>
            <p:nvPr/>
          </p:nvSpPr>
          <p:spPr bwMode="auto">
            <a:xfrm>
              <a:off x="5360" y="1520"/>
              <a:ext cx="76" cy="7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31" name="Oval 34"/>
            <p:cNvSpPr>
              <a:spLocks noChangeArrowheads="1"/>
            </p:cNvSpPr>
            <p:nvPr/>
          </p:nvSpPr>
          <p:spPr bwMode="auto">
            <a:xfrm>
              <a:off x="5472" y="1520"/>
              <a:ext cx="73" cy="79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32" name="Oval 35"/>
            <p:cNvSpPr>
              <a:spLocks noChangeArrowheads="1"/>
            </p:cNvSpPr>
            <p:nvPr/>
          </p:nvSpPr>
          <p:spPr bwMode="auto">
            <a:xfrm>
              <a:off x="5136" y="1632"/>
              <a:ext cx="80" cy="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33" name="Oval 36"/>
            <p:cNvSpPr>
              <a:spLocks noChangeArrowheads="1"/>
            </p:cNvSpPr>
            <p:nvPr/>
          </p:nvSpPr>
          <p:spPr bwMode="auto">
            <a:xfrm>
              <a:off x="5248" y="1632"/>
              <a:ext cx="79" cy="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34" name="Oval 37"/>
            <p:cNvSpPr>
              <a:spLocks noChangeArrowheads="1"/>
            </p:cNvSpPr>
            <p:nvPr/>
          </p:nvSpPr>
          <p:spPr bwMode="auto">
            <a:xfrm>
              <a:off x="5360" y="1632"/>
              <a:ext cx="76" cy="75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35" name="Oval 38"/>
            <p:cNvSpPr>
              <a:spLocks noChangeArrowheads="1"/>
            </p:cNvSpPr>
            <p:nvPr/>
          </p:nvSpPr>
          <p:spPr bwMode="auto">
            <a:xfrm>
              <a:off x="5472" y="1632"/>
              <a:ext cx="73" cy="75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36" name="Oval 39"/>
            <p:cNvSpPr>
              <a:spLocks noChangeArrowheads="1"/>
            </p:cNvSpPr>
            <p:nvPr/>
          </p:nvSpPr>
          <p:spPr bwMode="auto">
            <a:xfrm>
              <a:off x="5248" y="1744"/>
              <a:ext cx="79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37" name="Oval 40"/>
            <p:cNvSpPr>
              <a:spLocks noChangeArrowheads="1"/>
            </p:cNvSpPr>
            <p:nvPr/>
          </p:nvSpPr>
          <p:spPr bwMode="auto">
            <a:xfrm>
              <a:off x="5472" y="1744"/>
              <a:ext cx="73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</p:grpSp>
      <p:grpSp>
        <p:nvGrpSpPr>
          <p:cNvPr id="38" name="Group 41" descr="decorative graphic made up of dots"/>
          <p:cNvGrpSpPr>
            <a:grpSpLocks/>
          </p:cNvGrpSpPr>
          <p:nvPr/>
        </p:nvGrpSpPr>
        <p:grpSpPr bwMode="auto">
          <a:xfrm>
            <a:off x="7467600" y="1219200"/>
            <a:ext cx="792163" cy="1295400"/>
            <a:chOff x="5136" y="960"/>
            <a:chExt cx="528" cy="864"/>
          </a:xfrm>
        </p:grpSpPr>
        <p:sp>
          <p:nvSpPr>
            <p:cNvPr id="39" name="Oval 42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40" name="Oval 43"/>
            <p:cNvSpPr>
              <a:spLocks noChangeArrowheads="1"/>
            </p:cNvSpPr>
            <p:nvPr/>
          </p:nvSpPr>
          <p:spPr bwMode="auto">
            <a:xfrm>
              <a:off x="5248" y="960"/>
              <a:ext cx="79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41" name="Oval 44"/>
            <p:cNvSpPr>
              <a:spLocks noChangeArrowheads="1"/>
            </p:cNvSpPr>
            <p:nvPr/>
          </p:nvSpPr>
          <p:spPr bwMode="auto">
            <a:xfrm>
              <a:off x="5360" y="960"/>
              <a:ext cx="76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42" name="Oval 45"/>
            <p:cNvSpPr>
              <a:spLocks noChangeArrowheads="1"/>
            </p:cNvSpPr>
            <p:nvPr/>
          </p:nvSpPr>
          <p:spPr bwMode="auto">
            <a:xfrm>
              <a:off x="5136" y="1072"/>
              <a:ext cx="80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43" name="Oval 46"/>
            <p:cNvSpPr>
              <a:spLocks noChangeArrowheads="1"/>
            </p:cNvSpPr>
            <p:nvPr/>
          </p:nvSpPr>
          <p:spPr bwMode="auto">
            <a:xfrm>
              <a:off x="5248" y="1072"/>
              <a:ext cx="79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44" name="Oval 47"/>
            <p:cNvSpPr>
              <a:spLocks noChangeArrowheads="1"/>
            </p:cNvSpPr>
            <p:nvPr/>
          </p:nvSpPr>
          <p:spPr bwMode="auto">
            <a:xfrm>
              <a:off x="5360" y="1072"/>
              <a:ext cx="76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45" name="Oval 48"/>
            <p:cNvSpPr>
              <a:spLocks noChangeArrowheads="1"/>
            </p:cNvSpPr>
            <p:nvPr/>
          </p:nvSpPr>
          <p:spPr bwMode="auto">
            <a:xfrm>
              <a:off x="5472" y="1072"/>
              <a:ext cx="73" cy="7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46" name="Oval 49"/>
            <p:cNvSpPr>
              <a:spLocks noChangeArrowheads="1"/>
            </p:cNvSpPr>
            <p:nvPr/>
          </p:nvSpPr>
          <p:spPr bwMode="auto">
            <a:xfrm>
              <a:off x="5136" y="1184"/>
              <a:ext cx="80" cy="73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47" name="Oval 50"/>
            <p:cNvSpPr>
              <a:spLocks noChangeArrowheads="1"/>
            </p:cNvSpPr>
            <p:nvPr/>
          </p:nvSpPr>
          <p:spPr bwMode="auto">
            <a:xfrm>
              <a:off x="5248" y="1184"/>
              <a:ext cx="79" cy="73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48" name="Oval 51"/>
            <p:cNvSpPr>
              <a:spLocks noChangeArrowheads="1"/>
            </p:cNvSpPr>
            <p:nvPr/>
          </p:nvSpPr>
          <p:spPr bwMode="auto">
            <a:xfrm>
              <a:off x="5360" y="1184"/>
              <a:ext cx="76" cy="73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49" name="Oval 52"/>
            <p:cNvSpPr>
              <a:spLocks noChangeArrowheads="1"/>
            </p:cNvSpPr>
            <p:nvPr/>
          </p:nvSpPr>
          <p:spPr bwMode="auto">
            <a:xfrm>
              <a:off x="5472" y="1184"/>
              <a:ext cx="73" cy="73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50" name="Oval 53"/>
            <p:cNvSpPr>
              <a:spLocks noChangeArrowheads="1"/>
            </p:cNvSpPr>
            <p:nvPr/>
          </p:nvSpPr>
          <p:spPr bwMode="auto">
            <a:xfrm>
              <a:off x="5584" y="1184"/>
              <a:ext cx="80" cy="7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51" name="Oval 54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52" name="Oval 55"/>
            <p:cNvSpPr>
              <a:spLocks noChangeArrowheads="1"/>
            </p:cNvSpPr>
            <p:nvPr/>
          </p:nvSpPr>
          <p:spPr bwMode="auto">
            <a:xfrm>
              <a:off x="5248" y="1296"/>
              <a:ext cx="79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53" name="Oval 56"/>
            <p:cNvSpPr>
              <a:spLocks noChangeArrowheads="1"/>
            </p:cNvSpPr>
            <p:nvPr/>
          </p:nvSpPr>
          <p:spPr bwMode="auto">
            <a:xfrm>
              <a:off x="5360" y="1296"/>
              <a:ext cx="76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54" name="Oval 57"/>
            <p:cNvSpPr>
              <a:spLocks noChangeArrowheads="1"/>
            </p:cNvSpPr>
            <p:nvPr/>
          </p:nvSpPr>
          <p:spPr bwMode="auto">
            <a:xfrm>
              <a:off x="5472" y="1296"/>
              <a:ext cx="73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55" name="Oval 58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56" name="Oval 59"/>
            <p:cNvSpPr>
              <a:spLocks noChangeArrowheads="1"/>
            </p:cNvSpPr>
            <p:nvPr/>
          </p:nvSpPr>
          <p:spPr bwMode="auto">
            <a:xfrm>
              <a:off x="5248" y="1408"/>
              <a:ext cx="79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57" name="Oval 60"/>
            <p:cNvSpPr>
              <a:spLocks noChangeArrowheads="1"/>
            </p:cNvSpPr>
            <p:nvPr/>
          </p:nvSpPr>
          <p:spPr bwMode="auto">
            <a:xfrm>
              <a:off x="5360" y="1408"/>
              <a:ext cx="76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58" name="Oval 61"/>
            <p:cNvSpPr>
              <a:spLocks noChangeArrowheads="1"/>
            </p:cNvSpPr>
            <p:nvPr/>
          </p:nvSpPr>
          <p:spPr bwMode="auto">
            <a:xfrm>
              <a:off x="5472" y="1408"/>
              <a:ext cx="73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59" name="Oval 62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60" name="Oval 63"/>
            <p:cNvSpPr>
              <a:spLocks noChangeArrowheads="1"/>
            </p:cNvSpPr>
            <p:nvPr/>
          </p:nvSpPr>
          <p:spPr bwMode="auto">
            <a:xfrm>
              <a:off x="5136" y="1520"/>
              <a:ext cx="80" cy="7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61" name="Oval 64"/>
            <p:cNvSpPr>
              <a:spLocks noChangeArrowheads="1"/>
            </p:cNvSpPr>
            <p:nvPr/>
          </p:nvSpPr>
          <p:spPr bwMode="auto">
            <a:xfrm>
              <a:off x="5248" y="1520"/>
              <a:ext cx="79" cy="7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62" name="Oval 65"/>
            <p:cNvSpPr>
              <a:spLocks noChangeArrowheads="1"/>
            </p:cNvSpPr>
            <p:nvPr/>
          </p:nvSpPr>
          <p:spPr bwMode="auto">
            <a:xfrm>
              <a:off x="5360" y="1520"/>
              <a:ext cx="76" cy="7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63" name="Oval 66"/>
            <p:cNvSpPr>
              <a:spLocks noChangeArrowheads="1"/>
            </p:cNvSpPr>
            <p:nvPr/>
          </p:nvSpPr>
          <p:spPr bwMode="auto">
            <a:xfrm>
              <a:off x="5472" y="1520"/>
              <a:ext cx="73" cy="79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64" name="Oval 67"/>
            <p:cNvSpPr>
              <a:spLocks noChangeArrowheads="1"/>
            </p:cNvSpPr>
            <p:nvPr/>
          </p:nvSpPr>
          <p:spPr bwMode="auto">
            <a:xfrm>
              <a:off x="5136" y="1632"/>
              <a:ext cx="80" cy="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65" name="Oval 68"/>
            <p:cNvSpPr>
              <a:spLocks noChangeArrowheads="1"/>
            </p:cNvSpPr>
            <p:nvPr/>
          </p:nvSpPr>
          <p:spPr bwMode="auto">
            <a:xfrm>
              <a:off x="5248" y="1632"/>
              <a:ext cx="79" cy="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66" name="Oval 69"/>
            <p:cNvSpPr>
              <a:spLocks noChangeArrowheads="1"/>
            </p:cNvSpPr>
            <p:nvPr/>
          </p:nvSpPr>
          <p:spPr bwMode="auto">
            <a:xfrm>
              <a:off x="5360" y="1632"/>
              <a:ext cx="76" cy="75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67" name="Oval 70"/>
            <p:cNvSpPr>
              <a:spLocks noChangeArrowheads="1"/>
            </p:cNvSpPr>
            <p:nvPr/>
          </p:nvSpPr>
          <p:spPr bwMode="auto">
            <a:xfrm>
              <a:off x="5472" y="1632"/>
              <a:ext cx="73" cy="75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68" name="Oval 71"/>
            <p:cNvSpPr>
              <a:spLocks noChangeArrowheads="1"/>
            </p:cNvSpPr>
            <p:nvPr/>
          </p:nvSpPr>
          <p:spPr bwMode="auto">
            <a:xfrm>
              <a:off x="5248" y="1744"/>
              <a:ext cx="79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69" name="Oval 72"/>
            <p:cNvSpPr>
              <a:spLocks noChangeArrowheads="1"/>
            </p:cNvSpPr>
            <p:nvPr/>
          </p:nvSpPr>
          <p:spPr bwMode="auto">
            <a:xfrm>
              <a:off x="5472" y="1744"/>
              <a:ext cx="73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</p:grpSp>
      <p:sp>
        <p:nvSpPr>
          <p:cNvPr id="6656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457200"/>
            <a:ext cx="6389688" cy="21336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altLang="cs-CZ" noProof="0"/>
              <a:t>Kliknutím lze upravit styl.</a:t>
            </a:r>
          </a:p>
        </p:txBody>
      </p:sp>
      <p:sp>
        <p:nvSpPr>
          <p:cNvPr id="6656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/>
            </a:lvl1pPr>
          </a:lstStyle>
          <a:p>
            <a:pPr lvl="0"/>
            <a:r>
              <a:rPr lang="cs-CZ" altLang="cs-CZ" noProof="0"/>
              <a:t>Kliknutím lze upravit styl předlohy.</a:t>
            </a:r>
          </a:p>
        </p:txBody>
      </p:sp>
      <p:sp>
        <p:nvSpPr>
          <p:cNvPr id="70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71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72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43E130-C0F9-40B8-91D1-BA2D5EF0F7C3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0157790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D69EDDA-4BA3-4EED-A45B-48C6817BC298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139838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3A01ED2-6CB6-47D5-BCA8-320E8BEFDCD9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9377410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5D5C3C-F172-4DA1-9B1E-B71B49255BA7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7090020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924077E-41F4-4077-849E-92C9872DDA1E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4485846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DD0D164-7E3C-4A1E-B558-CB71A651062F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884073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191837F-FB14-4E45-B13E-3352C772252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105310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FC58AC9-B473-46EE-A504-97503AE37609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135691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CCAF363-3C5B-4CDB-BE4C-86B2F29F59B7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076063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27F7FEA-8D0D-4F08-A6FB-A80F9088C463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44797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3300ABD-8BE0-46E8-95B1-FC5A308E67F9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722061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dirty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D73D113-8C90-4047-9A5A-2650E1E20B49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366727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folHlink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2"/>
          <p:cNvSpPr>
            <a:spLocks noChangeShapeType="1"/>
          </p:cNvSpPr>
          <p:nvPr/>
        </p:nvSpPr>
        <p:spPr bwMode="auto">
          <a:xfrm>
            <a:off x="8001000" y="0"/>
            <a:ext cx="0" cy="15240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6554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 dirty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6554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 dirty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6554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fld id="{A360A141-9CB4-48F5-B373-743DDFBA68D9}" type="slidenum">
              <a:rPr lang="cs-CZ" altLang="cs-CZ"/>
              <a:pPr/>
              <a:t>‹#›</a:t>
            </a:fld>
            <a:endParaRPr lang="cs-CZ" altLang="cs-CZ" dirty="0"/>
          </a:p>
        </p:txBody>
      </p:sp>
      <p:grpSp>
        <p:nvGrpSpPr>
          <p:cNvPr id="1032" name="Group 8" descr="decorative graphic made up of dots"/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1034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035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79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036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76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037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038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79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039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76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040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73" cy="7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041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73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042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79" cy="73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043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76" cy="73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044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73" cy="73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045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7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046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047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79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048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76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049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73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050" name="Oval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051" name="Oval 26"/>
            <p:cNvSpPr>
              <a:spLocks noChangeArrowheads="1"/>
            </p:cNvSpPr>
            <p:nvPr/>
          </p:nvSpPr>
          <p:spPr bwMode="auto">
            <a:xfrm>
              <a:off x="5248" y="1408"/>
              <a:ext cx="79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052" name="Oval 27"/>
            <p:cNvSpPr>
              <a:spLocks noChangeArrowheads="1"/>
            </p:cNvSpPr>
            <p:nvPr/>
          </p:nvSpPr>
          <p:spPr bwMode="auto">
            <a:xfrm>
              <a:off x="5360" y="1408"/>
              <a:ext cx="76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053" name="Oval 28"/>
            <p:cNvSpPr>
              <a:spLocks noChangeArrowheads="1"/>
            </p:cNvSpPr>
            <p:nvPr/>
          </p:nvSpPr>
          <p:spPr bwMode="auto">
            <a:xfrm>
              <a:off x="5472" y="1408"/>
              <a:ext cx="73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054" name="Oval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055" name="Oval 30"/>
            <p:cNvSpPr>
              <a:spLocks noChangeArrowheads="1"/>
            </p:cNvSpPr>
            <p:nvPr/>
          </p:nvSpPr>
          <p:spPr bwMode="auto">
            <a:xfrm>
              <a:off x="5136" y="1520"/>
              <a:ext cx="80" cy="7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056" name="Oval 31"/>
            <p:cNvSpPr>
              <a:spLocks noChangeArrowheads="1"/>
            </p:cNvSpPr>
            <p:nvPr/>
          </p:nvSpPr>
          <p:spPr bwMode="auto">
            <a:xfrm>
              <a:off x="5248" y="1520"/>
              <a:ext cx="79" cy="7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057" name="Oval 32"/>
            <p:cNvSpPr>
              <a:spLocks noChangeArrowheads="1"/>
            </p:cNvSpPr>
            <p:nvPr/>
          </p:nvSpPr>
          <p:spPr bwMode="auto">
            <a:xfrm>
              <a:off x="5360" y="1520"/>
              <a:ext cx="76" cy="7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058" name="Oval 33"/>
            <p:cNvSpPr>
              <a:spLocks noChangeArrowheads="1"/>
            </p:cNvSpPr>
            <p:nvPr/>
          </p:nvSpPr>
          <p:spPr bwMode="auto">
            <a:xfrm>
              <a:off x="5472" y="1520"/>
              <a:ext cx="73" cy="79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059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060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79" cy="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061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76" cy="75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062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73" cy="75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063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79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064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73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</p:grpSp>
      <p:sp>
        <p:nvSpPr>
          <p:cNvPr id="1033" name="Line 40"/>
          <p:cNvSpPr>
            <a:spLocks noChangeShapeType="1"/>
          </p:cNvSpPr>
          <p:nvPr/>
        </p:nvSpPr>
        <p:spPr bwMode="auto">
          <a:xfrm>
            <a:off x="457200" y="1524000"/>
            <a:ext cx="7543800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8" r:id="rId1"/>
    <p:sldLayoutId id="2147483937" r:id="rId2"/>
    <p:sldLayoutId id="2147483938" r:id="rId3"/>
    <p:sldLayoutId id="2147483939" r:id="rId4"/>
    <p:sldLayoutId id="2147483940" r:id="rId5"/>
    <p:sldLayoutId id="2147483941" r:id="rId6"/>
    <p:sldLayoutId id="2147483942" r:id="rId7"/>
    <p:sldLayoutId id="2147483943" r:id="rId8"/>
    <p:sldLayoutId id="2147483944" r:id="rId9"/>
    <p:sldLayoutId id="2147483945" r:id="rId10"/>
    <p:sldLayoutId id="2147483946" r:id="rId11"/>
    <p:sldLayoutId id="2147483947" r:id="rId12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281113" indent="-2921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315913"/>
            <a:ext cx="5703888" cy="21336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altLang="cs-CZ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Prevence hospodářské kriminality 9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971800"/>
          </a:xfrm>
        </p:spPr>
        <p:txBody>
          <a:bodyPr>
            <a:normAutofit lnSpcReduction="10000"/>
          </a:bodyPr>
          <a:lstStyle/>
          <a:p>
            <a:pPr algn="ctr" eaLnBrk="1" hangingPunct="1">
              <a:defRPr/>
            </a:pPr>
            <a:r>
              <a:rPr lang="cs-CZ" altLang="cs-CZ" sz="3200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Trestní odpovědnost</a:t>
            </a:r>
          </a:p>
          <a:p>
            <a:pPr algn="ctr" eaLnBrk="1" hangingPunct="1">
              <a:defRPr/>
            </a:pPr>
            <a:r>
              <a:rPr lang="cs-CZ" altLang="cs-CZ" sz="3200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právnických osob</a:t>
            </a:r>
          </a:p>
          <a:p>
            <a:pPr eaLnBrk="1" hangingPunct="1">
              <a:defRPr/>
            </a:pPr>
            <a:endParaRPr lang="cs-CZ" altLang="cs-CZ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eaLnBrk="1" hangingPunct="1">
              <a:defRPr/>
            </a:pPr>
            <a:r>
              <a:rPr lang="cs-CZ" altLang="cs-CZ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JUDr. František Púry, Ph.D.</a:t>
            </a:r>
          </a:p>
          <a:p>
            <a:pPr algn="ctr" eaLnBrk="1" hangingPunct="1">
              <a:defRPr/>
            </a:pPr>
            <a:r>
              <a:rPr lang="cs-CZ" altLang="cs-CZ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Nejvyšší soud</a:t>
            </a:r>
          </a:p>
          <a:p>
            <a:pPr algn="ctr" eaLnBrk="1" hangingPunct="1">
              <a:defRPr/>
            </a:pPr>
            <a:r>
              <a:rPr lang="cs-CZ" altLang="cs-CZ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CEVRO Institut, KVPVS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400" b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Trestný čin PO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85000" lnSpcReduction="20000"/>
          </a:bodyPr>
          <a:lstStyle/>
          <a:p>
            <a:pPr eaLnBrk="1" hangingPunct="1">
              <a:lnSpc>
                <a:spcPct val="120000"/>
              </a:lnSpc>
              <a:defRPr/>
            </a:pPr>
            <a:r>
              <a:rPr lang="cs-CZ" sz="3100" dirty="0">
                <a:solidFill>
                  <a:srgbClr val="FF0000"/>
                </a:solidFill>
              </a:rPr>
              <a:t>Trestným činem </a:t>
            </a:r>
            <a:r>
              <a:rPr lang="cs-CZ" sz="3100" dirty="0"/>
              <a:t>PO je protiprávní čin spáchaný v jejím zájmu nebo v rámci její činnosti, jednal(a)-li tak</a:t>
            </a:r>
          </a:p>
          <a:p>
            <a:pPr lvl="1">
              <a:lnSpc>
                <a:spcPct val="120000"/>
              </a:lnSpc>
              <a:defRPr/>
            </a:pPr>
            <a:r>
              <a:rPr lang="cs-CZ" dirty="0">
                <a:solidFill>
                  <a:srgbClr val="7030A0"/>
                </a:solidFill>
              </a:rPr>
              <a:t>statutární orgán </a:t>
            </a:r>
            <a:r>
              <a:rPr lang="cs-CZ" dirty="0"/>
              <a:t>nebo jeho člen anebo jiná osoba ve vedoucím postavení v rámci PO, která je oprávněna jednat jménem PO nebo za ni</a:t>
            </a:r>
          </a:p>
          <a:p>
            <a:pPr lvl="1">
              <a:lnSpc>
                <a:spcPct val="120000"/>
              </a:lnSpc>
              <a:defRPr/>
            </a:pPr>
            <a:r>
              <a:rPr lang="cs-CZ" dirty="0"/>
              <a:t>osoba </a:t>
            </a:r>
            <a:r>
              <a:rPr lang="cs-CZ" dirty="0">
                <a:solidFill>
                  <a:srgbClr val="7030A0"/>
                </a:solidFill>
              </a:rPr>
              <a:t>ve vedoucím postavení </a:t>
            </a:r>
            <a:r>
              <a:rPr lang="cs-CZ" dirty="0"/>
              <a:t>v rámci PO, která u této PO vykonává řídící nebo kontrolní činnost, i když není v předchozím postavení</a:t>
            </a:r>
          </a:p>
          <a:p>
            <a:pPr lvl="1">
              <a:lnSpc>
                <a:spcPct val="120000"/>
              </a:lnSpc>
              <a:defRPr/>
            </a:pPr>
            <a:r>
              <a:rPr lang="cs-CZ" dirty="0"/>
              <a:t>ten, kdo vykonává </a:t>
            </a:r>
            <a:r>
              <a:rPr lang="cs-CZ" dirty="0">
                <a:solidFill>
                  <a:srgbClr val="7030A0"/>
                </a:solidFill>
              </a:rPr>
              <a:t>rozhodující vliv </a:t>
            </a:r>
            <a:r>
              <a:rPr lang="cs-CZ" dirty="0"/>
              <a:t>na řízení PO, jestliže jeho jednání je alespoň jednou z podmínek pro vznik následku trestného činu</a:t>
            </a:r>
          </a:p>
          <a:p>
            <a:pPr lvl="1">
              <a:lnSpc>
                <a:spcPct val="120000"/>
              </a:lnSpc>
              <a:defRPr/>
            </a:pPr>
            <a:r>
              <a:rPr lang="cs-CZ" dirty="0">
                <a:solidFill>
                  <a:srgbClr val="7030A0"/>
                </a:solidFill>
              </a:rPr>
              <a:t>zaměstnanec </a:t>
            </a:r>
            <a:r>
              <a:rPr lang="cs-CZ" dirty="0"/>
              <a:t>nebo osoba v obdobném postavení při plnění pracovních úkolů (i když nejde o předchozí kategorie osob)</a:t>
            </a:r>
          </a:p>
        </p:txBody>
      </p:sp>
    </p:spTree>
    <p:extLst>
      <p:ext uri="{BB962C8B-B14F-4D97-AF65-F5344CB8AC3E}">
        <p14:creationId xmlns:p14="http://schemas.microsoft.com/office/powerpoint/2010/main" val="42615326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000" b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Přičitatelnost trestného činu PO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fontScale="85000" lnSpcReduction="20000"/>
          </a:bodyPr>
          <a:lstStyle/>
          <a:p>
            <a:pPr eaLnBrk="1" hangingPunct="1">
              <a:lnSpc>
                <a:spcPct val="120000"/>
              </a:lnSpc>
              <a:defRPr/>
            </a:pPr>
            <a:r>
              <a:rPr lang="cs-CZ" dirty="0"/>
              <a:t>Spáchání trestného činu lze </a:t>
            </a:r>
            <a:r>
              <a:rPr lang="cs-CZ" dirty="0">
                <a:solidFill>
                  <a:srgbClr val="FF0000"/>
                </a:solidFill>
              </a:rPr>
              <a:t>přičítat právnické osobě</a:t>
            </a:r>
            <a:r>
              <a:rPr lang="cs-CZ" dirty="0"/>
              <a:t>, jestliže tento čin byl spáchán</a:t>
            </a:r>
          </a:p>
          <a:p>
            <a:pPr lvl="1">
              <a:lnSpc>
                <a:spcPct val="120000"/>
              </a:lnSpc>
              <a:defRPr/>
            </a:pPr>
            <a:r>
              <a:rPr lang="cs-CZ" dirty="0"/>
              <a:t>jednáním </a:t>
            </a:r>
            <a:r>
              <a:rPr lang="cs-CZ" dirty="0">
                <a:solidFill>
                  <a:srgbClr val="7030A0"/>
                </a:solidFill>
              </a:rPr>
              <a:t>orgánů PO </a:t>
            </a:r>
            <a:r>
              <a:rPr lang="cs-CZ" dirty="0"/>
              <a:t>nebo </a:t>
            </a:r>
            <a:r>
              <a:rPr lang="cs-CZ" dirty="0">
                <a:solidFill>
                  <a:srgbClr val="7030A0"/>
                </a:solidFill>
              </a:rPr>
              <a:t>jiných osob </a:t>
            </a:r>
            <a:r>
              <a:rPr lang="cs-CZ" dirty="0"/>
              <a:t>uvedených v § 8 odst. 1 písm. a) až c) ZTOPO – bez dalšího</a:t>
            </a:r>
          </a:p>
          <a:p>
            <a:pPr lvl="1">
              <a:lnSpc>
                <a:spcPct val="120000"/>
              </a:lnSpc>
              <a:defRPr/>
            </a:pPr>
            <a:r>
              <a:rPr lang="cs-CZ" dirty="0">
                <a:solidFill>
                  <a:srgbClr val="7030A0"/>
                </a:solidFill>
              </a:rPr>
              <a:t>zaměstnancem</a:t>
            </a:r>
            <a:r>
              <a:rPr lang="cs-CZ" dirty="0"/>
              <a:t> PO při plnění pracovních úkolů, a to</a:t>
            </a:r>
          </a:p>
          <a:p>
            <a:pPr lvl="2">
              <a:lnSpc>
                <a:spcPct val="120000"/>
              </a:lnSpc>
              <a:defRPr/>
            </a:pPr>
            <a:r>
              <a:rPr lang="cs-CZ" dirty="0"/>
              <a:t>když jednal na podkladě rozhodnutí, schválení nebo pokynu orgánů PO nebo dalších osob uvedených v § 8 odst. 1 písm. a) až c) ZTOPO, nebo</a:t>
            </a:r>
          </a:p>
          <a:p>
            <a:pPr lvl="2">
              <a:lnSpc>
                <a:spcPct val="120000"/>
              </a:lnSpc>
              <a:defRPr/>
            </a:pPr>
            <a:r>
              <a:rPr lang="cs-CZ" dirty="0"/>
              <a:t>jestliže orgány PO či další osoby uvedené v § 8 odst. 1 písm. a) až c) ZTOPO neprovedly potřebná opatření, zejména kontrolu nad podřízenými zaměstnanci, anebo neučinily nezbytná opatření k zamezení nebo odvrácení následků trestného činu</a:t>
            </a:r>
          </a:p>
        </p:txBody>
      </p:sp>
    </p:spTree>
    <p:extLst>
      <p:ext uri="{BB962C8B-B14F-4D97-AF65-F5344CB8AC3E}">
        <p14:creationId xmlns:p14="http://schemas.microsoft.com/office/powerpoint/2010/main" val="24997971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000" b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Přičitatelnost trestného činu PO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09120"/>
          </a:xfrm>
        </p:spPr>
        <p:txBody>
          <a:bodyPr>
            <a:normAutofit fontScale="70000" lnSpcReduction="20000"/>
          </a:bodyPr>
          <a:lstStyle/>
          <a:p>
            <a:pPr eaLnBrk="1" hangingPunct="1">
              <a:lnSpc>
                <a:spcPct val="120000"/>
              </a:lnSpc>
              <a:defRPr/>
            </a:pPr>
            <a:r>
              <a:rPr lang="cs-CZ" sz="3100" dirty="0"/>
              <a:t>Trestní odpovědnosti PO nebrání, </a:t>
            </a:r>
            <a:r>
              <a:rPr lang="cs-CZ" sz="3100" dirty="0">
                <a:solidFill>
                  <a:srgbClr val="FF0000"/>
                </a:solidFill>
              </a:rPr>
              <a:t>nebyla-li zjištěna </a:t>
            </a:r>
            <a:r>
              <a:rPr lang="cs-CZ" sz="3100" dirty="0"/>
              <a:t>konkrétní fyzická osoba, která jednala způsobem podle § 8 odst. 1, 2 ZTOPO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sz="3100" dirty="0"/>
              <a:t>Ustanovení § 8 odst. 1, 2 ZTOPO se užijí i tehdy, když</a:t>
            </a:r>
          </a:p>
          <a:p>
            <a:pPr lvl="1">
              <a:lnSpc>
                <a:spcPct val="120000"/>
              </a:lnSpc>
              <a:defRPr/>
            </a:pPr>
            <a:r>
              <a:rPr lang="cs-CZ" dirty="0"/>
              <a:t>k jednání došlo před vznikem PO</a:t>
            </a:r>
          </a:p>
          <a:p>
            <a:pPr lvl="1">
              <a:lnSpc>
                <a:spcPct val="120000"/>
              </a:lnSpc>
              <a:defRPr/>
            </a:pPr>
            <a:r>
              <a:rPr lang="cs-CZ" dirty="0"/>
              <a:t>PO vznikla, ale soud rozhodl o neplatnosti PO</a:t>
            </a:r>
          </a:p>
          <a:p>
            <a:pPr lvl="1">
              <a:lnSpc>
                <a:spcPct val="120000"/>
              </a:lnSpc>
              <a:defRPr/>
            </a:pPr>
            <a:r>
              <a:rPr lang="cs-CZ" dirty="0"/>
              <a:t>právní úkon zakládající oprávnění jednat za PO je neplatný nebo neúčinný</a:t>
            </a:r>
          </a:p>
          <a:p>
            <a:pPr lvl="1">
              <a:lnSpc>
                <a:spcPct val="120000"/>
              </a:lnSpc>
              <a:defRPr/>
            </a:pPr>
            <a:r>
              <a:rPr lang="cs-CZ" dirty="0"/>
              <a:t>jednající fyzická osoba není trestně odpovědná za spáchaný trestný čin</a:t>
            </a:r>
          </a:p>
          <a:p>
            <a:pPr>
              <a:lnSpc>
                <a:spcPct val="120000"/>
              </a:lnSpc>
              <a:defRPr/>
            </a:pPr>
            <a:r>
              <a:rPr lang="cs-CZ" sz="3200" dirty="0"/>
              <a:t>Možnost </a:t>
            </a:r>
            <a:r>
              <a:rPr lang="cs-CZ" sz="3200" dirty="0">
                <a:solidFill>
                  <a:srgbClr val="FF0000"/>
                </a:solidFill>
              </a:rPr>
              <a:t>zproštění se </a:t>
            </a:r>
            <a:r>
              <a:rPr lang="cs-CZ" sz="3200" dirty="0"/>
              <a:t>odpovědnosti podle § 8 odst. 5 ZTOPO</a:t>
            </a:r>
          </a:p>
          <a:p>
            <a:pPr lvl="1">
              <a:lnSpc>
                <a:spcPct val="120000"/>
              </a:lnSpc>
              <a:defRPr/>
            </a:pPr>
            <a:r>
              <a:rPr lang="cs-CZ" dirty="0"/>
              <a:t>vynaložila-li PO veškeré úsilí, které na ní bylo možno spravedlivě požadovat, aby zabránila spáchání protiprávního činu osobami uvedenými v § 8 odst. 1 ZTOPO</a:t>
            </a:r>
          </a:p>
          <a:p>
            <a:pPr lvl="2">
              <a:lnSpc>
                <a:spcPct val="120000"/>
              </a:lnSpc>
              <a:defRPr/>
            </a:pPr>
            <a:r>
              <a:rPr lang="cs-CZ" dirty="0"/>
              <a:t>význam tzv. compliance programů</a:t>
            </a:r>
          </a:p>
        </p:txBody>
      </p:sp>
    </p:spTree>
    <p:extLst>
      <p:ext uri="{BB962C8B-B14F-4D97-AF65-F5344CB8AC3E}">
        <p14:creationId xmlns:p14="http://schemas.microsoft.com/office/powerpoint/2010/main" val="41646895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cs-CZ" sz="4000" b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Další otázky trestní odpovědnosti 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2"/>
            <a:ext cx="8229600" cy="4734073"/>
          </a:xfrm>
        </p:spPr>
        <p:txBody>
          <a:bodyPr>
            <a:normAutofit fontScale="85000" lnSpcReduction="20000"/>
          </a:bodyPr>
          <a:lstStyle/>
          <a:p>
            <a:pPr eaLnBrk="1" hangingPunct="1">
              <a:lnSpc>
                <a:spcPct val="120000"/>
              </a:lnSpc>
              <a:defRPr/>
            </a:pPr>
            <a:r>
              <a:rPr lang="cs-CZ" dirty="0"/>
              <a:t>PO může být (§ 9 ZTOPO):</a:t>
            </a:r>
          </a:p>
          <a:p>
            <a:pPr lvl="1">
              <a:lnSpc>
                <a:spcPct val="120000"/>
              </a:lnSpc>
              <a:defRPr/>
            </a:pPr>
            <a:r>
              <a:rPr lang="cs-CZ" dirty="0"/>
              <a:t>pachatelem trestného činu</a:t>
            </a:r>
          </a:p>
          <a:p>
            <a:pPr lvl="1">
              <a:lnSpc>
                <a:spcPct val="120000"/>
              </a:lnSpc>
              <a:defRPr/>
            </a:pPr>
            <a:r>
              <a:rPr lang="cs-CZ" dirty="0"/>
              <a:t>jeho spolupachatelem nebo </a:t>
            </a:r>
          </a:p>
          <a:p>
            <a:pPr lvl="1">
              <a:lnSpc>
                <a:spcPct val="120000"/>
              </a:lnSpc>
              <a:defRPr/>
            </a:pPr>
            <a:r>
              <a:rPr lang="cs-CZ" dirty="0"/>
              <a:t>účastníkem na trestném činu jiného 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dirty="0"/>
              <a:t>Trestní odpovědnost PO (§ 10 ZTOPO)</a:t>
            </a:r>
          </a:p>
          <a:p>
            <a:pPr lvl="1">
              <a:lnSpc>
                <a:spcPct val="120000"/>
              </a:lnSpc>
              <a:defRPr/>
            </a:pPr>
            <a:r>
              <a:rPr lang="cs-CZ" dirty="0"/>
              <a:t>přechází na všechny její právní nástupce </a:t>
            </a:r>
          </a:p>
          <a:p>
            <a:pPr lvl="1">
              <a:lnSpc>
                <a:spcPct val="120000"/>
              </a:lnSpc>
              <a:defRPr/>
            </a:pPr>
            <a:r>
              <a:rPr lang="cs-CZ" dirty="0"/>
              <a:t>může být i více takových právních nástupců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dirty="0"/>
              <a:t>Trestní odpovědnosti PO zaniká (resp. nevzniká)</a:t>
            </a:r>
          </a:p>
          <a:p>
            <a:pPr lvl="1">
              <a:lnSpc>
                <a:spcPct val="120000"/>
              </a:lnSpc>
              <a:defRPr/>
            </a:pPr>
            <a:r>
              <a:rPr lang="cs-CZ" dirty="0"/>
              <a:t>účinnou lítostí (§ 11 ZTOPO)</a:t>
            </a:r>
          </a:p>
          <a:p>
            <a:pPr lvl="1">
              <a:lnSpc>
                <a:spcPct val="120000"/>
              </a:lnSpc>
              <a:defRPr/>
            </a:pPr>
            <a:r>
              <a:rPr lang="cs-CZ" dirty="0"/>
              <a:t>promlčením trestní odpovědnosti (§ 12 a § 13 ZTOPO)</a:t>
            </a:r>
          </a:p>
          <a:p>
            <a:pPr lvl="1">
              <a:lnSpc>
                <a:spcPct val="120000"/>
              </a:lnSpc>
              <a:defRPr/>
            </a:pPr>
            <a:r>
              <a:rPr lang="cs-CZ" dirty="0"/>
              <a:t>zvláštním důvodem zproštění podle § 8 odst. 5 ZTOPO</a:t>
            </a:r>
          </a:p>
        </p:txBody>
      </p:sp>
    </p:spTree>
    <p:extLst>
      <p:ext uri="{BB962C8B-B14F-4D97-AF65-F5344CB8AC3E}">
        <p14:creationId xmlns:p14="http://schemas.microsoft.com/office/powerpoint/2010/main" val="20388882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000" b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Sankce ukládané PO za tr. činy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2"/>
            <a:ext cx="8229600" cy="4662065"/>
          </a:xfrm>
        </p:spPr>
        <p:txBody>
          <a:bodyPr>
            <a:normAutofit fontScale="85000" lnSpcReduction="20000"/>
          </a:bodyPr>
          <a:lstStyle/>
          <a:p>
            <a:pPr eaLnBrk="1" hangingPunct="1">
              <a:lnSpc>
                <a:spcPct val="120000"/>
              </a:lnSpc>
              <a:defRPr/>
            </a:pPr>
            <a:r>
              <a:rPr lang="cs-CZ" sz="2800" dirty="0">
                <a:solidFill>
                  <a:srgbClr val="FF0000"/>
                </a:solidFill>
              </a:rPr>
              <a:t>Tresty</a:t>
            </a:r>
            <a:r>
              <a:rPr lang="cs-CZ" sz="2800" dirty="0"/>
              <a:t> (§ 16 až § 23 ZTOPO)</a:t>
            </a:r>
          </a:p>
          <a:p>
            <a:pPr lvl="1">
              <a:lnSpc>
                <a:spcPct val="120000"/>
              </a:lnSpc>
              <a:defRPr/>
            </a:pPr>
            <a:r>
              <a:rPr lang="cs-CZ" dirty="0"/>
              <a:t>druhy trestů vyjmenované taxativně v § 15 odst. 1 ZTOPO</a:t>
            </a:r>
          </a:p>
          <a:p>
            <a:pPr lvl="1">
              <a:lnSpc>
                <a:spcPct val="120000"/>
              </a:lnSpc>
              <a:defRPr/>
            </a:pPr>
            <a:r>
              <a:rPr lang="cs-CZ" dirty="0"/>
              <a:t>lze uložit i více druhů vedle sebe (s výjimkami podle § 15 odst. 3 ZTOPO)</a:t>
            </a:r>
          </a:p>
          <a:p>
            <a:pPr lvl="1">
              <a:lnSpc>
                <a:spcPct val="120000"/>
              </a:lnSpc>
              <a:defRPr/>
            </a:pPr>
            <a:r>
              <a:rPr lang="cs-CZ" dirty="0"/>
              <a:t>zánik výkonu trestu promlčením (§ 24 a § 25 ZTOPO)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sz="2800" dirty="0">
                <a:solidFill>
                  <a:srgbClr val="FF0000"/>
                </a:solidFill>
              </a:rPr>
              <a:t>Ochranná opatření</a:t>
            </a:r>
          </a:p>
          <a:p>
            <a:pPr lvl="1">
              <a:lnSpc>
                <a:spcPct val="120000"/>
              </a:lnSpc>
              <a:defRPr/>
            </a:pPr>
            <a:r>
              <a:rPr lang="cs-CZ" dirty="0"/>
              <a:t>zabrání věci (§ 26 ZTOPO)</a:t>
            </a:r>
          </a:p>
          <a:p>
            <a:pPr lvl="1">
              <a:lnSpc>
                <a:spcPct val="120000"/>
              </a:lnSpc>
              <a:defRPr/>
            </a:pPr>
            <a:r>
              <a:rPr lang="cs-CZ" dirty="0"/>
              <a:t>zabrání části majetku (§ 26a ZTOPO)</a:t>
            </a:r>
          </a:p>
          <a:p>
            <a:pPr lvl="1">
              <a:lnSpc>
                <a:spcPct val="120000"/>
              </a:lnSpc>
              <a:defRPr/>
            </a:pPr>
            <a:r>
              <a:rPr lang="cs-CZ" dirty="0"/>
              <a:t>ukládají se za podmínek stanovených v § 101 a § 102a TZ</a:t>
            </a:r>
          </a:p>
          <a:p>
            <a:pPr lvl="1">
              <a:lnSpc>
                <a:spcPct val="120000"/>
              </a:lnSpc>
              <a:defRPr/>
            </a:pPr>
            <a:r>
              <a:rPr lang="cs-CZ" dirty="0"/>
              <a:t>možnost zabrání náhradní hodnoty, spisů a zařízení (§ 102 a § 103 TZ)</a:t>
            </a:r>
          </a:p>
        </p:txBody>
      </p:sp>
    </p:spTree>
    <p:extLst>
      <p:ext uri="{BB962C8B-B14F-4D97-AF65-F5344CB8AC3E}">
        <p14:creationId xmlns:p14="http://schemas.microsoft.com/office/powerpoint/2010/main" val="6366410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000" b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Tresty ukládané PO za tr. činy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110000"/>
              </a:lnSpc>
              <a:defRPr/>
            </a:pPr>
            <a:r>
              <a:rPr lang="cs-CZ" dirty="0">
                <a:solidFill>
                  <a:srgbClr val="FF0000"/>
                </a:solidFill>
              </a:rPr>
              <a:t>Druhy trestů </a:t>
            </a:r>
            <a:r>
              <a:rPr lang="cs-CZ" dirty="0"/>
              <a:t>ukládaných PO:</a:t>
            </a:r>
          </a:p>
          <a:p>
            <a:pPr lvl="1">
              <a:lnSpc>
                <a:spcPct val="110000"/>
              </a:lnSpc>
              <a:defRPr/>
            </a:pPr>
            <a:r>
              <a:rPr lang="cs-CZ" dirty="0"/>
              <a:t>zrušení právnické osoby (§ 16 ZTOPO)</a:t>
            </a:r>
          </a:p>
          <a:p>
            <a:pPr lvl="1">
              <a:lnSpc>
                <a:spcPct val="110000"/>
              </a:lnSpc>
              <a:defRPr/>
            </a:pPr>
            <a:r>
              <a:rPr lang="cs-CZ" dirty="0"/>
              <a:t>propadnutí majetku (§ 17 ZTOPO)</a:t>
            </a:r>
          </a:p>
          <a:p>
            <a:pPr lvl="1">
              <a:lnSpc>
                <a:spcPct val="110000"/>
              </a:lnSpc>
              <a:defRPr/>
            </a:pPr>
            <a:r>
              <a:rPr lang="cs-CZ" dirty="0"/>
              <a:t>peněžitý trest (§ 18 ZTOPO, § 68 TZ)</a:t>
            </a:r>
          </a:p>
          <a:p>
            <a:pPr lvl="1">
              <a:lnSpc>
                <a:spcPct val="110000"/>
              </a:lnSpc>
              <a:defRPr/>
            </a:pPr>
            <a:r>
              <a:rPr lang="cs-CZ" dirty="0"/>
              <a:t>propadnutí věci (§ 19 ZTOPO, § 70 až § 72 TZ)</a:t>
            </a:r>
          </a:p>
          <a:p>
            <a:pPr lvl="1">
              <a:lnSpc>
                <a:spcPct val="110000"/>
              </a:lnSpc>
              <a:defRPr/>
            </a:pPr>
            <a:r>
              <a:rPr lang="cs-CZ" dirty="0"/>
              <a:t>zákaz činnosti (§ 20 ZTOPO, § 73 a § 74 TZ)</a:t>
            </a:r>
          </a:p>
          <a:p>
            <a:pPr lvl="1">
              <a:lnSpc>
                <a:spcPct val="110000"/>
              </a:lnSpc>
              <a:defRPr/>
            </a:pPr>
            <a:r>
              <a:rPr lang="cs-CZ" dirty="0"/>
              <a:t>zákaz držení a chovu zvířat (§ 20a ZTOPO)</a:t>
            </a:r>
          </a:p>
          <a:p>
            <a:pPr lvl="1">
              <a:lnSpc>
                <a:spcPct val="110000"/>
              </a:lnSpc>
              <a:defRPr/>
            </a:pPr>
            <a:r>
              <a:rPr lang="cs-CZ" dirty="0"/>
              <a:t>zákaz plnění veřejných zakázek nebo účasti ve veřejné soutěži (§ 21 ZTOPO)</a:t>
            </a:r>
          </a:p>
          <a:p>
            <a:pPr lvl="1">
              <a:lnSpc>
                <a:spcPct val="110000"/>
              </a:lnSpc>
              <a:defRPr/>
            </a:pPr>
            <a:r>
              <a:rPr lang="cs-CZ" dirty="0"/>
              <a:t>zákaz přijímání dotací a subvencí (§ 22 ZTOPO)</a:t>
            </a:r>
          </a:p>
          <a:p>
            <a:pPr lvl="1">
              <a:lnSpc>
                <a:spcPct val="110000"/>
              </a:lnSpc>
              <a:defRPr/>
            </a:pPr>
            <a:r>
              <a:rPr lang="cs-CZ" dirty="0"/>
              <a:t>uveřejnění rozsudku (§ 23 ZTOPO)</a:t>
            </a:r>
          </a:p>
        </p:txBody>
      </p:sp>
    </p:spTree>
    <p:extLst>
      <p:ext uri="{BB962C8B-B14F-4D97-AF65-F5344CB8AC3E}">
        <p14:creationId xmlns:p14="http://schemas.microsoft.com/office/powerpoint/2010/main" val="13577109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000" b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Tresty ukládané PO za tr. činy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2"/>
            <a:ext cx="8229600" cy="4950098"/>
          </a:xfrm>
        </p:spPr>
        <p:txBody>
          <a:bodyPr>
            <a:normAutofit fontScale="77500" lnSpcReduction="20000"/>
          </a:bodyPr>
          <a:lstStyle/>
          <a:p>
            <a:pPr eaLnBrk="1" hangingPunct="1">
              <a:lnSpc>
                <a:spcPct val="120000"/>
              </a:lnSpc>
              <a:defRPr/>
            </a:pPr>
            <a:r>
              <a:rPr lang="cs-CZ" sz="3400" dirty="0"/>
              <a:t>Tresty </a:t>
            </a:r>
            <a:r>
              <a:rPr lang="cs-CZ" sz="3400" dirty="0">
                <a:solidFill>
                  <a:srgbClr val="FF0000"/>
                </a:solidFill>
              </a:rPr>
              <a:t>stejné</a:t>
            </a:r>
            <a:r>
              <a:rPr lang="cs-CZ" sz="3400" dirty="0"/>
              <a:t> jako u fyzických osob:</a:t>
            </a:r>
          </a:p>
          <a:p>
            <a:pPr lvl="1">
              <a:lnSpc>
                <a:spcPct val="120000"/>
              </a:lnSpc>
              <a:defRPr/>
            </a:pPr>
            <a:r>
              <a:rPr lang="cs-CZ" sz="2800" dirty="0"/>
              <a:t>propadnutí majetku</a:t>
            </a:r>
          </a:p>
          <a:p>
            <a:pPr lvl="1">
              <a:lnSpc>
                <a:spcPct val="120000"/>
              </a:lnSpc>
              <a:defRPr/>
            </a:pPr>
            <a:r>
              <a:rPr lang="cs-CZ" sz="2800" dirty="0"/>
              <a:t>peněžitý trest</a:t>
            </a:r>
          </a:p>
          <a:p>
            <a:pPr lvl="1">
              <a:lnSpc>
                <a:spcPct val="120000"/>
              </a:lnSpc>
              <a:defRPr/>
            </a:pPr>
            <a:r>
              <a:rPr lang="cs-CZ" sz="2800" dirty="0"/>
              <a:t>propadnutí věci</a:t>
            </a:r>
          </a:p>
          <a:p>
            <a:pPr lvl="1">
              <a:lnSpc>
                <a:spcPct val="120000"/>
              </a:lnSpc>
              <a:defRPr/>
            </a:pPr>
            <a:r>
              <a:rPr lang="cs-CZ" sz="2800" dirty="0"/>
              <a:t>zákaz činnosti</a:t>
            </a:r>
          </a:p>
          <a:p>
            <a:pPr lvl="1">
              <a:lnSpc>
                <a:spcPct val="120000"/>
              </a:lnSpc>
              <a:defRPr/>
            </a:pPr>
            <a:r>
              <a:rPr lang="cs-CZ" sz="2800" dirty="0"/>
              <a:t>zákaz držení a chovu zvířat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sz="3400" dirty="0"/>
              <a:t>Tresty ukládané </a:t>
            </a:r>
            <a:r>
              <a:rPr lang="cs-CZ" sz="3400" dirty="0">
                <a:solidFill>
                  <a:srgbClr val="FF0000"/>
                </a:solidFill>
              </a:rPr>
              <a:t>jen právnickým </a:t>
            </a:r>
            <a:r>
              <a:rPr lang="cs-CZ" sz="3400" dirty="0"/>
              <a:t>osobám:</a:t>
            </a:r>
          </a:p>
          <a:p>
            <a:pPr lvl="1">
              <a:lnSpc>
                <a:spcPct val="120000"/>
              </a:lnSpc>
              <a:defRPr/>
            </a:pPr>
            <a:r>
              <a:rPr lang="cs-CZ" sz="2800" dirty="0"/>
              <a:t>zrušení právnické osoby</a:t>
            </a:r>
          </a:p>
          <a:p>
            <a:pPr lvl="1">
              <a:lnSpc>
                <a:spcPct val="120000"/>
              </a:lnSpc>
              <a:defRPr/>
            </a:pPr>
            <a:r>
              <a:rPr lang="cs-CZ" sz="2800" dirty="0"/>
              <a:t>zákaz plnění veřejných zakázek nebo účasti ve veřejné soutěži</a:t>
            </a:r>
          </a:p>
          <a:p>
            <a:pPr lvl="1">
              <a:lnSpc>
                <a:spcPct val="120000"/>
              </a:lnSpc>
              <a:defRPr/>
            </a:pPr>
            <a:r>
              <a:rPr lang="cs-CZ" sz="2800" dirty="0"/>
              <a:t>zákaz přijímání dotací a subvencí</a:t>
            </a:r>
          </a:p>
          <a:p>
            <a:pPr lvl="1">
              <a:lnSpc>
                <a:spcPct val="120000"/>
              </a:lnSpc>
              <a:defRPr/>
            </a:pPr>
            <a:r>
              <a:rPr lang="cs-CZ" sz="2800" dirty="0"/>
              <a:t>uveřejnění rozsudku</a:t>
            </a:r>
          </a:p>
        </p:txBody>
      </p:sp>
    </p:spTree>
    <p:extLst>
      <p:ext uri="{BB962C8B-B14F-4D97-AF65-F5344CB8AC3E}">
        <p14:creationId xmlns:p14="http://schemas.microsoft.com/office/powerpoint/2010/main" val="127739172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400" b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Zrušení právnické osoby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2"/>
            <a:ext cx="8229600" cy="4662065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120000"/>
              </a:lnSpc>
              <a:defRPr/>
            </a:pPr>
            <a:r>
              <a:rPr lang="cs-CZ" sz="2800" dirty="0"/>
              <a:t>Nejpřísnější druh trestu, jen PO se sídlem v ČR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sz="2800" dirty="0"/>
              <a:t>Lze ho uložit, pokud činnost PO spočívala zcela nebo převážně v páchání trestného(ých) činu(ů)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sz="2800" dirty="0"/>
              <a:t>Nelze ho uložit, vylučuje-li to povaha PO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sz="2800" dirty="0"/>
              <a:t>Některá omezení pro uložení tohoto trestu u bank, dalších finančních institucí a komoditní burzy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sz="2800" dirty="0"/>
              <a:t>Po právní moci rozsudku ukládajícího tento trest vstupuje PO do likvidace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sz="2800" dirty="0"/>
              <a:t>Jsou stanovena pravidla pro uspokojení závazků zrušené PO</a:t>
            </a:r>
          </a:p>
        </p:txBody>
      </p:sp>
    </p:spTree>
    <p:extLst>
      <p:ext uri="{BB962C8B-B14F-4D97-AF65-F5344CB8AC3E}">
        <p14:creationId xmlns:p14="http://schemas.microsoft.com/office/powerpoint/2010/main" val="82459817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400" b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Propadnutí majetku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2"/>
            <a:ext cx="8229600" cy="4518050"/>
          </a:xfrm>
        </p:spPr>
        <p:txBody>
          <a:bodyPr>
            <a:normAutofit fontScale="92500"/>
          </a:bodyPr>
          <a:lstStyle/>
          <a:p>
            <a:pPr eaLnBrk="1" hangingPunct="1">
              <a:lnSpc>
                <a:spcPct val="110000"/>
              </a:lnSpc>
              <a:defRPr/>
            </a:pPr>
            <a:r>
              <a:rPr lang="cs-CZ" dirty="0"/>
              <a:t>Lze ho uložit ve dvou případech:</a:t>
            </a:r>
          </a:p>
          <a:p>
            <a:pPr lvl="1">
              <a:lnSpc>
                <a:spcPct val="110000"/>
              </a:lnSpc>
              <a:defRPr/>
            </a:pPr>
            <a:r>
              <a:rPr lang="cs-CZ" dirty="0"/>
              <a:t>je-li PO odsouzena za zvlášť závažný zločin (§ 14 odst. 3 TZ), jímž získala nebo se snažila získat pro sebe nebo pro jiného majetkový prospěch, nebo</a:t>
            </a:r>
          </a:p>
          <a:p>
            <a:pPr lvl="1">
              <a:lnSpc>
                <a:spcPct val="110000"/>
              </a:lnSpc>
              <a:defRPr/>
            </a:pPr>
            <a:r>
              <a:rPr lang="cs-CZ" dirty="0"/>
              <a:t>bez těchto podmínek tam, kde trestní zákoník výslovně dovoluje jeho uložení za spáchaný zločin</a:t>
            </a:r>
          </a:p>
          <a:p>
            <a:pPr eaLnBrk="1" hangingPunct="1">
              <a:lnSpc>
                <a:spcPct val="110000"/>
              </a:lnSpc>
              <a:defRPr/>
            </a:pPr>
            <a:r>
              <a:rPr lang="cs-CZ" dirty="0"/>
              <a:t>Postihuje celý majetek PO nebo určenou část</a:t>
            </a:r>
          </a:p>
          <a:p>
            <a:pPr eaLnBrk="1" hangingPunct="1">
              <a:lnSpc>
                <a:spcPct val="110000"/>
              </a:lnSpc>
              <a:defRPr/>
            </a:pPr>
            <a:r>
              <a:rPr lang="cs-CZ" dirty="0"/>
              <a:t>Určitá omezení v možnosti uložení tohoto trestu u bank a jiných finančních institucí</a:t>
            </a:r>
          </a:p>
        </p:txBody>
      </p:sp>
    </p:spTree>
    <p:extLst>
      <p:ext uri="{BB962C8B-B14F-4D97-AF65-F5344CB8AC3E}">
        <p14:creationId xmlns:p14="http://schemas.microsoft.com/office/powerpoint/2010/main" val="159881512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400" b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Peněžitý trest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2"/>
            <a:ext cx="8229600" cy="4878090"/>
          </a:xfrm>
        </p:spPr>
        <p:txBody>
          <a:bodyPr>
            <a:normAutofit fontScale="85000" lnSpcReduction="10000"/>
          </a:bodyPr>
          <a:lstStyle/>
          <a:p>
            <a:pPr eaLnBrk="1" hangingPunct="1">
              <a:lnSpc>
                <a:spcPct val="120000"/>
              </a:lnSpc>
              <a:defRPr/>
            </a:pPr>
            <a:r>
              <a:rPr lang="cs-CZ" dirty="0"/>
              <a:t>Lze ho uložit za jakýkoli trestný čin PO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dirty="0">
                <a:solidFill>
                  <a:srgbClr val="FF0000"/>
                </a:solidFill>
              </a:rPr>
              <a:t>Denní sazba </a:t>
            </a:r>
            <a:r>
              <a:rPr lang="cs-CZ" dirty="0"/>
              <a:t>od 1000 Kč do 2 000 000 Kč (§ 18 odst. 2 ZTOPO)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dirty="0">
                <a:solidFill>
                  <a:srgbClr val="FF0000"/>
                </a:solidFill>
              </a:rPr>
              <a:t>Počet</a:t>
            </a:r>
            <a:r>
              <a:rPr lang="cs-CZ" dirty="0"/>
              <a:t> denních sazeb od 20 do 730 (§ 68 odst. 1 TZ)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dirty="0"/>
              <a:t>Rozpětí tedy od </a:t>
            </a:r>
            <a:r>
              <a:rPr lang="cs-CZ" dirty="0">
                <a:solidFill>
                  <a:srgbClr val="FF0000"/>
                </a:solidFill>
              </a:rPr>
              <a:t>20 000 </a:t>
            </a:r>
            <a:r>
              <a:rPr lang="cs-CZ" dirty="0"/>
              <a:t>do </a:t>
            </a:r>
            <a:r>
              <a:rPr lang="cs-CZ" dirty="0">
                <a:solidFill>
                  <a:srgbClr val="FF0000"/>
                </a:solidFill>
              </a:rPr>
              <a:t>1 460 000 000 Kč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dirty="0"/>
              <a:t>Nutno zohlednit</a:t>
            </a:r>
          </a:p>
          <a:p>
            <a:pPr lvl="1">
              <a:lnSpc>
                <a:spcPct val="120000"/>
              </a:lnSpc>
              <a:defRPr/>
            </a:pPr>
            <a:r>
              <a:rPr lang="cs-CZ" dirty="0"/>
              <a:t>majetkové poměry PO</a:t>
            </a:r>
          </a:p>
          <a:p>
            <a:pPr lvl="1">
              <a:lnSpc>
                <a:spcPct val="120000"/>
              </a:lnSpc>
              <a:defRPr/>
            </a:pPr>
            <a:r>
              <a:rPr lang="cs-CZ" dirty="0"/>
              <a:t>uložení PT nesmí být na újmu práv poškozeného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dirty="0"/>
              <a:t>Omezena možnost uložení tohoto trestu u bank a jiných finančních institucí</a:t>
            </a:r>
          </a:p>
        </p:txBody>
      </p:sp>
    </p:spTree>
    <p:extLst>
      <p:ext uri="{BB962C8B-B14F-4D97-AF65-F5344CB8AC3E}">
        <p14:creationId xmlns:p14="http://schemas.microsoft.com/office/powerpoint/2010/main" val="16974077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>
          <a:xfrm>
            <a:off x="468313" y="115888"/>
            <a:ext cx="7543800" cy="1295400"/>
          </a:xfrm>
        </p:spPr>
        <p:txBody>
          <a:bodyPr/>
          <a:lstStyle/>
          <a:p>
            <a:pPr>
              <a:defRPr/>
            </a:pPr>
            <a:r>
              <a:rPr lang="cs-CZ" altLang="cs-CZ" sz="4400" b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Nutnost zavedení TOPO</a:t>
            </a:r>
          </a:p>
        </p:txBody>
      </p:sp>
      <p:sp>
        <p:nvSpPr>
          <p:cNvPr id="7171" name="Zástupný symbol pro obsah 2"/>
          <p:cNvSpPr>
            <a:spLocks noGrp="1" noChangeArrowheads="1"/>
          </p:cNvSpPr>
          <p:nvPr>
            <p:ph idx="1"/>
          </p:nvPr>
        </p:nvSpPr>
        <p:spPr>
          <a:xfrm>
            <a:off x="457200" y="1719263"/>
            <a:ext cx="8229600" cy="4518049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  <a:defRPr/>
            </a:pPr>
            <a:r>
              <a:rPr lang="cs-CZ" dirty="0"/>
              <a:t>Mezinárodní závazky České republiky</a:t>
            </a:r>
          </a:p>
          <a:p>
            <a:pPr lvl="1">
              <a:lnSpc>
                <a:spcPct val="110000"/>
              </a:lnSpc>
              <a:defRPr/>
            </a:pPr>
            <a:r>
              <a:rPr lang="cs-CZ" dirty="0"/>
              <a:t>některé novější smlouvy OSN</a:t>
            </a:r>
          </a:p>
          <a:p>
            <a:pPr lvl="1">
              <a:lnSpc>
                <a:spcPct val="110000"/>
              </a:lnSpc>
              <a:defRPr/>
            </a:pPr>
            <a:r>
              <a:rPr lang="cs-CZ" dirty="0"/>
              <a:t>další smlouvy a dokumenty</a:t>
            </a:r>
          </a:p>
          <a:p>
            <a:pPr lvl="1">
              <a:lnSpc>
                <a:spcPct val="110000"/>
              </a:lnSpc>
              <a:defRPr/>
            </a:pPr>
            <a:r>
              <a:rPr lang="cs-CZ" dirty="0"/>
              <a:t>právo Evropské unie</a:t>
            </a:r>
          </a:p>
          <a:p>
            <a:pPr>
              <a:lnSpc>
                <a:spcPct val="110000"/>
              </a:lnSpc>
              <a:defRPr/>
            </a:pPr>
            <a:r>
              <a:rPr lang="cs-CZ" dirty="0"/>
              <a:t>Potřeba postihovat všechny možné způsoby páchání určitých typů kriminality, a to i prostřednictvím právnických osob</a:t>
            </a:r>
          </a:p>
          <a:p>
            <a:pPr>
              <a:lnSpc>
                <a:spcPct val="110000"/>
              </a:lnSpc>
              <a:defRPr/>
            </a:pPr>
            <a:r>
              <a:rPr lang="cs-CZ" dirty="0"/>
              <a:t>Požadavky na mezinárodní spolupráci</a:t>
            </a:r>
          </a:p>
          <a:p>
            <a:pPr>
              <a:lnSpc>
                <a:spcPct val="110000"/>
              </a:lnSpc>
              <a:defRPr/>
            </a:pPr>
            <a:r>
              <a:rPr lang="cs-CZ" dirty="0"/>
              <a:t>Jde zejména o preventivní působení na PO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400" b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Propadnutí věci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20000"/>
              </a:lnSpc>
              <a:defRPr/>
            </a:pPr>
            <a:r>
              <a:rPr lang="cs-CZ" sz="3100" dirty="0"/>
              <a:t>Podle § 70 až § 72 TZ se uloží, pokud </a:t>
            </a:r>
            <a:r>
              <a:rPr lang="cs-CZ" sz="3100" dirty="0">
                <a:solidFill>
                  <a:srgbClr val="FF0000"/>
                </a:solidFill>
              </a:rPr>
              <a:t>věc</a:t>
            </a:r>
            <a:r>
              <a:rPr lang="cs-CZ" sz="3100" dirty="0"/>
              <a:t>:</a:t>
            </a:r>
          </a:p>
          <a:p>
            <a:pPr lvl="1">
              <a:lnSpc>
                <a:spcPct val="120000"/>
              </a:lnSpc>
              <a:defRPr/>
            </a:pPr>
            <a:r>
              <a:rPr lang="cs-CZ" dirty="0"/>
              <a:t>je bezprostředním výnosem z trestné činnosti (§ 70 odst. 1, 135b odst. 2 TZ)</a:t>
            </a:r>
          </a:p>
          <a:p>
            <a:pPr lvl="1">
              <a:lnSpc>
                <a:spcPct val="120000"/>
              </a:lnSpc>
              <a:defRPr/>
            </a:pPr>
            <a:r>
              <a:rPr lang="cs-CZ" dirty="0"/>
              <a:t>je nástrojem trestné činnosti [§ 70 odst. 2 písm. a), § 135a TZ]</a:t>
            </a:r>
          </a:p>
          <a:p>
            <a:pPr lvl="1">
              <a:lnSpc>
                <a:spcPct val="120000"/>
              </a:lnSpc>
              <a:defRPr/>
            </a:pPr>
            <a:r>
              <a:rPr lang="cs-CZ" dirty="0"/>
              <a:t>zprostředkovaným výnosem z trestné činnosti, není-li zde nepoměr hodnot [§ 70 odst. 2 písm. b), § 135b odst. 3 TZ]</a:t>
            </a:r>
          </a:p>
          <a:p>
            <a:pPr>
              <a:lnSpc>
                <a:spcPct val="120000"/>
              </a:lnSpc>
              <a:defRPr/>
            </a:pPr>
            <a:r>
              <a:rPr lang="cs-CZ" sz="3100" dirty="0"/>
              <a:t>Musí jít o věc </a:t>
            </a:r>
            <a:r>
              <a:rPr lang="cs-CZ" sz="3100" dirty="0">
                <a:solidFill>
                  <a:srgbClr val="FF0000"/>
                </a:solidFill>
              </a:rPr>
              <a:t>náležející PO </a:t>
            </a:r>
            <a:r>
              <a:rPr lang="cs-CZ" sz="3100" dirty="0"/>
              <a:t>(pachateli – § 135 TZ)</a:t>
            </a:r>
          </a:p>
          <a:p>
            <a:pPr>
              <a:lnSpc>
                <a:spcPct val="120000"/>
              </a:lnSpc>
              <a:defRPr/>
            </a:pPr>
            <a:r>
              <a:rPr lang="cs-CZ" sz="3100" dirty="0"/>
              <a:t>Lze uložit propadnutí náhradní hodnoty</a:t>
            </a:r>
          </a:p>
          <a:p>
            <a:pPr lvl="1">
              <a:lnSpc>
                <a:spcPct val="120000"/>
              </a:lnSpc>
              <a:defRPr/>
            </a:pPr>
            <a:r>
              <a:rPr lang="cs-CZ" dirty="0"/>
              <a:t>byla‑li věc, na niž by se trest vztahoval, zničena, zcizena apod. (§ 71 TZ)</a:t>
            </a:r>
          </a:p>
        </p:txBody>
      </p:sp>
    </p:spTree>
    <p:extLst>
      <p:ext uri="{BB962C8B-B14F-4D97-AF65-F5344CB8AC3E}">
        <p14:creationId xmlns:p14="http://schemas.microsoft.com/office/powerpoint/2010/main" val="267017122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400" b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Zákaz činnosti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lnSpc>
                <a:spcPct val="110000"/>
              </a:lnSpc>
              <a:defRPr/>
            </a:pPr>
            <a:r>
              <a:rPr lang="cs-CZ" dirty="0"/>
              <a:t>Lze ho uložit, byl-li trestný čin spáchán </a:t>
            </a:r>
            <a:r>
              <a:rPr lang="cs-CZ" dirty="0">
                <a:solidFill>
                  <a:srgbClr val="FF0000"/>
                </a:solidFill>
              </a:rPr>
              <a:t>v souvislosti</a:t>
            </a:r>
            <a:r>
              <a:rPr lang="cs-CZ" dirty="0"/>
              <a:t> s určitou činností PO, ke které je třeba zvláštní oprávnění (povolení, koncese …)</a:t>
            </a:r>
          </a:p>
          <a:p>
            <a:pPr lvl="1">
              <a:lnSpc>
                <a:spcPct val="110000"/>
              </a:lnSpc>
              <a:defRPr/>
            </a:pPr>
            <a:r>
              <a:rPr lang="cs-CZ" dirty="0"/>
              <a:t>např. s podnikáním PO v určitém oboru</a:t>
            </a:r>
          </a:p>
          <a:p>
            <a:pPr eaLnBrk="1" hangingPunct="1">
              <a:lnSpc>
                <a:spcPct val="110000"/>
              </a:lnSpc>
              <a:defRPr/>
            </a:pPr>
            <a:r>
              <a:rPr lang="cs-CZ" dirty="0"/>
              <a:t>Výměra trestu je od </a:t>
            </a:r>
            <a:r>
              <a:rPr lang="cs-CZ" dirty="0">
                <a:solidFill>
                  <a:srgbClr val="FF0000"/>
                </a:solidFill>
              </a:rPr>
              <a:t>1 roku </a:t>
            </a:r>
            <a:r>
              <a:rPr lang="cs-CZ" dirty="0"/>
              <a:t>do</a:t>
            </a:r>
            <a:r>
              <a:rPr lang="cs-CZ" dirty="0">
                <a:solidFill>
                  <a:srgbClr val="FF0000"/>
                </a:solidFill>
              </a:rPr>
              <a:t> 20 let</a:t>
            </a:r>
            <a:endParaRPr lang="cs-CZ" dirty="0"/>
          </a:p>
          <a:p>
            <a:pPr eaLnBrk="1" hangingPunct="1">
              <a:lnSpc>
                <a:spcPct val="110000"/>
              </a:lnSpc>
              <a:defRPr/>
            </a:pPr>
            <a:r>
              <a:rPr lang="cs-CZ" dirty="0"/>
              <a:t>Omezení možnosti uložení u bank nebo jiných finančních institucí</a:t>
            </a:r>
          </a:p>
          <a:p>
            <a:pPr>
              <a:lnSpc>
                <a:spcPct val="110000"/>
              </a:lnSpc>
              <a:defRPr/>
            </a:pPr>
            <a:r>
              <a:rPr kumimoji="0" lang="cs-CZ" sz="30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+mn-cs"/>
              </a:rPr>
              <a:t>Možnost podmíněného upuštění od výkonu zbytku trestu (§ 22a ZTOPO)</a:t>
            </a:r>
          </a:p>
        </p:txBody>
      </p:sp>
    </p:spTree>
    <p:extLst>
      <p:ext uri="{BB962C8B-B14F-4D97-AF65-F5344CB8AC3E}">
        <p14:creationId xmlns:p14="http://schemas.microsoft.com/office/powerpoint/2010/main" val="262174373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041855-FE00-4C90-BAE8-1D0AEAD745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z="4400" b="0" i="0" u="none" strike="noStrike" kern="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ea typeface="+mj-ea"/>
                <a:cs typeface="+mj-cs"/>
              </a:rPr>
              <a:t>Zákaz držení a chovu zvířat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5FAADC5-41DD-4C57-A5B8-9FAFA341F1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330066"/>
              </a:buClr>
              <a:buSzPct val="70000"/>
              <a:buFont typeface="Wingdings" pitchFamily="2" charset="2"/>
              <a:buChar char="l"/>
              <a:tabLst/>
              <a:defRPr/>
            </a:pPr>
            <a:r>
              <a:rPr lang="cs-CZ" dirty="0">
                <a:solidFill>
                  <a:srgbClr val="000000"/>
                </a:solidFill>
                <a:latin typeface="Arial"/>
              </a:rPr>
              <a:t>Lze ho uložit, b</a:t>
            </a:r>
            <a:r>
              <a:rPr kumimoji="0" lang="cs-CZ" sz="3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yl-li trestný čin spáchán </a:t>
            </a:r>
            <a:r>
              <a:rPr kumimoji="0" lang="cs-CZ" sz="30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v souvislosti </a:t>
            </a:r>
            <a:r>
              <a:rPr kumimoji="0" lang="cs-CZ" sz="3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 držením, chovem nebo péčí o zvíře</a:t>
            </a:r>
          </a:p>
          <a:p>
            <a:pPr marL="692150" marR="0" lvl="1" indent="-347663" algn="l" defTabSz="914400" rtl="0" eaLnBrk="1" fontAlgn="base" latinLnBrk="0" hangingPunct="1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669999"/>
              </a:buClr>
              <a:buSzPct val="70000"/>
              <a:buFont typeface="Wingdings" pitchFamily="2" charset="2"/>
              <a:buChar char="l"/>
              <a:tabLst/>
              <a:defRPr/>
            </a:pPr>
            <a:r>
              <a:rPr kumimoji="0" lang="cs-CZ" sz="2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např. </a:t>
            </a:r>
            <a:r>
              <a:rPr lang="cs-CZ" dirty="0">
                <a:solidFill>
                  <a:srgbClr val="000000"/>
                </a:solidFill>
                <a:latin typeface="Arial"/>
              </a:rPr>
              <a:t>jde-li o tzv. nelegální množírnu určitých zvířat (psů, koček atd.)</a:t>
            </a:r>
            <a:endParaRPr kumimoji="0" lang="cs-CZ" sz="26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</a:endParaRPr>
          </a:p>
          <a:p>
            <a:pPr marL="0" marR="0" lvl="0" indent="-4763" algn="l" defTabSz="914400" rtl="0" eaLnBrk="1" fontAlgn="base" latinLnBrk="0" hangingPunct="1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330066"/>
              </a:buClr>
              <a:buSzPct val="70000"/>
              <a:buFont typeface="Wingdings" pitchFamily="2" charset="2"/>
              <a:buNone/>
              <a:tabLst/>
              <a:defRPr/>
            </a:pPr>
            <a:endParaRPr kumimoji="0" lang="cs-CZ" sz="3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330066"/>
              </a:buClr>
              <a:buSzPct val="70000"/>
              <a:buFont typeface="Wingdings" pitchFamily="2" charset="2"/>
              <a:buChar char="l"/>
              <a:tabLst/>
              <a:defRPr/>
            </a:pPr>
            <a:r>
              <a:rPr kumimoji="0" lang="cs-CZ" sz="3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Výměra trestu je od </a:t>
            </a:r>
            <a:r>
              <a:rPr kumimoji="0" lang="cs-CZ" sz="30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1 roku </a:t>
            </a:r>
            <a:r>
              <a:rPr kumimoji="0" lang="cs-CZ" sz="3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do</a:t>
            </a:r>
            <a:r>
              <a:rPr kumimoji="0" lang="cs-CZ" sz="30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20 let</a:t>
            </a:r>
          </a:p>
          <a:p>
            <a:pPr marL="342900" marR="0" lvl="0" indent="-342900" algn="l" defTabSz="914400" rtl="0" eaLnBrk="1" fontAlgn="base" latinLnBrk="0" hangingPunct="1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330066"/>
              </a:buClr>
              <a:buSzPct val="70000"/>
              <a:buFont typeface="Wingdings" pitchFamily="2" charset="2"/>
              <a:buChar char="l"/>
              <a:tabLst/>
              <a:defRPr/>
            </a:pPr>
            <a:endParaRPr lang="cs-CZ" dirty="0">
              <a:solidFill>
                <a:srgbClr val="FF0000"/>
              </a:solidFill>
              <a:latin typeface="Arial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330066"/>
              </a:buClr>
              <a:buSzPct val="70000"/>
              <a:buFont typeface="Wingdings" pitchFamily="2" charset="2"/>
              <a:buChar char="l"/>
              <a:tabLst/>
              <a:defRPr/>
            </a:pPr>
            <a:r>
              <a:rPr kumimoji="0" lang="cs-CZ" sz="30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+mn-cs"/>
              </a:rPr>
              <a:t>Možnost podmíněného upuštění od výkonu zbytku trestu (§ 22a ZTOPO)</a:t>
            </a:r>
          </a:p>
        </p:txBody>
      </p:sp>
    </p:spTree>
    <p:extLst>
      <p:ext uri="{BB962C8B-B14F-4D97-AF65-F5344CB8AC3E}">
        <p14:creationId xmlns:p14="http://schemas.microsoft.com/office/powerpoint/2010/main" val="266463495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cs-CZ" sz="4000" b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Zákaz plnění veřejných zakázek nebo účasti ve veřejné soutěži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772816"/>
            <a:ext cx="8229600" cy="4824536"/>
          </a:xfrm>
        </p:spPr>
        <p:txBody>
          <a:bodyPr>
            <a:normAutofit fontScale="85000" lnSpcReduction="10000"/>
          </a:bodyPr>
          <a:lstStyle/>
          <a:p>
            <a:pPr eaLnBrk="1" hangingPunct="1">
              <a:lnSpc>
                <a:spcPct val="120000"/>
              </a:lnSpc>
              <a:defRPr/>
            </a:pPr>
            <a:r>
              <a:rPr lang="cs-CZ" sz="2600" dirty="0"/>
              <a:t>Lze ho uložit, dopustila-li se PO trestného činu </a:t>
            </a:r>
            <a:r>
              <a:rPr lang="cs-CZ" sz="2600" dirty="0">
                <a:solidFill>
                  <a:srgbClr val="FF0000"/>
                </a:solidFill>
              </a:rPr>
              <a:t>v souvislosti </a:t>
            </a:r>
            <a:r>
              <a:rPr lang="cs-CZ" sz="2600" dirty="0"/>
              <a:t>s uzavíráním smluv na plnění veřejných zakázek nebo s jejich plněním, s účastí v zadávacím řízení nebo ve veřejné soutěži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sz="2600" dirty="0"/>
              <a:t>Výměra na </a:t>
            </a:r>
            <a:r>
              <a:rPr lang="cs-CZ" sz="2600" dirty="0">
                <a:solidFill>
                  <a:srgbClr val="FF0000"/>
                </a:solidFill>
              </a:rPr>
              <a:t>1 rok </a:t>
            </a:r>
            <a:r>
              <a:rPr lang="cs-CZ" sz="2600" dirty="0"/>
              <a:t>až </a:t>
            </a:r>
            <a:r>
              <a:rPr lang="cs-CZ" sz="2600" dirty="0">
                <a:solidFill>
                  <a:srgbClr val="FF0000"/>
                </a:solidFill>
              </a:rPr>
              <a:t>20 let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sz="2600" dirty="0"/>
              <a:t>Po dobu výkonu tohoto trestu se PO zakazuje v soudem stanoveném rozsahu </a:t>
            </a:r>
            <a:r>
              <a:rPr lang="cs-CZ" sz="2600" dirty="0">
                <a:solidFill>
                  <a:srgbClr val="FF0000"/>
                </a:solidFill>
              </a:rPr>
              <a:t>uzavírat smlouvy</a:t>
            </a:r>
            <a:r>
              <a:rPr lang="cs-CZ" sz="2600" dirty="0"/>
              <a:t> na plnění veřejných zakázek, </a:t>
            </a:r>
            <a:r>
              <a:rPr lang="cs-CZ" sz="2600" dirty="0">
                <a:solidFill>
                  <a:srgbClr val="FF0000"/>
                </a:solidFill>
              </a:rPr>
              <a:t>účastnit se </a:t>
            </a:r>
            <a:r>
              <a:rPr lang="cs-CZ" sz="2600" dirty="0"/>
              <a:t>zadávacího řízení nebo veřejné soutěže podle jiných právních předpisů</a:t>
            </a:r>
          </a:p>
          <a:p>
            <a:pPr lvl="1">
              <a:lnSpc>
                <a:spcPct val="120000"/>
              </a:lnSpc>
              <a:defRPr/>
            </a:pPr>
            <a:r>
              <a:rPr lang="cs-CZ" sz="2400" dirty="0"/>
              <a:t>např. podle zákona č. 134/2016 Sb., o zadávání veřejných zakázek, ve znění pozdějších předpisů</a:t>
            </a:r>
          </a:p>
          <a:p>
            <a:pPr>
              <a:lnSpc>
                <a:spcPct val="120000"/>
              </a:lnSpc>
              <a:defRPr/>
            </a:pPr>
            <a:r>
              <a:rPr kumimoji="0" lang="cs-CZ" sz="26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+mn-cs"/>
              </a:rPr>
              <a:t>Možnost podmíněného upuštění od výkonu zbytku trestu </a:t>
            </a:r>
            <a:r>
              <a:rPr kumimoji="0" lang="cs-CZ" sz="26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(</a:t>
            </a:r>
            <a:r>
              <a:rPr lang="cs-CZ" sz="2600" dirty="0">
                <a:effectLst/>
                <a:ea typeface="Calibri" panose="020F0502020204030204" pitchFamily="34" charset="0"/>
              </a:rPr>
              <a:t>§ 22a</a:t>
            </a:r>
            <a:r>
              <a:rPr kumimoji="0" lang="cs-CZ" sz="26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 </a:t>
            </a:r>
            <a:r>
              <a:rPr kumimoji="0" lang="cs-CZ" sz="26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+mn-cs"/>
              </a:rPr>
              <a:t>ZTOPO)</a:t>
            </a:r>
          </a:p>
        </p:txBody>
      </p:sp>
    </p:spTree>
    <p:extLst>
      <p:ext uri="{BB962C8B-B14F-4D97-AF65-F5344CB8AC3E}">
        <p14:creationId xmlns:p14="http://schemas.microsoft.com/office/powerpoint/2010/main" val="297724180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cs-CZ" sz="4000" b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Zákaz přijímání dotací a subvencí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120000"/>
              </a:lnSpc>
              <a:defRPr/>
            </a:pPr>
            <a:r>
              <a:rPr lang="cs-CZ" sz="2400" dirty="0"/>
              <a:t>Lze ho uložit, dopustila-li se PO trestného činu </a:t>
            </a:r>
            <a:r>
              <a:rPr lang="cs-CZ" sz="2400" dirty="0">
                <a:solidFill>
                  <a:srgbClr val="FF0000"/>
                </a:solidFill>
              </a:rPr>
              <a:t>v souvislosti </a:t>
            </a:r>
            <a:r>
              <a:rPr lang="cs-CZ" sz="2400" dirty="0"/>
              <a:t>s podáváním nebo vyřizováním žádosti o dotaci, subvenci, návratnou finanční výpomoc nebo příspěvek, s jejich poskytováním nebo využíváním, anebo s poskytováním nebo využíváním jakékoliv jiné veřejné podpory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sz="2400" dirty="0"/>
              <a:t>Výměra od </a:t>
            </a:r>
            <a:r>
              <a:rPr lang="cs-CZ" sz="2400" dirty="0">
                <a:solidFill>
                  <a:srgbClr val="FF0000"/>
                </a:solidFill>
              </a:rPr>
              <a:t>1 roku </a:t>
            </a:r>
            <a:r>
              <a:rPr lang="cs-CZ" sz="2400" dirty="0"/>
              <a:t>do </a:t>
            </a:r>
            <a:r>
              <a:rPr lang="cs-CZ" sz="2400" dirty="0">
                <a:solidFill>
                  <a:srgbClr val="FF0000"/>
                </a:solidFill>
              </a:rPr>
              <a:t>20 let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sz="2400" dirty="0"/>
              <a:t>Po dobu výkonu tohoto trestu se PO zakazuje v soudem stanoveném rozsahu </a:t>
            </a:r>
            <a:r>
              <a:rPr lang="cs-CZ" sz="2400" dirty="0">
                <a:solidFill>
                  <a:srgbClr val="FF0000"/>
                </a:solidFill>
              </a:rPr>
              <a:t>ucházet se</a:t>
            </a:r>
            <a:r>
              <a:rPr lang="cs-CZ" sz="2400" dirty="0"/>
              <a:t> o veškeré dotace, subvence, návratné finanční výpomoci, příspěvky nebo jakékoliv veřejné podpory podle jiných právních předpisů, jakož i </a:t>
            </a:r>
            <a:r>
              <a:rPr lang="cs-CZ" sz="2400" dirty="0">
                <a:solidFill>
                  <a:srgbClr val="FF0000"/>
                </a:solidFill>
              </a:rPr>
              <a:t>přijímat </a:t>
            </a:r>
            <a:r>
              <a:rPr lang="cs-CZ" sz="2400" dirty="0"/>
              <a:t>takové dotace, subvence, návratné finanční výpomoci, příspěvky nebo jakékoliv jiné veřejné podpory</a:t>
            </a:r>
          </a:p>
          <a:p>
            <a:pPr>
              <a:lnSpc>
                <a:spcPct val="120000"/>
              </a:lnSpc>
              <a:defRPr/>
            </a:pPr>
            <a:r>
              <a:rPr kumimoji="0" lang="cs-CZ" sz="24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+mn-cs"/>
              </a:rPr>
              <a:t>Možnost podmíněného upuštění od výkonu zbytku trestu </a:t>
            </a:r>
            <a:r>
              <a:rPr kumimoji="0" lang="cs-CZ" sz="24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(</a:t>
            </a:r>
            <a:r>
              <a:rPr lang="cs-CZ" sz="2400" dirty="0">
                <a:effectLst/>
                <a:ea typeface="Calibri" panose="020F0502020204030204" pitchFamily="34" charset="0"/>
              </a:rPr>
              <a:t>§ 22a</a:t>
            </a:r>
            <a:r>
              <a:rPr kumimoji="0" lang="cs-CZ" sz="24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 </a:t>
            </a:r>
            <a:r>
              <a:rPr kumimoji="0" lang="cs-CZ" sz="24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+mn-cs"/>
              </a:rPr>
              <a:t>ZTOPO)</a:t>
            </a:r>
          </a:p>
        </p:txBody>
      </p:sp>
    </p:spTree>
    <p:extLst>
      <p:ext uri="{BB962C8B-B14F-4D97-AF65-F5344CB8AC3E}">
        <p14:creationId xmlns:p14="http://schemas.microsoft.com/office/powerpoint/2010/main" val="398110700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400" b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Uveřejnění rozsudku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2"/>
            <a:ext cx="8229600" cy="4950098"/>
          </a:xfrm>
        </p:spPr>
        <p:txBody>
          <a:bodyPr>
            <a:normAutofit fontScale="77500" lnSpcReduction="20000"/>
          </a:bodyPr>
          <a:lstStyle/>
          <a:p>
            <a:pPr eaLnBrk="1" hangingPunct="1">
              <a:lnSpc>
                <a:spcPct val="120000"/>
              </a:lnSpc>
              <a:defRPr/>
            </a:pPr>
            <a:r>
              <a:rPr lang="cs-CZ" sz="2600" dirty="0"/>
              <a:t>Může jít o dvě situace, kdy se uloží:</a:t>
            </a:r>
          </a:p>
          <a:p>
            <a:pPr lvl="1">
              <a:lnSpc>
                <a:spcPct val="120000"/>
              </a:lnSpc>
              <a:defRPr/>
            </a:pPr>
            <a:r>
              <a:rPr lang="cs-CZ" sz="2300" dirty="0"/>
              <a:t>je-li třeba veřejnost seznámit s odsuzujícím rozsudkem, zejména vzhledem k povaze a závažnosti spáchaného trestného činu PO</a:t>
            </a:r>
          </a:p>
          <a:p>
            <a:pPr lvl="1">
              <a:lnSpc>
                <a:spcPct val="120000"/>
              </a:lnSpc>
              <a:defRPr/>
            </a:pPr>
            <a:r>
              <a:rPr lang="cs-CZ" sz="2300" dirty="0"/>
              <a:t>vyžaduje-li to zájem na ochraně a bezpečnosti lidí nebo majetku, popřípadě společnosti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sz="2600" dirty="0">
                <a:solidFill>
                  <a:srgbClr val="FF0000"/>
                </a:solidFill>
              </a:rPr>
              <a:t>Soud</a:t>
            </a:r>
            <a:r>
              <a:rPr lang="cs-CZ" sz="2600" dirty="0"/>
              <a:t> určí</a:t>
            </a:r>
          </a:p>
          <a:p>
            <a:pPr lvl="1">
              <a:lnSpc>
                <a:spcPct val="120000"/>
              </a:lnSpc>
              <a:defRPr/>
            </a:pPr>
            <a:r>
              <a:rPr lang="cs-CZ" sz="2300" dirty="0"/>
              <a:t>druh veřejného sdělovacího prostředku, v němž má být rozsudek uveřejněn</a:t>
            </a:r>
          </a:p>
          <a:p>
            <a:pPr lvl="1">
              <a:lnSpc>
                <a:spcPct val="120000"/>
              </a:lnSpc>
              <a:defRPr/>
            </a:pPr>
            <a:r>
              <a:rPr lang="cs-CZ" sz="2300" dirty="0"/>
              <a:t>rozsah jeho uveřejnění a </a:t>
            </a:r>
          </a:p>
          <a:p>
            <a:pPr lvl="1">
              <a:lnSpc>
                <a:spcPct val="120000"/>
              </a:lnSpc>
              <a:defRPr/>
            </a:pPr>
            <a:r>
              <a:rPr lang="cs-CZ" sz="2300" dirty="0"/>
              <a:t>lhůtu určenou PO k uveřejnění rozsudku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sz="2600" dirty="0"/>
              <a:t>PO nechá </a:t>
            </a:r>
            <a:r>
              <a:rPr lang="cs-CZ" sz="2600" dirty="0">
                <a:solidFill>
                  <a:srgbClr val="FF0000"/>
                </a:solidFill>
              </a:rPr>
              <a:t>na své náklady</a:t>
            </a:r>
            <a:r>
              <a:rPr lang="cs-CZ" sz="2600" dirty="0"/>
              <a:t> uveřejnit pravomocný odsuzující rozsudek nebo jeho vymezené části v určeném druhu veřejného sdělovacího prostředku</a:t>
            </a:r>
          </a:p>
          <a:p>
            <a:pPr lvl="1">
              <a:lnSpc>
                <a:spcPct val="120000"/>
              </a:lnSpc>
              <a:defRPr/>
            </a:pPr>
            <a:r>
              <a:rPr lang="cs-CZ" sz="2300" dirty="0"/>
              <a:t>musí být uveřejněny údaje o obchodní firmě nebo názvu PO a jejím sídle</a:t>
            </a:r>
          </a:p>
          <a:p>
            <a:pPr lvl="1">
              <a:lnSpc>
                <a:spcPct val="120000"/>
              </a:lnSpc>
              <a:defRPr/>
            </a:pPr>
            <a:r>
              <a:rPr lang="cs-CZ" sz="2300" dirty="0"/>
              <a:t>údaje jiných PO a FO musí být anonymizovány</a:t>
            </a:r>
          </a:p>
        </p:txBody>
      </p:sp>
    </p:spTree>
    <p:extLst>
      <p:ext uri="{BB962C8B-B14F-4D97-AF65-F5344CB8AC3E}">
        <p14:creationId xmlns:p14="http://schemas.microsoft.com/office/powerpoint/2010/main" val="241767398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400" b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Evidence odsouzení PO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2"/>
            <a:ext cx="8229600" cy="4662066"/>
          </a:xfrm>
        </p:spPr>
        <p:txBody>
          <a:bodyPr>
            <a:normAutofit fontScale="77500" lnSpcReduction="20000"/>
          </a:bodyPr>
          <a:lstStyle/>
          <a:p>
            <a:pPr eaLnBrk="1" hangingPunct="1">
              <a:lnSpc>
                <a:spcPct val="120000"/>
              </a:lnSpc>
              <a:defRPr/>
            </a:pPr>
            <a:r>
              <a:rPr lang="cs-CZ" sz="2800" dirty="0"/>
              <a:t>Zákon č. 269/1994 Sb., o Rejstříku trestů, ve znění pozdějších předpisů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sz="2800" dirty="0"/>
              <a:t>Každé odsouzení PO se </a:t>
            </a:r>
            <a:r>
              <a:rPr lang="cs-CZ" sz="2800" dirty="0">
                <a:solidFill>
                  <a:srgbClr val="FF0000"/>
                </a:solidFill>
              </a:rPr>
              <a:t>zapisuje do evidence </a:t>
            </a:r>
            <a:r>
              <a:rPr lang="cs-CZ" sz="2800" dirty="0"/>
              <a:t>Rejstříku trestů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sz="2800" dirty="0"/>
              <a:t>Údaje z této evidence týkající se PO, které se uvádějí ve výpisu z evidence Rejstříku trestů, jsou veřejně přístupné</a:t>
            </a:r>
          </a:p>
          <a:p>
            <a:pPr lvl="1">
              <a:lnSpc>
                <a:spcPct val="120000"/>
              </a:lnSpc>
              <a:defRPr/>
            </a:pPr>
            <a:r>
              <a:rPr lang="cs-CZ" sz="2300" dirty="0"/>
              <a:t>dostupné i na https://eservice.po.rejtr.justice.cz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sz="2800" dirty="0"/>
              <a:t>Údaje o odsouzení PO budou v této evidenci až do zániku účinků odsouzení (§ 27 ZTOPO), tj.</a:t>
            </a:r>
          </a:p>
          <a:p>
            <a:pPr lvl="1">
              <a:lnSpc>
                <a:spcPct val="120000"/>
              </a:lnSpc>
              <a:defRPr/>
            </a:pPr>
            <a:r>
              <a:rPr lang="cs-CZ" sz="2300" dirty="0"/>
              <a:t>do konce výkonu některých trestů</a:t>
            </a:r>
          </a:p>
          <a:p>
            <a:pPr lvl="1">
              <a:lnSpc>
                <a:spcPct val="120000"/>
              </a:lnSpc>
              <a:defRPr/>
            </a:pPr>
            <a:r>
              <a:rPr lang="cs-CZ" sz="2300" dirty="0"/>
              <a:t>do prominutí výkonu uloženého trestu nebo jeho zbytku nebo</a:t>
            </a:r>
          </a:p>
          <a:p>
            <a:pPr lvl="1">
              <a:lnSpc>
                <a:spcPct val="120000"/>
              </a:lnSpc>
              <a:defRPr/>
            </a:pPr>
            <a:r>
              <a:rPr lang="cs-CZ" sz="2300" dirty="0"/>
              <a:t>do uplynutí doby promlčení výkonu trestu podle § 24 ZTOPO</a:t>
            </a:r>
          </a:p>
          <a:p>
            <a:pPr lvl="2">
              <a:lnSpc>
                <a:spcPct val="120000"/>
              </a:lnSpc>
              <a:defRPr/>
            </a:pPr>
            <a:r>
              <a:rPr lang="cs-CZ" sz="2100" dirty="0"/>
              <a:t>5 let až 30 let od pravomocného odsouzení podle druhu a výměry uloženého trestu</a:t>
            </a:r>
          </a:p>
        </p:txBody>
      </p:sp>
    </p:spTree>
    <p:extLst>
      <p:ext uri="{BB962C8B-B14F-4D97-AF65-F5344CB8AC3E}">
        <p14:creationId xmlns:p14="http://schemas.microsoft.com/office/powerpoint/2010/main" val="121879969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400" b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Zvláštnosti trestního řízení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229600" cy="4734074"/>
          </a:xfrm>
        </p:spPr>
        <p:txBody>
          <a:bodyPr>
            <a:normAutofit fontScale="85000" lnSpcReduction="20000"/>
          </a:bodyPr>
          <a:lstStyle/>
          <a:p>
            <a:pPr eaLnBrk="1" hangingPunct="1">
              <a:lnSpc>
                <a:spcPct val="120000"/>
              </a:lnSpc>
              <a:defRPr/>
            </a:pPr>
            <a:r>
              <a:rPr lang="cs-CZ" sz="3100" dirty="0"/>
              <a:t>Odchylky od obecné úpravy podle trestního řádu, která se uplatní subsidiárně</a:t>
            </a:r>
          </a:p>
          <a:p>
            <a:pPr lvl="1">
              <a:lnSpc>
                <a:spcPct val="120000"/>
              </a:lnSpc>
              <a:defRPr/>
            </a:pPr>
            <a:r>
              <a:rPr lang="cs-CZ" dirty="0"/>
              <a:t>není-li zvláštní úprava a nevylučuje-li to povaha PO, postupuje se v řízení proti ní podle TŘ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sz="3100" dirty="0"/>
              <a:t>V ZTOPO některé </a:t>
            </a:r>
            <a:r>
              <a:rPr lang="cs-CZ" sz="3100" dirty="0">
                <a:solidFill>
                  <a:srgbClr val="FF0000"/>
                </a:solidFill>
              </a:rPr>
              <a:t>zvláštnosti </a:t>
            </a:r>
            <a:r>
              <a:rPr lang="cs-CZ" sz="3100" dirty="0"/>
              <a:t>týkající se řízení proti právnické osobě, včetně řízení vykonávacího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sz="3100" dirty="0"/>
              <a:t>Podobně jsou stanoveny jen drobné odchylky v právním styku s cizinou</a:t>
            </a:r>
          </a:p>
          <a:p>
            <a:pPr lvl="1">
              <a:lnSpc>
                <a:spcPct val="120000"/>
              </a:lnSpc>
              <a:defRPr/>
            </a:pPr>
            <a:r>
              <a:rPr lang="cs-CZ" dirty="0"/>
              <a:t>jinak se použije zákon č. 104/2013 Sb., o mezinárodní justiční spolupráci ve věcech trestních, ve znění pozdějších předpisů</a:t>
            </a:r>
          </a:p>
        </p:txBody>
      </p:sp>
    </p:spTree>
    <p:extLst>
      <p:ext uri="{BB962C8B-B14F-4D97-AF65-F5344CB8AC3E}">
        <p14:creationId xmlns:p14="http://schemas.microsoft.com/office/powerpoint/2010/main" val="305083364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400" b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Zvláštnosti trestního řízení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2"/>
            <a:ext cx="8229600" cy="4662065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sz="2800" dirty="0"/>
              <a:t>Místní příslušnost soudu</a:t>
            </a:r>
          </a:p>
          <a:p>
            <a:pPr eaLnBrk="1" hangingPunct="1">
              <a:defRPr/>
            </a:pPr>
            <a:r>
              <a:rPr lang="cs-CZ" sz="2800" dirty="0"/>
              <a:t>Je možné společné řízení proti PO i FO</a:t>
            </a:r>
          </a:p>
          <a:p>
            <a:pPr eaLnBrk="1" hangingPunct="1">
              <a:defRPr/>
            </a:pPr>
            <a:r>
              <a:rPr lang="cs-CZ" sz="2800" dirty="0"/>
              <a:t>Postup při zrušení, zániku a přeměně PO</a:t>
            </a:r>
          </a:p>
          <a:p>
            <a:pPr eaLnBrk="1" hangingPunct="1">
              <a:defRPr/>
            </a:pPr>
            <a:r>
              <a:rPr lang="cs-CZ" sz="2800" dirty="0"/>
              <a:t>Zajišťovací opatření proti PO</a:t>
            </a:r>
          </a:p>
          <a:p>
            <a:pPr eaLnBrk="1" hangingPunct="1">
              <a:defRPr/>
            </a:pPr>
            <a:r>
              <a:rPr lang="cs-CZ" sz="2800" dirty="0"/>
              <a:t>Provádění procesních úkonů za PO</a:t>
            </a:r>
          </a:p>
          <a:p>
            <a:pPr eaLnBrk="1" hangingPunct="1">
              <a:defRPr/>
            </a:pPr>
            <a:r>
              <a:rPr lang="cs-CZ" sz="2800" dirty="0"/>
              <a:t>Obhajoba PO, předvolání, předvedení, pořádková pokuta, výslech a závěrečná řeč</a:t>
            </a:r>
          </a:p>
          <a:p>
            <a:pPr eaLnBrk="1" hangingPunct="1">
              <a:defRPr/>
            </a:pPr>
            <a:r>
              <a:rPr lang="cs-CZ" sz="2800" dirty="0"/>
              <a:t>Vydání trestního příkazu proti PO</a:t>
            </a:r>
          </a:p>
          <a:p>
            <a:pPr eaLnBrk="1" hangingPunct="1">
              <a:defRPr/>
            </a:pPr>
            <a:r>
              <a:rPr lang="cs-CZ" sz="2800" dirty="0"/>
              <a:t>Výkon specifických trestů ukládaných jen PO</a:t>
            </a:r>
          </a:p>
        </p:txBody>
      </p:sp>
    </p:spTree>
    <p:extLst>
      <p:ext uri="{BB962C8B-B14F-4D97-AF65-F5344CB8AC3E}">
        <p14:creationId xmlns:p14="http://schemas.microsoft.com/office/powerpoint/2010/main" val="233157095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3B90B2-BE4D-402B-A549-B74098ED0E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z="3600" b="0" i="0" u="none" strike="noStrike" kern="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ea typeface="+mj-ea"/>
                <a:cs typeface="+mj-cs"/>
              </a:rPr>
              <a:t>Osoba obviněného v řízení proti PO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0A63C77-176E-4BEE-AE97-70DD4DCFD3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19262"/>
            <a:ext cx="8229600" cy="4662066"/>
          </a:xfrm>
        </p:spPr>
        <p:txBody>
          <a:bodyPr>
            <a:normAutofit/>
          </a:bodyPr>
          <a:lstStyle/>
          <a:p>
            <a:pPr marL="342900" marR="0" lvl="0" indent="-342900" algn="l" defTabSz="914400" rtl="0" eaLnBrk="1" fontAlgn="base" latinLnBrk="0" hangingPunct="1">
              <a:spcBef>
                <a:spcPct val="20000"/>
              </a:spcBef>
              <a:spcAft>
                <a:spcPct val="0"/>
              </a:spcAft>
              <a:buClr>
                <a:srgbClr val="330066"/>
              </a:buClr>
              <a:buSzPct val="70000"/>
              <a:buFont typeface="Wingdings" pitchFamily="2" charset="2"/>
              <a:buChar char="l"/>
              <a:tabLst/>
              <a:defRPr/>
            </a:pPr>
            <a:r>
              <a:rPr kumimoji="0" lang="cs-CZ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Podle § 34 odst. 6 ZTOPO má </a:t>
            </a:r>
            <a:r>
              <a:rPr kumimoji="0" lang="cs-CZ" sz="24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postavení obviněného </a:t>
            </a:r>
            <a:r>
              <a:rPr kumimoji="0" lang="cs-CZ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(obžalovaného) v řízení proti PO fyzická osoba, která je</a:t>
            </a:r>
          </a:p>
          <a:p>
            <a:pPr marL="692150" marR="0" lvl="1" indent="-347663" algn="l" defTabSz="914400" rtl="0" eaLnBrk="1" fontAlgn="base" latinLnBrk="0" hangingPunct="1">
              <a:spcBef>
                <a:spcPct val="20000"/>
              </a:spcBef>
              <a:spcAft>
                <a:spcPct val="0"/>
              </a:spcAft>
              <a:buClr>
                <a:srgbClr val="669999"/>
              </a:buClr>
              <a:buSzPct val="70000"/>
              <a:buFont typeface="Wingdings" pitchFamily="2" charset="2"/>
              <a:buChar char="l"/>
              <a:tabLst/>
              <a:defRPr/>
            </a:pPr>
            <a:r>
              <a:rPr kumimoji="0" lang="cs-CZ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oprávněna činit úkony za PO podle OSŘ (§ 34 odst. 1 ZTOPO); touto osobou je podle § 21 odst. 1 až 3 OSŘ</a:t>
            </a:r>
          </a:p>
          <a:p>
            <a:pPr marL="987425" marR="0" lvl="2" indent="-293688" algn="l" defTabSz="914400" rtl="0" eaLnBrk="1" fontAlgn="base" latinLnBrk="0" hangingPunct="1">
              <a:spcBef>
                <a:spcPct val="20000"/>
              </a:spcBef>
              <a:spcAft>
                <a:spcPct val="0"/>
              </a:spcAft>
              <a:buClr>
                <a:srgbClr val="CCCC00"/>
              </a:buClr>
              <a:buSzPct val="70000"/>
              <a:buFont typeface="Wingdings" pitchFamily="2" charset="2"/>
              <a:buChar char="l"/>
              <a:tabLst/>
              <a:defRPr/>
            </a:pPr>
            <a:r>
              <a:rPr kumimoji="0" lang="cs-CZ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statutární orgán PO (jeho předseda, resp. pověřený člen)</a:t>
            </a:r>
          </a:p>
          <a:p>
            <a:pPr marL="987425" marR="0" lvl="2" indent="-293688" algn="l" defTabSz="914400" rtl="0" eaLnBrk="1" fontAlgn="base" latinLnBrk="0" hangingPunct="1">
              <a:spcBef>
                <a:spcPct val="20000"/>
              </a:spcBef>
              <a:spcAft>
                <a:spcPct val="0"/>
              </a:spcAft>
              <a:buClr>
                <a:srgbClr val="CCCC00"/>
              </a:buClr>
              <a:buSzPct val="70000"/>
              <a:buFont typeface="Wingdings" pitchFamily="2" charset="2"/>
              <a:buChar char="l"/>
              <a:tabLst/>
              <a:defRPr/>
            </a:pPr>
            <a:r>
              <a:rPr kumimoji="0" lang="cs-CZ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zaměstnanec (člen) pověřený k tomu statutárním orgánem</a:t>
            </a:r>
          </a:p>
          <a:p>
            <a:pPr marL="987425" marR="0" lvl="2" indent="-293688" algn="l" defTabSz="914400" rtl="0" eaLnBrk="1" fontAlgn="base" latinLnBrk="0" hangingPunct="1">
              <a:spcBef>
                <a:spcPct val="20000"/>
              </a:spcBef>
              <a:spcAft>
                <a:spcPct val="0"/>
              </a:spcAft>
              <a:buClr>
                <a:srgbClr val="CCCC00"/>
              </a:buClr>
              <a:buSzPct val="70000"/>
              <a:buFont typeface="Wingdings" pitchFamily="2" charset="2"/>
              <a:buChar char="l"/>
              <a:tabLst/>
              <a:defRPr/>
            </a:pPr>
            <a:r>
              <a:rPr kumimoji="0" lang="cs-CZ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vedoucí odštěpného závodu nebo jiné organizační složky</a:t>
            </a:r>
          </a:p>
          <a:p>
            <a:pPr marL="987425" marR="0" lvl="2" indent="-293688" algn="l" defTabSz="914400" rtl="0" eaLnBrk="1" fontAlgn="base" latinLnBrk="0" hangingPunct="1">
              <a:spcBef>
                <a:spcPct val="20000"/>
              </a:spcBef>
              <a:spcAft>
                <a:spcPct val="0"/>
              </a:spcAft>
              <a:buClr>
                <a:srgbClr val="CCCC00"/>
              </a:buClr>
              <a:buSzPct val="70000"/>
              <a:buFont typeface="Wingdings" pitchFamily="2" charset="2"/>
              <a:buChar char="l"/>
              <a:tabLst/>
              <a:defRPr/>
            </a:pPr>
            <a:r>
              <a:rPr kumimoji="0" lang="cs-CZ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prokurista, může-li jednat samostatně</a:t>
            </a:r>
          </a:p>
          <a:p>
            <a:pPr marL="987425" marR="0" lvl="2" indent="-293688" algn="l" defTabSz="914400" rtl="0" eaLnBrk="1" fontAlgn="base" latinLnBrk="0" hangingPunct="1">
              <a:spcBef>
                <a:spcPct val="20000"/>
              </a:spcBef>
              <a:spcAft>
                <a:spcPct val="0"/>
              </a:spcAft>
              <a:buClr>
                <a:srgbClr val="CCCC00"/>
              </a:buClr>
              <a:buSzPct val="70000"/>
              <a:buFont typeface="Wingdings" pitchFamily="2" charset="2"/>
              <a:buChar char="l"/>
              <a:tabLst/>
              <a:defRPr/>
            </a:pPr>
            <a:r>
              <a:rPr kumimoji="0" lang="cs-CZ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osoby podle zvláštního zákona (např. podle ZOK)</a:t>
            </a:r>
          </a:p>
          <a:p>
            <a:pPr marL="987425" marR="0" lvl="2" indent="-293688" algn="l" defTabSz="914400" rtl="0" eaLnBrk="1" fontAlgn="base" latinLnBrk="0" hangingPunct="1">
              <a:spcBef>
                <a:spcPct val="20000"/>
              </a:spcBef>
              <a:spcAft>
                <a:spcPct val="0"/>
              </a:spcAft>
              <a:buClr>
                <a:srgbClr val="CCCC00"/>
              </a:buClr>
              <a:buSzPct val="70000"/>
              <a:buFont typeface="Wingdings" pitchFamily="2" charset="2"/>
              <a:buChar char="l"/>
              <a:tabLst/>
              <a:defRPr/>
            </a:pPr>
            <a:r>
              <a:rPr kumimoji="0" lang="cs-CZ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nucený správce nebo jím pověřený zaměstnanec</a:t>
            </a:r>
          </a:p>
          <a:p>
            <a:pPr marL="692150" marR="0" lvl="1" indent="-347663" algn="l" defTabSz="914400" rtl="0" eaLnBrk="1" fontAlgn="base" latinLnBrk="0" hangingPunct="1">
              <a:spcBef>
                <a:spcPct val="20000"/>
              </a:spcBef>
              <a:spcAft>
                <a:spcPct val="0"/>
              </a:spcAft>
              <a:buClr>
                <a:srgbClr val="669999"/>
              </a:buClr>
              <a:buSzPct val="70000"/>
              <a:buFont typeface="Wingdings" pitchFamily="2" charset="2"/>
              <a:buChar char="l"/>
              <a:tabLst/>
              <a:defRPr/>
            </a:pPr>
            <a:r>
              <a:rPr kumimoji="0" lang="cs-CZ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zmocněncem PO (§ 34 odst. 2 ZTOPO)</a:t>
            </a:r>
          </a:p>
          <a:p>
            <a:pPr marL="692150" marR="0" lvl="1" indent="-347663" algn="l" defTabSz="914400" rtl="0" eaLnBrk="1" fontAlgn="base" latinLnBrk="0" hangingPunct="1">
              <a:spcBef>
                <a:spcPct val="20000"/>
              </a:spcBef>
              <a:spcAft>
                <a:spcPct val="0"/>
              </a:spcAft>
              <a:buClr>
                <a:srgbClr val="669999"/>
              </a:buClr>
              <a:buSzPct val="70000"/>
              <a:buFont typeface="Wingdings" pitchFamily="2" charset="2"/>
              <a:buChar char="l"/>
              <a:tabLst/>
              <a:defRPr/>
            </a:pPr>
            <a:r>
              <a:rPr kumimoji="0" lang="cs-CZ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opatrovníkem PO (§ 34 odst. 5 ZTOPO)</a:t>
            </a:r>
          </a:p>
        </p:txBody>
      </p:sp>
    </p:spTree>
    <p:extLst>
      <p:ext uri="{BB962C8B-B14F-4D97-AF65-F5344CB8AC3E}">
        <p14:creationId xmlns:p14="http://schemas.microsoft.com/office/powerpoint/2010/main" val="25748012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400" b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Nutnost zavedení TOPO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229600" cy="4662066"/>
          </a:xfrm>
        </p:spPr>
        <p:txBody>
          <a:bodyPr>
            <a:normAutofit fontScale="77500" lnSpcReduction="20000"/>
          </a:bodyPr>
          <a:lstStyle/>
          <a:p>
            <a:pPr eaLnBrk="1" hangingPunct="1">
              <a:lnSpc>
                <a:spcPct val="120000"/>
              </a:lnSpc>
              <a:defRPr/>
            </a:pPr>
            <a:r>
              <a:rPr lang="cs-CZ" sz="3200" dirty="0"/>
              <a:t>Není nezbytné a výslovně se nepožaduje, aby šlo o pravou trestní odpovědnost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sz="3200" dirty="0"/>
              <a:t>Je však třeba právnickým osobám (PO) ukládat sankce, které jsou</a:t>
            </a:r>
          </a:p>
          <a:p>
            <a:pPr lvl="1">
              <a:lnSpc>
                <a:spcPct val="120000"/>
              </a:lnSpc>
              <a:defRPr/>
            </a:pPr>
            <a:r>
              <a:rPr lang="cs-CZ" dirty="0"/>
              <a:t>účinné přiměřené a odrazující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sz="3200" dirty="0"/>
              <a:t>Může jít o sankce</a:t>
            </a:r>
          </a:p>
          <a:p>
            <a:pPr lvl="1">
              <a:lnSpc>
                <a:spcPct val="120000"/>
              </a:lnSpc>
              <a:defRPr/>
            </a:pPr>
            <a:r>
              <a:rPr lang="cs-CZ" dirty="0"/>
              <a:t>trestní, správní nebo civilní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sz="3200" dirty="0"/>
              <a:t>Je ovšem nezbytné zajistit splnění všech požadavků včetně procesních záruk PO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sz="3200" dirty="0"/>
              <a:t>S ohledem na tehdejší stav správního trestání byla u nás zvolena </a:t>
            </a:r>
            <a:r>
              <a:rPr lang="cs-CZ" sz="3200" dirty="0">
                <a:solidFill>
                  <a:srgbClr val="FF0000"/>
                </a:solidFill>
              </a:rPr>
              <a:t>pravá trestní odpovědnost</a:t>
            </a:r>
            <a:r>
              <a:rPr lang="cs-CZ" sz="3200" dirty="0"/>
              <a:t> PO</a:t>
            </a:r>
          </a:p>
        </p:txBody>
      </p:sp>
    </p:spTree>
    <p:extLst>
      <p:ext uri="{BB962C8B-B14F-4D97-AF65-F5344CB8AC3E}">
        <p14:creationId xmlns:p14="http://schemas.microsoft.com/office/powerpoint/2010/main" val="7697714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2C33871-4761-4B4F-BA04-D5F3B411D5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b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Další zvláštnosti v řízení proti</a:t>
            </a:r>
            <a:r>
              <a:rPr kumimoji="0" lang="cs-CZ" sz="3600" b="0" i="0" u="none" strike="noStrike" kern="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ea typeface="+mj-ea"/>
                <a:cs typeface="+mj-cs"/>
              </a:rPr>
              <a:t> PO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71BC6EA-5FA3-4F07-B149-74E4ADDB9D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19262"/>
            <a:ext cx="8229600" cy="4734074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</a:pPr>
            <a:r>
              <a:rPr lang="cs-CZ" sz="3100" dirty="0"/>
              <a:t>Podle § 32 ZTOPO jsou </a:t>
            </a:r>
            <a:r>
              <a:rPr lang="cs-CZ" sz="3100" dirty="0">
                <a:solidFill>
                  <a:srgbClr val="FF0000"/>
                </a:solidFill>
              </a:rPr>
              <a:t>omezeny</a:t>
            </a:r>
            <a:r>
              <a:rPr lang="cs-CZ" sz="3100" dirty="0"/>
              <a:t> možnosti zrušení, zániku a přeměny PO v době po zahájení trestního stíhání PO </a:t>
            </a:r>
          </a:p>
          <a:p>
            <a:pPr>
              <a:lnSpc>
                <a:spcPct val="120000"/>
              </a:lnSpc>
            </a:pPr>
            <a:r>
              <a:rPr lang="cs-CZ" sz="3100" dirty="0"/>
              <a:t>Podle § 33 ZTOPO lze uložit obviněné PO </a:t>
            </a:r>
            <a:r>
              <a:rPr lang="cs-CZ" sz="3100" dirty="0">
                <a:solidFill>
                  <a:srgbClr val="FF0000"/>
                </a:solidFill>
              </a:rPr>
              <a:t>zajišťovací opatření</a:t>
            </a:r>
          </a:p>
          <a:p>
            <a:pPr lvl="1">
              <a:lnSpc>
                <a:spcPct val="120000"/>
              </a:lnSpc>
            </a:pPr>
            <a:r>
              <a:rPr lang="cs-CZ" dirty="0"/>
              <a:t>hrozí-li obava, že PO bude opakovat trestnou činnost, nebo ji dokoná [§ 67 písm. c) TŘ]</a:t>
            </a:r>
          </a:p>
          <a:p>
            <a:pPr lvl="1">
              <a:lnSpc>
                <a:spcPct val="120000"/>
              </a:lnSpc>
            </a:pPr>
            <a:r>
              <a:rPr lang="cs-CZ" dirty="0"/>
              <a:t>může jít o dvě zajišťovací opatření</a:t>
            </a:r>
          </a:p>
          <a:p>
            <a:pPr lvl="2">
              <a:lnSpc>
                <a:spcPct val="120000"/>
              </a:lnSpc>
            </a:pPr>
            <a:r>
              <a:rPr lang="cs-CZ" dirty="0"/>
              <a:t>dočasné pozastavení výkonu jednoho nebo více předmětů činnosti</a:t>
            </a:r>
          </a:p>
          <a:p>
            <a:pPr lvl="2">
              <a:lnSpc>
                <a:spcPct val="120000"/>
              </a:lnSpc>
            </a:pPr>
            <a:r>
              <a:rPr lang="cs-CZ" dirty="0"/>
              <a:t>omezení v nakládání s majetkem PO</a:t>
            </a:r>
          </a:p>
          <a:p>
            <a:pPr>
              <a:lnSpc>
                <a:spcPct val="120000"/>
              </a:lnSpc>
            </a:pPr>
            <a:r>
              <a:rPr lang="cs-CZ" sz="3100" dirty="0"/>
              <a:t>Podle § 35 ZTOPO si obviněná PO může zvolit </a:t>
            </a:r>
            <a:r>
              <a:rPr lang="cs-CZ" sz="3100" dirty="0">
                <a:solidFill>
                  <a:srgbClr val="FF0000"/>
                </a:solidFill>
              </a:rPr>
              <a:t>obhájce</a:t>
            </a:r>
          </a:p>
          <a:p>
            <a:pPr lvl="1">
              <a:lnSpc>
                <a:spcPct val="120000"/>
              </a:lnSpc>
            </a:pPr>
            <a:r>
              <a:rPr lang="cs-CZ" dirty="0"/>
              <a:t>nevztahují se však na ni ustanovení o nutné obhajobě</a:t>
            </a:r>
          </a:p>
          <a:p>
            <a:pPr lvl="2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4204657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90341"/>
            <a:ext cx="7543800" cy="12954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cs-CZ" sz="4000" b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Příklady odsuzujících rozhodnutí proti PO ze soudní praxe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19262"/>
            <a:ext cx="8229600" cy="4662066"/>
          </a:xfrm>
        </p:spPr>
        <p:txBody>
          <a:bodyPr>
            <a:normAutofit fontScale="77500" lnSpcReduction="20000"/>
          </a:bodyPr>
          <a:lstStyle/>
          <a:p>
            <a:pPr eaLnBrk="1" hangingPunct="1">
              <a:lnSpc>
                <a:spcPct val="120000"/>
              </a:lnSpc>
              <a:defRPr/>
            </a:pPr>
            <a:r>
              <a:rPr lang="cs-CZ" sz="3100" dirty="0"/>
              <a:t>Trestné činy dotačního podvodu podle § 212 TZ a poškození finančních zájmů Evropské unie podle § 260 TZ</a:t>
            </a:r>
          </a:p>
          <a:p>
            <a:pPr lvl="1">
              <a:lnSpc>
                <a:spcPct val="120000"/>
              </a:lnSpc>
              <a:defRPr/>
            </a:pPr>
            <a:r>
              <a:rPr lang="cs-CZ" dirty="0"/>
              <a:t>odsouzení spolku, za nějž jednala jeho předsedkyně</a:t>
            </a:r>
          </a:p>
          <a:p>
            <a:pPr lvl="1">
              <a:lnSpc>
                <a:spcPct val="120000"/>
              </a:lnSpc>
              <a:defRPr/>
            </a:pPr>
            <a:r>
              <a:rPr lang="cs-CZ" dirty="0"/>
              <a:t>PO neoprávněně čerpala finanční prostředky na zaměstnance z dotace MPSV (z rozpočtu ČR i EU)</a:t>
            </a:r>
          </a:p>
          <a:p>
            <a:pPr>
              <a:lnSpc>
                <a:spcPct val="120000"/>
              </a:lnSpc>
              <a:defRPr/>
            </a:pPr>
            <a:r>
              <a:rPr lang="cs-CZ" sz="3100" dirty="0"/>
              <a:t>Pomoc k trestnému činu úvěrového podvodu podle § 24 odst. 1 písm. c) a § 211 TZ</a:t>
            </a:r>
          </a:p>
          <a:p>
            <a:pPr lvl="1">
              <a:lnSpc>
                <a:spcPct val="120000"/>
              </a:lnSpc>
              <a:defRPr/>
            </a:pPr>
            <a:r>
              <a:rPr lang="cs-CZ" dirty="0"/>
              <a:t>odsouzení společnosti s ručením omezeným, za kterou vystupoval její jednatel</a:t>
            </a:r>
          </a:p>
          <a:p>
            <a:pPr lvl="1">
              <a:lnSpc>
                <a:spcPct val="120000"/>
              </a:lnSpc>
              <a:defRPr/>
            </a:pPr>
            <a:r>
              <a:rPr lang="cs-CZ" dirty="0"/>
              <a:t>PO vystavila nepravdivé potvrzení o zaměstnání a výši příjmů FO pro účely poskytnutí úvěru této FO od banky</a:t>
            </a:r>
          </a:p>
          <a:p>
            <a:pPr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2305002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kumimoji="0" lang="cs-CZ" sz="3600" b="0" i="0" u="none" strike="noStrike" kern="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ea typeface="+mj-ea"/>
                <a:cs typeface="+mj-cs"/>
              </a:rPr>
              <a:t>Příklady odsuzujících rozhodnutí proti PO ze soudní praxe</a:t>
            </a:r>
            <a:endParaRPr lang="cs-CZ" sz="4000" b="0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19262"/>
            <a:ext cx="8229600" cy="4950098"/>
          </a:xfrm>
        </p:spPr>
        <p:txBody>
          <a:bodyPr>
            <a:normAutofit fontScale="70000" lnSpcReduction="20000"/>
          </a:bodyPr>
          <a:lstStyle/>
          <a:p>
            <a:pPr eaLnBrk="1" hangingPunct="1">
              <a:lnSpc>
                <a:spcPct val="120000"/>
              </a:lnSpc>
              <a:defRPr/>
            </a:pPr>
            <a:r>
              <a:rPr lang="cs-CZ" altLang="cs-CZ" sz="3400" dirty="0"/>
              <a:t>Trestný čin neodvedení daně, pojistného na sociální zabezpečení a podobné povinné platby podle </a:t>
            </a:r>
            <a:r>
              <a:rPr lang="cs-CZ" sz="3400" dirty="0"/>
              <a:t>§ 241</a:t>
            </a:r>
            <a:r>
              <a:rPr lang="cs-CZ" altLang="cs-CZ" sz="3400" dirty="0"/>
              <a:t> TZ</a:t>
            </a:r>
          </a:p>
          <a:p>
            <a:pPr lvl="1">
              <a:lnSpc>
                <a:spcPct val="120000"/>
              </a:lnSpc>
              <a:defRPr/>
            </a:pPr>
            <a:r>
              <a:rPr lang="cs-CZ" altLang="cs-CZ" sz="2900" dirty="0"/>
              <a:t>odsouzení společnosti s ručením omezeným, za kterou vystupovali její jednatel a ředitel</a:t>
            </a:r>
          </a:p>
          <a:p>
            <a:pPr lvl="1">
              <a:lnSpc>
                <a:spcPct val="120000"/>
              </a:lnSpc>
              <a:defRPr/>
            </a:pPr>
            <a:r>
              <a:rPr lang="cs-CZ" altLang="cs-CZ" sz="2900" dirty="0"/>
              <a:t>PO neodváděla za své zaměstnance pojistné na zdravotní pojištění a na sociální zabezpečení</a:t>
            </a:r>
          </a:p>
          <a:p>
            <a:pPr>
              <a:lnSpc>
                <a:spcPct val="120000"/>
              </a:lnSpc>
              <a:defRPr/>
            </a:pPr>
            <a:r>
              <a:rPr lang="cs-CZ" altLang="cs-CZ" sz="3400" dirty="0"/>
              <a:t>Trestný čin podvodu podle § 209 TZ</a:t>
            </a:r>
          </a:p>
          <a:p>
            <a:pPr lvl="1">
              <a:lnSpc>
                <a:spcPct val="120000"/>
              </a:lnSpc>
              <a:defRPr/>
            </a:pPr>
            <a:r>
              <a:rPr lang="cs-CZ" altLang="cs-CZ" sz="2900" dirty="0"/>
              <a:t>odsouzení společnosti s ručením omezeným, za kterou jednala nezjištěná fyzická osoba v postavení jednatele nebo zaměstnance</a:t>
            </a:r>
          </a:p>
          <a:p>
            <a:pPr lvl="1">
              <a:lnSpc>
                <a:spcPct val="120000"/>
              </a:lnSpc>
              <a:defRPr/>
            </a:pPr>
            <a:r>
              <a:rPr lang="cs-CZ" altLang="cs-CZ" sz="2900" dirty="0"/>
              <a:t>PO po opravách a úpravách motorových vozidel pozměnila (snížila) vykazovaný stav ujetých kilometrů a poté je prodávala zájemcům za vyšší ceny, než jaké odpovídaly skutečnému stavu vozidel</a:t>
            </a:r>
          </a:p>
        </p:txBody>
      </p:sp>
    </p:spTree>
    <p:extLst>
      <p:ext uri="{BB962C8B-B14F-4D97-AF65-F5344CB8AC3E}">
        <p14:creationId xmlns:p14="http://schemas.microsoft.com/office/powerpoint/2010/main" val="406228459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sz="4400" b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Závěrem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Zkratky</a:t>
            </a:r>
          </a:p>
          <a:p>
            <a:pPr lvl="1">
              <a:defRPr/>
            </a:pPr>
            <a:r>
              <a:rPr lang="cs-CZ" dirty="0"/>
              <a:t>TZ: zákon č. 40/2009 Sb., trestní zákoník, ve znění pozdějších předpisů</a:t>
            </a:r>
          </a:p>
          <a:p>
            <a:pPr lvl="1">
              <a:defRPr/>
            </a:pPr>
            <a:r>
              <a:rPr lang="cs-CZ" dirty="0"/>
              <a:t>TŘ: zákon č. 141/1961 Sb., trestní řád, ve znění pozdějších předpisů</a:t>
            </a:r>
          </a:p>
          <a:p>
            <a:pPr lvl="1">
              <a:defRPr/>
            </a:pPr>
            <a:r>
              <a:rPr lang="cs-CZ" dirty="0"/>
              <a:t>ZTOPO: zákon č. 418/2011 Sb., o trestní odpovědnosti právnických osob a řízení proti nim</a:t>
            </a:r>
          </a:p>
          <a:p>
            <a:pPr lvl="1">
              <a:defRPr/>
            </a:pPr>
            <a:r>
              <a:rPr lang="cs-CZ" dirty="0"/>
              <a:t>PO: právnická osoba</a:t>
            </a:r>
          </a:p>
          <a:p>
            <a:pPr lvl="1">
              <a:defRPr/>
            </a:pPr>
            <a:r>
              <a:rPr lang="cs-CZ" dirty="0"/>
              <a:t>FO: fyzická osoba</a:t>
            </a:r>
          </a:p>
        </p:txBody>
      </p:sp>
    </p:spTree>
    <p:extLst>
      <p:ext uri="{BB962C8B-B14F-4D97-AF65-F5344CB8AC3E}">
        <p14:creationId xmlns:p14="http://schemas.microsoft.com/office/powerpoint/2010/main" val="4463949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400" b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Zákon o TOPO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2"/>
            <a:ext cx="8229600" cy="4734074"/>
          </a:xfrm>
        </p:spPr>
        <p:txBody>
          <a:bodyPr>
            <a:normAutofit fontScale="85000" lnSpcReduction="20000"/>
          </a:bodyPr>
          <a:lstStyle/>
          <a:p>
            <a:pPr eaLnBrk="1" hangingPunct="1">
              <a:lnSpc>
                <a:spcPct val="120000"/>
              </a:lnSpc>
              <a:defRPr/>
            </a:pPr>
            <a:r>
              <a:rPr lang="cs-CZ" sz="2800" dirty="0"/>
              <a:t>Zákon </a:t>
            </a:r>
            <a:r>
              <a:rPr lang="cs-CZ" sz="2800" dirty="0">
                <a:solidFill>
                  <a:srgbClr val="FF0000"/>
                </a:solidFill>
              </a:rPr>
              <a:t>č. 418/2011 Sb. </a:t>
            </a:r>
            <a:r>
              <a:rPr lang="cs-CZ" sz="2800" dirty="0"/>
              <a:t>(ve zkratce „ZTOPO“)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sz="2800" dirty="0"/>
              <a:t>Doprovodný zákon č. 420/2011 Sb. novelizující řadu dalších zákonů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sz="2800" dirty="0"/>
              <a:t>Subsidiární uplatnění trestního zákoníku a trestního řádu a zákona o mezinárodní justiční spolupráci ve věcech trestních (§ 1 odst. 2 ZTOPO)</a:t>
            </a:r>
          </a:p>
          <a:p>
            <a:pPr lvl="1">
              <a:lnSpc>
                <a:spcPct val="120000"/>
              </a:lnSpc>
              <a:defRPr/>
            </a:pPr>
            <a:r>
              <a:rPr lang="cs-CZ" sz="2400" dirty="0"/>
              <a:t>tam, kde ZTOPO nemá zvláštní úpravu a kde to nevylučuje povaha PO, použije se trestní zákoník a trestní řád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sz="2800" dirty="0"/>
              <a:t>Inspirace některými cizími úpravami, návaznost na neschválený návrh z roku 2004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sz="2800" dirty="0"/>
              <a:t>Souvislost i s určitými mezinárodními projekty</a:t>
            </a:r>
          </a:p>
          <a:p>
            <a:pPr lvl="1">
              <a:lnSpc>
                <a:spcPct val="120000"/>
              </a:lnSpc>
              <a:defRPr/>
            </a:pPr>
            <a:r>
              <a:rPr lang="cs-CZ" sz="2400" dirty="0"/>
              <a:t>např. Corpus Iuris (čl. 13)</a:t>
            </a:r>
          </a:p>
        </p:txBody>
      </p:sp>
    </p:spTree>
    <p:extLst>
      <p:ext uri="{BB962C8B-B14F-4D97-AF65-F5344CB8AC3E}">
        <p14:creationId xmlns:p14="http://schemas.microsoft.com/office/powerpoint/2010/main" val="1028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400" b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Zákon o TOPO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637088"/>
          </a:xfrm>
        </p:spPr>
        <p:txBody>
          <a:bodyPr>
            <a:normAutofit fontScale="85000" lnSpcReduction="10000"/>
          </a:bodyPr>
          <a:lstStyle/>
          <a:p>
            <a:pPr eaLnBrk="1" hangingPunct="1">
              <a:lnSpc>
                <a:spcPct val="110000"/>
              </a:lnSpc>
              <a:defRPr/>
            </a:pPr>
            <a:r>
              <a:rPr lang="cs-CZ" sz="3000" dirty="0"/>
              <a:t>Má celkem 5 základních částí a v 6. části stanovenou účinnost od 1. 1. 2012</a:t>
            </a:r>
          </a:p>
          <a:p>
            <a:pPr eaLnBrk="1" hangingPunct="1">
              <a:lnSpc>
                <a:spcPct val="110000"/>
              </a:lnSpc>
              <a:defRPr/>
            </a:pPr>
            <a:r>
              <a:rPr lang="cs-CZ" sz="3000" dirty="0">
                <a:solidFill>
                  <a:srgbClr val="FF0000"/>
                </a:solidFill>
              </a:rPr>
              <a:t>Základní části</a:t>
            </a:r>
            <a:r>
              <a:rPr lang="cs-CZ" sz="3000" dirty="0"/>
              <a:t> (obsah) zákona</a:t>
            </a:r>
          </a:p>
          <a:p>
            <a:pPr lvl="1">
              <a:lnSpc>
                <a:spcPct val="110000"/>
              </a:lnSpc>
              <a:defRPr/>
            </a:pPr>
            <a:r>
              <a:rPr lang="cs-CZ" dirty="0"/>
              <a:t>obecná ustanovení (§ 1 až § 6)</a:t>
            </a:r>
          </a:p>
          <a:p>
            <a:pPr lvl="1">
              <a:lnSpc>
                <a:spcPct val="110000"/>
              </a:lnSpc>
              <a:defRPr/>
            </a:pPr>
            <a:r>
              <a:rPr lang="cs-CZ" dirty="0"/>
              <a:t>základy trestní odpovědnosti PO (§ 7 až § 13)</a:t>
            </a:r>
          </a:p>
          <a:p>
            <a:pPr lvl="1">
              <a:lnSpc>
                <a:spcPct val="110000"/>
              </a:lnSpc>
              <a:defRPr/>
            </a:pPr>
            <a:r>
              <a:rPr lang="cs-CZ" dirty="0"/>
              <a:t>tresty a ochranná opatření (§ 14 až § 27)</a:t>
            </a:r>
          </a:p>
          <a:p>
            <a:pPr lvl="1">
              <a:lnSpc>
                <a:spcPct val="110000"/>
              </a:lnSpc>
              <a:defRPr/>
            </a:pPr>
            <a:r>
              <a:rPr lang="cs-CZ" dirty="0"/>
              <a:t>zvláštní ustanovení o řízení proti PO (§ 28 až § 41)</a:t>
            </a:r>
          </a:p>
          <a:p>
            <a:pPr lvl="1">
              <a:lnSpc>
                <a:spcPct val="110000"/>
              </a:lnSpc>
              <a:defRPr/>
            </a:pPr>
            <a:r>
              <a:rPr lang="cs-CZ" dirty="0"/>
              <a:t>zvláštní ustanovení o právním styku s cizinou (původně § 42 až § 47, nyní jen § 42)</a:t>
            </a:r>
          </a:p>
          <a:p>
            <a:pPr eaLnBrk="1" hangingPunct="1">
              <a:lnSpc>
                <a:spcPct val="110000"/>
              </a:lnSpc>
              <a:defRPr/>
            </a:pPr>
            <a:r>
              <a:rPr lang="cs-CZ" sz="3000" dirty="0"/>
              <a:t>Zatím dalších 11 novel ZTOPO</a:t>
            </a:r>
          </a:p>
          <a:p>
            <a:pPr lvl="1">
              <a:lnSpc>
                <a:spcPct val="110000"/>
              </a:lnSpc>
              <a:defRPr/>
            </a:pPr>
            <a:r>
              <a:rPr lang="cs-CZ" sz="2500" dirty="0"/>
              <a:t>podstatná je novela provedená zákonem č. 183/2016 Sb.</a:t>
            </a:r>
          </a:p>
        </p:txBody>
      </p:sp>
    </p:spTree>
    <p:extLst>
      <p:ext uri="{BB962C8B-B14F-4D97-AF65-F5344CB8AC3E}">
        <p14:creationId xmlns:p14="http://schemas.microsoft.com/office/powerpoint/2010/main" val="8632316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400" b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Obecná ustanovení ZTOPO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2"/>
            <a:ext cx="8229600" cy="4734073"/>
          </a:xfrm>
        </p:spPr>
        <p:txBody>
          <a:bodyPr>
            <a:normAutofit fontScale="85000" lnSpcReduction="20000"/>
          </a:bodyPr>
          <a:lstStyle/>
          <a:p>
            <a:pPr eaLnBrk="1" hangingPunct="1">
              <a:lnSpc>
                <a:spcPct val="120000"/>
              </a:lnSpc>
              <a:defRPr/>
            </a:pPr>
            <a:r>
              <a:rPr lang="cs-CZ" dirty="0"/>
              <a:t>Předmět úpravy a vztah k jiným zákonům</a:t>
            </a:r>
          </a:p>
          <a:p>
            <a:pPr lvl="1">
              <a:lnSpc>
                <a:spcPct val="120000"/>
              </a:lnSpc>
              <a:defRPr/>
            </a:pPr>
            <a:r>
              <a:rPr lang="cs-CZ" dirty="0"/>
              <a:t>TZ a TŘ se použijí, pokud ZTOPO nestanoví jinak a není-li to vyloučeno povahou PO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dirty="0"/>
              <a:t>Místní působnost zákona o TOPO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dirty="0"/>
              <a:t>Vyloučení trestní odpovědnosti některých PO za trestný čin (§ 6 ZTOPO)</a:t>
            </a:r>
          </a:p>
          <a:p>
            <a:pPr lvl="1">
              <a:lnSpc>
                <a:spcPct val="120000"/>
              </a:lnSpc>
              <a:defRPr/>
            </a:pPr>
            <a:r>
              <a:rPr lang="cs-CZ" dirty="0"/>
              <a:t>Česká republika</a:t>
            </a:r>
          </a:p>
          <a:p>
            <a:pPr lvl="1">
              <a:lnSpc>
                <a:spcPct val="120000"/>
              </a:lnSpc>
              <a:defRPr/>
            </a:pPr>
            <a:r>
              <a:rPr lang="cs-CZ" dirty="0"/>
              <a:t>územní samosprávné celky při výkonu veřejné moci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dirty="0"/>
              <a:t>Jejich majetková účast na jiných PO nevylučuje trestní odpovědnost těchto PO</a:t>
            </a:r>
          </a:p>
          <a:p>
            <a:pPr lvl="1">
              <a:lnSpc>
                <a:spcPct val="120000"/>
              </a:lnSpc>
              <a:defRPr/>
            </a:pPr>
            <a:r>
              <a:rPr lang="cs-CZ" dirty="0"/>
              <a:t>např. státních akciových společností</a:t>
            </a:r>
          </a:p>
        </p:txBody>
      </p:sp>
    </p:spTree>
    <p:extLst>
      <p:ext uri="{BB962C8B-B14F-4D97-AF65-F5344CB8AC3E}">
        <p14:creationId xmlns:p14="http://schemas.microsoft.com/office/powerpoint/2010/main" val="1801048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400" b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Základy tr. odpovědnosti PO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19262"/>
            <a:ext cx="8229600" cy="4806082"/>
          </a:xfrm>
        </p:spPr>
        <p:txBody>
          <a:bodyPr>
            <a:normAutofit fontScale="85000" lnSpcReduction="10000"/>
          </a:bodyPr>
          <a:lstStyle/>
          <a:p>
            <a:pPr eaLnBrk="1" hangingPunct="1">
              <a:lnSpc>
                <a:spcPct val="120000"/>
              </a:lnSpc>
              <a:defRPr/>
            </a:pPr>
            <a:r>
              <a:rPr lang="cs-CZ" sz="3000" dirty="0"/>
              <a:t>Trestní odpovědnost mohou nést právnické osoby (s výjimkou podle § 6 odst. 1 ZTOPO)</a:t>
            </a:r>
          </a:p>
          <a:p>
            <a:pPr lvl="1">
              <a:lnSpc>
                <a:spcPct val="120000"/>
              </a:lnSpc>
              <a:defRPr/>
            </a:pPr>
            <a:r>
              <a:rPr lang="cs-CZ" dirty="0"/>
              <a:t>působící v oblasti </a:t>
            </a:r>
            <a:r>
              <a:rPr lang="cs-CZ" dirty="0">
                <a:solidFill>
                  <a:srgbClr val="FF0000"/>
                </a:solidFill>
              </a:rPr>
              <a:t>soukromého práva</a:t>
            </a:r>
            <a:r>
              <a:rPr lang="cs-CZ" dirty="0"/>
              <a:t> (např. obchodní společnosti a družstva) i </a:t>
            </a:r>
            <a:r>
              <a:rPr lang="cs-CZ" dirty="0">
                <a:solidFill>
                  <a:srgbClr val="FF0000"/>
                </a:solidFill>
              </a:rPr>
              <a:t>veřejného práva </a:t>
            </a:r>
            <a:r>
              <a:rPr lang="cs-CZ" dirty="0"/>
              <a:t>(např. zdravotní pojišťovny, veřejné vysoké školy)</a:t>
            </a:r>
          </a:p>
          <a:p>
            <a:pPr lvl="1">
              <a:lnSpc>
                <a:spcPct val="120000"/>
              </a:lnSpc>
              <a:defRPr/>
            </a:pPr>
            <a:r>
              <a:rPr lang="cs-CZ" dirty="0"/>
              <a:t>se sídlem </a:t>
            </a:r>
            <a:r>
              <a:rPr lang="cs-CZ" dirty="0">
                <a:solidFill>
                  <a:srgbClr val="FF0000"/>
                </a:solidFill>
              </a:rPr>
              <a:t>v České republice i v cizině</a:t>
            </a:r>
          </a:p>
          <a:p>
            <a:pPr lvl="1">
              <a:lnSpc>
                <a:spcPct val="120000"/>
              </a:lnSpc>
              <a:defRPr/>
            </a:pPr>
            <a:r>
              <a:rPr lang="cs-CZ" dirty="0">
                <a:solidFill>
                  <a:srgbClr val="FF0000"/>
                </a:solidFill>
              </a:rPr>
              <a:t>podnikající i nepodnikající </a:t>
            </a:r>
            <a:r>
              <a:rPr lang="cs-CZ" dirty="0"/>
              <a:t>PO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sz="3000" dirty="0"/>
              <a:t>Trestní odpovědnost nese též</a:t>
            </a:r>
          </a:p>
          <a:p>
            <a:pPr lvl="1">
              <a:lnSpc>
                <a:spcPct val="120000"/>
              </a:lnSpc>
              <a:defRPr/>
            </a:pPr>
            <a:r>
              <a:rPr lang="cs-CZ" dirty="0"/>
              <a:t>právnická osoba, která vznikla, ale soud rozhodl o její neplatnosti</a:t>
            </a:r>
          </a:p>
          <a:p>
            <a:pPr lvl="1">
              <a:lnSpc>
                <a:spcPct val="120000"/>
              </a:lnSpc>
              <a:defRPr/>
            </a:pPr>
            <a:r>
              <a:rPr lang="cs-CZ" dirty="0"/>
              <a:t>právní nástupce právnické osoby, která spáchala tr. čin</a:t>
            </a:r>
          </a:p>
        </p:txBody>
      </p:sp>
    </p:spTree>
    <p:extLst>
      <p:ext uri="{BB962C8B-B14F-4D97-AF65-F5344CB8AC3E}">
        <p14:creationId xmlns:p14="http://schemas.microsoft.com/office/powerpoint/2010/main" val="10053698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400" b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Základy tr. odpovědnosti PO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2"/>
            <a:ext cx="8229600" cy="4734073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dirty="0"/>
              <a:t>S účinností od 1. 12. 2016 odpovídá PO podle § 7 ZTOPO</a:t>
            </a:r>
          </a:p>
          <a:p>
            <a:pPr lvl="1">
              <a:defRPr/>
            </a:pPr>
            <a:r>
              <a:rPr lang="cs-CZ" dirty="0">
                <a:solidFill>
                  <a:srgbClr val="FF0000"/>
                </a:solidFill>
              </a:rPr>
              <a:t>za všechny </a:t>
            </a:r>
            <a:r>
              <a:rPr lang="cs-CZ" dirty="0"/>
              <a:t>trestné činy kromě těch, které jsou zde výslovně a taxativně vyjmenované</a:t>
            </a:r>
          </a:p>
          <a:p>
            <a:pPr lvl="1">
              <a:defRPr/>
            </a:pPr>
            <a:r>
              <a:rPr lang="cs-CZ" dirty="0"/>
              <a:t>při posuzování, o jaký trestný čin jde, se vychází ze zvláštní části </a:t>
            </a:r>
            <a:r>
              <a:rPr lang="cs-CZ" dirty="0">
                <a:solidFill>
                  <a:srgbClr val="FF0000"/>
                </a:solidFill>
              </a:rPr>
              <a:t>trestního zákoníku </a:t>
            </a:r>
            <a:r>
              <a:rPr lang="cs-CZ" dirty="0"/>
              <a:t>(nikoli ze ZTOPO)</a:t>
            </a:r>
          </a:p>
          <a:p>
            <a:pPr lvl="1">
              <a:defRPr/>
            </a:pPr>
            <a:r>
              <a:rPr lang="cs-CZ" dirty="0"/>
              <a:t>PO může spáchat všechny trestné činy proti majetku a téměř všechny hospodářské (mimo trestného činu podle § 248 odst. 2 TZ)</a:t>
            </a:r>
          </a:p>
        </p:txBody>
      </p:sp>
    </p:spTree>
    <p:extLst>
      <p:ext uri="{BB962C8B-B14F-4D97-AF65-F5344CB8AC3E}">
        <p14:creationId xmlns:p14="http://schemas.microsoft.com/office/powerpoint/2010/main" val="36942884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400" b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Základy tr. odpovědnosti PO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2"/>
            <a:ext cx="8229600" cy="4878090"/>
          </a:xfrm>
        </p:spPr>
        <p:txBody>
          <a:bodyPr>
            <a:normAutofit fontScale="85000" lnSpcReduction="10000"/>
          </a:bodyPr>
          <a:lstStyle/>
          <a:p>
            <a:pPr eaLnBrk="1" hangingPunct="1">
              <a:lnSpc>
                <a:spcPct val="120000"/>
              </a:lnSpc>
              <a:defRPr/>
            </a:pPr>
            <a:r>
              <a:rPr lang="cs-CZ" sz="3100" dirty="0"/>
              <a:t>Trestní odpovědnost PO je založena na</a:t>
            </a:r>
          </a:p>
          <a:p>
            <a:pPr lvl="1">
              <a:lnSpc>
                <a:spcPct val="120000"/>
              </a:lnSpc>
              <a:defRPr/>
            </a:pPr>
            <a:r>
              <a:rPr lang="cs-CZ" dirty="0">
                <a:solidFill>
                  <a:srgbClr val="FF0000"/>
                </a:solidFill>
              </a:rPr>
              <a:t>jednání</a:t>
            </a:r>
            <a:r>
              <a:rPr lang="cs-CZ" dirty="0"/>
              <a:t> určité </a:t>
            </a:r>
            <a:r>
              <a:rPr lang="cs-CZ" dirty="0">
                <a:solidFill>
                  <a:srgbClr val="FF0000"/>
                </a:solidFill>
              </a:rPr>
              <a:t>fyzické osoby</a:t>
            </a:r>
            <a:r>
              <a:rPr lang="cs-CZ" dirty="0"/>
              <a:t> v rámci PO</a:t>
            </a:r>
          </a:p>
          <a:p>
            <a:pPr lvl="1">
              <a:lnSpc>
                <a:spcPct val="120000"/>
              </a:lnSpc>
              <a:defRPr/>
            </a:pPr>
            <a:r>
              <a:rPr lang="cs-CZ" dirty="0">
                <a:solidFill>
                  <a:srgbClr val="FF0000"/>
                </a:solidFill>
              </a:rPr>
              <a:t>přičitatelnosti</a:t>
            </a:r>
            <a:r>
              <a:rPr lang="cs-CZ" dirty="0"/>
              <a:t> tohoto jednání právnické osobě</a:t>
            </a:r>
          </a:p>
          <a:p>
            <a:pPr lvl="1">
              <a:lnSpc>
                <a:spcPct val="120000"/>
              </a:lnSpc>
              <a:defRPr/>
            </a:pPr>
            <a:r>
              <a:rPr lang="cs-CZ" dirty="0"/>
              <a:t>neomezení trestní odpovědnosti PO tím, že nebyla zjištěna konkrétní jednající fyzická osoba nebo že tato není trestně odpovědná</a:t>
            </a:r>
          </a:p>
          <a:p>
            <a:pPr lvl="1">
              <a:lnSpc>
                <a:spcPct val="120000"/>
              </a:lnSpc>
              <a:defRPr/>
            </a:pPr>
            <a:r>
              <a:rPr lang="cs-CZ" dirty="0"/>
              <a:t>tom, že je možné uplatnění trestní odpovědnosti vůči fyzické osobě, která nevylučuje trestní odpovědnost právnické osoby, a naopak</a:t>
            </a:r>
          </a:p>
          <a:p>
            <a:pPr>
              <a:lnSpc>
                <a:spcPct val="120000"/>
              </a:lnSpc>
              <a:defRPr/>
            </a:pPr>
            <a:r>
              <a:rPr lang="cs-CZ" sz="3100" dirty="0"/>
              <a:t>Nejde o kolektivní trestní odpovědnost všech členů (společníků, zaměstnanců) trestně odpovědné PO</a:t>
            </a:r>
          </a:p>
        </p:txBody>
      </p:sp>
    </p:spTree>
    <p:extLst>
      <p:ext uri="{BB962C8B-B14F-4D97-AF65-F5344CB8AC3E}">
        <p14:creationId xmlns:p14="http://schemas.microsoft.com/office/powerpoint/2010/main" val="2765533553"/>
      </p:ext>
    </p:extLst>
  </p:cSld>
  <p:clrMapOvr>
    <a:masterClrMapping/>
  </p:clrMapOvr>
</p:sld>
</file>

<file path=ppt/theme/theme1.xml><?xml version="1.0" encoding="utf-8"?>
<a:theme xmlns:a="http://schemas.openxmlformats.org/drawingml/2006/main" name="Prevence HK - 1">
  <a:themeElements>
    <a:clrScheme name="1_Network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1_Networ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Network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Network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Prevence HK - 1</Template>
  <TotalTime>381</TotalTime>
  <Words>2860</Words>
  <Application>Microsoft Office PowerPoint</Application>
  <PresentationFormat>Předvádění na obrazovce (4:3)</PresentationFormat>
  <Paragraphs>271</Paragraphs>
  <Slides>33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33</vt:i4>
      </vt:variant>
    </vt:vector>
  </HeadingPairs>
  <TitlesOfParts>
    <vt:vector size="36" baseType="lpstr">
      <vt:lpstr>Arial</vt:lpstr>
      <vt:lpstr>Wingdings</vt:lpstr>
      <vt:lpstr>Prevence HK - 1</vt:lpstr>
      <vt:lpstr>Prevence hospodářské kriminality 9</vt:lpstr>
      <vt:lpstr>Nutnost zavedení TOPO</vt:lpstr>
      <vt:lpstr>Nutnost zavedení TOPO</vt:lpstr>
      <vt:lpstr>Zákon o TOPO</vt:lpstr>
      <vt:lpstr>Zákon o TOPO</vt:lpstr>
      <vt:lpstr>Obecná ustanovení ZTOPO</vt:lpstr>
      <vt:lpstr>Základy tr. odpovědnosti PO</vt:lpstr>
      <vt:lpstr>Základy tr. odpovědnosti PO</vt:lpstr>
      <vt:lpstr>Základy tr. odpovědnosti PO</vt:lpstr>
      <vt:lpstr>Trestný čin PO</vt:lpstr>
      <vt:lpstr>Přičitatelnost trestného činu PO</vt:lpstr>
      <vt:lpstr>Přičitatelnost trestného činu PO</vt:lpstr>
      <vt:lpstr>Další otázky trestní odpovědnosti </vt:lpstr>
      <vt:lpstr>Sankce ukládané PO za tr. činy</vt:lpstr>
      <vt:lpstr>Tresty ukládané PO za tr. činy</vt:lpstr>
      <vt:lpstr>Tresty ukládané PO za tr. činy</vt:lpstr>
      <vt:lpstr>Zrušení právnické osoby</vt:lpstr>
      <vt:lpstr>Propadnutí majetku</vt:lpstr>
      <vt:lpstr>Peněžitý trest</vt:lpstr>
      <vt:lpstr>Propadnutí věci</vt:lpstr>
      <vt:lpstr>Zákaz činnosti</vt:lpstr>
      <vt:lpstr>Zákaz držení a chovu zvířat</vt:lpstr>
      <vt:lpstr>Zákaz plnění veřejných zakázek nebo účasti ve veřejné soutěži</vt:lpstr>
      <vt:lpstr>Zákaz přijímání dotací a subvencí</vt:lpstr>
      <vt:lpstr>Uveřejnění rozsudku</vt:lpstr>
      <vt:lpstr>Evidence odsouzení PO</vt:lpstr>
      <vt:lpstr>Zvláštnosti trestního řízení</vt:lpstr>
      <vt:lpstr>Zvláštnosti trestního řízení</vt:lpstr>
      <vt:lpstr>Osoba obviněného v řízení proti PO</vt:lpstr>
      <vt:lpstr>Další zvláštnosti v řízení proti PO</vt:lpstr>
      <vt:lpstr>Příklady odsuzujících rozhodnutí proti PO ze soudní praxe</vt:lpstr>
      <vt:lpstr>Příklady odsuzujících rozhodnutí proti PO ze soudní praxe</vt:lpstr>
      <vt:lpstr>Závěrem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Prevence hospodářské kriminality 9</dc:title>
  <dc:creator>František Púry</dc:creator>
  <cp:lastModifiedBy>František Púry</cp:lastModifiedBy>
  <cp:revision>28</cp:revision>
  <dcterms:created xsi:type="dcterms:W3CDTF">2019-11-29T22:16:53Z</dcterms:created>
  <dcterms:modified xsi:type="dcterms:W3CDTF">2020-12-13T16:34:07Z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TC060888081029</vt:lpwstr>
  </property>
</Properties>
</file>