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65"/>
  </p:notesMasterIdLst>
  <p:handoutMasterIdLst>
    <p:handoutMasterId r:id="rId66"/>
  </p:handout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69" r:id="rId15"/>
    <p:sldId id="320" r:id="rId16"/>
    <p:sldId id="367" r:id="rId17"/>
    <p:sldId id="321" r:id="rId18"/>
    <p:sldId id="322" r:id="rId19"/>
    <p:sldId id="323" r:id="rId20"/>
    <p:sldId id="324" r:id="rId21"/>
    <p:sldId id="325" r:id="rId22"/>
    <p:sldId id="326" r:id="rId23"/>
    <p:sldId id="327" r:id="rId24"/>
    <p:sldId id="328" r:id="rId25"/>
    <p:sldId id="329" r:id="rId26"/>
    <p:sldId id="330" r:id="rId27"/>
    <p:sldId id="331" r:id="rId28"/>
    <p:sldId id="332" r:id="rId29"/>
    <p:sldId id="333" r:id="rId30"/>
    <p:sldId id="334" r:id="rId31"/>
    <p:sldId id="335" r:id="rId32"/>
    <p:sldId id="336" r:id="rId33"/>
    <p:sldId id="337" r:id="rId34"/>
    <p:sldId id="338" r:id="rId35"/>
    <p:sldId id="339" r:id="rId36"/>
    <p:sldId id="340" r:id="rId37"/>
    <p:sldId id="341" r:id="rId38"/>
    <p:sldId id="342" r:id="rId39"/>
    <p:sldId id="343" r:id="rId40"/>
    <p:sldId id="344" r:id="rId41"/>
    <p:sldId id="345" r:id="rId42"/>
    <p:sldId id="346" r:id="rId43"/>
    <p:sldId id="347" r:id="rId44"/>
    <p:sldId id="348" r:id="rId45"/>
    <p:sldId id="349" r:id="rId46"/>
    <p:sldId id="350" r:id="rId47"/>
    <p:sldId id="351" r:id="rId48"/>
    <p:sldId id="352" r:id="rId49"/>
    <p:sldId id="353" r:id="rId50"/>
    <p:sldId id="354" r:id="rId51"/>
    <p:sldId id="355" r:id="rId52"/>
    <p:sldId id="356" r:id="rId53"/>
    <p:sldId id="357" r:id="rId54"/>
    <p:sldId id="358" r:id="rId55"/>
    <p:sldId id="368" r:id="rId56"/>
    <p:sldId id="359" r:id="rId57"/>
    <p:sldId id="360" r:id="rId58"/>
    <p:sldId id="361" r:id="rId59"/>
    <p:sldId id="362" r:id="rId60"/>
    <p:sldId id="363" r:id="rId61"/>
    <p:sldId id="364" r:id="rId62"/>
    <p:sldId id="365" r:id="rId63"/>
    <p:sldId id="366" r:id="rId64"/>
  </p:sldIdLst>
  <p:sldSz cx="9144000" cy="6858000" type="screen4x3"/>
  <p:notesSz cx="6888163" cy="100187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84140" autoAdjust="0"/>
  </p:normalViewPr>
  <p:slideViewPr>
    <p:cSldViewPr>
      <p:cViewPr varScale="1">
        <p:scale>
          <a:sx n="72" d="100"/>
          <a:sy n="72" d="100"/>
        </p:scale>
        <p:origin x="176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25E654-0A7A-43C6-B660-C9913AD189FB}" type="datetimeFigureOut">
              <a:rPr lang="cs-CZ"/>
              <a:pPr>
                <a:defRPr/>
              </a:pPr>
              <a:t>06.12.2020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0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E0FF7C-3D6C-4264-8A16-9531B0BD30A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81635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2475"/>
            <a:ext cx="5005387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069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4492BE8E-A6C3-4B19-B4F2-94E6BED2BF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76293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A2589E5-A992-4232-AEE5-C131061F5098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dirty="0"/>
              <a:t>Klepněte a vložte poznámky.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dirty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8A0C6D1-326B-484B-87BE-2855DB7F84C3}" type="slidenum">
              <a:rPr lang="cs-CZ" altLang="cs-CZ"/>
              <a:pPr/>
              <a:t>2</a:t>
            </a:fld>
            <a:endParaRPr lang="cs-CZ" alt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grpSp>
        <p:nvGrpSpPr>
          <p:cNvPr id="6" name="Group 9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7" name="Oval 40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grpSp>
        <p:nvGrpSpPr>
          <p:cNvPr id="38" name="Group 41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39" name="Oval 42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0" name="Oval 43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1" name="Oval 44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2" name="Oval 45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3" name="Oval 46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4" name="Oval 47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5" name="Oval 48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6" name="Oval 49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7" name="Oval 50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8" name="Oval 51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0" name="Oval 53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1" name="Oval 54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2" name="Oval 55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3" name="Oval 56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4" name="Oval 57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5" name="Oval 58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6" name="Oval 59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7" name="Oval 60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8" name="Oval 61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9" name="Oval 62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0" name="Oval 63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1" name="Oval 64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2" name="Oval 65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3" name="Oval 66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4" name="Oval 67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5" name="Oval 68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6" name="Oval 69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7" name="Oval 70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8" name="Oval 71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6389688" cy="213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sp>
        <p:nvSpPr>
          <p:cNvPr id="7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3E130-C0F9-40B8-91D1-BA2D5EF0F7C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1577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9EDDA-4BA3-4EED-A45B-48C6817BC298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1398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01ED2-6CB6-47D5-BCA8-320E8BEFDCD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37741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D5C3C-F172-4DA1-9B1E-B71B49255BA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0900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4077E-41F4-4077-849E-92C9872DDA1E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4858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0D164-7E3C-4A1E-B558-CB71A651062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8407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1837F-FB14-4E45-B13E-3352C772252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053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58AC9-B473-46EE-A504-97503AE3760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3569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CAF363-3C5B-4CDB-BE4C-86B2F29F59B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7606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F7FEA-8D0D-4F08-A6FB-A80F9088C46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447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00ABD-8BE0-46E8-95B1-FC5A308E67F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2206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73D113-8C90-4047-9A5A-2650E1E20B4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3667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360A141-9CB4-48F5-B373-743DDFBA68D9}" type="slidenum">
              <a:rPr lang="cs-CZ" altLang="cs-CZ"/>
              <a:pPr/>
              <a:t>‹#›</a:t>
            </a:fld>
            <a:endParaRPr lang="cs-CZ" altLang="cs-CZ" dirty="0"/>
          </a:p>
        </p:txBody>
      </p:sp>
      <p:grpSp>
        <p:nvGrpSpPr>
          <p:cNvPr id="1032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1033" name="Line 40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15913"/>
            <a:ext cx="5703888" cy="2133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Prevence hospodářské kriminality 8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971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altLang="cs-CZ" sz="3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Procesní aspekty hospodářské kriminality</a:t>
            </a:r>
          </a:p>
          <a:p>
            <a:pPr eaLnBrk="1" hangingPunct="1">
              <a:defRPr/>
            </a:pPr>
            <a:endParaRPr lang="cs-CZ" alt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JUDr. František Púry, Ph.D.</a:t>
            </a: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Nejvyšší soud</a:t>
            </a: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CEVRO Institut, KVPVS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právo procesní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Upravuje </a:t>
            </a:r>
            <a:r>
              <a:rPr lang="cs-CZ" sz="3100" dirty="0">
                <a:solidFill>
                  <a:srgbClr val="FF0000"/>
                </a:solidFill>
              </a:rPr>
              <a:t>postup v trestním řízení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postup orgánů činných v trestním řízení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práva a povinnosti stran trestního řízení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účast jiných osob, jejich práva a povinnosti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Základní úprava je v zákoně č. 141/1961 Sb., ve znění pozdějších předpisů – </a:t>
            </a:r>
            <a:r>
              <a:rPr lang="cs-CZ" sz="3100" dirty="0">
                <a:solidFill>
                  <a:srgbClr val="FF0000"/>
                </a:solidFill>
              </a:rPr>
              <a:t>trestní řád </a:t>
            </a:r>
            <a:r>
              <a:rPr lang="cs-CZ" sz="3100" dirty="0"/>
              <a:t>(TŘ)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Jiné právní předpisy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zákon o soudnictví ve věcech mládeže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zákon o trestní odpovědnosti právnických osob a řízení proti nim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Listina základních práv a svobod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zákon o policii, zákon o advokacii, zákon o soudech a soudcích</a:t>
            </a:r>
          </a:p>
        </p:txBody>
      </p:sp>
    </p:spTree>
    <p:extLst>
      <p:ext uri="{BB962C8B-B14F-4D97-AF65-F5344CB8AC3E}">
        <p14:creationId xmlns:p14="http://schemas.microsoft.com/office/powerpoint/2010/main" val="2520473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Subjekty trestního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300" dirty="0">
                <a:solidFill>
                  <a:srgbClr val="FF0000"/>
                </a:solidFill>
              </a:rPr>
              <a:t>Orgány</a:t>
            </a:r>
            <a:r>
              <a:rPr lang="cs-CZ" sz="3300" dirty="0"/>
              <a:t> činné v trestním řízení: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soud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státní zástupce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policejní orgán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300" dirty="0">
                <a:solidFill>
                  <a:srgbClr val="FF0000"/>
                </a:solidFill>
              </a:rPr>
              <a:t>Strany</a:t>
            </a:r>
            <a:r>
              <a:rPr lang="cs-CZ" sz="3300" dirty="0"/>
              <a:t> trestního řízení: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osoba, proti níž se toto řízení vede (podezřelý, obviněný, obžalovaný, odsouzený; obviněná právnická osoba)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poškozený (někdy oběť trestného činu)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zúčastněná osoba, jiné osoby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300" dirty="0">
                <a:solidFill>
                  <a:srgbClr val="FF0000"/>
                </a:solidFill>
              </a:rPr>
              <a:t>Jiné</a:t>
            </a:r>
            <a:r>
              <a:rPr lang="cs-CZ" sz="3300" dirty="0"/>
              <a:t> subjekty: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např. znalec, svědek, probační úředník, orgán sociálně-právní ochrany dětí</a:t>
            </a:r>
          </a:p>
        </p:txBody>
      </p:sp>
    </p:spTree>
    <p:extLst>
      <p:ext uri="{BB962C8B-B14F-4D97-AF65-F5344CB8AC3E}">
        <p14:creationId xmlns:p14="http://schemas.microsoft.com/office/powerpoint/2010/main" val="39029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Orgány činné v trestním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Policejní orgán</a:t>
            </a:r>
          </a:p>
          <a:p>
            <a:pPr lvl="1">
              <a:defRPr/>
            </a:pPr>
            <a:r>
              <a:rPr lang="cs-CZ" dirty="0"/>
              <a:t>Policie České republiky</a:t>
            </a:r>
          </a:p>
          <a:p>
            <a:pPr lvl="1">
              <a:defRPr/>
            </a:pPr>
            <a:r>
              <a:rPr lang="cs-CZ" dirty="0"/>
              <a:t>zvláštní policejní orgány (GIBS, BIS, Vězeňská služba, celní orgány, vojenská policie)</a:t>
            </a:r>
          </a:p>
          <a:p>
            <a:pPr lvl="2">
              <a:defRPr/>
            </a:pPr>
            <a:r>
              <a:rPr lang="cs-CZ" sz="2200" dirty="0"/>
              <a:t>není to městská (obecní) policie!</a:t>
            </a:r>
          </a:p>
          <a:p>
            <a:pPr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Státní zástupce</a:t>
            </a:r>
          </a:p>
          <a:p>
            <a:pPr lvl="1">
              <a:defRPr/>
            </a:pPr>
            <a:r>
              <a:rPr lang="cs-CZ" dirty="0"/>
              <a:t>okresní, krajský, vrchní, nejvyšší státní zástupce</a:t>
            </a:r>
          </a:p>
          <a:p>
            <a:pPr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Soud</a:t>
            </a:r>
          </a:p>
          <a:p>
            <a:pPr lvl="1">
              <a:defRPr/>
            </a:pPr>
            <a:r>
              <a:rPr lang="cs-CZ" dirty="0"/>
              <a:t>okresní, krajský, vrchní, Nejvyšší soud</a:t>
            </a:r>
          </a:p>
        </p:txBody>
      </p:sp>
    </p:spTree>
    <p:extLst>
      <p:ext uri="{BB962C8B-B14F-4D97-AF65-F5344CB8AC3E}">
        <p14:creationId xmlns:p14="http://schemas.microsoft.com/office/powerpoint/2010/main" val="1589833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Stadia trestního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Řízení před zahájením trestního stíhání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prověřování podnětu k zahájení trestního stíhání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Přípravné řízení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zpravidla po zahájení trestního stíhání, shromažďování důkazů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Řízení před soudem prvního stupně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jen na podkladě obžaloby (návrhu na potrestání, návrhu na schválení dohody o vině a trestu) podané státním zástupcem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Řízení před soudem druhého stupně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jen na podkladě řádného opravného prostředku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Vykonávací řízení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je-li třeba vykonat rozhodnutí o trestu nebo jiné rozhodnutí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Řízení o mimořádných opravných prostředcích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jen na podkladě mimořádného opravného prostředku</a:t>
            </a:r>
          </a:p>
        </p:txBody>
      </p:sp>
    </p:spTree>
    <p:extLst>
      <p:ext uri="{BB962C8B-B14F-4D97-AF65-F5344CB8AC3E}">
        <p14:creationId xmlns:p14="http://schemas.microsoft.com/office/powerpoint/2010/main" val="1509649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07C238-30EC-4BE4-B043-21C60FF01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4400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Stadia trestního řízení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B1686B-67D5-4C48-BBDB-F83A646C7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Nemusí proběhnout všechna do posledního</a:t>
            </a:r>
          </a:p>
          <a:p>
            <a:r>
              <a:rPr lang="cs-CZ" dirty="0"/>
              <a:t>Vždy záleží na tom, zda</a:t>
            </a:r>
          </a:p>
          <a:p>
            <a:pPr lvl="1"/>
            <a:r>
              <a:rPr lang="cs-CZ" dirty="0"/>
              <a:t>se prokáže spáchání trestného činu a zjistí se jeho pachatel</a:t>
            </a:r>
          </a:p>
          <a:p>
            <a:pPr lvl="1"/>
            <a:r>
              <a:rPr lang="cs-CZ" dirty="0"/>
              <a:t>není důvod k jinému rozhodnutí, např.</a:t>
            </a:r>
          </a:p>
          <a:p>
            <a:pPr lvl="2"/>
            <a:r>
              <a:rPr lang="cs-CZ" dirty="0"/>
              <a:t>zastavení trestního stíhání, jeho přerušení, podmíněnému zastavení trestního stíhání, schválení narovnání</a:t>
            </a:r>
          </a:p>
          <a:p>
            <a:pPr lvl="1"/>
            <a:r>
              <a:rPr lang="cs-CZ" dirty="0"/>
              <a:t>byla podána obžaloba (návrh na potrestání) k soudu</a:t>
            </a:r>
          </a:p>
          <a:p>
            <a:pPr lvl="1"/>
            <a:r>
              <a:rPr lang="cs-CZ" dirty="0"/>
              <a:t>oprávněné osoby podaly opravný prostředek k soudu vyššího stupně</a:t>
            </a:r>
          </a:p>
        </p:txBody>
      </p:sp>
    </p:spTree>
    <p:extLst>
      <p:ext uri="{BB962C8B-B14F-4D97-AF65-F5344CB8AC3E}">
        <p14:creationId xmlns:p14="http://schemas.microsoft.com/office/powerpoint/2010/main" val="907387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Stadia trestního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Trestní </a:t>
            </a:r>
            <a:r>
              <a:rPr lang="cs-CZ" sz="2800" dirty="0">
                <a:solidFill>
                  <a:srgbClr val="FF0000"/>
                </a:solidFill>
              </a:rPr>
              <a:t>řízení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veškerý postup podle trestního řádu, všechna stadia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Přípravné řízení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začátek: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od sepsání záznamu o zahájení úkonů trestního řízení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od provedení neodkladných nebo neopakovatelných úkonů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od zahájení trestního stíhání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konec: do podání obžaloby nebo jiného rozhodnutí ve věci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Trestní </a:t>
            </a:r>
            <a:r>
              <a:rPr lang="cs-CZ" sz="2800" dirty="0">
                <a:solidFill>
                  <a:srgbClr val="FF0000"/>
                </a:solidFill>
              </a:rPr>
              <a:t>stíhání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úsek trestního řízení od zahájení trestního stíhání do právní moci rozsudku nebo do jiného meritorního rozhodnutí (např. do zastavení trestního stíhání)</a:t>
            </a:r>
          </a:p>
        </p:txBody>
      </p:sp>
    </p:spTree>
    <p:extLst>
      <p:ext uri="{BB962C8B-B14F-4D97-AF65-F5344CB8AC3E}">
        <p14:creationId xmlns:p14="http://schemas.microsoft.com/office/powerpoint/2010/main" val="1449556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rozhodnutí v tr.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1805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cs-CZ" sz="3100" dirty="0">
                <a:solidFill>
                  <a:srgbClr val="FF0000"/>
                </a:solidFill>
              </a:rPr>
              <a:t>Usnesení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může jím rozhodovat každý OČTŘ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o různých otázkách, pokud není nutno rozhodnout některou z dalších forem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rgbClr val="FF0000"/>
                </a:solidFill>
              </a:rPr>
              <a:t>Rozsudek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rozhoduje jím jen soud o vině a trestu (ochranném opatření)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může být odsuzující nebo/a zprošťující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rgbClr val="FF0000"/>
                </a:solidFill>
              </a:rPr>
              <a:t>Trestní příkaz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má povahu odsuzujícího rozsudku soudu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neobsahuje odůvodnění</a:t>
            </a:r>
          </a:p>
          <a:p>
            <a:pPr>
              <a:lnSpc>
                <a:spcPct val="120000"/>
              </a:lnSpc>
            </a:pPr>
            <a:r>
              <a:rPr lang="cs-CZ" dirty="0"/>
              <a:t>Rozhodnutí svého druhu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např. obžaloba, příkaz k zatčení, příkaz k odposlechu a záznamu telekomunikačního provozu</a:t>
            </a:r>
          </a:p>
        </p:txBody>
      </p:sp>
    </p:spTree>
    <p:extLst>
      <p:ext uri="{BB962C8B-B14F-4D97-AF65-F5344CB8AC3E}">
        <p14:creationId xmlns:p14="http://schemas.microsoft.com/office/powerpoint/2010/main" val="247216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Řízení před soudem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Řízení před soudem </a:t>
            </a:r>
            <a:r>
              <a:rPr lang="cs-CZ" sz="3100" dirty="0">
                <a:solidFill>
                  <a:srgbClr val="FF0000"/>
                </a:solidFill>
              </a:rPr>
              <a:t>prvního stupně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předběžné projednání obžaloby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rozhodování o tom, zda se věc projedná v hlavním líčení či jinak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hlavní líčení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rozhodování mimo hlavní líčení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učiní-li soud jiné rozhodnutí než rozsudek (odsuzující nebo zprošťující)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řízení před samosoudcem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rozhodnutí trestním příkazem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zjednodušené řízení o návrhu na potrestání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standardní řízení o obžalobě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řízení o schválení dohody o vině a trestu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Řízení před soudem </a:t>
            </a:r>
            <a:r>
              <a:rPr lang="cs-CZ" sz="3100" dirty="0">
                <a:solidFill>
                  <a:srgbClr val="FF0000"/>
                </a:solidFill>
              </a:rPr>
              <a:t>druhého stupně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jen z podnětu řádného opravného prostředku</a:t>
            </a:r>
          </a:p>
        </p:txBody>
      </p:sp>
    </p:spTree>
    <p:extLst>
      <p:ext uri="{BB962C8B-B14F-4D97-AF65-F5344CB8AC3E}">
        <p14:creationId xmlns:p14="http://schemas.microsoft.com/office/powerpoint/2010/main" val="3404142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Řízení před soudem 1. stupně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Koná se jen na podkladě </a:t>
            </a:r>
            <a:r>
              <a:rPr lang="cs-CZ" sz="3100" dirty="0">
                <a:solidFill>
                  <a:srgbClr val="FF0000"/>
                </a:solidFill>
              </a:rPr>
              <a:t>úkonu státního zástupce</a:t>
            </a:r>
            <a:r>
              <a:rPr lang="cs-CZ" sz="3100" dirty="0"/>
              <a:t>, jímž je: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obžaloba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návrh na potrestání nebo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návrh na schválení dohody o vině a trestu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Vede se jen proti </a:t>
            </a:r>
            <a:r>
              <a:rPr lang="cs-CZ" sz="3100" dirty="0">
                <a:solidFill>
                  <a:srgbClr val="FF0000"/>
                </a:solidFill>
              </a:rPr>
              <a:t>osobě obviněného</a:t>
            </a:r>
            <a:r>
              <a:rPr lang="cs-CZ" sz="3100" dirty="0"/>
              <a:t>, na kterého byla podána obžaloba (návrh na potrestání nebo návrh na schválení dohody o vině a trestu)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platí zde obžalovací zásada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soukromá osoba nemůže podat obžalobu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obviněným může být fyzická a/nebo právnická osoba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Týká se jen </a:t>
            </a:r>
            <a:r>
              <a:rPr lang="cs-CZ" sz="3100" dirty="0">
                <a:solidFill>
                  <a:srgbClr val="FF0000"/>
                </a:solidFill>
              </a:rPr>
              <a:t>skutku</a:t>
            </a:r>
            <a:r>
              <a:rPr lang="cs-CZ" sz="3100" dirty="0"/>
              <a:t> uvedeného v obžalobě (návrhu na potrestání nebo návrhu na schválení dohody o vině a trestu)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Soud </a:t>
            </a:r>
            <a:r>
              <a:rPr lang="cs-CZ" sz="3100" dirty="0">
                <a:solidFill>
                  <a:srgbClr val="FF0000"/>
                </a:solidFill>
              </a:rPr>
              <a:t>není vázán právním posouzením</a:t>
            </a:r>
            <a:r>
              <a:rPr lang="cs-CZ" sz="3100" dirty="0"/>
              <a:t> skutku v obžalobě (návrhu na potrestání nebo na schválení dohody …)</a:t>
            </a:r>
          </a:p>
        </p:txBody>
      </p:sp>
    </p:spTree>
    <p:extLst>
      <p:ext uri="{BB962C8B-B14F-4D97-AF65-F5344CB8AC3E}">
        <p14:creationId xmlns:p14="http://schemas.microsoft.com/office/powerpoint/2010/main" val="1366197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Hlavní líčení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Soud prvního stupně v něm rozhoduje </a:t>
            </a:r>
            <a:r>
              <a:rPr lang="cs-CZ" dirty="0">
                <a:solidFill>
                  <a:srgbClr val="FF0000"/>
                </a:solidFill>
              </a:rPr>
              <a:t>o podané obžalobě</a:t>
            </a:r>
            <a:r>
              <a:rPr lang="cs-CZ" dirty="0"/>
              <a:t> (návrhu na potrestání)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Je těžištěm provádění </a:t>
            </a:r>
            <a:r>
              <a:rPr lang="cs-CZ" dirty="0">
                <a:solidFill>
                  <a:srgbClr val="FF0000"/>
                </a:solidFill>
              </a:rPr>
              <a:t>důkazů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Je zde nejširší </a:t>
            </a:r>
            <a:r>
              <a:rPr lang="cs-CZ" dirty="0">
                <a:solidFill>
                  <a:srgbClr val="FF0000"/>
                </a:solidFill>
              </a:rPr>
              <a:t>účast stran </a:t>
            </a:r>
            <a:r>
              <a:rPr lang="cs-CZ" dirty="0"/>
              <a:t>trestního řízení a uplatnění jejich práv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Jen v hlavním líčení může soud prvního stupně obviněného </a:t>
            </a:r>
            <a:r>
              <a:rPr lang="cs-CZ" dirty="0">
                <a:solidFill>
                  <a:srgbClr val="FF0000"/>
                </a:solidFill>
              </a:rPr>
              <a:t>uznat vinným </a:t>
            </a:r>
            <a:r>
              <a:rPr lang="cs-CZ" dirty="0"/>
              <a:t>a uložit mu trest nebo ho </a:t>
            </a:r>
            <a:r>
              <a:rPr lang="cs-CZ" dirty="0">
                <a:solidFill>
                  <a:srgbClr val="FF0000"/>
                </a:solidFill>
              </a:rPr>
              <a:t>zprostit</a:t>
            </a:r>
            <a:r>
              <a:rPr lang="cs-CZ" dirty="0"/>
              <a:t> obžaloby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výjimky z konání hlavního líčení: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trestní příkaz (má povahu odsuzujícího rozsudku, vydán bez jednání)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dohoda o vině a trestu (odsuzující rozsudek, ve veřejném zasedání)</a:t>
            </a:r>
          </a:p>
        </p:txBody>
      </p:sp>
    </p:spTree>
    <p:extLst>
      <p:ext uri="{BB962C8B-B14F-4D97-AF65-F5344CB8AC3E}">
        <p14:creationId xmlns:p14="http://schemas.microsoft.com/office/powerpoint/2010/main" val="2283902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cs-CZ" alt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Obecné procesní otázky</a:t>
            </a:r>
          </a:p>
        </p:txBody>
      </p:sp>
      <p:sp>
        <p:nvSpPr>
          <p:cNvPr id="7171" name="Zástupný symbol pro obsah 2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444604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altLang="cs-CZ" dirty="0"/>
              <a:t>Různé typy řízení o případech porušení práva (o deliktech)</a:t>
            </a:r>
          </a:p>
          <a:p>
            <a:pPr>
              <a:defRPr/>
            </a:pPr>
            <a:r>
              <a:rPr lang="cs-CZ" altLang="cs-CZ" dirty="0"/>
              <a:t>Právní úprava trestního řízení</a:t>
            </a:r>
          </a:p>
          <a:p>
            <a:pPr>
              <a:defRPr/>
            </a:pPr>
            <a:r>
              <a:rPr lang="cs-CZ" altLang="cs-CZ" dirty="0"/>
              <a:t>Podnikatel jako obviněný v trestním řízení</a:t>
            </a:r>
          </a:p>
          <a:p>
            <a:pPr>
              <a:defRPr/>
            </a:pPr>
            <a:r>
              <a:rPr lang="cs-CZ" altLang="cs-CZ" dirty="0"/>
              <a:t>Podnikatel jako poškozený (oběť) v trestním řízení vedeném proti jiné osobě</a:t>
            </a:r>
          </a:p>
          <a:p>
            <a:pPr>
              <a:defRPr/>
            </a:pPr>
            <a:r>
              <a:rPr lang="cs-CZ" altLang="cs-CZ" dirty="0"/>
              <a:t>Základní otázky trestního řízení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Rozhodnutí soudu 1. stupně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Přednostně má být učiněno </a:t>
            </a:r>
            <a:r>
              <a:rPr lang="cs-CZ" sz="3100" dirty="0">
                <a:solidFill>
                  <a:srgbClr val="FF0000"/>
                </a:solidFill>
              </a:rPr>
              <a:t>jiné rozhodnutí </a:t>
            </a:r>
            <a:r>
              <a:rPr lang="cs-CZ" sz="3100" dirty="0"/>
              <a:t>než uznání viny nebo zproštění obžaloby rozsudkem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vrácení věci státnímu zástupci (§ 221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postoupení věci jinému soudu či jinému orgánu (§ 222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zastavení trestního stíhání (§ 223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procesní odklony (§ 223a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přerušení trestního stíhání (§ 224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Nepřichází-li to v úvahu, soud rozhodne </a:t>
            </a:r>
            <a:r>
              <a:rPr lang="cs-CZ" sz="3100" dirty="0">
                <a:solidFill>
                  <a:srgbClr val="FF0000"/>
                </a:solidFill>
              </a:rPr>
              <a:t>rozsudkem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odsuzujícím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uznání viny a rozhodnutí o trestu a/nebo o ochranném opatření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zprošťujícím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zproštění obžaloby podle § 226 TŘ</a:t>
            </a:r>
          </a:p>
        </p:txBody>
      </p:sp>
    </p:spTree>
    <p:extLst>
      <p:ext uri="{BB962C8B-B14F-4D97-AF65-F5344CB8AC3E}">
        <p14:creationId xmlns:p14="http://schemas.microsoft.com/office/powerpoint/2010/main" val="22418494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Rozhodnutí soudu 2. stupně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Rozhodnutí o </a:t>
            </a:r>
            <a:r>
              <a:rPr lang="cs-CZ" dirty="0">
                <a:solidFill>
                  <a:srgbClr val="FF0000"/>
                </a:solidFill>
              </a:rPr>
              <a:t>odvolání proti rozsudku </a:t>
            </a:r>
            <a:r>
              <a:rPr lang="cs-CZ" dirty="0"/>
              <a:t>(§ 245 a násl.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Rozhodnutí o </a:t>
            </a:r>
            <a:r>
              <a:rPr lang="cs-CZ" dirty="0">
                <a:solidFill>
                  <a:srgbClr val="FF0000"/>
                </a:solidFill>
              </a:rPr>
              <a:t>stížnosti proti usnesení </a:t>
            </a:r>
            <a:r>
              <a:rPr lang="cs-CZ" dirty="0"/>
              <a:t>(§ 141 a násl.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Soud druhého stupně rozhodne tak, že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zamítne či odmítne opravný prostředek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zruší rozhodnutí soudu 1. stupně a věc vrátí jemu nebo státnímu zástupci, aby ji znovu projednal a rozhodl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zruší rozhodnutí soudu 1. stupně a sám znovu rozhodne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nezruší rozhodnutí soudu 1. stupně, ale nařídí mu, aby ho doplnil, anebo ho sám doplní</a:t>
            </a:r>
          </a:p>
        </p:txBody>
      </p:sp>
    </p:spTree>
    <p:extLst>
      <p:ext uri="{BB962C8B-B14F-4D97-AF65-F5344CB8AC3E}">
        <p14:creationId xmlns:p14="http://schemas.microsoft.com/office/powerpoint/2010/main" val="2550483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Řádné opravné prostředky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Podávají se proti dosud nepravomocnému rozhodnutí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Odvolání </a:t>
            </a:r>
            <a:r>
              <a:rPr lang="cs-CZ" sz="3100" dirty="0"/>
              <a:t>proti rozsudku soudu (§ 245 až § 265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lze ho podat proti každému rozsudku (odsuzujícímu i zprošťujícímu) soudu prvního stupně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Stížnost</a:t>
            </a:r>
            <a:r>
              <a:rPr lang="cs-CZ" sz="3100" dirty="0"/>
              <a:t> proti usnesení policejního orgánu, státního zástupce nebo soudu (§ 141 až § 150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lze ji podat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proti usnesení policejního orgánu vždy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proti usnesení soudu a státního zástupce jen v případech, kdy to zákon výslovně připouští a když rozhodují v prvním stupni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Odpor </a:t>
            </a:r>
            <a:r>
              <a:rPr lang="cs-CZ" sz="3100" dirty="0"/>
              <a:t>proti trestnímu příkazu samosoudce (§ 314g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podáním odporu se trestní příkaz ze zákona zruší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neprobíhá opravné řízení o odporu</a:t>
            </a:r>
          </a:p>
        </p:txBody>
      </p:sp>
    </p:spTree>
    <p:extLst>
      <p:ext uri="{BB962C8B-B14F-4D97-AF65-F5344CB8AC3E}">
        <p14:creationId xmlns:p14="http://schemas.microsoft.com/office/powerpoint/2010/main" val="19996995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Řízení o mimořádných opravných prostředcích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cs-CZ" dirty="0"/>
              <a:t>Mimořádné opravné prostředky se podávají proti již pravomocnému rozhodnutí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Řízení o </a:t>
            </a:r>
            <a:r>
              <a:rPr lang="cs-CZ" dirty="0">
                <a:solidFill>
                  <a:srgbClr val="FF0000"/>
                </a:solidFill>
              </a:rPr>
              <a:t>dovolání</a:t>
            </a:r>
            <a:r>
              <a:rPr lang="cs-CZ" dirty="0"/>
              <a:t> (§ 265a až § 265s TŘ)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u Nejvyššího soudu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Řízení o </a:t>
            </a:r>
            <a:r>
              <a:rPr lang="cs-CZ" dirty="0">
                <a:solidFill>
                  <a:srgbClr val="FF0000"/>
                </a:solidFill>
              </a:rPr>
              <a:t>stížnosti pro porušení zákona</a:t>
            </a:r>
            <a:r>
              <a:rPr lang="cs-CZ" dirty="0"/>
              <a:t> (§ 266 až § 276 TŘ)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u Nejvyššího soudu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Řízení o </a:t>
            </a:r>
            <a:r>
              <a:rPr lang="cs-CZ" dirty="0">
                <a:solidFill>
                  <a:srgbClr val="FF0000"/>
                </a:solidFill>
              </a:rPr>
              <a:t>obnově</a:t>
            </a:r>
            <a:r>
              <a:rPr lang="cs-CZ" dirty="0"/>
              <a:t> (§ 277 až § 289 TŘ)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zpravidla u téhož soudu, který původně rozhodl v prvním stupni</a:t>
            </a:r>
          </a:p>
        </p:txBody>
      </p:sp>
    </p:spTree>
    <p:extLst>
      <p:ext uri="{BB962C8B-B14F-4D97-AF65-F5344CB8AC3E}">
        <p14:creationId xmlns:p14="http://schemas.microsoft.com/office/powerpoint/2010/main" val="33584292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Podnikatel jako obviněný v trestním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Povinnost </a:t>
            </a:r>
            <a:r>
              <a:rPr lang="cs-CZ" dirty="0"/>
              <a:t>podrobit se některým úkonům a rozhodnutím v trestním řízení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některým zajišťovacím a omezovacím opatřením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některým úkonům vůči jeho osobě nebo věcem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vlastnímu výkonu trestů a ochranných opatření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Práva </a:t>
            </a:r>
            <a:r>
              <a:rPr lang="cs-CZ" dirty="0"/>
              <a:t>obviněného v trestním řízení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může je vykonávat jen sám, osobně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může se též nechat zatupovat kvalifikovanou osobou (obhájcem)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někdy je toto zastoupení povinné (nutná obhajoba)</a:t>
            </a:r>
          </a:p>
        </p:txBody>
      </p:sp>
    </p:spTree>
    <p:extLst>
      <p:ext uri="{BB962C8B-B14F-4D97-AF65-F5344CB8AC3E}">
        <p14:creationId xmlns:p14="http://schemas.microsoft.com/office/powerpoint/2010/main" val="1446242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práva obviněného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3100" dirty="0">
                <a:solidFill>
                  <a:srgbClr val="FF0000"/>
                </a:solidFill>
              </a:rPr>
              <a:t>Obviněný</a:t>
            </a:r>
            <a:r>
              <a:rPr lang="cs-CZ" sz="3100" dirty="0"/>
              <a:t> má zejména tato </a:t>
            </a:r>
            <a:r>
              <a:rPr lang="cs-CZ" sz="3100" dirty="0">
                <a:solidFill>
                  <a:srgbClr val="FF0000"/>
                </a:solidFill>
              </a:rPr>
              <a:t>práva</a:t>
            </a:r>
            <a:r>
              <a:rPr lang="cs-CZ" sz="3100" dirty="0"/>
              <a:t>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být seznámen s podstatou toho, co se mu klade za vinu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vypovídat k věci, ale nesmí být k tomu jakkoli nucen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vyjadřovat se k obvinění a ke všem důkazům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navrhovat nebo předkládat důkazy, někdy je i provádět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hájit se sám, jak uzná za vhodné, zvolit si obhájce a radit se s ním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využít bezplatnou obhajobu obhájcem, jde-li o obviněného, který je nemajetný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podávat návrhy a opravné prostředky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zúčastnit se některých úkonů trestního řízení, zejména u soudu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používat svůj mateřský jazyk a mít k dispozici některé důležité písemnosti přeložené do tohoto jazyka</a:t>
            </a:r>
          </a:p>
        </p:txBody>
      </p:sp>
    </p:spTree>
    <p:extLst>
      <p:ext uri="{BB962C8B-B14F-4D97-AF65-F5344CB8AC3E}">
        <p14:creationId xmlns:p14="http://schemas.microsoft.com/office/powerpoint/2010/main" val="3745630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Výpověď obviněného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Dvojí význam </a:t>
            </a:r>
            <a:r>
              <a:rPr lang="cs-CZ" sz="2600" dirty="0"/>
              <a:t>výpovědi obviněného: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100" dirty="0"/>
              <a:t>důkazní prostředek ke zjištění skutkového stavu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100" dirty="0"/>
              <a:t>prostředek obhajoby obviněného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Obviněný může kdykoli a z jakýchkoli důvodů (nebo bez důvodů) </a:t>
            </a:r>
            <a:r>
              <a:rPr lang="cs-CZ" sz="2600" dirty="0">
                <a:solidFill>
                  <a:srgbClr val="FF0000"/>
                </a:solidFill>
              </a:rPr>
              <a:t>odmítnout</a:t>
            </a:r>
            <a:r>
              <a:rPr lang="cs-CZ" sz="2600" dirty="0"/>
              <a:t> vypovídat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100" dirty="0"/>
              <a:t>vždy však má právo vypovídat, i když to předtím odmítl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100" dirty="0"/>
              <a:t>nevypovídá-li obviněný, není to důkazem jeho viny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Není</a:t>
            </a:r>
            <a:r>
              <a:rPr lang="cs-CZ" sz="2600" dirty="0"/>
              <a:t> trestně odpovědný za křivou výpověď (§ 346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100" dirty="0"/>
              <a:t>může však odpovídat za některé jiné trestné činy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1900" dirty="0"/>
              <a:t>křivé obvinění (§ 345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1900" dirty="0"/>
              <a:t>pomluvu (§ 184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Lze mu klást otázky, nesmí být kapciózní ani sugestivní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Možnost obviněného nahlížet do písemných poznámek</a:t>
            </a:r>
          </a:p>
        </p:txBody>
      </p:sp>
    </p:spTree>
    <p:extLst>
      <p:ext uri="{BB962C8B-B14F-4D97-AF65-F5344CB8AC3E}">
        <p14:creationId xmlns:p14="http://schemas.microsoft.com/office/powerpoint/2010/main" val="14442902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nutit obviněného k sebeobvinění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Obviněného </a:t>
            </a:r>
            <a:r>
              <a:rPr lang="cs-CZ" dirty="0">
                <a:solidFill>
                  <a:srgbClr val="FF0000"/>
                </a:solidFill>
              </a:rPr>
              <a:t>nelze nutit k aktivní </a:t>
            </a:r>
            <a:r>
              <a:rPr lang="cs-CZ" dirty="0"/>
              <a:t>součinnosti směřující k poskytnutí, resp. opatření důkazů, i sebeobviňujících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např. nemůže být nucen, aby sám vydal účetnictví, fiktivně uzavřené smlouvy nebo jiné písemnosti jako důkazy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Obviněný však má </a:t>
            </a:r>
            <a:r>
              <a:rPr lang="cs-CZ" dirty="0">
                <a:solidFill>
                  <a:srgbClr val="FF0000"/>
                </a:solidFill>
              </a:rPr>
              <a:t>povinnost jen pasivně </a:t>
            </a:r>
            <a:r>
              <a:rPr lang="cs-CZ" dirty="0"/>
              <a:t>strpět získání (odejmutí) věcí sloužících k důkazu orgány činnými v trestním řízení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např. v rámci prohlídky nebytových prostor, kde podniká, mu lze odejmout a použít k důkazu proti němu listiny (účetní doklady) svědčící o zkrácení daně</a:t>
            </a:r>
          </a:p>
        </p:txBody>
      </p:sp>
    </p:spTree>
    <p:extLst>
      <p:ext uri="{BB962C8B-B14F-4D97-AF65-F5344CB8AC3E}">
        <p14:creationId xmlns:p14="http://schemas.microsoft.com/office/powerpoint/2010/main" val="17732349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Zajišťovací instituty v tr.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Vazba (§ 67 až § 74a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Zadržení (§ 75 až § 77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Vydání a odnětí věci (§ 77b, § 78, § 79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Zajištění nástrojů a výnosů z trestné činnosti (§ 79a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Zajištění movité věci (§ 79c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Ohledání nemovité věci (§ 79d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Zajištění náhradní hodnoty (§ 79g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Předběžná opatření (§ 88b až § 88o TŘ)</a:t>
            </a:r>
          </a:p>
        </p:txBody>
      </p:sp>
    </p:spTree>
    <p:extLst>
      <p:ext uri="{BB962C8B-B14F-4D97-AF65-F5344CB8AC3E}">
        <p14:creationId xmlns:p14="http://schemas.microsoft.com/office/powerpoint/2010/main" val="24493209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Zajišťovací instituty v tr.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100" dirty="0"/>
              <a:t>Domovní a osobní prohlídka, prohlídka jiných prostor, vstup do obydlí, jiných prostor a na pozemky (§ 82 až § 85c TŘ)</a:t>
            </a:r>
          </a:p>
          <a:p>
            <a:pPr>
              <a:lnSpc>
                <a:spcPct val="120000"/>
              </a:lnSpc>
              <a:defRPr/>
            </a:pPr>
            <a:r>
              <a:rPr lang="cs-CZ" sz="3100" dirty="0"/>
              <a:t>Zadržení a otevření zásilek, jejich záměna a sledování (§ 86 až § 87c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Odposlech a záznam telekomunikačního provozu a získání údajů o něm (§ 88 a § 88a TŘ)</a:t>
            </a:r>
          </a:p>
          <a:p>
            <a:pPr>
              <a:lnSpc>
                <a:spcPct val="120000"/>
              </a:lnSpc>
              <a:defRPr/>
            </a:pPr>
            <a:r>
              <a:rPr lang="cs-CZ" sz="3100" dirty="0"/>
              <a:t>Zajišťovací opatření v řízení proti právnickým osobám (§ 33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dočasné pozastavení výkonu jednoho nebo více předmětů činnosti právnické osoby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omezení nakládání s majetkem právnické osoby</a:t>
            </a:r>
          </a:p>
        </p:txBody>
      </p:sp>
    </p:spTree>
    <p:extLst>
      <p:ext uri="{BB962C8B-B14F-4D97-AF65-F5344CB8AC3E}">
        <p14:creationId xmlns:p14="http://schemas.microsoft.com/office/powerpoint/2010/main" val="2649486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Různé druhy řízení (procesu)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dirty="0"/>
              <a:t>Občanskoprávní řízení</a:t>
            </a:r>
          </a:p>
          <a:p>
            <a:pPr lvl="2" eaLnBrk="1" hangingPunct="1">
              <a:lnSpc>
                <a:spcPct val="120000"/>
              </a:lnSpc>
              <a:buClr>
                <a:schemeClr val="accent2"/>
              </a:buClr>
              <a:defRPr/>
            </a:pPr>
            <a:r>
              <a:rPr lang="cs-CZ" dirty="0"/>
              <a:t>o právech a povinnostech zejména z občanského zákoníku, zákona o obchodních korporacích, zákoníku práce atd.</a:t>
            </a:r>
          </a:p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dirty="0"/>
              <a:t>Správní řízení</a:t>
            </a:r>
          </a:p>
          <a:p>
            <a:pPr lvl="2" eaLnBrk="1" hangingPunct="1">
              <a:lnSpc>
                <a:spcPct val="120000"/>
              </a:lnSpc>
              <a:buClr>
                <a:schemeClr val="accent2"/>
              </a:buClr>
              <a:defRPr/>
            </a:pPr>
            <a:r>
              <a:rPr lang="cs-CZ" dirty="0"/>
              <a:t>o právech a povinnostech ze správních předpisů, o přestupcích, jiných správních deliktech</a:t>
            </a:r>
          </a:p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dirty="0">
                <a:solidFill>
                  <a:srgbClr val="FF0000"/>
                </a:solidFill>
              </a:rPr>
              <a:t>Trestní řízení</a:t>
            </a:r>
          </a:p>
          <a:p>
            <a:pPr lvl="2" eaLnBrk="1" hangingPunct="1">
              <a:lnSpc>
                <a:spcPct val="120000"/>
              </a:lnSpc>
              <a:buClr>
                <a:schemeClr val="accent2"/>
              </a:buClr>
              <a:defRPr/>
            </a:pPr>
            <a:r>
              <a:rPr lang="cs-CZ" dirty="0"/>
              <a:t>o trestných činech a proviněních podle TZ, ZTOPO a ZSM</a:t>
            </a:r>
          </a:p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dirty="0"/>
              <a:t>Jiná řízení</a:t>
            </a:r>
          </a:p>
          <a:p>
            <a:pPr lvl="2" eaLnBrk="1" hangingPunct="1">
              <a:lnSpc>
                <a:spcPct val="120000"/>
              </a:lnSpc>
              <a:buClr>
                <a:schemeClr val="accent2"/>
              </a:buClr>
              <a:defRPr/>
            </a:pPr>
            <a:r>
              <a:rPr lang="cs-CZ" dirty="0"/>
              <a:t>např. o ústavní stížnosti</a:t>
            </a:r>
          </a:p>
        </p:txBody>
      </p:sp>
    </p:spTree>
    <p:extLst>
      <p:ext uri="{BB962C8B-B14F-4D97-AF65-F5344CB8AC3E}">
        <p14:creationId xmlns:p14="http://schemas.microsoft.com/office/powerpoint/2010/main" val="24487170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Vazba v trestním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Nejvýraznější zásah do práv a svobod</a:t>
            </a:r>
          </a:p>
          <a:p>
            <a:pPr lvl="1">
              <a:defRPr/>
            </a:pPr>
            <a:r>
              <a:rPr lang="cs-CZ" dirty="0"/>
              <a:t>proto i omezující úprava v čl. 8 odst. 2 a 5 LPS</a:t>
            </a:r>
          </a:p>
          <a:p>
            <a:pPr eaLnBrk="1" hangingPunct="1">
              <a:defRPr/>
            </a:pPr>
            <a:r>
              <a:rPr lang="cs-CZ" dirty="0"/>
              <a:t>Nejpodrobnější úprava, nejvíce omezení</a:t>
            </a:r>
          </a:p>
          <a:p>
            <a:pPr eaLnBrk="1" hangingPunct="1">
              <a:defRPr/>
            </a:pPr>
            <a:r>
              <a:rPr lang="cs-CZ" dirty="0"/>
              <a:t>Je možná jen po zahájení trestního stíhání</a:t>
            </a:r>
          </a:p>
          <a:p>
            <a:pPr eaLnBrk="1" hangingPunct="1">
              <a:defRPr/>
            </a:pPr>
            <a:r>
              <a:rPr lang="cs-CZ" dirty="0"/>
              <a:t>Je přípustná jen ze 3 zákonných důvodů</a:t>
            </a:r>
          </a:p>
          <a:p>
            <a:pPr eaLnBrk="1" hangingPunct="1">
              <a:defRPr/>
            </a:pPr>
            <a:r>
              <a:rPr lang="cs-CZ" dirty="0"/>
              <a:t>Limitováno její trvání zejména podle závažnosti stíhaného trestného činu</a:t>
            </a:r>
          </a:p>
          <a:p>
            <a:pPr eaLnBrk="1" hangingPunct="1">
              <a:defRPr/>
            </a:pPr>
            <a:r>
              <a:rPr lang="cs-CZ" dirty="0"/>
              <a:t>Může jí předcházet zadržení či zatčení</a:t>
            </a:r>
          </a:p>
        </p:txBody>
      </p:sp>
    </p:spTree>
    <p:extLst>
      <p:ext uri="{BB962C8B-B14F-4D97-AF65-F5344CB8AC3E}">
        <p14:creationId xmlns:p14="http://schemas.microsoft.com/office/powerpoint/2010/main" val="26885741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Vazba v trestním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Obligatorní zkoumání důvodů i dalšího trvání vazby soudem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Možnosti nahradit vazbu jinými instituty, zejména u mladistvého, nikdy není povinná (obligatorní)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Právo obviněného opakovaně žádat o propuštění z vazby a nabízet náhradu za vazbu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Právo obviněného být vyslechnut před některými rozhodnutími o vazbě</a:t>
            </a:r>
          </a:p>
        </p:txBody>
      </p:sp>
    </p:spTree>
    <p:extLst>
      <p:ext uri="{BB962C8B-B14F-4D97-AF65-F5344CB8AC3E}">
        <p14:creationId xmlns:p14="http://schemas.microsoft.com/office/powerpoint/2010/main" val="14650970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Rozhodnutí o vazbě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Vzetí do vazby je možné zásadně až </a:t>
            </a:r>
            <a:r>
              <a:rPr lang="cs-CZ" dirty="0">
                <a:solidFill>
                  <a:srgbClr val="FF0000"/>
                </a:solidFill>
              </a:rPr>
              <a:t>po zahájení </a:t>
            </a:r>
            <a:r>
              <a:rPr lang="cs-CZ" dirty="0"/>
              <a:t>trestního stíhání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 vzetí do vazby i o dalším trvání vazby rozhoduje vždy </a:t>
            </a:r>
            <a:r>
              <a:rPr lang="cs-CZ" dirty="0">
                <a:solidFill>
                  <a:srgbClr val="FF0000"/>
                </a:solidFill>
              </a:rPr>
              <a:t>soud</a:t>
            </a:r>
            <a:r>
              <a:rPr lang="cs-CZ" dirty="0"/>
              <a:t> (soudce)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Proti rozhodnutí v prvním stupni je vždy přípustná </a:t>
            </a:r>
            <a:r>
              <a:rPr lang="cs-CZ" dirty="0">
                <a:solidFill>
                  <a:srgbClr val="FF0000"/>
                </a:solidFill>
              </a:rPr>
              <a:t>stížnost</a:t>
            </a:r>
            <a:r>
              <a:rPr lang="cs-CZ" dirty="0"/>
              <a:t>, která nemá odkladný účinek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Vzít do vazby lze jen v omezených </a:t>
            </a:r>
            <a:r>
              <a:rPr lang="cs-CZ" dirty="0">
                <a:solidFill>
                  <a:srgbClr val="FF0000"/>
                </a:solidFill>
              </a:rPr>
              <a:t>lhůtách</a:t>
            </a:r>
            <a:r>
              <a:rPr lang="cs-CZ" dirty="0"/>
              <a:t> po zadržení nebo zatčení (48 + 24 hodin)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Musí být </a:t>
            </a:r>
            <a:r>
              <a:rPr lang="cs-CZ" dirty="0">
                <a:solidFill>
                  <a:srgbClr val="FF0000"/>
                </a:solidFill>
              </a:rPr>
              <a:t>důvody</a:t>
            </a:r>
            <a:r>
              <a:rPr lang="cs-CZ" dirty="0"/>
              <a:t> vazby a podezření ze spáchání trestného činu s tím, že účelu vazby nelze dosáhnout jinak</a:t>
            </a:r>
          </a:p>
        </p:txBody>
      </p:sp>
    </p:spTree>
    <p:extLst>
      <p:ext uri="{BB962C8B-B14F-4D97-AF65-F5344CB8AC3E}">
        <p14:creationId xmlns:p14="http://schemas.microsoft.com/office/powerpoint/2010/main" val="24947943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Důvody vazby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cs-CZ" sz="3000" dirty="0"/>
              <a:t>Taxativně stanovené 3 </a:t>
            </a:r>
            <a:r>
              <a:rPr lang="cs-CZ" sz="3000" dirty="0">
                <a:solidFill>
                  <a:srgbClr val="FF0000"/>
                </a:solidFill>
              </a:rPr>
              <a:t>důvody</a:t>
            </a:r>
            <a:r>
              <a:rPr lang="cs-CZ" sz="3000" dirty="0">
                <a:solidFill>
                  <a:srgbClr val="FF64FF"/>
                </a:solidFill>
              </a:rPr>
              <a:t> </a:t>
            </a:r>
            <a:r>
              <a:rPr lang="cs-CZ" sz="3000" dirty="0"/>
              <a:t>vazby (§ 67 TŘ)</a:t>
            </a:r>
          </a:p>
          <a:p>
            <a:pPr lvl="1">
              <a:defRPr/>
            </a:pPr>
            <a:r>
              <a:rPr lang="cs-CZ" sz="2400" dirty="0"/>
              <a:t>obava z uprchnutí nebo skrývání</a:t>
            </a:r>
          </a:p>
          <a:p>
            <a:pPr lvl="2">
              <a:defRPr/>
            </a:pPr>
            <a:r>
              <a:rPr lang="cs-CZ" sz="1900" dirty="0"/>
              <a:t>tzv. vazba útěková</a:t>
            </a:r>
          </a:p>
          <a:p>
            <a:pPr lvl="1">
              <a:defRPr/>
            </a:pPr>
            <a:r>
              <a:rPr lang="cs-CZ" sz="2400" dirty="0"/>
              <a:t>obava z ovlivňování svědků, spoluobviněných nebo jiného maření</a:t>
            </a:r>
          </a:p>
          <a:p>
            <a:pPr lvl="2">
              <a:defRPr/>
            </a:pPr>
            <a:r>
              <a:rPr lang="cs-CZ" sz="1900" dirty="0"/>
              <a:t>tzv. vazba koluzní</a:t>
            </a:r>
          </a:p>
          <a:p>
            <a:pPr lvl="1">
              <a:defRPr/>
            </a:pPr>
            <a:r>
              <a:rPr lang="cs-CZ" sz="2400" dirty="0"/>
              <a:t>obava z opakování nebo dokonání trestného činu</a:t>
            </a:r>
          </a:p>
          <a:p>
            <a:pPr lvl="2">
              <a:defRPr/>
            </a:pPr>
            <a:r>
              <a:rPr lang="cs-CZ" sz="1900" dirty="0"/>
              <a:t>tzv. vazba předstižná</a:t>
            </a:r>
          </a:p>
          <a:p>
            <a:pPr eaLnBrk="1" hangingPunct="1">
              <a:defRPr/>
            </a:pPr>
            <a:r>
              <a:rPr lang="cs-CZ" sz="3000" dirty="0"/>
              <a:t>Musí být dostatečné </a:t>
            </a:r>
            <a:r>
              <a:rPr lang="cs-CZ" sz="3000" dirty="0">
                <a:solidFill>
                  <a:srgbClr val="FF0000"/>
                </a:solidFill>
              </a:rPr>
              <a:t>podezření </a:t>
            </a:r>
            <a:r>
              <a:rPr lang="cs-CZ" sz="3000" dirty="0"/>
              <a:t>ze spáchání trestného činu obviněným</a:t>
            </a:r>
          </a:p>
          <a:p>
            <a:pPr eaLnBrk="1" hangingPunct="1">
              <a:defRPr/>
            </a:pPr>
            <a:r>
              <a:rPr lang="cs-CZ" sz="3000" dirty="0"/>
              <a:t>Zvláštní důvody vazby v právním styku s cizinou</a:t>
            </a:r>
          </a:p>
        </p:txBody>
      </p:sp>
    </p:spTree>
    <p:extLst>
      <p:ext uri="{BB962C8B-B14F-4D97-AF65-F5344CB8AC3E}">
        <p14:creationId xmlns:p14="http://schemas.microsoft.com/office/powerpoint/2010/main" val="6294638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Trvání vazby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/>
              <a:t>Celkově maximálně podle závažnosti stíhaného trestného činu (§ 72a odst. 1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1 rok, 2 roky, 3 roky nebo 4 roky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 3 měsících vždy nutnost rozhodnutí o dalším trvání vazby (§ 72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soud rozhoduje vždy též do 30 dní od podání obžaloby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Z důvodu § 67 písm. b) TŘ může trvat zpravidla jen 3 měsíce (§ 72a odst. 3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Z celkové doby lze vyčerpat v přípravném řízení 1/3 a v řízení před soudem 2/3 (§ 72a odst. 2 TŘ)</a:t>
            </a:r>
          </a:p>
        </p:txBody>
      </p:sp>
    </p:spTree>
    <p:extLst>
      <p:ext uri="{BB962C8B-B14F-4D97-AF65-F5344CB8AC3E}">
        <p14:creationId xmlns:p14="http://schemas.microsoft.com/office/powerpoint/2010/main" val="39086720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Náhrada vazby jiným opatřením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Záruka</a:t>
            </a:r>
            <a:r>
              <a:rPr lang="cs-CZ" dirty="0"/>
              <a:t> zájmového sdružení občanů uvedeného v § 3 odst. 1 TŘ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Písemný </a:t>
            </a:r>
            <a:r>
              <a:rPr lang="cs-CZ" dirty="0">
                <a:solidFill>
                  <a:srgbClr val="FF0000"/>
                </a:solidFill>
              </a:rPr>
              <a:t>slib </a:t>
            </a:r>
            <a:r>
              <a:rPr lang="cs-CZ" dirty="0"/>
              <a:t>obviněného, že povede řádný život a bude se dostavovat k orgánu činnému v tr. řízení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Dohled</a:t>
            </a:r>
            <a:r>
              <a:rPr lang="cs-CZ" dirty="0"/>
              <a:t> probačního úředníka nad obviněným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Peněžitá záruka </a:t>
            </a:r>
            <a:r>
              <a:rPr lang="cs-CZ" dirty="0"/>
              <a:t>od 10 000 Kč výše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nelze ji přijmout u některých trestných činů nebo je-li zde důvod koluzní vazby podle § 67 písm. b) TŘ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výši určí soud, může propadnout nebo se započítá do uloženého peněžitého trestu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Uložení některého </a:t>
            </a:r>
            <a:r>
              <a:rPr lang="cs-CZ" dirty="0">
                <a:solidFill>
                  <a:srgbClr val="FF0000"/>
                </a:solidFill>
              </a:rPr>
              <a:t>předběžného opatření</a:t>
            </a:r>
          </a:p>
        </p:txBody>
      </p:sp>
    </p:spTree>
    <p:extLst>
      <p:ext uri="{BB962C8B-B14F-4D97-AF65-F5344CB8AC3E}">
        <p14:creationId xmlns:p14="http://schemas.microsoft.com/office/powerpoint/2010/main" val="19576834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Zadržení v trestním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Zadržení obviněného </a:t>
            </a:r>
            <a:r>
              <a:rPr lang="cs-CZ" dirty="0">
                <a:solidFill>
                  <a:srgbClr val="FF0000"/>
                </a:solidFill>
              </a:rPr>
              <a:t>policejním orgánem </a:t>
            </a:r>
            <a:r>
              <a:rPr lang="cs-CZ" dirty="0"/>
              <a:t>do 48 hodin (§ 75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Zadržení osoby </a:t>
            </a:r>
            <a:r>
              <a:rPr lang="cs-CZ" dirty="0">
                <a:solidFill>
                  <a:srgbClr val="FF0000"/>
                </a:solidFill>
              </a:rPr>
              <a:t>podezřelé</a:t>
            </a:r>
            <a:r>
              <a:rPr lang="cs-CZ" dirty="0"/>
              <a:t> (§ 76 TŘ):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policejním orgánem (do 48 hodin)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kýmkoli, kdo přistihl osobu při činu nebo hned poté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Lze vydat </a:t>
            </a:r>
            <a:r>
              <a:rPr lang="cs-CZ" dirty="0">
                <a:solidFill>
                  <a:srgbClr val="FF0000"/>
                </a:solidFill>
              </a:rPr>
              <a:t>příkaz</a:t>
            </a:r>
            <a:r>
              <a:rPr lang="cs-CZ" dirty="0"/>
              <a:t> k zadržení (§ 76a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Rozhodnutí o zadržené osobě (§ 77 TŘ)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vzetí do vazby (do 24 hodin od předání)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propuštění na svobodu</a:t>
            </a:r>
          </a:p>
        </p:txBody>
      </p:sp>
    </p:spTree>
    <p:extLst>
      <p:ext uri="{BB962C8B-B14F-4D97-AF65-F5344CB8AC3E}">
        <p14:creationId xmlns:p14="http://schemas.microsoft.com/office/powerpoint/2010/main" val="11262567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Vydání a odnětí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Jde o </a:t>
            </a:r>
            <a:r>
              <a:rPr lang="cs-CZ" sz="3100" dirty="0">
                <a:solidFill>
                  <a:srgbClr val="FF0000"/>
                </a:solidFill>
              </a:rPr>
              <a:t>věc důležitou pro trestní řízení </a:t>
            </a:r>
            <a:r>
              <a:rPr lang="cs-CZ" sz="3100" dirty="0"/>
              <a:t>(věc doličnou) podle § 77b TŘ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zpravidla se vydá či odejme k důkazu nebo k odčerpání prospěchu (§ 78 až § 79a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Není-li dobrovolně </a:t>
            </a:r>
            <a:r>
              <a:rPr lang="cs-CZ" sz="3100" dirty="0">
                <a:solidFill>
                  <a:srgbClr val="FF0000"/>
                </a:solidFill>
              </a:rPr>
              <a:t>vydána</a:t>
            </a:r>
            <a:r>
              <a:rPr lang="cs-CZ" sz="3100" dirty="0"/>
              <a:t>, je možnost jejího </a:t>
            </a:r>
            <a:r>
              <a:rPr lang="cs-CZ" sz="3100" dirty="0">
                <a:solidFill>
                  <a:srgbClr val="FF0000"/>
                </a:solidFill>
              </a:rPr>
              <a:t>odnětí</a:t>
            </a:r>
            <a:r>
              <a:rPr lang="cs-CZ" sz="3100" dirty="0"/>
              <a:t> na příkaz orgánu činného v trestním řízení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Další dispozice s věcí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uložení trestu propadnutí věci nebo náhradní hodnoty (§ 70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dirty="0"/>
              <a:t>až § 72 TZ, § 19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uložení ochranného opatření zabrání věci nebo náhradní hodnoty (§ 101 až § 104 TZ, § 26 ZTOPO)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vrácení nebo vydání věci oprávněné osobě (§ 80 a § 81 TŘ), resp. její zničení (§ 81b TŘ – např. drogy, nelegální zbraně)</a:t>
            </a:r>
          </a:p>
        </p:txBody>
      </p:sp>
    </p:spTree>
    <p:extLst>
      <p:ext uri="{BB962C8B-B14F-4D97-AF65-F5344CB8AC3E}">
        <p14:creationId xmlns:p14="http://schemas.microsoft.com/office/powerpoint/2010/main" val="35883243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Vydání a odnětí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U podnikatele může jít o tyto věci: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důkazní prostředky </a:t>
            </a:r>
            <a:r>
              <a:rPr lang="cs-CZ" dirty="0"/>
              <a:t>(78 TŘ)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/>
              <a:t>účetnictví, jiné písemnosti (smlouvy, faktury atd.)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/>
              <a:t>výpočetní technika, nosiče informací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/>
              <a:t>padělaná oprávnění, doklady k nějaké činnosti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nástroje a výnosy</a:t>
            </a:r>
            <a:r>
              <a:rPr lang="cs-CZ" dirty="0"/>
              <a:t> z trestné činnosti (§ 79a TŘ)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/>
              <a:t>peníze v hotovosti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/>
              <a:t>cenné papíry, jiné investiční nástroje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/>
              <a:t>motorová vozidla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/>
              <a:t>různé cennosti nakoupené za peníze získané z trestného činu</a:t>
            </a:r>
          </a:p>
          <a:p>
            <a:pPr lvl="2">
              <a:lnSpc>
                <a:spcPct val="110000"/>
              </a:lnSpc>
              <a:defRPr/>
            </a:pPr>
            <a:r>
              <a:rPr lang="cs-CZ" sz="2200" dirty="0"/>
              <a:t>výrobní zařízení (např. k nelegální výrobě lihu, cigaret apod.)</a:t>
            </a:r>
          </a:p>
        </p:txBody>
      </p:sp>
    </p:spTree>
    <p:extLst>
      <p:ext uri="{BB962C8B-B14F-4D97-AF65-F5344CB8AC3E}">
        <p14:creationId xmlns:p14="http://schemas.microsoft.com/office/powerpoint/2010/main" val="12076378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Zajištění nástrojů a výnosů z trestné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Jde o věci, které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jsou </a:t>
            </a:r>
            <a:r>
              <a:rPr lang="cs-CZ" dirty="0">
                <a:solidFill>
                  <a:srgbClr val="FF0000"/>
                </a:solidFill>
              </a:rPr>
              <a:t>určeny </a:t>
            </a:r>
            <a:r>
              <a:rPr lang="cs-CZ" dirty="0"/>
              <a:t>ke spáchání trestného činu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byly </a:t>
            </a:r>
            <a:r>
              <a:rPr lang="cs-CZ" dirty="0">
                <a:solidFill>
                  <a:srgbClr val="FF0000"/>
                </a:solidFill>
              </a:rPr>
              <a:t>použity</a:t>
            </a:r>
            <a:r>
              <a:rPr lang="cs-CZ" dirty="0"/>
              <a:t> ke spáchání trestného činu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jsou </a:t>
            </a:r>
            <a:r>
              <a:rPr lang="cs-CZ" dirty="0">
                <a:solidFill>
                  <a:srgbClr val="FF0000"/>
                </a:solidFill>
              </a:rPr>
              <a:t>výnosem</a:t>
            </a:r>
            <a:r>
              <a:rPr lang="cs-CZ" dirty="0"/>
              <a:t> z trestné činnosti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 zajištění rozhodne soudce nebo státní zástupce (policejní orgán) – § 79a TŘ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Zajištěné věci nelze používat, kromě výjimek pro výkon některých rozhodnutí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Možnost zrušení zajištění nebo omezení zajištění</a:t>
            </a:r>
          </a:p>
        </p:txBody>
      </p:sp>
    </p:spTree>
    <p:extLst>
      <p:ext uri="{BB962C8B-B14F-4D97-AF65-F5344CB8AC3E}">
        <p14:creationId xmlns:p14="http://schemas.microsoft.com/office/powerpoint/2010/main" val="1017771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Kdo rozhoduje o různých</a:t>
            </a:r>
            <a:b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typech deliktů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Občanskoprávní delikty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civilní soudy, rozhodci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Pracovněprávní delikty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zaměstnavatel, civilní soudy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Přestupky a jiné správní delikty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Policie České republiky, obce, jiné správní orgány, soudy ve správním soudnictví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Trestné činy (provinění)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orgány činné v trestním řízení</a:t>
            </a:r>
          </a:p>
        </p:txBody>
      </p:sp>
    </p:spTree>
    <p:extLst>
      <p:ext uri="{BB962C8B-B14F-4D97-AF65-F5344CB8AC3E}">
        <p14:creationId xmlns:p14="http://schemas.microsoft.com/office/powerpoint/2010/main" val="36435846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Zajištění dalších hodnot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Zajištění movité věci (§ 79c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Zajištění nemovité věci (§ 79d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Zajištění náhradní hodnoty (§ 79gTŘ)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Obdobné podmínky při nařízení, jeho zrušení a vrácení těchto hodnot (§ 79f, § 81a a § 81b TŘ)</a:t>
            </a:r>
          </a:p>
        </p:txBody>
      </p:sp>
    </p:spTree>
    <p:extLst>
      <p:ext uri="{BB962C8B-B14F-4D97-AF65-F5344CB8AC3E}">
        <p14:creationId xmlns:p14="http://schemas.microsoft.com/office/powerpoint/2010/main" val="17844909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Domovní prohlídka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Domovní prohlídku lze vykonat v případě podezření, že </a:t>
            </a:r>
            <a:r>
              <a:rPr lang="cs-CZ" sz="3100" dirty="0">
                <a:solidFill>
                  <a:srgbClr val="FF0000"/>
                </a:solidFill>
              </a:rPr>
              <a:t>v obydlí</a:t>
            </a:r>
            <a:r>
              <a:rPr lang="cs-CZ" sz="3100" dirty="0"/>
              <a:t> je věc nebo osoba důležitá pro trestní řízení (§ 82 odst. 1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Příkaz k domovní prohlídce může vydat jen předseda senátu nebo soudce (§ 83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Její výkon je upraven v § 84 až § 85b TŘ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Je povinností všech podrobit se prohlídce (§ 85a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Obdobný postup při prohlídce prostor, které </a:t>
            </a:r>
            <a:r>
              <a:rPr lang="cs-CZ" sz="3100" dirty="0">
                <a:solidFill>
                  <a:srgbClr val="FF0000"/>
                </a:solidFill>
              </a:rPr>
              <a:t>neslouží k bydlení</a:t>
            </a:r>
            <a:r>
              <a:rPr lang="cs-CZ" sz="3100" dirty="0"/>
              <a:t>, a veřejně nepřístupných </a:t>
            </a:r>
            <a:r>
              <a:rPr lang="cs-CZ" sz="3100" dirty="0">
                <a:solidFill>
                  <a:srgbClr val="FF0000"/>
                </a:solidFill>
              </a:rPr>
              <a:t>pozemků</a:t>
            </a:r>
            <a:r>
              <a:rPr lang="cs-CZ" sz="3100" dirty="0"/>
              <a:t> (§ 82 odst. 2, § 83a, § 83b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jde např. o prostory sloužící k podnikání, sídlo podnikatele</a:t>
            </a:r>
          </a:p>
        </p:txBody>
      </p:sp>
    </p:spTree>
    <p:extLst>
      <p:ext uri="{BB962C8B-B14F-4D97-AF65-F5344CB8AC3E}">
        <p14:creationId xmlns:p14="http://schemas.microsoft.com/office/powerpoint/2010/main" val="33567851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prohlídka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Osobní prohlídku lze vykonat, je-li důvodné podezření, že někdo </a:t>
            </a:r>
            <a:r>
              <a:rPr lang="cs-CZ" dirty="0">
                <a:solidFill>
                  <a:srgbClr val="FF0000"/>
                </a:solidFill>
              </a:rPr>
              <a:t>má u sebe věc důležitou </a:t>
            </a:r>
            <a:r>
              <a:rPr lang="cs-CZ" dirty="0"/>
              <a:t>pro trestní řízení (§ 82 odst. 3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např. střelnou zbraň, padělaný průkaz totožnosti, mobilní telefon, nosič informací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Příkaz může vydat předseda senátu nebo státní zástupce (policejní orgán) – 83b TŘ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Výkon je upraven v § 84 až § 85a TŘ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Je povinností každého podrobit se prohlídce (§ 85a TŘ)</a:t>
            </a:r>
          </a:p>
        </p:txBody>
      </p:sp>
    </p:spTree>
    <p:extLst>
      <p:ext uri="{BB962C8B-B14F-4D97-AF65-F5344CB8AC3E}">
        <p14:creationId xmlns:p14="http://schemas.microsoft.com/office/powerpoint/2010/main" val="24233444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Zajištění dopravovaných zásilek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Jde zejména o případy, když je třeba zjistit a zajistit obsah nedoručených zásilek nebo jejich příjemce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např. obsahují-li drogy, jedy, zbraně, padělané nebo neokolkované zboží apod.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Zásilkou</a:t>
            </a:r>
            <a:r>
              <a:rPr lang="cs-CZ" dirty="0"/>
              <a:t> je předmět dopravovaný jakýmkoli způsobem (i skrytým) nejen poštou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Je tedy možné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zadržení zásilky (§ 86 TŘ)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otevření zásilky (§ 87 TŘ)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záměna zásilky (§ 87a TŘ)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sledování zásilky (§ 87b TŘ)</a:t>
            </a:r>
          </a:p>
        </p:txBody>
      </p:sp>
    </p:spTree>
    <p:extLst>
      <p:ext uri="{BB962C8B-B14F-4D97-AF65-F5344CB8AC3E}">
        <p14:creationId xmlns:p14="http://schemas.microsoft.com/office/powerpoint/2010/main" val="4626697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Odposlech a záznam telekomunikačního provozu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Podle </a:t>
            </a:r>
            <a:r>
              <a:rPr lang="cs-CZ" sz="2400" dirty="0">
                <a:solidFill>
                  <a:srgbClr val="FF0000"/>
                </a:solidFill>
              </a:rPr>
              <a:t>§ 88 TŘ </a:t>
            </a:r>
            <a:r>
              <a:rPr lang="cs-CZ" sz="2400" dirty="0"/>
              <a:t>ho lze nařídit, jen je-li vedeno trestní stíhání pro určité (závažné a vyjmenované) trestné činy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Může být vykonán jen na podkladě písemného příkazu předsedy senátu nebo soudce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Lze ho nařídit na dobu do 4 měsíců, je však možnost ho i opětovně prodloužit vždy o další 4 měsíce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K důkazu záznamem je nutno připojit též protokol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Se souhlasem odposlouchávaného není třeba příkazu u některých trestných činů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Možnost přezkumu zákonnosti Nejvyšším soudem (§ 88 odst. 8, 9, § 314l až § 314n TŘ)</a:t>
            </a:r>
          </a:p>
        </p:txBody>
      </p:sp>
    </p:spTree>
    <p:extLst>
      <p:ext uri="{BB962C8B-B14F-4D97-AF65-F5344CB8AC3E}">
        <p14:creationId xmlns:p14="http://schemas.microsoft.com/office/powerpoint/2010/main" val="39937375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Získání údajů o uskutečněném telekomunikačním provozu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44604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2400" dirty="0"/>
              <a:t>Podle </a:t>
            </a:r>
            <a:r>
              <a:rPr lang="cs-CZ" sz="2400" dirty="0">
                <a:solidFill>
                  <a:srgbClr val="FF0000"/>
                </a:solidFill>
              </a:rPr>
              <a:t>§ 88a TŘ </a:t>
            </a:r>
            <a:r>
              <a:rPr lang="cs-CZ" sz="2400" dirty="0"/>
              <a:t>je zde podobný režim jako při odposlechu a záznamu podle § 88 TŘ</a:t>
            </a:r>
          </a:p>
          <a:p>
            <a:pPr lvl="1">
              <a:defRPr/>
            </a:pPr>
            <a:r>
              <a:rPr lang="cs-CZ" sz="2000" dirty="0"/>
              <a:t>lze využít u širšího okruhu trestných činů</a:t>
            </a:r>
          </a:p>
          <a:p>
            <a:pPr eaLnBrk="1" hangingPunct="1">
              <a:defRPr/>
            </a:pPr>
            <a:r>
              <a:rPr lang="cs-CZ" sz="2400" dirty="0"/>
              <a:t>Jde o údaje o již uskutečněném telekomunikačním provozu chráněné telekomunikačním tajemstvím nebo ochranou osobních a zprostředkovacích dat</a:t>
            </a:r>
          </a:p>
          <a:p>
            <a:pPr eaLnBrk="1" hangingPunct="1">
              <a:defRPr/>
            </a:pPr>
            <a:r>
              <a:rPr lang="cs-CZ" sz="2400" dirty="0"/>
              <a:t>Lze je vyžádat jen na podkladě písemného příkazu předsedy senátu nebo soudce</a:t>
            </a:r>
          </a:p>
          <a:p>
            <a:pPr eaLnBrk="1" hangingPunct="1">
              <a:defRPr/>
            </a:pPr>
            <a:r>
              <a:rPr lang="cs-CZ" sz="2400" dirty="0"/>
              <a:t>Se souhlasem uživatele není třeba příkaz</a:t>
            </a:r>
          </a:p>
          <a:p>
            <a:pPr eaLnBrk="1" hangingPunct="1">
              <a:defRPr/>
            </a:pPr>
            <a:r>
              <a:rPr lang="cs-CZ" sz="2400" dirty="0"/>
              <a:t>Možnost přezkumu zákonnosti Nejvyšším soudem (§ 88a odst. 2, § 314l až § 314n TŘ)</a:t>
            </a:r>
          </a:p>
        </p:txBody>
      </p:sp>
    </p:spTree>
    <p:extLst>
      <p:ext uri="{BB962C8B-B14F-4D97-AF65-F5344CB8AC3E}">
        <p14:creationId xmlns:p14="http://schemas.microsoft.com/office/powerpoint/2010/main" val="30469363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Předběžná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2800" dirty="0"/>
              <a:t>Lze je uložit pouze </a:t>
            </a:r>
            <a:r>
              <a:rPr lang="cs-CZ" sz="2800" dirty="0">
                <a:solidFill>
                  <a:srgbClr val="FF0000"/>
                </a:solidFill>
              </a:rPr>
              <a:t>obviněnému</a:t>
            </a:r>
            <a:r>
              <a:rPr lang="cs-CZ" sz="2800" dirty="0"/>
              <a:t>, je-li zde </a:t>
            </a:r>
            <a:r>
              <a:rPr lang="cs-CZ" sz="2800" dirty="0">
                <a:solidFill>
                  <a:srgbClr val="FF0000"/>
                </a:solidFill>
              </a:rPr>
              <a:t>nebezpečí</a:t>
            </a:r>
            <a:r>
              <a:rPr lang="cs-CZ" sz="2800" dirty="0"/>
              <a:t> podle § 88b odst. 2 TŘ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hrozba opakování trestného činu, jeho dokonání apod. a nelze téhož účelu dosáhnout jinak</a:t>
            </a:r>
          </a:p>
          <a:p>
            <a:pPr>
              <a:lnSpc>
                <a:spcPct val="12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Druhy</a:t>
            </a:r>
            <a:r>
              <a:rPr lang="cs-CZ" sz="2800" dirty="0"/>
              <a:t> předběžných opatření jsou taxativně vyjmenované v § 88c TŘ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300" dirty="0"/>
              <a:t>zákaz styku s určitými osobami, zákaz vstupu do obydlí, zákaz zdržovat se na určitém místě, zákaz vycestování do zahraničí, zákaz výkonu konkrétně vymezené činnosti, zákaz držet a přechovávat určité věci atd.</a:t>
            </a:r>
          </a:p>
          <a:p>
            <a:pPr>
              <a:lnSpc>
                <a:spcPct val="12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Trvají</a:t>
            </a:r>
            <a:r>
              <a:rPr lang="cs-CZ" sz="2800" dirty="0"/>
              <a:t> do dosažení účelu, nejdéle do právní moci konečného rozhodnutí</a:t>
            </a:r>
          </a:p>
          <a:p>
            <a:pPr>
              <a:lnSpc>
                <a:spcPct val="120000"/>
              </a:lnSpc>
              <a:defRPr/>
            </a:pPr>
            <a:r>
              <a:rPr lang="cs-CZ" sz="2800" dirty="0"/>
              <a:t>Jejich </a:t>
            </a:r>
            <a:r>
              <a:rPr lang="cs-CZ" sz="2800" dirty="0">
                <a:solidFill>
                  <a:srgbClr val="FF0000"/>
                </a:solidFill>
              </a:rPr>
              <a:t>nerespektování</a:t>
            </a:r>
            <a:r>
              <a:rPr lang="cs-CZ" sz="2800" dirty="0"/>
              <a:t> znamená uložení pořádkové pokuty, uložení jiného předběžného opatření nebo vzetí do vazby</a:t>
            </a:r>
          </a:p>
        </p:txBody>
      </p:sp>
    </p:spTree>
    <p:extLst>
      <p:ext uri="{BB962C8B-B14F-4D97-AF65-F5344CB8AC3E}">
        <p14:creationId xmlns:p14="http://schemas.microsoft.com/office/powerpoint/2010/main" val="15794611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Dokazování v trestním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Je to </a:t>
            </a:r>
            <a:r>
              <a:rPr lang="cs-CZ" dirty="0">
                <a:solidFill>
                  <a:srgbClr val="FF0000"/>
                </a:solidFill>
              </a:rPr>
              <a:t>postup</a:t>
            </a:r>
            <a:r>
              <a:rPr lang="cs-CZ" dirty="0"/>
              <a:t> pro rekonstrukci, poznání a vyhodnocení minulých dějů a událostí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V trestním řízení je dokazování vedle rozhodování nejdůležitější činností OČTŘ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Dokazování v zásadě provádějí všechny OČTŘ a může to být ve všech stadiích trestního řízení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Právní úprava</a:t>
            </a:r>
            <a:r>
              <a:rPr lang="cs-CZ" dirty="0"/>
              <a:t> je na mnoha místech TŘ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obecně v § 89 až § 118 TŘ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jinak též např. v § 2, § 158, § 164, § 207 až § 215 TŘ</a:t>
            </a:r>
          </a:p>
        </p:txBody>
      </p:sp>
    </p:spTree>
    <p:extLst>
      <p:ext uri="{BB962C8B-B14F-4D97-AF65-F5344CB8AC3E}">
        <p14:creationId xmlns:p14="http://schemas.microsoft.com/office/powerpoint/2010/main" val="424945336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Předmět dokazování v tr.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Zda se </a:t>
            </a:r>
            <a:r>
              <a:rPr lang="cs-CZ" dirty="0">
                <a:solidFill>
                  <a:srgbClr val="FF0000"/>
                </a:solidFill>
              </a:rPr>
              <a:t>stal skutek</a:t>
            </a:r>
            <a:r>
              <a:rPr lang="cs-CZ" dirty="0"/>
              <a:t>, v němž se spatřuje TČ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pl-PL" dirty="0"/>
              <a:t>Zda skutek </a:t>
            </a:r>
            <a:r>
              <a:rPr lang="pl-PL" dirty="0">
                <a:solidFill>
                  <a:srgbClr val="FF0000"/>
                </a:solidFill>
              </a:rPr>
              <a:t>spáchal obviněný</a:t>
            </a:r>
            <a:r>
              <a:rPr lang="pl-PL" dirty="0"/>
              <a:t> (a z jaké pohnutky)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Okolnosti ovlivňující </a:t>
            </a:r>
            <a:r>
              <a:rPr lang="cs-CZ" dirty="0">
                <a:solidFill>
                  <a:srgbClr val="FF0000"/>
                </a:solidFill>
              </a:rPr>
              <a:t>povahu a závažnost</a:t>
            </a:r>
            <a:r>
              <a:rPr lang="cs-CZ" dirty="0"/>
              <a:t> činu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Posouzení </a:t>
            </a:r>
            <a:r>
              <a:rPr lang="cs-CZ" dirty="0">
                <a:solidFill>
                  <a:srgbClr val="FF0000"/>
                </a:solidFill>
              </a:rPr>
              <a:t>osobních a dalších poměrů</a:t>
            </a:r>
            <a:r>
              <a:rPr lang="cs-CZ" dirty="0"/>
              <a:t> pachatele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Stanovení následku trestného činu, výše škody a bezdůvodného obohacení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Okolnosti, které vedly nebo umožnily spáchání trestného činu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Okolnosti důležité pro postup v trestním řízení</a:t>
            </a:r>
          </a:p>
        </p:txBody>
      </p:sp>
    </p:spTree>
    <p:extLst>
      <p:ext uri="{BB962C8B-B14F-4D97-AF65-F5344CB8AC3E}">
        <p14:creationId xmlns:p14="http://schemas.microsoft.com/office/powerpoint/2010/main" val="310379821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Důkazní prostředky v tr.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Za </a:t>
            </a:r>
            <a:r>
              <a:rPr lang="cs-CZ" dirty="0">
                <a:solidFill>
                  <a:srgbClr val="FF0000"/>
                </a:solidFill>
              </a:rPr>
              <a:t>důkaz</a:t>
            </a:r>
            <a:r>
              <a:rPr lang="cs-CZ" dirty="0"/>
              <a:t> může zásadně sloužit vše, co může přispět k objasnění věci (§ 89 odst. 2 TŘ)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jde jen demonstrativní výčet druhů, lze použít i jiné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Důkazy mohou vyhledat, opatřit a někdy i provést též strany trestního řízení, nejen OČTŘ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Nepřípustné</a:t>
            </a:r>
            <a:r>
              <a:rPr lang="cs-CZ" dirty="0"/>
              <a:t> jsou důkazy získané nebo provedené nezákonně, resp. jinak než stanoveným způsobem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např. nezákonným donucením (§ 89 odst. 3 TŘ)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z jiných důvodů vymezených judikaturou</a:t>
            </a:r>
          </a:p>
        </p:txBody>
      </p:sp>
    </p:spTree>
    <p:extLst>
      <p:ext uri="{BB962C8B-B14F-4D97-AF65-F5344CB8AC3E}">
        <p14:creationId xmlns:p14="http://schemas.microsoft.com/office/powerpoint/2010/main" val="498123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2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Právní úprava trestního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Zákon č. 141/1961 Sb., </a:t>
            </a:r>
            <a:r>
              <a:rPr lang="cs-CZ" sz="2400" dirty="0">
                <a:solidFill>
                  <a:srgbClr val="FF0000"/>
                </a:solidFill>
              </a:rPr>
              <a:t>trestní řád</a:t>
            </a:r>
            <a:r>
              <a:rPr lang="cs-CZ" sz="2400" dirty="0"/>
              <a:t>, ve znění pozdějších předpisů (TŘ) – základní procesní předpis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2000" dirty="0"/>
              <a:t>odchylky a zvláštnosti obsahuje</a:t>
            </a:r>
          </a:p>
          <a:p>
            <a:pPr lvl="2">
              <a:lnSpc>
                <a:spcPct val="110000"/>
              </a:lnSpc>
              <a:defRPr/>
            </a:pPr>
            <a:r>
              <a:rPr lang="cs-CZ" sz="1800" dirty="0"/>
              <a:t>zákon č. 418/2011 Sb., ve znění pozdějších předpisů (ZTOPO)</a:t>
            </a:r>
          </a:p>
          <a:p>
            <a:pPr lvl="2">
              <a:lnSpc>
                <a:spcPct val="110000"/>
              </a:lnSpc>
              <a:defRPr/>
            </a:pPr>
            <a:r>
              <a:rPr lang="cs-CZ" sz="1800" dirty="0"/>
              <a:t>zákon č. 218/2003 Sb., ve znění pozdějších předpisů (ZSM)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Listina základních práv a svobod (č. 2/1993 Sb.)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2000" dirty="0"/>
              <a:t>zejména čl. 8, 36, 37, 38 a 40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Některé další právní předpisy, zejména</a:t>
            </a:r>
          </a:p>
          <a:p>
            <a:pPr lvl="2">
              <a:lnSpc>
                <a:spcPct val="110000"/>
              </a:lnSpc>
              <a:defRPr/>
            </a:pPr>
            <a:r>
              <a:rPr lang="cs-CZ" sz="1800" dirty="0"/>
              <a:t>zákon č. 85/1996 Sb., o advokacii, ve znění pozdějších předpisů</a:t>
            </a:r>
          </a:p>
          <a:p>
            <a:pPr lvl="2">
              <a:lnSpc>
                <a:spcPct val="110000"/>
              </a:lnSpc>
              <a:defRPr/>
            </a:pPr>
            <a:r>
              <a:rPr lang="cs-CZ" sz="1800" dirty="0"/>
              <a:t>zákon č. 273/2008 Sb., o Policii České republiky, ve znění pozdějších předpisů</a:t>
            </a:r>
          </a:p>
          <a:p>
            <a:pPr lvl="2">
              <a:lnSpc>
                <a:spcPct val="110000"/>
              </a:lnSpc>
              <a:defRPr/>
            </a:pPr>
            <a:r>
              <a:rPr lang="cs-CZ" sz="1800" dirty="0"/>
              <a:t>zákon č. 104/2013 Sb., o mezinárodní justiční spolupráci ve věcech trestních, ve znění pozdějších předpisů</a:t>
            </a:r>
          </a:p>
        </p:txBody>
      </p:sp>
    </p:spTree>
    <p:extLst>
      <p:ext uri="{BB962C8B-B14F-4D97-AF65-F5344CB8AC3E}">
        <p14:creationId xmlns:p14="http://schemas.microsoft.com/office/powerpoint/2010/main" val="218381266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Důkazní prostředky v tr.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Výpověď obviněného (§ 90 až § 95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Výpověď svědka (§ 97 až § 104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Znalecký důkaz (§ 105 až § 111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Věcné a listinné důkazy (§ 112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Ohledání (§ 113 až § 115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Zvláštní způsoby dokazování (§ 104a až § 104e TŘ, § 111a TŘ)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Další důkazní prostředky (např. analýza DNA)</a:t>
            </a:r>
          </a:p>
        </p:txBody>
      </p:sp>
    </p:spTree>
    <p:extLst>
      <p:ext uri="{BB962C8B-B14F-4D97-AF65-F5344CB8AC3E}">
        <p14:creationId xmlns:p14="http://schemas.microsoft.com/office/powerpoint/2010/main" val="1407244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Výpověď svědka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Svědkem</a:t>
            </a:r>
            <a:r>
              <a:rPr lang="cs-CZ" sz="2600" dirty="0"/>
              <a:t> je ten, kdo svými smysly vnímal určité skutečnosti (viděl, slyšel, pozoroval) a může o nich podat informaci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může jím být i poškozený (oběť trestného činu)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Svědek má </a:t>
            </a:r>
            <a:r>
              <a:rPr lang="cs-CZ" sz="2600" dirty="0">
                <a:solidFill>
                  <a:srgbClr val="FF0000"/>
                </a:solidFill>
              </a:rPr>
              <a:t>povinnost svědčit</a:t>
            </a:r>
            <a:r>
              <a:rPr lang="cs-CZ" sz="2600" dirty="0"/>
              <a:t>, nejde-li o výjimky, kdy platí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zákaz výslechu (§ 99 TŘ) nebo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právo odepřít výpověď (§ 100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Zvláštní pravidla platí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pro výslech osob mladších 18 let o určitých okolnostech (§ 102 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v případě čtení protokolu o dřívější výpovědi svědka (§ 211 TŘ)</a:t>
            </a:r>
          </a:p>
          <a:p>
            <a:pPr>
              <a:lnSpc>
                <a:spcPct val="120000"/>
              </a:lnSpc>
              <a:defRPr/>
            </a:pPr>
            <a:r>
              <a:rPr lang="cs-CZ" sz="2600" dirty="0"/>
              <a:t>Další pravidla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povinnost svědka vypovídat </a:t>
            </a:r>
            <a:r>
              <a:rPr lang="cs-CZ" sz="2000" dirty="0">
                <a:solidFill>
                  <a:srgbClr val="FF0000"/>
                </a:solidFill>
              </a:rPr>
              <a:t>pravdivě</a:t>
            </a:r>
            <a:r>
              <a:rPr lang="cs-CZ" sz="2000" dirty="0"/>
              <a:t> a </a:t>
            </a:r>
            <a:r>
              <a:rPr lang="cs-CZ" sz="2000" dirty="0">
                <a:solidFill>
                  <a:srgbClr val="FF0000"/>
                </a:solidFill>
              </a:rPr>
              <a:t>odpovědnost za křivou výpověď </a:t>
            </a:r>
            <a:r>
              <a:rPr lang="cs-CZ" sz="2000" dirty="0"/>
              <a:t>(§ 346 TZ)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je možnost utajení podoby a totožnosti svědka (§ 55 odst. 2, § 101a, § 102a, </a:t>
            </a:r>
            <a:r>
              <a:rPr lang="cs-CZ" sz="2100" dirty="0">
                <a:effectLst/>
                <a:ea typeface="Calibri" panose="020F0502020204030204" pitchFamily="34" charset="0"/>
              </a:rPr>
              <a:t>§ 183a</a:t>
            </a:r>
            <a:r>
              <a:rPr lang="cs-CZ" sz="2100" dirty="0"/>
              <a:t> odst. 4 </a:t>
            </a:r>
            <a:r>
              <a:rPr lang="cs-CZ" sz="2000" dirty="0"/>
              <a:t>TŘ)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platí některé odchylky, je-li svědek zároveň obětí trestného činu (např. § 202 odst. 6, § 212a TŘ)</a:t>
            </a:r>
          </a:p>
        </p:txBody>
      </p:sp>
    </p:spTree>
    <p:extLst>
      <p:ext uri="{BB962C8B-B14F-4D97-AF65-F5344CB8AC3E}">
        <p14:creationId xmlns:p14="http://schemas.microsoft.com/office/powerpoint/2010/main" val="29796228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Znalecký důkaz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Znalec</a:t>
            </a:r>
            <a:r>
              <a:rPr lang="cs-CZ" dirty="0"/>
              <a:t> se přibere, je-li třeba k řešení určité otázky odborných znalostí (§ 105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Znalecký důkaz může mít 3 podoby: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výslech znalce, resp. podání posudku do protokolu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písemný znalecký posudek (nutné obsahové náležitosti)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posudek ústavu (státní orgán, vysoká škola apod.)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Posudek znalce může předložit i strana, tj. též obviněný nebo poškozený (§ 110a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V jednoduchých případech postačí </a:t>
            </a:r>
            <a:r>
              <a:rPr lang="cs-CZ" dirty="0">
                <a:solidFill>
                  <a:srgbClr val="FF0000"/>
                </a:solidFill>
              </a:rPr>
              <a:t>odborné vyjádření </a:t>
            </a:r>
            <a:r>
              <a:rPr lang="cs-CZ" dirty="0"/>
              <a:t>od znalce nebo od jiné osoby (odborníka)</a:t>
            </a:r>
          </a:p>
        </p:txBody>
      </p:sp>
    </p:spTree>
    <p:extLst>
      <p:ext uri="{BB962C8B-B14F-4D97-AF65-F5344CB8AC3E}">
        <p14:creationId xmlns:p14="http://schemas.microsoft.com/office/powerpoint/2010/main" val="6731671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Znalecký důkaz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Znalcem</a:t>
            </a:r>
            <a:r>
              <a:rPr lang="cs-CZ" sz="2800" dirty="0"/>
              <a:t> může být jen osoba zapsaná v seznamu znalců pro určitý obor, případně odvětví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2400" dirty="0"/>
              <a:t>výjimečně lze přibrat nezapsaného znalce ad hoc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Seznamy znalců vede Ministerstvo spravedlnosti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Znalecké otázky upravuje též zákon č. 254/2019 Sb., o znalcích, znaleckých kancelářích a znaleckých ústavech a prováděcí vyhlášky MS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2400" dirty="0"/>
              <a:t>do 31. 12. 2020 platí zákon č. 36/1967 Sb.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Znalecký důkaz </a:t>
            </a:r>
            <a:r>
              <a:rPr lang="cs-CZ" sz="2800" dirty="0">
                <a:solidFill>
                  <a:srgbClr val="FF0000"/>
                </a:solidFill>
              </a:rPr>
              <a:t>v souvislosti s podnikáním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2400" dirty="0"/>
              <a:t>nutnost posouzení ekonomické situace, účetnictví, hodnoty majetku, výše daňového úniku, existence úpadku atd.</a:t>
            </a:r>
          </a:p>
        </p:txBody>
      </p:sp>
    </p:spTree>
    <p:extLst>
      <p:ext uri="{BB962C8B-B14F-4D97-AF65-F5344CB8AC3E}">
        <p14:creationId xmlns:p14="http://schemas.microsoft.com/office/powerpoint/2010/main" val="3893151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Věcné a listinné důkazy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18049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 dirty="0">
                <a:solidFill>
                  <a:srgbClr val="FF0000"/>
                </a:solidFill>
              </a:rPr>
              <a:t>Věcné </a:t>
            </a:r>
            <a:r>
              <a:rPr lang="cs-CZ" sz="3200" dirty="0"/>
              <a:t>důkazy:</a:t>
            </a:r>
          </a:p>
          <a:p>
            <a:pPr lvl="1">
              <a:defRPr/>
            </a:pPr>
            <a:r>
              <a:rPr lang="cs-CZ" sz="2800" dirty="0"/>
              <a:t>předměty, na nichž byl spáchán trestný čin, jiné věci důkazně významné</a:t>
            </a:r>
          </a:p>
          <a:p>
            <a:pPr lvl="2">
              <a:defRPr/>
            </a:pPr>
            <a:r>
              <a:rPr lang="cs-CZ" sz="2400" dirty="0"/>
              <a:t>např. padělané bankovky, poškozený předmět leasingu, stopy trestného činu</a:t>
            </a:r>
          </a:p>
          <a:p>
            <a:pPr eaLnBrk="1" hangingPunct="1">
              <a:defRPr/>
            </a:pPr>
            <a:r>
              <a:rPr lang="cs-CZ" sz="3200" dirty="0">
                <a:solidFill>
                  <a:srgbClr val="FF0000"/>
                </a:solidFill>
              </a:rPr>
              <a:t>Listinné</a:t>
            </a:r>
            <a:r>
              <a:rPr lang="cs-CZ" sz="3200" dirty="0"/>
              <a:t> důkazy:</a:t>
            </a:r>
          </a:p>
          <a:p>
            <a:pPr lvl="1">
              <a:defRPr/>
            </a:pPr>
            <a:r>
              <a:rPr lang="cs-CZ" sz="2800" dirty="0"/>
              <a:t>listiny významné pro trestní řízení svým obsahem</a:t>
            </a:r>
          </a:p>
          <a:p>
            <a:pPr lvl="2">
              <a:defRPr/>
            </a:pPr>
            <a:r>
              <a:rPr lang="cs-CZ" sz="2400" dirty="0"/>
              <a:t>např. padělané faktury, účetnictví, smlouvy</a:t>
            </a:r>
          </a:p>
        </p:txBody>
      </p:sp>
    </p:spTree>
    <p:extLst>
      <p:ext uri="{BB962C8B-B14F-4D97-AF65-F5344CB8AC3E}">
        <p14:creationId xmlns:p14="http://schemas.microsoft.com/office/powerpoint/2010/main" val="155584920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Zvláštní způsoby dokazování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cs-CZ" sz="3100" dirty="0">
                <a:solidFill>
                  <a:srgbClr val="FF0000"/>
                </a:solidFill>
              </a:rPr>
              <a:t>Konfrontace</a:t>
            </a:r>
            <a:r>
              <a:rPr lang="cs-CZ" sz="3100" dirty="0"/>
              <a:t> (§ 104a TŘ)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výslech osob (obviněného, svědka) postavených proti sobě tváří v tvář</a:t>
            </a:r>
          </a:p>
          <a:p>
            <a:pPr>
              <a:lnSpc>
                <a:spcPct val="120000"/>
              </a:lnSpc>
            </a:pPr>
            <a:r>
              <a:rPr lang="cs-CZ" sz="3100" dirty="0">
                <a:solidFill>
                  <a:srgbClr val="FF0000"/>
                </a:solidFill>
              </a:rPr>
              <a:t>Rekognice</a:t>
            </a:r>
            <a:r>
              <a:rPr lang="cs-CZ" sz="3100" dirty="0"/>
              <a:t> (§ 104b TŘ)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znovupoznání osob nebo věcí mezi více osobami nebo věcmi ukázanými obviněnému nebo svědkovi</a:t>
            </a:r>
          </a:p>
          <a:p>
            <a:pPr>
              <a:lnSpc>
                <a:spcPct val="120000"/>
              </a:lnSpc>
            </a:pPr>
            <a:r>
              <a:rPr lang="cs-CZ" sz="3100" dirty="0">
                <a:solidFill>
                  <a:srgbClr val="FF0000"/>
                </a:solidFill>
              </a:rPr>
              <a:t>Vyšetřovací pokus </a:t>
            </a:r>
            <a:r>
              <a:rPr lang="cs-CZ" sz="3100" dirty="0"/>
              <a:t>(§ 104c TŘ)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ověření některých skutečností za uměle vytvořené nebo pozměňované situace</a:t>
            </a:r>
          </a:p>
          <a:p>
            <a:pPr>
              <a:lnSpc>
                <a:spcPct val="120000"/>
              </a:lnSpc>
            </a:pPr>
            <a:r>
              <a:rPr lang="cs-CZ" sz="3100" dirty="0">
                <a:solidFill>
                  <a:srgbClr val="FF0000"/>
                </a:solidFill>
              </a:rPr>
              <a:t>Rekonstrukce</a:t>
            </a:r>
            <a:r>
              <a:rPr lang="cs-CZ" sz="3100" dirty="0"/>
              <a:t> (§ 104d TŘ)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obnovení situace a okolností, za nichž měl být spáchán trestný čin</a:t>
            </a:r>
          </a:p>
          <a:p>
            <a:pPr>
              <a:lnSpc>
                <a:spcPct val="120000"/>
              </a:lnSpc>
            </a:pPr>
            <a:r>
              <a:rPr lang="cs-CZ" sz="3100" dirty="0">
                <a:solidFill>
                  <a:srgbClr val="FF0000"/>
                </a:solidFill>
              </a:rPr>
              <a:t>Prověrka na místě </a:t>
            </a:r>
            <a:r>
              <a:rPr lang="cs-CZ" sz="3100" dirty="0"/>
              <a:t>(§ 104e TŘ)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doplnění nebo upřesnění údajů vztahujících se k určitému místu za účasti obviněného nebo svědka</a:t>
            </a:r>
          </a:p>
        </p:txBody>
      </p:sp>
    </p:spTree>
    <p:extLst>
      <p:ext uri="{BB962C8B-B14F-4D97-AF65-F5344CB8AC3E}">
        <p14:creationId xmlns:p14="http://schemas.microsoft.com/office/powerpoint/2010/main" val="47247547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Jiné důkazní prostředky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2800" dirty="0"/>
              <a:t>Zvukové, obrazové a jiné záznamy z operativně pátracích prostředků (§ 158b odst. 3 TŘ)</a:t>
            </a:r>
          </a:p>
          <a:p>
            <a:pPr eaLnBrk="1" hangingPunct="1">
              <a:defRPr/>
            </a:pPr>
            <a:r>
              <a:rPr lang="cs-CZ" sz="2800" dirty="0"/>
              <a:t>Odposlech a záznam telekomunikačního provozu (§ 88 a § 88a TŘ)</a:t>
            </a:r>
          </a:p>
          <a:p>
            <a:pPr eaLnBrk="1" hangingPunct="1">
              <a:defRPr/>
            </a:pPr>
            <a:r>
              <a:rPr lang="cs-CZ" sz="2800" dirty="0"/>
              <a:t>Výsledky domovních, osobních a jiných prohlídek</a:t>
            </a:r>
          </a:p>
          <a:p>
            <a:pPr eaLnBrk="1" hangingPunct="1">
              <a:defRPr/>
            </a:pPr>
            <a:r>
              <a:rPr lang="cs-CZ" sz="2800" dirty="0"/>
              <a:t>Pachové stopy, analýza molekul DNA</a:t>
            </a:r>
          </a:p>
          <a:p>
            <a:pPr eaLnBrk="1" hangingPunct="1">
              <a:defRPr/>
            </a:pPr>
            <a:r>
              <a:rPr lang="cs-CZ" sz="2800" dirty="0"/>
              <a:t>Elektronické důkazy v podobě záznamů v elektronických zařízeních (počítačích) atd.</a:t>
            </a:r>
          </a:p>
        </p:txBody>
      </p:sp>
    </p:spTree>
    <p:extLst>
      <p:ext uri="{BB962C8B-B14F-4D97-AF65-F5344CB8AC3E}">
        <p14:creationId xmlns:p14="http://schemas.microsoft.com/office/powerpoint/2010/main" val="18275948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Podnikatel jako poškozený v trestním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Poškozený</a:t>
            </a:r>
            <a:r>
              <a:rPr lang="cs-CZ" dirty="0"/>
              <a:t> v trestním řízení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jako strana řízení, která má určitá procesní práva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zpravidla též jako svědek v rámci dokazování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Poškozený obecně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fyzická nebo právnická osoba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které bylo trestným činem ublíženo na zdraví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 které byla trestným činem způsobena majetková škoda nebo nemajetková újma nebo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na jejíž úkor se pachatel obohatil trestným činem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 některých případech zároveň </a:t>
            </a:r>
            <a:r>
              <a:rPr lang="cs-CZ" dirty="0">
                <a:solidFill>
                  <a:srgbClr val="FF0000"/>
                </a:solidFill>
              </a:rPr>
              <a:t>oběť </a:t>
            </a:r>
            <a:r>
              <a:rPr lang="cs-CZ" dirty="0"/>
              <a:t>ve smyslu zákona č. 45/2013 Sb., o obětech trestných činů, ve znění …</a:t>
            </a:r>
          </a:p>
        </p:txBody>
      </p:sp>
    </p:spTree>
    <p:extLst>
      <p:ext uri="{BB962C8B-B14F-4D97-AF65-F5344CB8AC3E}">
        <p14:creationId xmlns:p14="http://schemas.microsoft.com/office/powerpoint/2010/main" val="179202440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Podnikatel jako poškozený v trestním řízení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/>
              <a:t>Poškozený v trestním řízení má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procesní práva </a:t>
            </a:r>
            <a:r>
              <a:rPr lang="cs-CZ" dirty="0"/>
              <a:t>uvedená v § 43 odst. 1 TŘ nebo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též </a:t>
            </a:r>
            <a:r>
              <a:rPr lang="cs-CZ" dirty="0">
                <a:solidFill>
                  <a:srgbClr val="FF0000"/>
                </a:solidFill>
              </a:rPr>
              <a:t>právo navrhnout </a:t>
            </a:r>
            <a:r>
              <a:rPr lang="cs-CZ" dirty="0"/>
              <a:t>podle § 43 odst. 3 TŘ, aby byla obviněnému uložena povinnost nahradit v penězích škodu nebo nemajetkovou újmu způsobenou trestným činem nebo vydat bezdůvodné obohacení získané trestným činem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O nároku poškozeného uplatněném podle § 43 odst. 3 TŘ </a:t>
            </a:r>
            <a:r>
              <a:rPr lang="cs-CZ" dirty="0">
                <a:solidFill>
                  <a:srgbClr val="FF0000"/>
                </a:solidFill>
              </a:rPr>
              <a:t>rozhodne soud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podle § 206 odst. 3, 4 TŘ (nepřipustí uplatňování) nebo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výrokem v rozsudku podle § 228 TŘ a/nebo § 229 TŘ</a:t>
            </a:r>
          </a:p>
        </p:txBody>
      </p:sp>
    </p:spTree>
    <p:extLst>
      <p:ext uri="{BB962C8B-B14F-4D97-AF65-F5344CB8AC3E}">
        <p14:creationId xmlns:p14="http://schemas.microsoft.com/office/powerpoint/2010/main" val="130375653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Práva poškozeného v tr.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400" dirty="0"/>
              <a:t>Poškozený jako strana má zejména </a:t>
            </a:r>
            <a:r>
              <a:rPr lang="cs-CZ" sz="3400" dirty="0">
                <a:solidFill>
                  <a:srgbClr val="FF0000"/>
                </a:solidFill>
              </a:rPr>
              <a:t>právo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podat tzv. trestní oznámení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vypovídat jako svědek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nechat se zastupovat zmocněncem (někdy i bezplatně)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činit návrhy na doplnění dokazování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nahlížet do trestního spisu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zúčastnit se některých úkonů trestního řízení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např. hlavního líčení, veřejného zasedání o odvolání, sjednávání dohody o vině a trestu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vyjadřovat se k věci a ke svému poškození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učinit návrh podle § 43 odst. 3 TŘ a případně ho doplňovat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podávat některé opravné prostředky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zejména podat odvolání, pokud mu nebyl přiznán řádně uplatněný nárok na náhradu škody, nemajetkové újmy nebo na vydání bezdůvodného obohacení</a:t>
            </a:r>
          </a:p>
        </p:txBody>
      </p:sp>
    </p:spTree>
    <p:extLst>
      <p:ext uri="{BB962C8B-B14F-4D97-AF65-F5344CB8AC3E}">
        <p14:creationId xmlns:p14="http://schemas.microsoft.com/office/powerpoint/2010/main" val="4179436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Je jedním z druhů řízení před státními orgány – orgány činnými v trestním řízení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Vede se </a:t>
            </a:r>
            <a:r>
              <a:rPr lang="cs-CZ" dirty="0">
                <a:solidFill>
                  <a:srgbClr val="FF0000"/>
                </a:solidFill>
              </a:rPr>
              <a:t>proti osobě</a:t>
            </a:r>
            <a:r>
              <a:rPr lang="cs-CZ" dirty="0"/>
              <a:t>, kterou lze považovat za pachatele trestného činu, a pro skutek, v němž je spatřován</a:t>
            </a:r>
            <a:r>
              <a:rPr lang="cs-CZ" dirty="0">
                <a:solidFill>
                  <a:srgbClr val="FF64FF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trestný čin </a:t>
            </a:r>
            <a:r>
              <a:rPr lang="cs-CZ" dirty="0"/>
              <a:t>(provinění), který měla tato osoba spáchat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Účelem</a:t>
            </a:r>
            <a:r>
              <a:rPr lang="cs-CZ" dirty="0"/>
              <a:t> je zjistit trestný čin a jeho pachatele a toho podle zákona potrestat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Jde o uplatnění trestního zákoníku na určitou osobu a určitý čin, který spáchala</a:t>
            </a:r>
          </a:p>
        </p:txBody>
      </p:sp>
    </p:spTree>
    <p:extLst>
      <p:ext uri="{BB962C8B-B14F-4D97-AF65-F5344CB8AC3E}">
        <p14:creationId xmlns:p14="http://schemas.microsoft.com/office/powerpoint/2010/main" val="127854675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Práva poškozeného v tr.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4400" dirty="0"/>
              <a:t>Právo podat </a:t>
            </a:r>
            <a:r>
              <a:rPr lang="cs-CZ" sz="4400" dirty="0">
                <a:solidFill>
                  <a:srgbClr val="FF0000"/>
                </a:solidFill>
              </a:rPr>
              <a:t>trestní oznámení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200" dirty="0"/>
              <a:t>jde o oznámení skutečností nasvědčujících tomu, že byl spáchán trestný čin, popřípadě kdo ho spáchal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200" dirty="0"/>
              <a:t>není povinností poškozeného ani jiné fyzické nebo právnické osoby podat takové oznámení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900" dirty="0"/>
              <a:t>nejde-li o trestné činy s oznamovací povinností podle § 368 TZ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200" dirty="0"/>
              <a:t>oznámení přijímají státní zástupci a policejní orgány (§ 158 odst. 2 TŘ)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900" dirty="0"/>
              <a:t>pokud poškozený o to požádá, vyrozumí ho do 1 měsíce o učiněných opatřeních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200" dirty="0"/>
              <a:t>v oznámení je třeba pravdivě uvést všechny podstatné skutečnosti a označit důkazy, kterými lze prokázat oznamovaný trestný čin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900" dirty="0"/>
              <a:t>např. faktury, smlouvy, výpisy z účtu, výstupy z účetnictví, svědky, záznamy z korespondence, z elektronické komunikace atd.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200" dirty="0"/>
              <a:t>v případě úmyslně nepravdivého oznámení je riziko trestního postihu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900" dirty="0"/>
              <a:t>zejména za trestné činy křivého obvinění (§ 345 TZ) nebo pomluvy (§ 184 TZ)</a:t>
            </a:r>
          </a:p>
        </p:txBody>
      </p:sp>
    </p:spTree>
    <p:extLst>
      <p:ext uri="{BB962C8B-B14F-4D97-AF65-F5344CB8AC3E}">
        <p14:creationId xmlns:p14="http://schemas.microsoft.com/office/powerpoint/2010/main" val="353516701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Poškozený v trestním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/>
              <a:t>Poškozený jako </a:t>
            </a:r>
            <a:r>
              <a:rPr lang="cs-CZ" dirty="0">
                <a:solidFill>
                  <a:srgbClr val="FF0000"/>
                </a:solidFill>
              </a:rPr>
              <a:t>svědek</a:t>
            </a:r>
            <a:r>
              <a:rPr lang="cs-CZ" dirty="0"/>
              <a:t> v trestním řízení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má povinnost vypovídat jako svědek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 možnost předvedení, pokud se nedostaví na předvolání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má povinnost vypovídat pravdivě a nic nezamlčet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má možnost odepřít výpověď jen v případech podle § 99 a § 100 TŘ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 případě bezdůvodného odepření nebo úmyslně nepravdivé výpovědi je možnost jeho postihu za trestný čin křivé výpovědi podle § 346 TZ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je vhodné, aby co nejpodrobněji vypověděl k tomu, jak byl poškozen, a k možným dalším důkazům</a:t>
            </a:r>
          </a:p>
        </p:txBody>
      </p:sp>
    </p:spTree>
    <p:extLst>
      <p:ext uri="{BB962C8B-B14F-4D97-AF65-F5344CB8AC3E}">
        <p14:creationId xmlns:p14="http://schemas.microsoft.com/office/powerpoint/2010/main" val="225047742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Poškozený v trestním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1805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2400" dirty="0">
                <a:solidFill>
                  <a:srgbClr val="FF0000"/>
                </a:solidFill>
              </a:rPr>
              <a:t>Prevence</a:t>
            </a:r>
            <a:r>
              <a:rPr lang="cs-CZ" sz="2400" dirty="0"/>
              <a:t> trestné činnosti, aby podnikatel nebyl poškozeným trestným činem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obezřetnost ve smluvních vztazích, využití kvalifikované právní pomoci a dostupných informací o obchodním partnerovi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písemné či jiné (elektronicky uchovávané) doklady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využití zajišťovacích právních institutů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1800" dirty="0"/>
              <a:t>ručení, zástavní právo, bankovní záruka, výhrada vlastnictví atd.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zajištění dostatečného důkazního materiálu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1800" dirty="0"/>
              <a:t>řádné účetnictví, archivace dokumentů a vzájemné komunikace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000" dirty="0"/>
              <a:t>neřešení obchodních vztahů prostřednictvím trestního práva, ale spíše vhodnými občanskoprávními prostřed</a:t>
            </a:r>
            <a:r>
              <a:rPr lang="cs-CZ" sz="2200" dirty="0"/>
              <a:t>ky</a:t>
            </a:r>
          </a:p>
        </p:txBody>
      </p:sp>
    </p:spTree>
    <p:extLst>
      <p:ext uri="{BB962C8B-B14F-4D97-AF65-F5344CB8AC3E}">
        <p14:creationId xmlns:p14="http://schemas.microsoft.com/office/powerpoint/2010/main" val="232234572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Zkratky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TŘ – zákon č. 141/1961 Sb., trestní řád, ve znění pozdějších předpisů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TZ – zákon č. 40/2009 Sb., trestní zákoník, ve znění pozdějších předpisů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OČTŘ – orgány činné v trestním řízení</a:t>
            </a:r>
          </a:p>
        </p:txBody>
      </p:sp>
    </p:spTree>
    <p:extLst>
      <p:ext uri="{BB962C8B-B14F-4D97-AF65-F5344CB8AC3E}">
        <p14:creationId xmlns:p14="http://schemas.microsoft.com/office/powerpoint/2010/main" val="2930762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600" dirty="0"/>
              <a:t>Obecné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100" dirty="0"/>
              <a:t>vedené proti </a:t>
            </a:r>
            <a:r>
              <a:rPr lang="cs-CZ" sz="3100" dirty="0">
                <a:solidFill>
                  <a:srgbClr val="FF0000"/>
                </a:solidFill>
              </a:rPr>
              <a:t>fyzickým osobám</a:t>
            </a:r>
            <a:r>
              <a:rPr lang="cs-CZ" sz="3100" dirty="0"/>
              <a:t>, které nejsou mladistvé, tj. v době spáchání trestného činu jsou starší 18 let (jen podle TŘ)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600" dirty="0"/>
              <a:t>Proti mladistvým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100" dirty="0"/>
              <a:t>vedené proti fyzickým osobám, které v době spáchání činu dosáhly 15 let a nepřekročily 18 let věku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600" dirty="0"/>
              <a:t>odchylky v ZSM, jinak se postupuje podle TŘ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600" dirty="0"/>
              <a:t>Proti právnickým osobám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100" dirty="0"/>
              <a:t>vedené proti trestně odpovědným </a:t>
            </a:r>
            <a:r>
              <a:rPr lang="cs-CZ" sz="3100" dirty="0">
                <a:solidFill>
                  <a:srgbClr val="FF0000"/>
                </a:solidFill>
              </a:rPr>
              <a:t>právnickým osobám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600" dirty="0"/>
              <a:t>odchylky v ZTOPO, jinak se postupuje podle TŘ</a:t>
            </a:r>
          </a:p>
        </p:txBody>
      </p:sp>
    </p:spTree>
    <p:extLst>
      <p:ext uri="{BB962C8B-B14F-4D97-AF65-F5344CB8AC3E}">
        <p14:creationId xmlns:p14="http://schemas.microsoft.com/office/powerpoint/2010/main" val="2258345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Standardní </a:t>
            </a:r>
            <a:r>
              <a:rPr lang="cs-CZ" dirty="0"/>
              <a:t>řízení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ukončené rozsudkem (trestním příkazem) nebo usnesením o zastavení trestního stíhání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Alternativní </a:t>
            </a:r>
            <a:r>
              <a:rPr lang="cs-CZ" dirty="0"/>
              <a:t>řízení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podmíněné zastavení trestního stíhání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schválení narovnání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odstoupení od trestního stíhání mladistvého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podmíněné odložení návrhu na potrestání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schválení dohody o vině a trestu</a:t>
            </a:r>
          </a:p>
        </p:txBody>
      </p:sp>
    </p:spTree>
    <p:extLst>
      <p:ext uri="{BB962C8B-B14F-4D97-AF65-F5344CB8AC3E}">
        <p14:creationId xmlns:p14="http://schemas.microsoft.com/office/powerpoint/2010/main" val="1905002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Některé zásady trestního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Řádný zákonný proces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Presumpce neviny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Zásada legality a oficiality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Zásada rychlosti a zdrženlivosti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Řádné zjištění skutkového stavu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Volné hodnocení důkazů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V řízení před soudem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ústnost, bezprostřednost, veřejnost, obžalovací zásada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Právo na obhajobu, právo na užívání mateřského jazyka</a:t>
            </a:r>
          </a:p>
        </p:txBody>
      </p:sp>
    </p:spTree>
    <p:extLst>
      <p:ext uri="{BB962C8B-B14F-4D97-AF65-F5344CB8AC3E}">
        <p14:creationId xmlns:p14="http://schemas.microsoft.com/office/powerpoint/2010/main" val="2458957415"/>
      </p:ext>
    </p:extLst>
  </p:cSld>
  <p:clrMapOvr>
    <a:masterClrMapping/>
  </p:clrMapOvr>
</p:sld>
</file>

<file path=ppt/theme/theme1.xml><?xml version="1.0" encoding="utf-8"?>
<a:theme xmlns:a="http://schemas.openxmlformats.org/drawingml/2006/main" name="Prevence HK - 1">
  <a:themeElements>
    <a:clrScheme name="1_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Prevence HK - 1</Template>
  <TotalTime>552</TotalTime>
  <Words>4973</Words>
  <Application>Microsoft Office PowerPoint</Application>
  <PresentationFormat>Předvádění na obrazovce (4:3)</PresentationFormat>
  <Paragraphs>552</Paragraphs>
  <Slides>63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63</vt:i4>
      </vt:variant>
    </vt:vector>
  </HeadingPairs>
  <TitlesOfParts>
    <vt:vector size="66" baseType="lpstr">
      <vt:lpstr>Arial</vt:lpstr>
      <vt:lpstr>Wingdings</vt:lpstr>
      <vt:lpstr>Prevence HK - 1</vt:lpstr>
      <vt:lpstr>Prevence hospodářské kriminality 8</vt:lpstr>
      <vt:lpstr>Obecné procesní otázky</vt:lpstr>
      <vt:lpstr>Různé druhy řízení (procesu)</vt:lpstr>
      <vt:lpstr>Kdo rozhoduje o různých typech deliktů</vt:lpstr>
      <vt:lpstr>Právní úprava trestního řízení</vt:lpstr>
      <vt:lpstr>Trestní řízení</vt:lpstr>
      <vt:lpstr>Trestní řízení</vt:lpstr>
      <vt:lpstr>Trestní řízení</vt:lpstr>
      <vt:lpstr>Některé zásady trestního řízení</vt:lpstr>
      <vt:lpstr>Trestní právo procesní</vt:lpstr>
      <vt:lpstr>Subjekty trestního řízení</vt:lpstr>
      <vt:lpstr>Orgány činné v trestním řízení</vt:lpstr>
      <vt:lpstr>Stadia trestního řízení</vt:lpstr>
      <vt:lpstr>Stadia trestního řízení</vt:lpstr>
      <vt:lpstr>Stadia trestního řízení</vt:lpstr>
      <vt:lpstr>Formy rozhodnutí v tr. řízení</vt:lpstr>
      <vt:lpstr>Řízení před soudem</vt:lpstr>
      <vt:lpstr>Řízení před soudem 1. stupně</vt:lpstr>
      <vt:lpstr>Hlavní líčení</vt:lpstr>
      <vt:lpstr>Rozhodnutí soudu 1. stupně</vt:lpstr>
      <vt:lpstr>Rozhodnutí soudu 2. stupně</vt:lpstr>
      <vt:lpstr>Řádné opravné prostředky</vt:lpstr>
      <vt:lpstr>Řízení o mimořádných opravných prostředcích</vt:lpstr>
      <vt:lpstr>Podnikatel jako obviněný v trestním řízení</vt:lpstr>
      <vt:lpstr>Základní práva obviněného</vt:lpstr>
      <vt:lpstr>Výpověď obviněného</vt:lpstr>
      <vt:lpstr>Zákaz nutit obviněného k sebeobvinění</vt:lpstr>
      <vt:lpstr>Zajišťovací instituty v tr. řízení</vt:lpstr>
      <vt:lpstr>Zajišťovací instituty v tr. řízení</vt:lpstr>
      <vt:lpstr>Vazba v trestním řízení</vt:lpstr>
      <vt:lpstr>Vazba v trestním řízení</vt:lpstr>
      <vt:lpstr>Rozhodnutí o vazbě</vt:lpstr>
      <vt:lpstr>Důvody vazby</vt:lpstr>
      <vt:lpstr>Trvání vazby</vt:lpstr>
      <vt:lpstr>Náhrada vazby jiným opatřením</vt:lpstr>
      <vt:lpstr>Zadržení v trestním řízení</vt:lpstr>
      <vt:lpstr>Vydání a odnětí věci</vt:lpstr>
      <vt:lpstr>Vydání a odnětí věci</vt:lpstr>
      <vt:lpstr>Zajištění nástrojů a výnosů z trestné činnosti</vt:lpstr>
      <vt:lpstr>Zajištění dalších hodnot</vt:lpstr>
      <vt:lpstr>Domovní prohlídka</vt:lpstr>
      <vt:lpstr>Osobní prohlídka</vt:lpstr>
      <vt:lpstr>Zajištění dopravovaných zásilek</vt:lpstr>
      <vt:lpstr>Odposlech a záznam telekomunikačního provozu</vt:lpstr>
      <vt:lpstr>Získání údajů o uskutečněném telekomunikačním provozu</vt:lpstr>
      <vt:lpstr>Předběžná opatření</vt:lpstr>
      <vt:lpstr>Dokazování v trestním řízení</vt:lpstr>
      <vt:lpstr>Předmět dokazování v tr. řízení</vt:lpstr>
      <vt:lpstr>Důkazní prostředky v tr. řízení</vt:lpstr>
      <vt:lpstr>Důkazní prostředky v tr. řízení</vt:lpstr>
      <vt:lpstr>Výpověď svědka</vt:lpstr>
      <vt:lpstr>Znalecký důkaz</vt:lpstr>
      <vt:lpstr>Znalecký důkaz</vt:lpstr>
      <vt:lpstr>Věcné a listinné důkazy</vt:lpstr>
      <vt:lpstr>Zvláštní způsoby dokazování</vt:lpstr>
      <vt:lpstr>Jiné důkazní prostředky</vt:lpstr>
      <vt:lpstr>Podnikatel jako poškozený v trestním řízení</vt:lpstr>
      <vt:lpstr>Podnikatel jako poškozený v trestním řízení</vt:lpstr>
      <vt:lpstr>Práva poškozeného v tr. řízení</vt:lpstr>
      <vt:lpstr>Práva poškozeného v tr. řízení</vt:lpstr>
      <vt:lpstr>Poškozený v trestním řízení</vt:lpstr>
      <vt:lpstr>Poškozený v trestním řízení</vt:lpstr>
      <vt:lpstr>Zkratky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Prevence hospodářské kriminality 8</dc:title>
  <dc:creator>František Púry</dc:creator>
  <cp:lastModifiedBy>František Púry</cp:lastModifiedBy>
  <cp:revision>32</cp:revision>
  <dcterms:created xsi:type="dcterms:W3CDTF">2019-11-29T16:42:19Z</dcterms:created>
  <dcterms:modified xsi:type="dcterms:W3CDTF">2020-12-06T22:16:12Z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TC060888081029</vt:lpwstr>
  </property>
</Properties>
</file>