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0"/>
  </p:notesMasterIdLst>
  <p:handoutMasterIdLst>
    <p:handoutMasterId r:id="rId51"/>
  </p:handoutMasterIdLst>
  <p:sldIdLst>
    <p:sldId id="256" r:id="rId2"/>
    <p:sldId id="334" r:id="rId3"/>
    <p:sldId id="335" r:id="rId4"/>
    <p:sldId id="378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79" r:id="rId35"/>
    <p:sldId id="365" r:id="rId36"/>
    <p:sldId id="366" r:id="rId37"/>
    <p:sldId id="367" r:id="rId38"/>
    <p:sldId id="368" r:id="rId39"/>
    <p:sldId id="369" r:id="rId40"/>
    <p:sldId id="370" r:id="rId41"/>
    <p:sldId id="371" r:id="rId42"/>
    <p:sldId id="372" r:id="rId43"/>
    <p:sldId id="373" r:id="rId44"/>
    <p:sldId id="374" r:id="rId45"/>
    <p:sldId id="375" r:id="rId46"/>
    <p:sldId id="376" r:id="rId47"/>
    <p:sldId id="377" r:id="rId48"/>
    <p:sldId id="331" r:id="rId49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4" d="100"/>
          <a:sy n="74" d="100"/>
        </p:scale>
        <p:origin x="-169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06.11.2020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 smtClean="0"/>
              <a:t>Klepněte a vložte poznámky.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7</a:t>
            </a:r>
            <a:endParaRPr lang="cs-CZ" altLang="cs-CZ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 lnSpcReduction="10000"/>
          </a:bodyPr>
          <a:lstStyle/>
          <a:p>
            <a:pPr algn="ctr" eaLnBrk="1" hangingPunct="1">
              <a:defRPr/>
            </a:pPr>
            <a:r>
              <a:rPr lang="cs-CZ" altLang="cs-CZ" sz="32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sankce</a:t>
            </a:r>
          </a:p>
          <a:p>
            <a:pPr algn="ctr" eaLnBrk="1" hangingPunct="1">
              <a:defRPr/>
            </a:pPr>
            <a:r>
              <a:rPr lang="cs-CZ" altLang="cs-CZ" sz="32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(tresty a ochranná opatření)</a:t>
            </a:r>
            <a:endParaRPr lang="cs-CZ" altLang="cs-CZ" sz="32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</a:t>
            </a: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soud</a:t>
            </a:r>
          </a:p>
          <a:p>
            <a:pPr algn="ctr" eaLnBrk="1" hangingPunct="1">
              <a:defRPr/>
            </a:pPr>
            <a:r>
              <a:rPr lang="cs-CZ" altLang="cs-CZ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  <a:endParaRPr lang="cs-CZ" altLang="cs-CZ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Účel trestu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Není již vyjádřen v trestním zákoníku, lze ho vymezit obecně tak, že jím je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ochrana</a:t>
            </a:r>
            <a:r>
              <a:rPr lang="cs-CZ" dirty="0" smtClean="0"/>
              <a:t> společnosti před pachateli trestných činů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primární účel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snaha </a:t>
            </a:r>
            <a:r>
              <a:rPr lang="cs-CZ" dirty="0" smtClean="0">
                <a:solidFill>
                  <a:srgbClr val="FF0000"/>
                </a:solidFill>
              </a:rPr>
              <a:t>zabránit</a:t>
            </a:r>
            <a:r>
              <a:rPr lang="cs-CZ" dirty="0" smtClean="0"/>
              <a:t> odsouzenému v dalším páchání trestné činnosti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individuální prevence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usměrnění</a:t>
            </a:r>
            <a:r>
              <a:rPr lang="cs-CZ" dirty="0" smtClean="0"/>
              <a:t> pachatele k tomu, aby vedl řádný život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výchovný aspekt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tím působit preventivně i na </a:t>
            </a:r>
            <a:r>
              <a:rPr lang="cs-CZ" dirty="0" smtClean="0">
                <a:solidFill>
                  <a:srgbClr val="FF0000"/>
                </a:solidFill>
              </a:rPr>
              <a:t>ostatní členy </a:t>
            </a:r>
            <a:r>
              <a:rPr lang="cs-CZ" dirty="0" smtClean="0"/>
              <a:t>společnosti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generální prevence</a:t>
            </a:r>
          </a:p>
        </p:txBody>
      </p:sp>
    </p:spTree>
    <p:extLst>
      <p:ext uri="{BB962C8B-B14F-4D97-AF65-F5344CB8AC3E}">
        <p14:creationId xmlns:p14="http://schemas.microsoft.com/office/powerpoint/2010/main" val="418320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Účel ochranných opatření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Rovněž není vymezen trestním zákoníkem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Vyplývá z podstaty a druhu každého z ochranných opatření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Účelem ochranných opatření je především </a:t>
            </a:r>
            <a:r>
              <a:rPr lang="cs-CZ" sz="2800" dirty="0" smtClean="0">
                <a:solidFill>
                  <a:srgbClr val="FF0000"/>
                </a:solidFill>
              </a:rPr>
              <a:t>ochrana společnosti </a:t>
            </a:r>
            <a:r>
              <a:rPr lang="cs-CZ" sz="2800" dirty="0" smtClean="0"/>
              <a:t>před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určitými pachateli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 smtClean="0"/>
              <a:t>nemocnými – ochranné léčení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 smtClean="0"/>
              <a:t>nemocnými a/nebo nebezpečnými – zabezpečovací detence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 smtClean="0"/>
              <a:t>narušenými mladistvými – ochranná výchova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určitými věcmi a jinými majetkovými hodnotami (zabrání věci a části majetku)</a:t>
            </a:r>
          </a:p>
        </p:txBody>
      </p:sp>
    </p:spTree>
    <p:extLst>
      <p:ext uri="{BB962C8B-B14F-4D97-AF65-F5344CB8AC3E}">
        <p14:creationId xmlns:p14="http://schemas.microsoft.com/office/powerpoint/2010/main" val="2825712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Okolnosti významné pro trest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Povaha a závažnost trestného činu (provinění)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Osobní, rodinné, majetkové a jiné poměry pachatele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Dosavadní způsob života (činnosti) pachatele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Možnosti nápravy pachatele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Zvláštní okolnosti podle § 39 odst. 1, 3, 6 a 7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Zmenšená příčetnost pachatele (§ 27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Polehčující a přitěžující okolnosti včetně zvláštních případů (§ 41 a § 42 TZ, § 25 ZSM)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Odchylky u právnických osob podle § 14 odst. 1, 3, § 16 odst. 2, 3, § 17 odst. 4 ZTOPO</a:t>
            </a:r>
          </a:p>
        </p:txBody>
      </p:sp>
    </p:spTree>
    <p:extLst>
      <p:ext uri="{BB962C8B-B14F-4D97-AF65-F5344CB8AC3E}">
        <p14:creationId xmlns:p14="http://schemas.microsoft.com/office/powerpoint/2010/main" val="2886311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Polehčující okolnosti (§ 41 TZ)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/>
              <a:t>Silné rozrušení, věk blízký věku mladistvých</a:t>
            </a:r>
          </a:p>
          <a:p>
            <a:pPr eaLnBrk="1" hangingPunct="1">
              <a:defRPr/>
            </a:pPr>
            <a:r>
              <a:rPr lang="cs-CZ" sz="2800" dirty="0" smtClean="0"/>
              <a:t>Vliv závislosti, podřízenosti, hrozby, nátlak</a:t>
            </a:r>
          </a:p>
          <a:p>
            <a:pPr eaLnBrk="1" hangingPunct="1">
              <a:defRPr/>
            </a:pPr>
            <a:r>
              <a:rPr lang="cs-CZ" sz="2800" dirty="0" smtClean="0"/>
              <a:t>Tíživé osobní, rodinné poměry, exces z nutné obrany nebo krajní nouze</a:t>
            </a:r>
          </a:p>
          <a:p>
            <a:pPr eaLnBrk="1" hangingPunct="1">
              <a:defRPr/>
            </a:pPr>
            <a:r>
              <a:rPr lang="cs-CZ" sz="2800" dirty="0" smtClean="0"/>
              <a:t>Řádný život pachatele, náhrada škody</a:t>
            </a:r>
          </a:p>
          <a:p>
            <a:pPr eaLnBrk="1" hangingPunct="1">
              <a:defRPr/>
            </a:pPr>
            <a:r>
              <a:rPr lang="cs-CZ" sz="2800" dirty="0" smtClean="0"/>
              <a:t>Doznání, upřímná </a:t>
            </a:r>
            <a:r>
              <a:rPr lang="cs-CZ" sz="2800" dirty="0" smtClean="0"/>
              <a:t>lítost, oznámení TČ, napomáhání v objasňování trestného činu</a:t>
            </a:r>
          </a:p>
          <a:p>
            <a:pPr eaLnBrk="1" hangingPunct="1">
              <a:defRPr/>
            </a:pPr>
            <a:r>
              <a:rPr lang="cs-CZ" sz="2800" dirty="0" smtClean="0"/>
              <a:t>Pachatel přispěl k objasnění tr. činu spáchaného ve prospěch organizované zločinecké skupiny</a:t>
            </a:r>
          </a:p>
        </p:txBody>
      </p:sp>
    </p:spTree>
    <p:extLst>
      <p:ext uri="{BB962C8B-B14F-4D97-AF65-F5344CB8AC3E}">
        <p14:creationId xmlns:p14="http://schemas.microsoft.com/office/powerpoint/2010/main" val="3241190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Přitěžující okolnosti (§ 42 TZ)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Zvlášť zavrženíhodná pohnutka, surový způsob spáchání, zákeřně, zvláštní lest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Zneužití bezbrannosti, závislosti, podřízenosti, ke škodě dítěte, těhotné, vážně nemocné, staré a nemohoucí osobě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Spáchání TČ za živelní pohromy či jiné události ohrožující život, veř. pořádek, majetek, proti osobě podílející se na záchraně života a zdraví nebo majetku</a:t>
            </a:r>
          </a:p>
        </p:txBody>
      </p:sp>
    </p:spTree>
    <p:extLst>
      <p:ext uri="{BB962C8B-B14F-4D97-AF65-F5344CB8AC3E}">
        <p14:creationId xmlns:p14="http://schemas.microsoft.com/office/powerpoint/2010/main" val="312739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Přitěžující okolnosti (§ 42 TZ)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Porušení zvláštní povinnosti, způsobení vyšší škody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Spáchání TČ jako organizátor, člen organizované skupiny nebo člen spolčení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Svedení jiné osoby k TČ, zejména dítěte a mladistvého, delší doba páchání TČ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Spáchání více TČ, </a:t>
            </a:r>
            <a:r>
              <a:rPr lang="cs-CZ" dirty="0" smtClean="0"/>
              <a:t>recidiva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možnost </a:t>
            </a:r>
            <a:r>
              <a:rPr lang="cs-CZ" dirty="0" smtClean="0"/>
              <a:t>výjimky u TČ spáchaného pod vlivem drogy, započal-li pachatel s léčením</a:t>
            </a:r>
          </a:p>
        </p:txBody>
      </p:sp>
    </p:spTree>
    <p:extLst>
      <p:ext uri="{BB962C8B-B14F-4D97-AF65-F5344CB8AC3E}">
        <p14:creationId xmlns:p14="http://schemas.microsoft.com/office/powerpoint/2010/main" val="955074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Okolnosti pro vyšší trestní sazbu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Je s nimi spojena </a:t>
            </a:r>
            <a:r>
              <a:rPr lang="cs-CZ" dirty="0" smtClean="0">
                <a:solidFill>
                  <a:srgbClr val="FF0000"/>
                </a:solidFill>
              </a:rPr>
              <a:t>přísnější sazba </a:t>
            </a:r>
            <a:r>
              <a:rPr lang="cs-CZ" dirty="0" smtClean="0"/>
              <a:t>trestu odnětí svobody téhož trestného činu, např.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větší rozsah trestného činu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spáchání TČ členem organizované skupiny</a:t>
            </a:r>
            <a:endParaRPr lang="cs-CZ" dirty="0" smtClean="0">
              <a:cs typeface="Arial" charset="0"/>
            </a:endParaRP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>
                <a:cs typeface="Arial" charset="0"/>
              </a:rPr>
              <a:t>získání značného prospěchu, prospěchu velkého rozsahu (podobně způsobení škody)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>
                <a:cs typeface="Arial" charset="0"/>
              </a:rPr>
              <a:t>spáchání činu vůči osobě mladší 18 (15) let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cs typeface="Arial" charset="0"/>
              </a:rPr>
              <a:t>Omezení podle § 39 odst. </a:t>
            </a:r>
            <a:r>
              <a:rPr lang="cs-CZ" dirty="0" smtClean="0">
                <a:cs typeface="Arial" charset="0"/>
              </a:rPr>
              <a:t>5 </a:t>
            </a:r>
            <a:r>
              <a:rPr lang="cs-CZ" dirty="0" smtClean="0">
                <a:cs typeface="Arial" charset="0"/>
              </a:rPr>
              <a:t>TZ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>
                <a:cs typeface="Arial" charset="0"/>
              </a:rPr>
              <a:t>nelze přičítat tutéž okolnost dvakrát</a:t>
            </a:r>
            <a:endParaRPr lang="en-US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073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 za více trestných činů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Úhrnný</a:t>
            </a:r>
            <a:r>
              <a:rPr lang="cs-CZ" dirty="0" smtClean="0"/>
              <a:t> trest (§ 43 odst. 1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za více TČ souzených od počátku společně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jeden trest za všechny podle nejpřísnější sazby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Souhrnný</a:t>
            </a:r>
            <a:r>
              <a:rPr lang="cs-CZ" dirty="0" smtClean="0"/>
              <a:t> trest (§ 43 odst. 2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za více TČ, ale za některý z nich už je odsouzení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jeden trest za všechny podle nejpřísnější </a:t>
            </a:r>
            <a:r>
              <a:rPr lang="cs-CZ" dirty="0" smtClean="0"/>
              <a:t>sazby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Společný</a:t>
            </a:r>
            <a:r>
              <a:rPr lang="cs-CZ" dirty="0" smtClean="0"/>
              <a:t> trest za pokračování v tomtéž trestném činu (§ 45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pokračování vymezeno v § 116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Možnost upuštění od souhrnného trestu (§ 44 TZ)</a:t>
            </a:r>
          </a:p>
        </p:txBody>
      </p:sp>
    </p:spTree>
    <p:extLst>
      <p:ext uri="{BB962C8B-B14F-4D97-AF65-F5344CB8AC3E}">
        <p14:creationId xmlns:p14="http://schemas.microsoft.com/office/powerpoint/2010/main" val="2155007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Druhy trestů podle TZ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>
                <a:solidFill>
                  <a:srgbClr val="FF0000"/>
                </a:solidFill>
              </a:rPr>
              <a:t>Ve zvláštní části </a:t>
            </a:r>
            <a:r>
              <a:rPr lang="cs-CZ" sz="3100" dirty="0" smtClean="0"/>
              <a:t>TZ (§ 140 až § 417 TZ) u každého trestného činu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500" dirty="0" smtClean="0"/>
              <a:t>vždy možnost uložení trestu </a:t>
            </a:r>
            <a:r>
              <a:rPr lang="cs-CZ" sz="2500" dirty="0" smtClean="0">
                <a:solidFill>
                  <a:srgbClr val="FF0000"/>
                </a:solidFill>
              </a:rPr>
              <a:t>odnětí svobody </a:t>
            </a:r>
            <a:r>
              <a:rPr lang="cs-CZ" sz="2500" dirty="0" smtClean="0"/>
              <a:t>a jeho sazba (rozpětí od – do, nebo alespoň do)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500" dirty="0" smtClean="0"/>
              <a:t>některé další druhy trestů</a:t>
            </a:r>
            <a:r>
              <a:rPr lang="cs-CZ" sz="2500" dirty="0"/>
              <a:t> </a:t>
            </a:r>
            <a:r>
              <a:rPr lang="cs-CZ" sz="2500" dirty="0" smtClean="0"/>
              <a:t>jsou jen vyjmenované, není zde jejich sazba a podmínky uložení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podmínky a sazba jsou v obecné části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500" dirty="0" smtClean="0"/>
              <a:t>možnost uložit i určitý druh trestu zde neuvedený (§ 53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podmínky jsou v obecné části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>
                <a:solidFill>
                  <a:srgbClr val="FF0000"/>
                </a:solidFill>
              </a:rPr>
              <a:t>V obecné části </a:t>
            </a:r>
            <a:r>
              <a:rPr lang="cs-CZ" sz="3100" dirty="0" smtClean="0"/>
              <a:t>TZ (§ 39 až § 91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u trestu OS možnost podmíněného odkladu (případně i s dohledem)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500" dirty="0" smtClean="0"/>
              <a:t>výměry a podmínky uložení </a:t>
            </a:r>
            <a:r>
              <a:rPr lang="cs-CZ" sz="2500" dirty="0" smtClean="0">
                <a:solidFill>
                  <a:srgbClr val="FF0000"/>
                </a:solidFill>
              </a:rPr>
              <a:t>jiných trestů </a:t>
            </a:r>
            <a:r>
              <a:rPr lang="cs-CZ" sz="2500" dirty="0" smtClean="0"/>
              <a:t>než trestu OS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500" dirty="0" smtClean="0"/>
              <a:t>možnost ukládání některých druhů trestů, i když je neuvádí zvláštní část TZ (§ 53 odst. 2 TZ)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4107815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 odnětí svobody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Nejpřísnější druh trestní sankce, 4 formy: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podmíněné odsouzení </a:t>
            </a:r>
            <a:r>
              <a:rPr lang="cs-CZ" sz="2400" dirty="0" smtClean="0"/>
              <a:t>k trestu odnětí svobody bez dohledu (§ 81 až </a:t>
            </a:r>
            <a:r>
              <a:rPr lang="cs-CZ" sz="2400" dirty="0"/>
              <a:t>§ 83</a:t>
            </a:r>
            <a:r>
              <a:rPr lang="cs-CZ" sz="2400" dirty="0" smtClean="0"/>
              <a:t> TZ, § 33 ZSM)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podmíněné odsouzení k trestu odnětí svobody </a:t>
            </a:r>
            <a:r>
              <a:rPr lang="cs-CZ" sz="2400" dirty="0" smtClean="0">
                <a:solidFill>
                  <a:srgbClr val="FF0000"/>
                </a:solidFill>
              </a:rPr>
              <a:t>s dohledem </a:t>
            </a:r>
            <a:r>
              <a:rPr lang="cs-CZ" sz="2400" dirty="0" smtClean="0"/>
              <a:t>(§ 84 až § 87 TZ, § 33 ZSM)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nepodmíněné</a:t>
            </a:r>
            <a:r>
              <a:rPr lang="cs-CZ" sz="2400" dirty="0" smtClean="0"/>
              <a:t> odnětí svobody (§ 55 až § 59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výjimečný</a:t>
            </a:r>
            <a:r>
              <a:rPr lang="cs-CZ" sz="2400" dirty="0" smtClean="0"/>
              <a:t> trest (§ 54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Obecná úprava: § 55 až § 59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Výkon</a:t>
            </a:r>
            <a:r>
              <a:rPr lang="cs-CZ" sz="2800" dirty="0" smtClean="0"/>
              <a:t> trestu odnětí svobody upraven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zákonem č. 169/1999 Sb., ve znění pozdějších předpisů, 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vyhláškou č. 345/1999 Sb.,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279645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sankce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Zákonnost </a:t>
            </a:r>
            <a:r>
              <a:rPr lang="cs-CZ" sz="2600" dirty="0"/>
              <a:t>trestních </a:t>
            </a:r>
            <a:r>
              <a:rPr lang="cs-CZ" sz="2600" dirty="0" smtClean="0"/>
              <a:t>sankcí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 smtClean="0"/>
              <a:t>možnost ukládání jen sankcí stanovených zákonem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 smtClean="0"/>
              <a:t>nepřípustnost </a:t>
            </a:r>
            <a:r>
              <a:rPr lang="cs-CZ" sz="2200" dirty="0"/>
              <a:t>sankcí krutých, nepřiměřených a ponižujících lidskou důstojnost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Přiměřenost</a:t>
            </a:r>
            <a:r>
              <a:rPr lang="cs-CZ" sz="2600" dirty="0"/>
              <a:t> trestních sankcí povaze a závažnosti trestného činu a poměrům pachatele, respekt k zájmům poškozeného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Druhy</a:t>
            </a:r>
            <a:r>
              <a:rPr lang="cs-CZ" sz="2600" dirty="0"/>
              <a:t> trestních sankcí u dospělých fyzických </a:t>
            </a:r>
            <a:r>
              <a:rPr lang="cs-CZ" sz="2600" dirty="0" smtClean="0"/>
              <a:t>osob: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 smtClean="0"/>
              <a:t>tresty </a:t>
            </a:r>
            <a:r>
              <a:rPr lang="cs-CZ" sz="2200" dirty="0"/>
              <a:t>(§ 39 až § 95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/>
              <a:t>ochranná opatření (§ 96 až § 104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/>
              <a:t>Druhy trestních sankcí u právnických osob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/>
              <a:t>tresty (§ 16 až § 23 ZTOPO)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200" dirty="0"/>
              <a:t>ochranná opatření (§ 26 a § 26a ZTOPO</a:t>
            </a:r>
            <a:r>
              <a:rPr lang="cs-CZ" sz="2200" dirty="0" smtClean="0"/>
              <a:t>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51378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 odnětí svobody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600" dirty="0" smtClean="0"/>
              <a:t>Maximální délka </a:t>
            </a:r>
            <a:r>
              <a:rPr lang="cs-CZ" sz="2600" dirty="0" smtClean="0">
                <a:solidFill>
                  <a:srgbClr val="FF0000"/>
                </a:solidFill>
              </a:rPr>
              <a:t>20 let</a:t>
            </a:r>
            <a:endParaRPr lang="cs-CZ" sz="2600" dirty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u výjimečného trestu nad 20 do </a:t>
            </a:r>
            <a:r>
              <a:rPr lang="cs-CZ" sz="2400" dirty="0" smtClean="0">
                <a:solidFill>
                  <a:srgbClr val="FF0000"/>
                </a:solidFill>
              </a:rPr>
              <a:t>30 let </a:t>
            </a:r>
            <a:r>
              <a:rPr lang="cs-CZ" sz="2400" dirty="0" smtClean="0"/>
              <a:t>nebo na </a:t>
            </a:r>
            <a:r>
              <a:rPr lang="cs-CZ" sz="2400" dirty="0" smtClean="0">
                <a:solidFill>
                  <a:srgbClr val="FF0000"/>
                </a:solidFill>
              </a:rPr>
              <a:t>doživotí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 smtClean="0"/>
              <a:t>Výkon ve 2 typech </a:t>
            </a:r>
            <a:r>
              <a:rPr lang="cs-CZ" sz="2600" dirty="0" smtClean="0">
                <a:solidFill>
                  <a:srgbClr val="FF0000"/>
                </a:solidFill>
              </a:rPr>
              <a:t>věznic</a:t>
            </a:r>
            <a:r>
              <a:rPr lang="cs-CZ" sz="2600" dirty="0" smtClean="0"/>
              <a:t> (§ 56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věznice s ostrahou a věznice se zvýšenou ostrahou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 smtClean="0">
                <a:solidFill>
                  <a:srgbClr val="FF0000"/>
                </a:solidFill>
              </a:rPr>
              <a:t>Konkrétní sazby</a:t>
            </a:r>
            <a:r>
              <a:rPr lang="cs-CZ" sz="2600" dirty="0" smtClean="0"/>
              <a:t> u každého trestného činu podle zvláštní části trestního zákoníku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 smtClean="0"/>
              <a:t>Možnost </a:t>
            </a:r>
            <a:r>
              <a:rPr lang="cs-CZ" sz="2600" dirty="0" smtClean="0">
                <a:solidFill>
                  <a:srgbClr val="FF0000"/>
                </a:solidFill>
              </a:rPr>
              <a:t>modifikace výměry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snížení výměry pod dolní hranici sazby (§ 58 TZ)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zvýšení nad její horní hranici (§ </a:t>
            </a:r>
            <a:r>
              <a:rPr lang="cs-CZ" sz="2400" dirty="0"/>
              <a:t>59 TZ</a:t>
            </a:r>
            <a:r>
              <a:rPr lang="cs-CZ" sz="2400" dirty="0" smtClean="0"/>
              <a:t>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600" dirty="0" smtClean="0"/>
              <a:t>Omezení nepodmíněného trestu u méně závažných TČ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podle § 55 odst. 2 TZ posílena subsidiarita ukládání</a:t>
            </a:r>
          </a:p>
        </p:txBody>
      </p:sp>
    </p:spTree>
    <p:extLst>
      <p:ext uri="{BB962C8B-B14F-4D97-AF65-F5344CB8AC3E}">
        <p14:creationId xmlns:p14="http://schemas.microsoft.com/office/powerpoint/2010/main" val="3285548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Podmíněné propuštění z výkonu trestu odnětí svobody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 smtClean="0"/>
              <a:t>Je možné (§ </a:t>
            </a:r>
            <a:r>
              <a:rPr lang="cs-CZ" sz="3400" dirty="0"/>
              <a:t>88 odst. 1 TZ)</a:t>
            </a:r>
            <a:endParaRPr lang="cs-CZ" sz="3400" dirty="0" smtClean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zpravidla po výkonu </a:t>
            </a:r>
            <a:r>
              <a:rPr lang="cs-CZ" sz="2900" dirty="0" smtClean="0">
                <a:solidFill>
                  <a:srgbClr val="FF0000"/>
                </a:solidFill>
              </a:rPr>
              <a:t>1/2</a:t>
            </a:r>
            <a:r>
              <a:rPr lang="cs-CZ" sz="2900" dirty="0" smtClean="0"/>
              <a:t> uloženého trestu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po výkonu </a:t>
            </a:r>
            <a:r>
              <a:rPr lang="cs-CZ" sz="2900" dirty="0" smtClean="0">
                <a:solidFill>
                  <a:srgbClr val="FF0000"/>
                </a:solidFill>
              </a:rPr>
              <a:t>1/3 </a:t>
            </a:r>
            <a:r>
              <a:rPr lang="cs-CZ" sz="2900" dirty="0" smtClean="0"/>
              <a:t>uloženého trestu tehdy, nebyl-li uložen za </a:t>
            </a:r>
            <a:r>
              <a:rPr lang="cs-CZ" sz="2900" dirty="0" smtClean="0"/>
              <a:t>určité vyjmenované zvlášť závažné zločiny</a:t>
            </a:r>
            <a:r>
              <a:rPr lang="cs-CZ" sz="2900" dirty="0" smtClean="0"/>
              <a:t> </a:t>
            </a:r>
            <a:r>
              <a:rPr lang="cs-CZ" sz="2900" dirty="0" smtClean="0"/>
              <a:t>a pachatel dosud nebyl ve výkonu trestu odnětí svobody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V případě </a:t>
            </a:r>
            <a:r>
              <a:rPr lang="cs-CZ" sz="3400" dirty="0">
                <a:solidFill>
                  <a:srgbClr val="FF0000"/>
                </a:solidFill>
              </a:rPr>
              <a:t>přečinů</a:t>
            </a:r>
            <a:r>
              <a:rPr lang="cs-CZ" sz="3400" dirty="0"/>
              <a:t> je možné i dříve než po </a:t>
            </a:r>
            <a:r>
              <a:rPr lang="cs-CZ" sz="3400" dirty="0" smtClean="0"/>
              <a:t>výkonu 1/2 nebo 1/3 trestu </a:t>
            </a:r>
            <a:r>
              <a:rPr lang="cs-CZ" sz="3400" dirty="0"/>
              <a:t>(§ 88 odst. 2 TZ</a:t>
            </a:r>
            <a:r>
              <a:rPr lang="cs-CZ" sz="3400" dirty="0" smtClean="0"/>
              <a:t>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 smtClean="0"/>
              <a:t>U </a:t>
            </a:r>
            <a:r>
              <a:rPr lang="cs-CZ" sz="3400" dirty="0" smtClean="0">
                <a:solidFill>
                  <a:srgbClr val="FF0000"/>
                </a:solidFill>
              </a:rPr>
              <a:t>závažnějších</a:t>
            </a:r>
            <a:r>
              <a:rPr lang="cs-CZ" sz="3400" dirty="0" smtClean="0"/>
              <a:t> trestných činů nebo u výjimečného trestu (§ 88 odst. 4, 5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až po výkonu 2/3 uloženého trestu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 smtClean="0"/>
              <a:t>Podmínkou je prokázané </a:t>
            </a:r>
            <a:r>
              <a:rPr lang="cs-CZ" sz="3400" dirty="0" smtClean="0">
                <a:solidFill>
                  <a:srgbClr val="FF0000"/>
                </a:solidFill>
              </a:rPr>
              <a:t>polepšení</a:t>
            </a:r>
            <a:r>
              <a:rPr lang="cs-CZ" sz="3400" dirty="0" smtClean="0"/>
              <a:t> ve výkonu trestu OS a </a:t>
            </a:r>
            <a:r>
              <a:rPr lang="cs-CZ" sz="3400" dirty="0" smtClean="0">
                <a:solidFill>
                  <a:srgbClr val="FF0000"/>
                </a:solidFill>
              </a:rPr>
              <a:t>příznivá prognóza </a:t>
            </a:r>
            <a:r>
              <a:rPr lang="cs-CZ" sz="3400" dirty="0" smtClean="0"/>
              <a:t>odsouzeného do budoucna</a:t>
            </a:r>
          </a:p>
        </p:txBody>
      </p:sp>
    </p:spTree>
    <p:extLst>
      <p:ext uri="{BB962C8B-B14F-4D97-AF65-F5344CB8AC3E}">
        <p14:creationId xmlns:p14="http://schemas.microsoft.com/office/powerpoint/2010/main" val="2047846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Podmíněné propuštění z výkonu trestu odnětí svobody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Zkušební doba </a:t>
            </a:r>
            <a:r>
              <a:rPr lang="cs-CZ" sz="2800" dirty="0" smtClean="0"/>
              <a:t>při podmíněném propuštění (PP):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u přečinů až na 3 roky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u zločinů 1 rok až 7 let,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Možnost uložení probačního dohledu, přiměřených omezení a povinností v rámci PP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Když je PP dříve než po 1/2 nebo 1/3, lze uložit (§ </a:t>
            </a:r>
            <a:r>
              <a:rPr lang="cs-CZ" sz="2800" dirty="0"/>
              <a:t>89 odst. 1 až 3 TZ)</a:t>
            </a:r>
            <a:r>
              <a:rPr lang="cs-CZ" sz="2800" dirty="0" smtClean="0"/>
              <a:t>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nucený pobyt v obydlí,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výkon prospěšných prací nebo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složení peněz na pomoc obětem trestné činnosti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Poté </a:t>
            </a:r>
            <a:r>
              <a:rPr lang="cs-CZ" sz="2800" dirty="0" smtClean="0">
                <a:solidFill>
                  <a:srgbClr val="FF0000"/>
                </a:solidFill>
              </a:rPr>
              <a:t>osvědčení</a:t>
            </a:r>
            <a:r>
              <a:rPr lang="cs-CZ" sz="2800" dirty="0" smtClean="0"/>
              <a:t> pachatele (až po uplynutí celé zkušební doby), nebo </a:t>
            </a:r>
            <a:r>
              <a:rPr lang="cs-CZ" sz="2800" dirty="0" smtClean="0">
                <a:solidFill>
                  <a:srgbClr val="FF0000"/>
                </a:solidFill>
              </a:rPr>
              <a:t>nařízení výkonu</a:t>
            </a:r>
            <a:r>
              <a:rPr lang="cs-CZ" sz="2800" dirty="0" smtClean="0"/>
              <a:t> zbytku trestu OS (§ 91 TZ)</a:t>
            </a:r>
          </a:p>
        </p:txBody>
      </p:sp>
    </p:spTree>
    <p:extLst>
      <p:ext uri="{BB962C8B-B14F-4D97-AF65-F5344CB8AC3E}">
        <p14:creationId xmlns:p14="http://schemas.microsoft.com/office/powerpoint/2010/main" val="2789152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Podmíněné odsouzení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Podle § 81 až § 83 TZ, byl-li pachateli soudem </a:t>
            </a:r>
            <a:r>
              <a:rPr lang="cs-CZ" sz="2800" dirty="0" smtClean="0">
                <a:solidFill>
                  <a:srgbClr val="FF0000"/>
                </a:solidFill>
              </a:rPr>
              <a:t>uložen</a:t>
            </a:r>
            <a:r>
              <a:rPr lang="cs-CZ" sz="2800" dirty="0" smtClean="0"/>
              <a:t> trest odnětí svobody </a:t>
            </a:r>
            <a:r>
              <a:rPr lang="cs-CZ" sz="2800" dirty="0" smtClean="0">
                <a:solidFill>
                  <a:srgbClr val="FF0000"/>
                </a:solidFill>
              </a:rPr>
              <a:t>nepřevyšující 3 </a:t>
            </a:r>
            <a:r>
              <a:rPr lang="cs-CZ" sz="2800" dirty="0" smtClean="0">
                <a:solidFill>
                  <a:srgbClr val="FF0000"/>
                </a:solidFill>
              </a:rPr>
              <a:t>roky</a:t>
            </a:r>
            <a:r>
              <a:rPr lang="cs-CZ" sz="2800" dirty="0" smtClean="0"/>
              <a:t>, jestliže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osoba pachatele a okolnosti případu odůvodňují,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že k vedení řádného života pachatele není třeba výkon OS</a:t>
            </a:r>
            <a:endParaRPr lang="cs-CZ" sz="2300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Zkušební doba na </a:t>
            </a:r>
            <a:r>
              <a:rPr lang="cs-CZ" sz="2800" dirty="0" smtClean="0">
                <a:solidFill>
                  <a:srgbClr val="FF0000"/>
                </a:solidFill>
              </a:rPr>
              <a:t>1 rok až 5 let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Možnost uložit přiměřená omezení a povinnosti ve zkušební době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včetně </a:t>
            </a:r>
            <a:r>
              <a:rPr lang="cs-CZ" sz="2300" dirty="0"/>
              <a:t>náhrady škody nebo </a:t>
            </a:r>
            <a:r>
              <a:rPr lang="cs-CZ" sz="2300" dirty="0" smtClean="0"/>
              <a:t>odčinění nemajetkové </a:t>
            </a:r>
            <a:r>
              <a:rPr lang="cs-CZ" sz="2300" dirty="0"/>
              <a:t>újmy </a:t>
            </a:r>
            <a:r>
              <a:rPr lang="cs-CZ" sz="2300" dirty="0" smtClean="0"/>
              <a:t>způsobené tr. činem nebo </a:t>
            </a:r>
            <a:r>
              <a:rPr lang="cs-CZ" sz="2300" dirty="0"/>
              <a:t>vydání bezdůvodného </a:t>
            </a:r>
            <a:r>
              <a:rPr lang="cs-CZ" sz="2300" dirty="0" smtClean="0"/>
              <a:t>obohacení získaného tr. činem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Další rozhodnutí v rámci PO (§ 83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nařízení výkonu trestu (již ve zkušební době)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modifikace podmínek (prodloužení zkušební doby atd.)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300" dirty="0" smtClean="0"/>
              <a:t>osvědčení, resp. vznik fikce osvědčení (až po </a:t>
            </a:r>
            <a:r>
              <a:rPr lang="cs-CZ" sz="2300" dirty="0" smtClean="0"/>
              <a:t>uplynutí celé </a:t>
            </a:r>
            <a:r>
              <a:rPr lang="cs-CZ" sz="2300" dirty="0" smtClean="0"/>
              <a:t>zkušební doby)</a:t>
            </a:r>
          </a:p>
        </p:txBody>
      </p:sp>
    </p:spTree>
    <p:extLst>
      <p:ext uri="{BB962C8B-B14F-4D97-AF65-F5344CB8AC3E}">
        <p14:creationId xmlns:p14="http://schemas.microsoft.com/office/powerpoint/2010/main" val="3643347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Podmíněné odsouzení s dohledem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Podle § 84 až § 87 TZ podobné podmínky jako obecné podmíněné odsouzení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Byl-li uložen trest OS </a:t>
            </a:r>
            <a:r>
              <a:rPr lang="cs-CZ" dirty="0" smtClean="0">
                <a:solidFill>
                  <a:srgbClr val="FF0000"/>
                </a:solidFill>
              </a:rPr>
              <a:t>nepřevyšující 3 roky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Vyslovení </a:t>
            </a:r>
            <a:r>
              <a:rPr lang="cs-CZ" dirty="0" smtClean="0">
                <a:solidFill>
                  <a:srgbClr val="FF0000"/>
                </a:solidFill>
              </a:rPr>
              <a:t>dohledu probačního úředníka </a:t>
            </a:r>
            <a:r>
              <a:rPr lang="cs-CZ" dirty="0" smtClean="0"/>
              <a:t>nad pachatelem (§ 49 až § 51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Zkušební doba na </a:t>
            </a:r>
            <a:r>
              <a:rPr lang="cs-CZ" dirty="0" smtClean="0">
                <a:solidFill>
                  <a:srgbClr val="FF0000"/>
                </a:solidFill>
              </a:rPr>
              <a:t>1 rok až 5 let</a:t>
            </a:r>
            <a:r>
              <a:rPr lang="cs-CZ" dirty="0" smtClean="0"/>
              <a:t>, možnost přiměřených omezení a povinností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Ostatní okolnosti shodné s obecným podmíněným odsouzením</a:t>
            </a:r>
          </a:p>
        </p:txBody>
      </p:sp>
    </p:spTree>
    <p:extLst>
      <p:ext uri="{BB962C8B-B14F-4D97-AF65-F5344CB8AC3E}">
        <p14:creationId xmlns:p14="http://schemas.microsoft.com/office/powerpoint/2010/main" val="1646784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Probační dohled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Základní </a:t>
            </a:r>
            <a:r>
              <a:rPr lang="cs-CZ" sz="3100" dirty="0" smtClean="0">
                <a:solidFill>
                  <a:srgbClr val="FF0000"/>
                </a:solidFill>
              </a:rPr>
              <a:t>význam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sledování a kontrola dodržování podmínek pachatelem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odborné vedení a pomoc pachateli (odsouzenému)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Obecná úprava je v trestním zákoníku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§ 49 až § 51 TZ </a:t>
            </a:r>
            <a:r>
              <a:rPr lang="cs-CZ" dirty="0" smtClean="0"/>
              <a:t>(práva a povinnosti pachatele a úředníka PMS)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odkaz též v jiných ustanoveních (§ 48 odst. 2, § 89 odst. 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U mladistvého výchovné opatření podle § 16 ZSM (též </a:t>
            </a:r>
            <a:r>
              <a:rPr lang="cs-CZ" sz="3100" dirty="0"/>
              <a:t>§ 80</a:t>
            </a:r>
            <a:r>
              <a:rPr lang="cs-CZ" sz="3100" dirty="0" smtClean="0"/>
              <a:t> ZSM)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Jinak postavení a úkoly probačních úředníků upravuje </a:t>
            </a:r>
            <a:r>
              <a:rPr lang="cs-CZ" sz="3100" dirty="0" smtClean="0">
                <a:solidFill>
                  <a:srgbClr val="FF0000"/>
                </a:solidFill>
              </a:rPr>
              <a:t>zvláštní zákon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700" dirty="0" smtClean="0"/>
              <a:t>zákon č. 257/2000 Sb., o Probační a mediační službě,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20304559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Domácí vězení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Podle § 60 a § 61 TZ lze uložit jen za </a:t>
            </a:r>
            <a:r>
              <a:rPr lang="cs-CZ" sz="2800" dirty="0" smtClean="0">
                <a:solidFill>
                  <a:srgbClr val="FF0000"/>
                </a:solidFill>
              </a:rPr>
              <a:t>přečin</a:t>
            </a:r>
            <a:r>
              <a:rPr lang="cs-CZ" sz="2800" dirty="0" smtClean="0"/>
              <a:t> (§ 14 odst. 2 TZ), výměra </a:t>
            </a:r>
            <a:r>
              <a:rPr lang="cs-CZ" sz="2800" dirty="0" smtClean="0">
                <a:solidFill>
                  <a:srgbClr val="FF0000"/>
                </a:solidFill>
              </a:rPr>
              <a:t>až na 2 roky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Povinnost pachatele zdržovat se </a:t>
            </a:r>
            <a:r>
              <a:rPr lang="cs-CZ" sz="2800" dirty="0" smtClean="0">
                <a:solidFill>
                  <a:srgbClr val="FF0000"/>
                </a:solidFill>
              </a:rPr>
              <a:t>v obydlí</a:t>
            </a:r>
            <a:r>
              <a:rPr lang="cs-CZ" sz="2800" dirty="0" smtClean="0"/>
              <a:t> v časovém období stanoveném soudem v pracovních dnech a dnech pracovního volna a klidu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Možnost uložit mu i přiměřená omezení a povinnosti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Kontrola dodržování elektronicky a/nebo probačním úředníkem, možnost výjimek z pobytu v obydlí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K</a:t>
            </a:r>
            <a:r>
              <a:rPr lang="cs-CZ" sz="2800" dirty="0" smtClean="0"/>
              <a:t>dyž pachatel neplní podmínky: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přeměna nevykonaného trestu DV nebo jeho zbytku v trest odnětí svobody;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poměr: </a:t>
            </a:r>
            <a:r>
              <a:rPr lang="cs-CZ" sz="2600" dirty="0" smtClean="0"/>
              <a:t>1 den nevykonaného DV za  1 den OS</a:t>
            </a:r>
          </a:p>
        </p:txBody>
      </p:sp>
    </p:spTree>
    <p:extLst>
      <p:ext uri="{BB962C8B-B14F-4D97-AF65-F5344CB8AC3E}">
        <p14:creationId xmlns:p14="http://schemas.microsoft.com/office/powerpoint/2010/main" val="491351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Obecně prospěšné práce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Podle § 62 až § 65 TZ na dobu </a:t>
            </a:r>
            <a:r>
              <a:rPr lang="cs-CZ" sz="2800" dirty="0" smtClean="0">
                <a:solidFill>
                  <a:srgbClr val="FF0000"/>
                </a:solidFill>
              </a:rPr>
              <a:t>50 až 300 hodin</a:t>
            </a:r>
            <a:r>
              <a:rPr lang="cs-CZ" sz="2800" dirty="0" smtClean="0"/>
              <a:t>, 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Když odsouzený neplní </a:t>
            </a:r>
            <a:r>
              <a:rPr lang="cs-CZ" sz="2800" dirty="0" smtClean="0"/>
              <a:t>podmínky, je možnost</a:t>
            </a:r>
            <a:endParaRPr lang="cs-CZ" sz="2800" dirty="0" smtClean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přeměny </a:t>
            </a:r>
            <a:r>
              <a:rPr lang="cs-CZ" dirty="0" smtClean="0"/>
              <a:t>nevykonaného </a:t>
            </a:r>
            <a:r>
              <a:rPr lang="cs-CZ" dirty="0" smtClean="0"/>
              <a:t>zbytku na trest </a:t>
            </a:r>
            <a:r>
              <a:rPr lang="cs-CZ" dirty="0" smtClean="0"/>
              <a:t>odnětí svobody (poměr 1 hod. : 1 den</a:t>
            </a:r>
            <a:r>
              <a:rPr lang="cs-CZ" dirty="0" smtClean="0"/>
              <a:t>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zpřísnění podmínek výkonu (např. stanovit dohled, omezení)</a:t>
            </a:r>
            <a:endParaRPr lang="cs-CZ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U mladistvého do 150 hodin a další omezení podle § 26 odst. 1 ZSM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Lze je uložit jen za </a:t>
            </a:r>
            <a:r>
              <a:rPr lang="cs-CZ" sz="2800" dirty="0" smtClean="0">
                <a:solidFill>
                  <a:srgbClr val="FF0000"/>
                </a:solidFill>
              </a:rPr>
              <a:t>přečiny</a:t>
            </a:r>
            <a:r>
              <a:rPr lang="cs-CZ" sz="2800" dirty="0" smtClean="0"/>
              <a:t> (§ 14 odst. 2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Jde o </a:t>
            </a:r>
            <a:r>
              <a:rPr lang="cs-CZ" sz="2800" dirty="0" smtClean="0">
                <a:solidFill>
                  <a:srgbClr val="FF0000"/>
                </a:solidFill>
              </a:rPr>
              <a:t>práce ve volném čase</a:t>
            </a:r>
            <a:r>
              <a:rPr lang="cs-CZ" sz="2800" dirty="0" smtClean="0"/>
              <a:t> ve prospěch obcí a jiných institucí (úklid, údržba apod.)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/>
              <a:t>Možnost uložit i přiměřená omezení a povinnosti (výchovná opatření)</a:t>
            </a:r>
          </a:p>
        </p:txBody>
      </p:sp>
    </p:spTree>
    <p:extLst>
      <p:ext uri="{BB962C8B-B14F-4D97-AF65-F5344CB8AC3E}">
        <p14:creationId xmlns:p14="http://schemas.microsoft.com/office/powerpoint/2010/main" val="22273812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Peněžitý trest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Podle § 67 až § 69 TZ se uloží, jestliže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pachatel se úmyslným trestným činem snažil získat nebo získal </a:t>
            </a:r>
            <a:r>
              <a:rPr lang="cs-CZ" dirty="0" smtClean="0">
                <a:solidFill>
                  <a:srgbClr val="FF0000"/>
                </a:solidFill>
              </a:rPr>
              <a:t>majetkový prospěch</a:t>
            </a:r>
            <a:r>
              <a:rPr lang="cs-CZ" dirty="0" smtClean="0"/>
              <a:t> pro sebe nebo pro jiného,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trestní zákoník </a:t>
            </a:r>
            <a:r>
              <a:rPr lang="cs-CZ" dirty="0" smtClean="0">
                <a:solidFill>
                  <a:srgbClr val="FF0000"/>
                </a:solidFill>
              </a:rPr>
              <a:t>dovoluje</a:t>
            </a:r>
            <a:r>
              <a:rPr lang="cs-CZ" dirty="0" smtClean="0"/>
              <a:t> jeho uložení,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je ukládán </a:t>
            </a:r>
            <a:r>
              <a:rPr lang="cs-CZ" dirty="0" smtClean="0">
                <a:solidFill>
                  <a:srgbClr val="FF0000"/>
                </a:solidFill>
              </a:rPr>
              <a:t>za přečin </a:t>
            </a:r>
            <a:r>
              <a:rPr lang="cs-CZ" dirty="0" smtClean="0"/>
              <a:t>(§ 14 odst. 2 TZ) a neukládá se současně trest odnětí svobody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Může být samostatný; lze povolit i splátky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Musí být uložen náhradní trest OS (do 4 roků OS)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Při nevykonání peněžitého trestu přichází v úvahu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vymáhání jeho zaplacení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nařízení </a:t>
            </a:r>
            <a:r>
              <a:rPr lang="cs-CZ" dirty="0" smtClean="0"/>
              <a:t>výkonu náhradního trestu odnětí </a:t>
            </a:r>
            <a:r>
              <a:rPr lang="cs-CZ" dirty="0" smtClean="0"/>
              <a:t>svobody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poměr: 1 denní sazba = 2 dny OS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9929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Peněžitý trest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Výměra peněžitého trestu: stanoví se v </a:t>
            </a:r>
            <a:r>
              <a:rPr lang="cs-CZ" sz="3100" dirty="0" smtClean="0">
                <a:solidFill>
                  <a:srgbClr val="FF0000"/>
                </a:solidFill>
              </a:rPr>
              <a:t>denních sazbách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od </a:t>
            </a:r>
            <a:r>
              <a:rPr lang="cs-CZ" dirty="0" smtClean="0">
                <a:solidFill>
                  <a:srgbClr val="FF0000"/>
                </a:solidFill>
              </a:rPr>
              <a:t>20 do 730 </a:t>
            </a:r>
            <a:r>
              <a:rPr lang="cs-CZ" dirty="0" smtClean="0"/>
              <a:t>celých denních sazeb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denní sazba je od </a:t>
            </a:r>
            <a:r>
              <a:rPr lang="cs-CZ" dirty="0" smtClean="0">
                <a:solidFill>
                  <a:srgbClr val="FF0000"/>
                </a:solidFill>
              </a:rPr>
              <a:t>100 Kč do 50 000 Kč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počet denních sazeb je podle povahy a závažnosti spáchaného trestného </a:t>
            </a:r>
            <a:r>
              <a:rPr lang="cs-CZ" dirty="0" smtClean="0"/>
              <a:t>činu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dvojnásobek počtu denních sazeb nesmí spolu s uloženým OS přesahovat horní hranici sazby OS za daný trestný čin</a:t>
            </a:r>
            <a:endParaRPr lang="cs-CZ" dirty="0" smtClean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výše jedné denní sazby je podle osobních a majetkových poměrů pachatele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celkem od </a:t>
            </a:r>
            <a:r>
              <a:rPr lang="cs-CZ" dirty="0" smtClean="0">
                <a:solidFill>
                  <a:srgbClr val="FF0000"/>
                </a:solidFill>
              </a:rPr>
              <a:t>2000 Kč </a:t>
            </a:r>
            <a:r>
              <a:rPr lang="cs-CZ" dirty="0" smtClean="0"/>
              <a:t>do </a:t>
            </a:r>
            <a:r>
              <a:rPr lang="cs-CZ" dirty="0" smtClean="0">
                <a:solidFill>
                  <a:srgbClr val="FF0000"/>
                </a:solidFill>
              </a:rPr>
              <a:t>36 500 000 Kč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Nejde o splátky při výkonu, ale o výpočet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počet denních sazeb x výše jedné denní sazby</a:t>
            </a:r>
          </a:p>
        </p:txBody>
      </p:sp>
    </p:spTree>
    <p:extLst>
      <p:ext uri="{BB962C8B-B14F-4D97-AF65-F5344CB8AC3E}">
        <p14:creationId xmlns:p14="http://schemas.microsoft.com/office/powerpoint/2010/main" val="1324057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Zákonnost trestních sankcí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70912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200" dirty="0" smtClean="0"/>
              <a:t>Jen </a:t>
            </a:r>
            <a:r>
              <a:rPr lang="cs-CZ" sz="3200" dirty="0" smtClean="0">
                <a:solidFill>
                  <a:srgbClr val="FF0000"/>
                </a:solidFill>
              </a:rPr>
              <a:t>zákon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FF0000"/>
                </a:solidFill>
              </a:rPr>
              <a:t>stanoví</a:t>
            </a:r>
            <a:r>
              <a:rPr lang="cs-CZ" sz="3200" dirty="0" smtClean="0"/>
              <a:t>, jaký čin (jednání) je trestným činem a jaký trest či jinou újmu lze za jeho spáchání uložit</a:t>
            </a:r>
          </a:p>
          <a:p>
            <a:pPr lvl="1" eaLnBrk="1" hangingPunct="1">
              <a:defRPr/>
            </a:pPr>
            <a:r>
              <a:rPr lang="cs-CZ" sz="2800" dirty="0" smtClean="0"/>
              <a:t>čl. 39 Listiny základních práv a svobod</a:t>
            </a:r>
          </a:p>
          <a:p>
            <a:pPr eaLnBrk="1" hangingPunct="1">
              <a:defRPr/>
            </a:pPr>
            <a:r>
              <a:rPr lang="cs-CZ" sz="3200" dirty="0" smtClean="0">
                <a:solidFill>
                  <a:srgbClr val="FF0000"/>
                </a:solidFill>
              </a:rPr>
              <a:t>Druhy a podmínky </a:t>
            </a:r>
            <a:r>
              <a:rPr lang="cs-CZ" sz="3200" dirty="0" smtClean="0"/>
              <a:t>ukládání trestních sankcí stanoví</a:t>
            </a:r>
          </a:p>
          <a:p>
            <a:pPr lvl="1" eaLnBrk="1" hangingPunct="1">
              <a:defRPr/>
            </a:pPr>
            <a:r>
              <a:rPr lang="cs-CZ" sz="2800" dirty="0" smtClean="0"/>
              <a:t>trestní zákoník a zákon o trestní odpovědnosti právnických osob a řízení proti </a:t>
            </a:r>
            <a:r>
              <a:rPr lang="cs-CZ" sz="2800" dirty="0" smtClean="0"/>
              <a:t>nim</a:t>
            </a:r>
          </a:p>
          <a:p>
            <a:pPr lvl="2" eaLnBrk="1" hangingPunct="1">
              <a:defRPr/>
            </a:pPr>
            <a:r>
              <a:rPr lang="cs-CZ" sz="2400" dirty="0" smtClean="0"/>
              <a:t>též </a:t>
            </a:r>
            <a:r>
              <a:rPr lang="cs-CZ" sz="2400" dirty="0" smtClean="0"/>
              <a:t>zákon o soudnictví ve věcech </a:t>
            </a:r>
            <a:r>
              <a:rPr lang="cs-CZ" sz="2400" dirty="0" smtClean="0"/>
              <a:t>mládeže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263187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věci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Podle § 70 až § 72 TZ se uloží, pokud </a:t>
            </a:r>
            <a:r>
              <a:rPr lang="cs-CZ" sz="3100" dirty="0" smtClean="0">
                <a:solidFill>
                  <a:srgbClr val="FF0000"/>
                </a:solidFill>
              </a:rPr>
              <a:t>věc</a:t>
            </a:r>
            <a:r>
              <a:rPr lang="cs-CZ" sz="3100" dirty="0" smtClean="0"/>
              <a:t>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je bezprostředním výnosem z trestné činnosti (§ 70 odst. 1, 135b odst. 2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je nástrojem trestné činnosti </a:t>
            </a:r>
            <a:r>
              <a:rPr lang="cs-CZ" dirty="0"/>
              <a:t>[§ 70 odst. 2 písm. a</a:t>
            </a:r>
            <a:r>
              <a:rPr lang="cs-CZ" dirty="0" smtClean="0"/>
              <a:t>), § 135a </a:t>
            </a:r>
            <a:r>
              <a:rPr lang="cs-CZ" dirty="0"/>
              <a:t>TZ]</a:t>
            </a:r>
            <a:endParaRPr lang="cs-CZ" dirty="0" smtClean="0"/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zprostředkovaným výnosem z trestné činnosti, není-li zde nepoměr hodnot </a:t>
            </a:r>
            <a:r>
              <a:rPr lang="cs-CZ" dirty="0"/>
              <a:t>[§ 70 odst. 2 písm. b</a:t>
            </a:r>
            <a:r>
              <a:rPr lang="cs-CZ" dirty="0" smtClean="0"/>
              <a:t>), § 135b odst. 3 </a:t>
            </a:r>
            <a:r>
              <a:rPr lang="cs-CZ" dirty="0"/>
              <a:t>TZ]</a:t>
            </a:r>
            <a:endParaRPr lang="cs-CZ" dirty="0" smtClean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Musí jít o věc </a:t>
            </a:r>
            <a:r>
              <a:rPr lang="cs-CZ" sz="3100" dirty="0" smtClean="0">
                <a:solidFill>
                  <a:srgbClr val="FF0000"/>
                </a:solidFill>
              </a:rPr>
              <a:t>náležející pachateli</a:t>
            </a:r>
            <a:r>
              <a:rPr lang="cs-CZ" sz="3100" dirty="0" smtClean="0"/>
              <a:t> (§ 135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Propadnutí věci může být i samostatným trestem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Lze uložit propadnutí náhradní hodnoty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byla‑li věc, na niž by se trest vztahoval, zničena, zcizena apod. (</a:t>
            </a:r>
            <a:r>
              <a:rPr lang="cs-CZ" dirty="0"/>
              <a:t>§ </a:t>
            </a:r>
            <a:r>
              <a:rPr lang="cs-CZ" dirty="0" smtClean="0"/>
              <a:t>71 TZ)</a:t>
            </a:r>
          </a:p>
        </p:txBody>
      </p:sp>
    </p:spTree>
    <p:extLst>
      <p:ext uri="{BB962C8B-B14F-4D97-AF65-F5344CB8AC3E}">
        <p14:creationId xmlns:p14="http://schemas.microsoft.com/office/powerpoint/2010/main" val="18970921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Propadnutí majetku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Podle § 66 TZ lze uložit </a:t>
            </a:r>
            <a:r>
              <a:rPr lang="cs-CZ" dirty="0" smtClean="0">
                <a:solidFill>
                  <a:srgbClr val="FF0000"/>
                </a:solidFill>
              </a:rPr>
              <a:t>propadnutí majetku </a:t>
            </a:r>
            <a:r>
              <a:rPr lang="cs-CZ" dirty="0" smtClean="0"/>
              <a:t>pachatele, jestliže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pachateli byl uložen výjimečný trest odnětí svobody, nebo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pachatel byl odsouzen za zvlášť závažný zločin (</a:t>
            </a:r>
            <a:r>
              <a:rPr lang="cs-CZ" dirty="0"/>
              <a:t>§ 14</a:t>
            </a:r>
            <a:r>
              <a:rPr lang="cs-CZ" dirty="0" smtClean="0"/>
              <a:t> odst. 3 TZ), jímž získal nebo se snažil získat majetkový prospěch pro sebe či jiného, nebo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trestní zákoník to ve zvláštní části dovoluje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Propadnutí se vztahuje na celý majetek pachatele nebo na určenou část</a:t>
            </a:r>
          </a:p>
        </p:txBody>
      </p:sp>
    </p:spTree>
    <p:extLst>
      <p:ext uri="{BB962C8B-B14F-4D97-AF65-F5344CB8AC3E}">
        <p14:creationId xmlns:p14="http://schemas.microsoft.com/office/powerpoint/2010/main" val="4197274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činnosti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Podle § 73 a § 74 TZ lze uložit na </a:t>
            </a:r>
            <a:r>
              <a:rPr lang="cs-CZ" sz="3100" dirty="0" smtClean="0">
                <a:solidFill>
                  <a:srgbClr val="FF0000"/>
                </a:solidFill>
              </a:rPr>
              <a:t>1 rok až 10 let</a:t>
            </a:r>
            <a:r>
              <a:rPr lang="cs-CZ" sz="3100" dirty="0" smtClean="0"/>
              <a:t>, dopustil‑li se pachatel </a:t>
            </a:r>
            <a:r>
              <a:rPr lang="cs-CZ" sz="3100" dirty="0" smtClean="0"/>
              <a:t>trestného činu</a:t>
            </a:r>
            <a:r>
              <a:rPr lang="cs-CZ" sz="3100" dirty="0" smtClean="0"/>
              <a:t> </a:t>
            </a:r>
            <a:r>
              <a:rPr lang="cs-CZ" sz="3100" dirty="0" smtClean="0">
                <a:solidFill>
                  <a:srgbClr val="FF0000"/>
                </a:solidFill>
              </a:rPr>
              <a:t>v souvislosti </a:t>
            </a:r>
            <a:r>
              <a:rPr lang="cs-CZ" sz="3100" dirty="0" smtClean="0"/>
              <a:t>s určitou kvalifikovanou činností (§ 73 odst. 1 TZ),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která je pro pachatele zaměstnáním, povoláním, funkcí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ke které je třeba zvláštního povolení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jejíž výkon upravuje zvláštní právní předpis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Nelze uložit zákaz podnikání všeho druhu (bez omezení)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>
                <a:solidFill>
                  <a:srgbClr val="FF0000"/>
                </a:solidFill>
              </a:rPr>
              <a:t>Příklady</a:t>
            </a:r>
            <a:r>
              <a:rPr lang="cs-CZ" sz="3100" dirty="0" smtClean="0"/>
              <a:t> možných zákazů: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zákaz výkonu funkce člena statutárního orgánu obchodní společnosti a družstva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zákaz výkonu živnosti spočívající v nákupu zboží a jeho prodeji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600" dirty="0" smtClean="0"/>
              <a:t>zákaz řízení motorových vozidel všech druhů</a:t>
            </a:r>
          </a:p>
        </p:txBody>
      </p:sp>
    </p:spTree>
    <p:extLst>
      <p:ext uri="{BB962C8B-B14F-4D97-AF65-F5344CB8AC3E}">
        <p14:creationId xmlns:p14="http://schemas.microsoft.com/office/powerpoint/2010/main" val="41256709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Nerespektování</a:t>
            </a:r>
            <a:r>
              <a:rPr lang="cs-CZ" dirty="0" smtClean="0"/>
              <a:t> trestu ZČ může být trestným činem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maření výkonu úředního rozhodnutí a vykázání </a:t>
            </a:r>
            <a:r>
              <a:rPr lang="cs-CZ" dirty="0"/>
              <a:t>[§ 337 odst. 1 písm. a) TZ]</a:t>
            </a:r>
            <a:endParaRPr lang="cs-CZ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/>
              <a:t>Možnost </a:t>
            </a:r>
            <a:r>
              <a:rPr lang="cs-CZ" dirty="0"/>
              <a:t>uložit </a:t>
            </a:r>
            <a:r>
              <a:rPr lang="cs-CZ" dirty="0" smtClean="0"/>
              <a:t>trest ZČ </a:t>
            </a:r>
            <a:r>
              <a:rPr lang="cs-CZ" dirty="0"/>
              <a:t>jako samostatný trest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Možnost </a:t>
            </a:r>
            <a:r>
              <a:rPr lang="cs-CZ" dirty="0">
                <a:solidFill>
                  <a:srgbClr val="FF0000"/>
                </a:solidFill>
              </a:rPr>
              <a:t>podmíněného upuštění </a:t>
            </a:r>
            <a:r>
              <a:rPr lang="cs-CZ" dirty="0"/>
              <a:t>od výkonu zbytku trestu </a:t>
            </a:r>
            <a:r>
              <a:rPr lang="cs-CZ" dirty="0" smtClean="0"/>
              <a:t>ZČ po </a:t>
            </a:r>
            <a:r>
              <a:rPr lang="cs-CZ" dirty="0"/>
              <a:t>výkonu jeho poloviny (§ 90 a § 91 TZ</a:t>
            </a:r>
            <a:r>
              <a:rPr lang="cs-CZ" dirty="0" smtClean="0"/>
              <a:t>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stanovení zkušební doby až na 5 let, nikoli však na dobu kratší než je zbytek trestu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když se v této době neosvědčí, vykoná zbytek trestu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2298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</a:t>
            </a: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držení a chovu zvířat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§ 74a a § 74b TZ </a:t>
            </a:r>
            <a:r>
              <a:rPr lang="cs-CZ" dirty="0" smtClean="0"/>
              <a:t>podobná povaha jako u trestu zákazu činnosti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až </a:t>
            </a:r>
            <a:r>
              <a:rPr lang="cs-CZ" dirty="0" smtClean="0">
                <a:solidFill>
                  <a:srgbClr val="FF0000"/>
                </a:solidFill>
              </a:rPr>
              <a:t>na 10 let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dopustil-li se pachatel trestného činu </a:t>
            </a:r>
            <a:r>
              <a:rPr lang="cs-CZ" dirty="0" smtClean="0">
                <a:solidFill>
                  <a:srgbClr val="FF0000"/>
                </a:solidFill>
              </a:rPr>
              <a:t>v souvislosti </a:t>
            </a:r>
            <a:r>
              <a:rPr lang="cs-CZ" dirty="0" smtClean="0"/>
              <a:t>s držením, chovem nebo péčí o zvíře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pachateli se zakazuje držení, chov a péče o zvíře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možnost podmíněného upuštění od výkonu zbytku po polovině doby (§ 90 a § 91 TZ)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nerespektování zákazu je trestným činem maření výkonu úředního rozhodnutí a vykázání podle § 337 odst. 1 písm. f) TŘ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87320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pobytu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Podle § 75 TZ lze uložit na </a:t>
            </a:r>
            <a:r>
              <a:rPr lang="cs-CZ" sz="2600" dirty="0" smtClean="0">
                <a:solidFill>
                  <a:srgbClr val="FF0000"/>
                </a:solidFill>
              </a:rPr>
              <a:t>1 rok až 10 let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200" dirty="0" smtClean="0"/>
              <a:t>za úmyslný trestný čin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200" dirty="0" smtClean="0"/>
              <a:t>se zřetelem na dosavadní způsob života pachatele a místo spáchání činu to vyžaduje ochrana veřejného pořádku, rodiny, zdraví, mravnosti nebo majetku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200" dirty="0" smtClean="0"/>
              <a:t>nesmí jít o místo trvalého pobytu pachatele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Pachatel se nesmí zdržovat na určeném místě či v obvodu; přechodně jen s povolením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Možnost podmíněného upuštění od výkonu zbytku trestu (§ 90 a § 91 TZ)</a:t>
            </a:r>
          </a:p>
        </p:txBody>
      </p:sp>
    </p:spTree>
    <p:extLst>
      <p:ext uri="{BB962C8B-B14F-4D97-AF65-F5344CB8AC3E}">
        <p14:creationId xmlns:p14="http://schemas.microsoft.com/office/powerpoint/2010/main" val="17271798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 vstupu na sportovní, kulturní a jiné společenské akce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/>
              <a:t>Podle § 76 a § 77 TZ </a:t>
            </a:r>
            <a:r>
              <a:rPr lang="cs-CZ" dirty="0" smtClean="0">
                <a:solidFill>
                  <a:srgbClr val="FF0000"/>
                </a:solidFill>
              </a:rPr>
              <a:t>až na 10 let</a:t>
            </a:r>
            <a:r>
              <a:rPr lang="cs-CZ" dirty="0" smtClean="0"/>
              <a:t>, dopustil-li se pachatel úmyslného trestného činu v souvislosti s návštěvou takové akce</a:t>
            </a:r>
          </a:p>
          <a:p>
            <a:pPr eaLnBrk="1" hangingPunct="1">
              <a:defRPr/>
            </a:pPr>
            <a:r>
              <a:rPr lang="cs-CZ" dirty="0" smtClean="0"/>
              <a:t>Možnost uložit jako samostatný trest</a:t>
            </a:r>
          </a:p>
          <a:p>
            <a:pPr eaLnBrk="1" hangingPunct="1">
              <a:defRPr/>
            </a:pPr>
            <a:r>
              <a:rPr lang="cs-CZ" dirty="0" smtClean="0"/>
              <a:t>Kontrola probačním úředníkem nebo povinnost dostavit se před akcí na Policii České republiky</a:t>
            </a:r>
          </a:p>
          <a:p>
            <a:pPr eaLnBrk="1" hangingPunct="1">
              <a:defRPr/>
            </a:pPr>
            <a:r>
              <a:rPr lang="cs-CZ" dirty="0" smtClean="0"/>
              <a:t>Možnost podmíněného upuštění od výkonu zbytku trestu (§ 90 a § 91 TZ)</a:t>
            </a:r>
          </a:p>
        </p:txBody>
      </p:sp>
    </p:spTree>
    <p:extLst>
      <p:ext uri="{BB962C8B-B14F-4D97-AF65-F5344CB8AC3E}">
        <p14:creationId xmlns:p14="http://schemas.microsoft.com/office/powerpoint/2010/main" val="18774793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Vyhoštění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Podle § 80 TZ ho lze uložit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nejde-li o občana České republiky a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vyžaduje-li to bezpečnost lidí nebo majetku nebo jiný obecný zájem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Má </a:t>
            </a:r>
            <a:r>
              <a:rPr lang="cs-CZ" dirty="0" smtClean="0">
                <a:solidFill>
                  <a:srgbClr val="FF0000"/>
                </a:solidFill>
              </a:rPr>
              <a:t>dvě</a:t>
            </a:r>
            <a:r>
              <a:rPr lang="cs-CZ" dirty="0" smtClean="0"/>
              <a:t> formy trvání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od 1 roku do 10 let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na dobu neurčitou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Překážky</a:t>
            </a:r>
            <a:r>
              <a:rPr lang="cs-CZ" dirty="0" smtClean="0"/>
              <a:t> podle § 80 odst. 3 TZ, např.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nelze zjistit státní příslušnost pachatele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pachateli byl poskytnut v České republice azyl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jsou zde humanitární důvody apod.</a:t>
            </a:r>
          </a:p>
        </p:txBody>
      </p:sp>
    </p:spTree>
    <p:extLst>
      <p:ext uri="{BB962C8B-B14F-4D97-AF65-F5344CB8AC3E}">
        <p14:creationId xmlns:p14="http://schemas.microsoft.com/office/powerpoint/2010/main" val="405487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Ochranná opatření – fyzické osoby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Clr>
                <a:schemeClr val="tx2">
                  <a:lumMod val="75000"/>
                </a:schemeClr>
              </a:buClr>
              <a:defRPr/>
            </a:pPr>
            <a:r>
              <a:rPr lang="cs-CZ" sz="3200" dirty="0" smtClean="0"/>
              <a:t>Dospělí pachatelé</a:t>
            </a:r>
          </a:p>
          <a:p>
            <a:pPr lvl="1" eaLnBrk="1" hangingPunct="1">
              <a:defRPr/>
            </a:pPr>
            <a:r>
              <a:rPr lang="cs-CZ" sz="2800" dirty="0" smtClean="0"/>
              <a:t>ochranné léčení</a:t>
            </a:r>
          </a:p>
          <a:p>
            <a:pPr lvl="1" eaLnBrk="1" hangingPunct="1">
              <a:defRPr/>
            </a:pPr>
            <a:r>
              <a:rPr lang="cs-CZ" sz="2800" dirty="0" smtClean="0"/>
              <a:t>zabezpečovací detence</a:t>
            </a:r>
          </a:p>
          <a:p>
            <a:pPr lvl="1" eaLnBrk="1" hangingPunct="1">
              <a:defRPr/>
            </a:pPr>
            <a:r>
              <a:rPr lang="cs-CZ" sz="2800" dirty="0" smtClean="0"/>
              <a:t>zabrání věci nebo náhradní hodnoty</a:t>
            </a:r>
          </a:p>
          <a:p>
            <a:pPr lvl="1" eaLnBrk="1" hangingPunct="1">
              <a:defRPr/>
            </a:pPr>
            <a:r>
              <a:rPr lang="cs-CZ" sz="2800" dirty="0" smtClean="0"/>
              <a:t>zabrání části majetku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2">
                  <a:lumMod val="75000"/>
                </a:schemeClr>
              </a:buClr>
              <a:defRPr/>
            </a:pPr>
            <a:r>
              <a:rPr lang="cs-CZ" sz="3200" dirty="0" smtClean="0"/>
              <a:t>Mladiství pachatelé</a:t>
            </a:r>
          </a:p>
          <a:p>
            <a:pPr lvl="1" eaLnBrk="1" hangingPunct="1">
              <a:defRPr/>
            </a:pPr>
            <a:r>
              <a:rPr lang="cs-CZ" sz="2800" dirty="0" smtClean="0"/>
              <a:t>ochranné léčení</a:t>
            </a:r>
          </a:p>
          <a:p>
            <a:pPr lvl="1" eaLnBrk="1" hangingPunct="1">
              <a:defRPr/>
            </a:pPr>
            <a:r>
              <a:rPr lang="cs-CZ" sz="2800" dirty="0" smtClean="0"/>
              <a:t>zabezpečovací detence</a:t>
            </a:r>
          </a:p>
          <a:p>
            <a:pPr lvl="1" eaLnBrk="1" hangingPunct="1">
              <a:defRPr/>
            </a:pPr>
            <a:r>
              <a:rPr lang="cs-CZ" sz="2800" dirty="0" smtClean="0"/>
              <a:t>zabrání věci nebo náhradní hodnoty</a:t>
            </a:r>
          </a:p>
          <a:p>
            <a:pPr lvl="1" eaLnBrk="1" hangingPunct="1">
              <a:defRPr/>
            </a:pPr>
            <a:r>
              <a:rPr lang="cs-CZ" sz="2800" dirty="0" smtClean="0"/>
              <a:t>zabrání části majetku</a:t>
            </a:r>
          </a:p>
          <a:p>
            <a:pPr lvl="1" eaLnBrk="1" hangingPunct="1">
              <a:defRPr/>
            </a:pPr>
            <a:r>
              <a:rPr lang="cs-CZ" sz="2800" dirty="0" smtClean="0"/>
              <a:t>ochranná výchova</a:t>
            </a:r>
          </a:p>
        </p:txBody>
      </p:sp>
    </p:spTree>
    <p:extLst>
      <p:ext uri="{BB962C8B-B14F-4D97-AF65-F5344CB8AC3E}">
        <p14:creationId xmlns:p14="http://schemas.microsoft.com/office/powerpoint/2010/main" val="2546447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Ochranné opatření – právnické osoby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46042"/>
          </a:xfrm>
        </p:spPr>
        <p:txBody>
          <a:bodyPr/>
          <a:lstStyle/>
          <a:p>
            <a:pPr eaLnBrk="1" hangingPunct="1">
              <a:buClr>
                <a:schemeClr val="tx2">
                  <a:lumMod val="75000"/>
                </a:schemeClr>
              </a:buClr>
              <a:defRPr/>
            </a:pPr>
            <a:r>
              <a:rPr lang="cs-CZ" dirty="0" smtClean="0"/>
              <a:t>Jen </a:t>
            </a:r>
            <a:r>
              <a:rPr lang="cs-CZ" dirty="0" smtClean="0">
                <a:solidFill>
                  <a:srgbClr val="FF0000"/>
                </a:solidFill>
              </a:rPr>
              <a:t>dvě ochranná opatření</a:t>
            </a:r>
            <a:r>
              <a:rPr lang="cs-CZ" dirty="0" smtClean="0"/>
              <a:t>:</a:t>
            </a:r>
          </a:p>
          <a:p>
            <a:pPr lvl="1" eaLnBrk="1" hangingPunct="1">
              <a:defRPr/>
            </a:pPr>
            <a:r>
              <a:rPr lang="cs-CZ" dirty="0" smtClean="0"/>
              <a:t>zabrání věci včetně náhradní hodnoty, spisů a zařízení</a:t>
            </a:r>
          </a:p>
          <a:p>
            <a:pPr lvl="1" eaLnBrk="1" hangingPunct="1">
              <a:buClr>
                <a:schemeClr val="accent6"/>
              </a:buClr>
              <a:defRPr/>
            </a:pPr>
            <a:r>
              <a:rPr lang="cs-CZ" dirty="0" smtClean="0"/>
              <a:t>zabrání části majetku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defRPr/>
            </a:pPr>
            <a:r>
              <a:rPr lang="cs-CZ" dirty="0" smtClean="0"/>
              <a:t>Ukládají se za podmínek stanovených trestním zákoníkem</a:t>
            </a:r>
          </a:p>
          <a:p>
            <a:pPr lvl="1" eaLnBrk="1" hangingPunct="1">
              <a:defRPr/>
            </a:pPr>
            <a:r>
              <a:rPr lang="cs-CZ" dirty="0" smtClean="0"/>
              <a:t>podobně jako u fyzických osob</a:t>
            </a:r>
          </a:p>
          <a:p>
            <a:pPr eaLnBrk="1" hangingPunct="1">
              <a:buClr>
                <a:schemeClr val="tx2">
                  <a:lumMod val="75000"/>
                </a:schemeClr>
              </a:buClr>
              <a:defRPr/>
            </a:pPr>
            <a:r>
              <a:rPr lang="cs-CZ" dirty="0" smtClean="0"/>
              <a:t>Není možné uložit žádné jiné z těch, která jsou přípustná u fyzických osob</a:t>
            </a:r>
          </a:p>
        </p:txBody>
      </p:sp>
    </p:spTree>
    <p:extLst>
      <p:ext uri="{BB962C8B-B14F-4D97-AF65-F5344CB8AC3E}">
        <p14:creationId xmlns:p14="http://schemas.microsoft.com/office/powerpoint/2010/main" val="1387432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Zákonnost trestních sankcí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Trestní sankce může ukládat </a:t>
            </a:r>
            <a:r>
              <a:rPr lang="cs-CZ" dirty="0">
                <a:solidFill>
                  <a:srgbClr val="FF0000"/>
                </a:solidFill>
              </a:rPr>
              <a:t>jen soud </a:t>
            </a:r>
            <a:r>
              <a:rPr lang="cs-CZ" dirty="0"/>
              <a:t>v trestním řízení</a:t>
            </a:r>
          </a:p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Výkon</a:t>
            </a:r>
            <a:r>
              <a:rPr lang="cs-CZ" dirty="0"/>
              <a:t> trestních sankcí upravují zejména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trestní řád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zákon o výkonu trestu odnětí svobody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zákon o výkonu zabezpečovací detence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zákon o soudnictví ve věcech mládeže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zákon o trestní odpovědnosti právnických osob a řízení proti nim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řád výkonu trestu odnětí svobody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jednací a kancelářský řád pro </a:t>
            </a:r>
            <a:r>
              <a:rPr lang="cs-CZ" dirty="0" smtClean="0"/>
              <a:t>soudy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30535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Zabrání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000" dirty="0" smtClean="0"/>
              <a:t>Podle § 101 odst. 1 TZ, </a:t>
            </a:r>
            <a:r>
              <a:rPr lang="cs-CZ" sz="3000" dirty="0" smtClean="0">
                <a:solidFill>
                  <a:srgbClr val="FF0000"/>
                </a:solidFill>
              </a:rPr>
              <a:t>nebyl-li uložen trest propadnutí věci</a:t>
            </a:r>
            <a:r>
              <a:rPr lang="cs-CZ" sz="3000" dirty="0" smtClean="0"/>
              <a:t> (</a:t>
            </a:r>
            <a:r>
              <a:rPr lang="cs-CZ" dirty="0" smtClean="0"/>
              <a:t>§ 70</a:t>
            </a:r>
            <a:r>
              <a:rPr lang="cs-CZ" sz="3000" dirty="0" smtClean="0"/>
              <a:t> TZ), lze zabrat takovou věc, která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náleží pachateli, jehož nelze stíhat nebo odsoudit (je-li např. nepříčetný – § 26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náleží pachateli, od jehož potrestání soud upustil (např. podle </a:t>
            </a:r>
            <a:r>
              <a:rPr lang="cs-CZ" dirty="0"/>
              <a:t>§ 46</a:t>
            </a:r>
            <a:r>
              <a:rPr lang="cs-CZ" dirty="0" smtClean="0"/>
              <a:t> a § 47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ohrožuje bezpečnost lidí, majetku nebo společnosti nebo hrozí další zneužití ke spáchání zločinu (např. střelné zbraně, výbušniny, drogy)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 smtClean="0"/>
              <a:t>Podle § 101 odst. 2 TZ lze uložit zabrání věci i v některých dalších případech (zejména výnosu z trestné činnosti)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Za podmínek § 101 TZ se vysloví zabrání též u právnické osoby (§ 26 ZTOPO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00250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Zabrání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3100" dirty="0" smtClean="0"/>
              <a:t>Jde-li o věc uvedenou v § 70 odst. 2 písm. a) TZ, tj. pokud byla: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užita </a:t>
            </a:r>
            <a:r>
              <a:rPr lang="cs-CZ" dirty="0" smtClean="0"/>
              <a:t>nebo </a:t>
            </a:r>
            <a:r>
              <a:rPr lang="cs-CZ" dirty="0" smtClean="0">
                <a:solidFill>
                  <a:srgbClr val="FF0000"/>
                </a:solidFill>
              </a:rPr>
              <a:t>určena</a:t>
            </a:r>
            <a:r>
              <a:rPr lang="cs-CZ" dirty="0" smtClean="0"/>
              <a:t> ke spáchání trestného činu</a:t>
            </a:r>
            <a:endParaRPr lang="cs-CZ" dirty="0"/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 smtClean="0"/>
              <a:t>Jde-li o věc uvedenou v § 101 odst. 2 TZ, tj.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která je bezprostředním nebo zprostředkovaným </a:t>
            </a:r>
            <a:r>
              <a:rPr lang="cs-CZ" dirty="0" smtClean="0">
                <a:solidFill>
                  <a:srgbClr val="FF0000"/>
                </a:solidFill>
              </a:rPr>
              <a:t>výnosem</a:t>
            </a:r>
            <a:r>
              <a:rPr lang="cs-CZ" dirty="0" smtClean="0"/>
              <a:t> z trestné činnosti, není-li ve vztahu k ní nabytá věc zcela zanedbatelná,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a u níž jsou splněny další podmínky podle písm. a) až f), např.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náleží pachateli, který byl odsouzen za TČ, z něhož věc pochází, nebo pachateli, jehož nelze stíhat nebo odsoudit, nebo pachateli, od jehož potrestání soud upustil,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 smtClean="0"/>
              <a:t>náleží nepříčetné osobě nebo jiné osobě, na kterou pachatel věc převedl, anebo je v majetku svěřenského fondu nebo podílového fondu</a:t>
            </a:r>
          </a:p>
        </p:txBody>
      </p:sp>
    </p:spTree>
    <p:extLst>
      <p:ext uri="{BB962C8B-B14F-4D97-AF65-F5344CB8AC3E}">
        <p14:creationId xmlns:p14="http://schemas.microsoft.com/office/powerpoint/2010/main" val="38886880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Zabrání náhradní hodnoty a spisů a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 smtClean="0"/>
              <a:t>Podle § 102 TZ lze zabrat </a:t>
            </a:r>
            <a:r>
              <a:rPr lang="cs-CZ" sz="2800" dirty="0" smtClean="0">
                <a:solidFill>
                  <a:srgbClr val="FF0000"/>
                </a:solidFill>
              </a:rPr>
              <a:t>náhradní hodnotu</a:t>
            </a:r>
            <a:r>
              <a:rPr lang="cs-CZ" sz="2800" dirty="0" smtClean="0"/>
              <a:t> za věc,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která by mohla být zabrána podle § 101 TZ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která byla předmětem trestu propadnutí věci podle </a:t>
            </a:r>
            <a:r>
              <a:rPr lang="cs-CZ" sz="2400" dirty="0"/>
              <a:t>§ 70</a:t>
            </a:r>
            <a:r>
              <a:rPr lang="cs-CZ" sz="2400" dirty="0" smtClean="0"/>
              <a:t> TZ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pokud ten, komu náleží, ji zničí, poškodí, zcizí, odstraní, učiní neupotřebitelnou, zužitkuje, a tím zmaří výkon zabrání či propadnutí věci</a:t>
            </a:r>
          </a:p>
          <a:p>
            <a:pPr eaLnBrk="1" hangingPunct="1">
              <a:lnSpc>
                <a:spcPct val="11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 smtClean="0"/>
              <a:t>Podle § 103 TZ lze zabrat </a:t>
            </a:r>
            <a:r>
              <a:rPr lang="cs-CZ" sz="2800" dirty="0" smtClean="0">
                <a:solidFill>
                  <a:srgbClr val="FF0000"/>
                </a:solidFill>
              </a:rPr>
              <a:t>spisy a zařízení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např. spisy se závadným obsahem určené k rozšiřování</a:t>
            </a:r>
          </a:p>
        </p:txBody>
      </p:sp>
    </p:spTree>
    <p:extLst>
      <p:ext uri="{BB962C8B-B14F-4D97-AF65-F5344CB8AC3E}">
        <p14:creationId xmlns:p14="http://schemas.microsoft.com/office/powerpoint/2010/main" val="35203637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Zabrání </a:t>
            </a: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části majetku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 smtClean="0"/>
              <a:t>Podle § 102a TZ může soud uložit zabrání </a:t>
            </a:r>
            <a:r>
              <a:rPr lang="cs-CZ" dirty="0" smtClean="0">
                <a:solidFill>
                  <a:srgbClr val="FF0000"/>
                </a:solidFill>
              </a:rPr>
              <a:t>části majetku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 smtClean="0"/>
              <a:t>pachateli, který byl uznán vinným některým z vyjmenovaných trestných činů a získal nebo se snažil získat majetkový prospěch, a soud má za to, že část majetku je výnosem z trestné činnosti s ohledem na stanovený nepoměr k příjmům pachatele (§ 102a odst. 1 TZ),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400" dirty="0" smtClean="0"/>
              <a:t>pokud pachatel určitou věc jako výnos z trestné činnosti převedl na určité osoby nebo do určitého majetku (§ 102a odst. 2 TZ)</a:t>
            </a:r>
          </a:p>
          <a:p>
            <a:pPr>
              <a:lnSpc>
                <a:spcPct val="120000"/>
              </a:lnSpc>
              <a:defRPr/>
            </a:pPr>
            <a:r>
              <a:rPr lang="cs-CZ" dirty="0" smtClean="0"/>
              <a:t>Lze uložit zabrání náhradní hodnoty (§ 102a odst. 4 TZ)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72864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Důsledky odsouzení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Každé pravomocné odsouzení fyzické i právnické osoby se </a:t>
            </a:r>
            <a:r>
              <a:rPr lang="cs-CZ" sz="2600" dirty="0" smtClean="0">
                <a:solidFill>
                  <a:srgbClr val="FF0000"/>
                </a:solidFill>
              </a:rPr>
              <a:t>zapisuje do evidence </a:t>
            </a:r>
            <a:r>
              <a:rPr lang="cs-CZ" sz="2600" dirty="0" smtClean="0"/>
              <a:t>Rejstříku trestů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zákon č. 269/1994 Sb., ve znění pozdějších předpisů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ve </a:t>
            </a:r>
            <a:r>
              <a:rPr lang="cs-CZ" sz="2400" dirty="0" smtClean="0">
                <a:solidFill>
                  <a:srgbClr val="FF0000"/>
                </a:solidFill>
              </a:rPr>
              <a:t>výpisu </a:t>
            </a:r>
            <a:r>
              <a:rPr lang="cs-CZ" sz="2400" dirty="0" smtClean="0"/>
              <a:t>z evidence se odsouzení vykazuje až do jeho zahlazení nebo do vzniku fikce neodsouzení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 smtClean="0"/>
              <a:t>v </a:t>
            </a:r>
            <a:r>
              <a:rPr lang="cs-CZ" sz="2400" dirty="0" smtClean="0">
                <a:solidFill>
                  <a:srgbClr val="FF0000"/>
                </a:solidFill>
              </a:rPr>
              <a:t>opisu </a:t>
            </a:r>
            <a:r>
              <a:rPr lang="cs-CZ" sz="2400" dirty="0" smtClean="0"/>
              <a:t>z evidence se vykazují všechna (i zahlazená) odsouzení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Odsouzení může být </a:t>
            </a:r>
            <a:r>
              <a:rPr lang="cs-CZ" sz="2600" dirty="0" smtClean="0">
                <a:solidFill>
                  <a:srgbClr val="FF0000"/>
                </a:solidFill>
              </a:rPr>
              <a:t>překážkou bezúhonnosti</a:t>
            </a:r>
            <a:r>
              <a:rPr lang="cs-CZ" sz="2600" dirty="0" smtClean="0"/>
              <a:t>, která je někdy podmínkou k oprávnění podnikat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100" dirty="0" smtClean="0"/>
              <a:t>např. § 6 odst. 2 živnostenského zákona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Odsouzení může být </a:t>
            </a:r>
            <a:r>
              <a:rPr lang="cs-CZ" sz="2600" dirty="0" smtClean="0">
                <a:solidFill>
                  <a:srgbClr val="FF0000"/>
                </a:solidFill>
              </a:rPr>
              <a:t>překážkou podnikání</a:t>
            </a:r>
            <a:r>
              <a:rPr lang="cs-CZ" sz="2600" dirty="0" smtClean="0"/>
              <a:t>, byl-li uložen trest zákazu činnosti zahrnující i určité podnikání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600" dirty="0" smtClean="0"/>
              <a:t>Odsouzení zakládá </a:t>
            </a:r>
            <a:r>
              <a:rPr lang="cs-CZ" sz="2600" dirty="0" smtClean="0">
                <a:solidFill>
                  <a:srgbClr val="FF0000"/>
                </a:solidFill>
              </a:rPr>
              <a:t>recidivu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100" dirty="0" smtClean="0"/>
              <a:t>při spáchání dalšího trestného činu se zpřísňuje trest</a:t>
            </a:r>
          </a:p>
        </p:txBody>
      </p:sp>
    </p:spTree>
    <p:extLst>
      <p:ext uri="{BB962C8B-B14F-4D97-AF65-F5344CB8AC3E}">
        <p14:creationId xmlns:p14="http://schemas.microsoft.com/office/powerpoint/2010/main" val="39318821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Zánik důsledků odsouzení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500" dirty="0" smtClean="0">
                <a:solidFill>
                  <a:srgbClr val="FF0000"/>
                </a:solidFill>
              </a:rPr>
              <a:t>Zahlazení </a:t>
            </a:r>
            <a:r>
              <a:rPr lang="cs-CZ" sz="3500" dirty="0" smtClean="0"/>
              <a:t>odsouzení podle </a:t>
            </a:r>
            <a:r>
              <a:rPr lang="cs-CZ" sz="3500" dirty="0"/>
              <a:t>§ 105 TZ </a:t>
            </a:r>
            <a:r>
              <a:rPr lang="cs-CZ" sz="3500" dirty="0" smtClean="0"/>
              <a:t>(rozhodnutí soudu)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po výkonu některých druhů trestů (odnětí svobody, domácího vězení, propadnutí majetku, propadnutí věci, peněžitého trestu za úmyslný trestný čin) 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po uplynutí určité doby od výkonu (1 rok až 15 let)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 smtClean="0">
                <a:solidFill>
                  <a:srgbClr val="FF0000"/>
                </a:solidFill>
              </a:rPr>
              <a:t>Osvědčení</a:t>
            </a:r>
            <a:r>
              <a:rPr lang="cs-CZ" sz="3500" dirty="0" smtClean="0"/>
              <a:t> se ve zkušební době (rozhodnutí soudu nebo uplynutí doby)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u podmíněného upuštění od potrestání s dohledem (§ 48 odst. 8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u podmíněného odsouzení (případně i s dohledem) – § 83 odst. 4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 smtClean="0">
                <a:solidFill>
                  <a:srgbClr val="FF0000"/>
                </a:solidFill>
              </a:rPr>
              <a:t>Po výkonu </a:t>
            </a:r>
            <a:r>
              <a:rPr lang="cs-CZ" sz="3500" dirty="0" smtClean="0"/>
              <a:t>některých druhů trestů (ze zákona)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obecně prospěšné práce (§ 65 odst. 4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zákaz činnosti (§ 74 odst. 2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 smtClean="0"/>
              <a:t>peněžitý </a:t>
            </a:r>
            <a:r>
              <a:rPr lang="cs-CZ" sz="2900" dirty="0" smtClean="0"/>
              <a:t>trest – nebyl-li uložen za zvlášť závažný zločin </a:t>
            </a:r>
            <a:r>
              <a:rPr lang="cs-CZ" sz="2900" dirty="0" smtClean="0"/>
              <a:t>(§ 69 odst. 4 TZ)</a:t>
            </a:r>
          </a:p>
        </p:txBody>
      </p:sp>
    </p:spTree>
    <p:extLst>
      <p:ext uri="{BB962C8B-B14F-4D97-AF65-F5344CB8AC3E}">
        <p14:creationId xmlns:p14="http://schemas.microsoft.com/office/powerpoint/2010/main" val="21814839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Zánik důsledků odsouzení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 smtClean="0"/>
              <a:t>Musí být splněny podmínky </a:t>
            </a:r>
            <a:r>
              <a:rPr lang="cs-CZ" sz="3100" dirty="0" smtClean="0">
                <a:solidFill>
                  <a:srgbClr val="FF0000"/>
                </a:solidFill>
              </a:rPr>
              <a:t>u všech trestů</a:t>
            </a:r>
            <a:r>
              <a:rPr lang="cs-CZ" sz="3100" dirty="0" smtClean="0"/>
              <a:t>, které byly uloženy vedle sebe (§ 105 odst. 5 až </a:t>
            </a:r>
            <a:r>
              <a:rPr lang="cs-CZ" sz="3100" dirty="0"/>
              <a:t>7</a:t>
            </a:r>
            <a:r>
              <a:rPr lang="cs-CZ" sz="3100" dirty="0" smtClean="0"/>
              <a:t>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nelze zahladit jen některý druh trestu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musí být vykonáno ochranné opatření, pokud bylo uloženo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 smtClean="0"/>
              <a:t>Pokud se u některého trestu vyžaduje zahlazení a u jiného vzniká fikce neodsouzení ze zákona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je třeba rozhodnout o zahlazení celého odsouzení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např. při osvědčení o PO a uloženém </a:t>
            </a:r>
            <a:r>
              <a:rPr lang="cs-CZ" dirty="0" smtClean="0"/>
              <a:t>PT za zvlášť závažný zločin</a:t>
            </a:r>
            <a:endParaRPr lang="cs-CZ" dirty="0" smtClean="0"/>
          </a:p>
          <a:p>
            <a:pPr>
              <a:lnSpc>
                <a:spcPct val="120000"/>
              </a:lnSpc>
              <a:defRPr/>
            </a:pPr>
            <a:r>
              <a:rPr lang="cs-CZ" sz="3100" dirty="0" smtClean="0"/>
              <a:t>Po zahlazení odsouzení nebo za splnění dalších zákonných podmínek ze zákona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vzniká fikce, že se na pachatele hledí, </a:t>
            </a:r>
            <a:r>
              <a:rPr lang="cs-CZ" dirty="0" smtClean="0">
                <a:solidFill>
                  <a:srgbClr val="FF0000"/>
                </a:solidFill>
              </a:rPr>
              <a:t>jako kdyby nebyl odsouzen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odsouzení se nemusí uvádět, není to ve výpisu z evidence Rejstříku trestů (v opise se však vykazuje)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02526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Některé zkratky</a:t>
            </a:r>
            <a:endParaRPr lang="cs-CZ" sz="44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OS – trest odnětí svobody</a:t>
            </a:r>
          </a:p>
          <a:p>
            <a:pPr>
              <a:defRPr/>
            </a:pPr>
            <a:r>
              <a:rPr lang="cs-CZ" dirty="0" smtClean="0"/>
              <a:t>PO – podmíněné odsouzení</a:t>
            </a:r>
          </a:p>
          <a:p>
            <a:pPr>
              <a:defRPr/>
            </a:pPr>
            <a:r>
              <a:rPr lang="cs-CZ" dirty="0" smtClean="0"/>
              <a:t>DV – trest domácího vězení</a:t>
            </a:r>
          </a:p>
          <a:p>
            <a:pPr>
              <a:defRPr/>
            </a:pPr>
            <a:r>
              <a:rPr lang="cs-CZ" dirty="0" smtClean="0"/>
              <a:t>OPP – trest obecně prospěšných prací</a:t>
            </a:r>
          </a:p>
          <a:p>
            <a:pPr>
              <a:defRPr/>
            </a:pPr>
            <a:r>
              <a:rPr lang="cs-CZ" dirty="0" smtClean="0"/>
              <a:t>PT – peněžitý trest</a:t>
            </a:r>
          </a:p>
          <a:p>
            <a:pPr>
              <a:defRPr/>
            </a:pPr>
            <a:r>
              <a:rPr lang="cs-CZ" dirty="0" smtClean="0"/>
              <a:t>ZČ – trest zákazu činnosti</a:t>
            </a:r>
          </a:p>
          <a:p>
            <a:pPr>
              <a:defRPr/>
            </a:pPr>
            <a:r>
              <a:rPr lang="cs-CZ" dirty="0" smtClean="0"/>
              <a:t>TČ – trestný čin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9474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Některé zkratky</a:t>
            </a:r>
            <a:endParaRPr lang="cs-CZ" sz="4400" dirty="0"/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TZ – zákon č. 40/2009 Sb., trestní zákoník,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/>
              <a:t>ZTOPO – zákon č. 418/2011 Sb., o trestní odpovědnosti právnických osob a řízení proti nim, ve znění pozdějších </a:t>
            </a:r>
            <a:r>
              <a:rPr lang="cs-CZ" dirty="0" smtClean="0"/>
              <a:t>předpisů</a:t>
            </a:r>
          </a:p>
          <a:p>
            <a:pPr>
              <a:defRPr/>
            </a:pPr>
            <a:r>
              <a:rPr lang="cs-CZ" dirty="0" smtClean="0"/>
              <a:t>TŘ – zákon č. 141/1961 Sb., trestní řád, ve znění pozdějších předpisů</a:t>
            </a:r>
            <a:endParaRPr lang="cs-CZ" dirty="0"/>
          </a:p>
          <a:p>
            <a:pPr>
              <a:defRPr/>
            </a:pPr>
            <a:r>
              <a:rPr lang="cs-CZ" dirty="0" smtClean="0"/>
              <a:t>TČ – trestný čin, trestné činy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Sankce v trestním právu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000" dirty="0" smtClean="0"/>
              <a:t>Pro pachatele – </a:t>
            </a:r>
            <a:r>
              <a:rPr lang="cs-CZ" sz="3000" dirty="0" smtClean="0">
                <a:solidFill>
                  <a:srgbClr val="FF0000"/>
                </a:solidFill>
              </a:rPr>
              <a:t>fyzické osoby </a:t>
            </a:r>
            <a:r>
              <a:rPr lang="cs-CZ" sz="3000" dirty="0" smtClean="0"/>
              <a:t>starší 18 let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tresty (§ 39 až § 95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ochranná opatření (§ 96 až § 104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 smtClean="0"/>
              <a:t>Pro </a:t>
            </a:r>
            <a:r>
              <a:rPr lang="cs-CZ" sz="3000" dirty="0" smtClean="0">
                <a:solidFill>
                  <a:srgbClr val="FF0000"/>
                </a:solidFill>
              </a:rPr>
              <a:t>mladistvé</a:t>
            </a:r>
            <a:r>
              <a:rPr lang="cs-CZ" sz="3000" dirty="0" smtClean="0"/>
              <a:t> pachatele (15 až 18 let)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výchovná opatření (§ 15 až § 20 ZSM)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ochranná opatření (§ 21 až § 23 ZSM, § 96 až § 104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trestní opatření (§ 24 až § 35 ZSM)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 smtClean="0"/>
              <a:t>Pro </a:t>
            </a:r>
            <a:r>
              <a:rPr lang="cs-CZ" sz="3000" dirty="0" smtClean="0">
                <a:solidFill>
                  <a:srgbClr val="FF0000"/>
                </a:solidFill>
              </a:rPr>
              <a:t>právnické osoby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tresty (§ 16 až § 23 ZTOPO)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 smtClean="0"/>
              <a:t>ochranná opatření (§ 26 a § 26a ZTOPO)</a:t>
            </a:r>
          </a:p>
        </p:txBody>
      </p:sp>
    </p:spTree>
    <p:extLst>
      <p:ext uri="{BB962C8B-B14F-4D97-AF65-F5344CB8AC3E}">
        <p14:creationId xmlns:p14="http://schemas.microsoft.com/office/powerpoint/2010/main" val="47212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Sankce pro dospělé fyzické osoby</a:t>
            </a:r>
          </a:p>
        </p:txBody>
      </p:sp>
      <p:sp>
        <p:nvSpPr>
          <p:cNvPr id="11280" name="Rectangle 16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504058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cs-CZ" dirty="0" smtClean="0">
                <a:solidFill>
                  <a:srgbClr val="FF0000"/>
                </a:solidFill>
              </a:rPr>
              <a:t>Tresty</a:t>
            </a:r>
            <a:r>
              <a:rPr lang="cs-CZ" dirty="0" smtClean="0"/>
              <a:t> (§ 52 TZ):</a:t>
            </a:r>
          </a:p>
          <a:p>
            <a:pPr lvl="1" eaLnBrk="1" hangingPunct="1">
              <a:defRPr/>
            </a:pPr>
            <a:r>
              <a:rPr lang="cs-CZ" dirty="0" smtClean="0"/>
              <a:t>odnětí svobody</a:t>
            </a:r>
          </a:p>
          <a:p>
            <a:pPr lvl="1" eaLnBrk="1" hangingPunct="1">
              <a:defRPr/>
            </a:pPr>
            <a:r>
              <a:rPr lang="cs-CZ" dirty="0" smtClean="0"/>
              <a:t>domácí vězení</a:t>
            </a:r>
          </a:p>
          <a:p>
            <a:pPr lvl="1" eaLnBrk="1" hangingPunct="1">
              <a:defRPr/>
            </a:pPr>
            <a:r>
              <a:rPr lang="cs-CZ" dirty="0" smtClean="0"/>
              <a:t>obecně prospěšné práce </a:t>
            </a:r>
          </a:p>
          <a:p>
            <a:pPr lvl="1" eaLnBrk="1" hangingPunct="1">
              <a:defRPr/>
            </a:pPr>
            <a:r>
              <a:rPr lang="cs-CZ" dirty="0" smtClean="0"/>
              <a:t>propadnutí majetku </a:t>
            </a:r>
          </a:p>
          <a:p>
            <a:pPr lvl="1" eaLnBrk="1" hangingPunct="1">
              <a:defRPr/>
            </a:pPr>
            <a:r>
              <a:rPr lang="cs-CZ" dirty="0" smtClean="0"/>
              <a:t>peněžitý trest</a:t>
            </a:r>
          </a:p>
          <a:p>
            <a:pPr lvl="1" eaLnBrk="1" hangingPunct="1">
              <a:defRPr/>
            </a:pPr>
            <a:r>
              <a:rPr lang="cs-CZ" dirty="0" smtClean="0"/>
              <a:t>propadnutí věci</a:t>
            </a:r>
          </a:p>
          <a:p>
            <a:pPr lvl="1" eaLnBrk="1" hangingPunct="1">
              <a:defRPr/>
            </a:pPr>
            <a:r>
              <a:rPr lang="cs-CZ" dirty="0" smtClean="0"/>
              <a:t>zákaz </a:t>
            </a:r>
            <a:r>
              <a:rPr lang="cs-CZ" dirty="0" smtClean="0"/>
              <a:t>činnosti</a:t>
            </a:r>
          </a:p>
          <a:p>
            <a:pPr lvl="1" eaLnBrk="1" hangingPunct="1">
              <a:defRPr/>
            </a:pPr>
            <a:r>
              <a:rPr lang="cs-CZ" dirty="0" smtClean="0"/>
              <a:t>zákaz držení a chovu zvířat</a:t>
            </a:r>
            <a:endParaRPr lang="cs-CZ" dirty="0" smtClean="0"/>
          </a:p>
          <a:p>
            <a:pPr lvl="1" eaLnBrk="1" hangingPunct="1">
              <a:defRPr/>
            </a:pPr>
            <a:r>
              <a:rPr lang="cs-CZ" dirty="0" smtClean="0"/>
              <a:t>zákaz pobytu</a:t>
            </a:r>
          </a:p>
          <a:p>
            <a:pPr lvl="1" eaLnBrk="1" hangingPunct="1">
              <a:defRPr/>
            </a:pPr>
            <a:r>
              <a:rPr lang="cs-CZ" dirty="0" smtClean="0"/>
              <a:t>zákaz vstupu na sportovní, kulturní a jiné společenské akce</a:t>
            </a:r>
          </a:p>
          <a:p>
            <a:pPr lvl="1" eaLnBrk="1" hangingPunct="1">
              <a:defRPr/>
            </a:pPr>
            <a:r>
              <a:rPr lang="cs-CZ" dirty="0" smtClean="0"/>
              <a:t>ztráta čestných titulů a vyznamenání</a:t>
            </a:r>
          </a:p>
          <a:p>
            <a:pPr lvl="1" eaLnBrk="1" hangingPunct="1">
              <a:defRPr/>
            </a:pPr>
            <a:r>
              <a:rPr lang="cs-CZ" dirty="0" smtClean="0"/>
              <a:t>ztráta vojenské hodnosti</a:t>
            </a:r>
          </a:p>
          <a:p>
            <a:pPr lvl="1" eaLnBrk="1" hangingPunct="1">
              <a:defRPr/>
            </a:pPr>
            <a:r>
              <a:rPr lang="cs-CZ" dirty="0" smtClean="0"/>
              <a:t>vyhoštění</a:t>
            </a:r>
          </a:p>
        </p:txBody>
      </p:sp>
      <p:sp>
        <p:nvSpPr>
          <p:cNvPr id="11281" name="Rectangle 1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Ochranná opatření </a:t>
            </a:r>
            <a:r>
              <a:rPr lang="cs-CZ" dirty="0" smtClean="0"/>
              <a:t>(§ 98 TZ):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ochranné léčení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zabrání věci (včetně náhradní hodnoty, resp. spisů a zařízení)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zabrání části majetku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zabezpečovací detence</a:t>
            </a:r>
          </a:p>
        </p:txBody>
      </p:sp>
    </p:spTree>
    <p:extLst>
      <p:ext uri="{BB962C8B-B14F-4D97-AF65-F5344CB8AC3E}">
        <p14:creationId xmlns:p14="http://schemas.microsoft.com/office/powerpoint/2010/main" val="94349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Sankce pro právnické osoby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2"/>
            <a:ext cx="4038600" cy="4806082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Tresty</a:t>
            </a:r>
            <a:r>
              <a:rPr lang="cs-CZ" sz="2800" dirty="0" smtClean="0"/>
              <a:t> (§ 15 odst. 1 ZTOPO):</a:t>
            </a:r>
          </a:p>
          <a:p>
            <a:pPr lvl="1" eaLnBrk="1" hangingPunct="1">
              <a:defRPr/>
            </a:pPr>
            <a:r>
              <a:rPr lang="cs-CZ" sz="2000" dirty="0" smtClean="0"/>
              <a:t>zrušení právnické osoby</a:t>
            </a:r>
          </a:p>
          <a:p>
            <a:pPr lvl="1" eaLnBrk="1" hangingPunct="1">
              <a:defRPr/>
            </a:pPr>
            <a:r>
              <a:rPr lang="cs-CZ" sz="2000" dirty="0" smtClean="0"/>
              <a:t>propadnutí majetku </a:t>
            </a:r>
          </a:p>
          <a:p>
            <a:pPr lvl="1" eaLnBrk="1" hangingPunct="1">
              <a:defRPr/>
            </a:pPr>
            <a:r>
              <a:rPr lang="cs-CZ" sz="2000" dirty="0" smtClean="0"/>
              <a:t>peněžitý trest</a:t>
            </a:r>
          </a:p>
          <a:p>
            <a:pPr lvl="1" eaLnBrk="1" hangingPunct="1">
              <a:defRPr/>
            </a:pPr>
            <a:r>
              <a:rPr lang="cs-CZ" sz="2000" dirty="0" smtClean="0"/>
              <a:t>propadnutí věci</a:t>
            </a:r>
          </a:p>
          <a:p>
            <a:pPr lvl="1" eaLnBrk="1" hangingPunct="1">
              <a:defRPr/>
            </a:pPr>
            <a:r>
              <a:rPr lang="cs-CZ" sz="2000" dirty="0" smtClean="0"/>
              <a:t>zákaz </a:t>
            </a:r>
            <a:r>
              <a:rPr lang="cs-CZ" sz="2000" dirty="0" smtClean="0"/>
              <a:t>činnosti</a:t>
            </a:r>
          </a:p>
          <a:p>
            <a:pPr lvl="1" eaLnBrk="1" hangingPunct="1">
              <a:defRPr/>
            </a:pPr>
            <a:r>
              <a:rPr lang="cs-CZ" sz="2000" dirty="0" smtClean="0"/>
              <a:t>zákaz držení a chovu zvířat</a:t>
            </a:r>
            <a:endParaRPr lang="cs-CZ" sz="2000" dirty="0" smtClean="0"/>
          </a:p>
          <a:p>
            <a:pPr lvl="1" eaLnBrk="1" hangingPunct="1">
              <a:defRPr/>
            </a:pPr>
            <a:r>
              <a:rPr lang="cs-CZ" sz="2000" dirty="0" smtClean="0"/>
              <a:t>zákaz plnění veřejných zakázek nebo účasti ve veřejné soutěži</a:t>
            </a:r>
          </a:p>
          <a:p>
            <a:pPr lvl="1" eaLnBrk="1" hangingPunct="1">
              <a:defRPr/>
            </a:pPr>
            <a:r>
              <a:rPr lang="cs-CZ" sz="2000" dirty="0" smtClean="0"/>
              <a:t>zákaz přijímání dotací a subvencí</a:t>
            </a:r>
          </a:p>
          <a:p>
            <a:pPr lvl="1" eaLnBrk="1" hangingPunct="1">
              <a:defRPr/>
            </a:pPr>
            <a:r>
              <a:rPr lang="cs-CZ" sz="2000" dirty="0" smtClean="0"/>
              <a:t>uveřejnění rozsudku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Ochranná opatření </a:t>
            </a:r>
            <a:r>
              <a:rPr lang="cs-CZ" sz="2800" dirty="0" smtClean="0"/>
              <a:t>(§ 26 a § 26a ZTOPO):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zabrání věci (včetně náhradní hodnoty, resp. spisů a zařízení)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dirty="0" smtClean="0"/>
              <a:t>zabrání části majetku</a:t>
            </a:r>
          </a:p>
        </p:txBody>
      </p:sp>
    </p:spTree>
    <p:extLst>
      <p:ext uri="{BB962C8B-B14F-4D97-AF65-F5344CB8AC3E}">
        <p14:creationId xmlns:p14="http://schemas.microsoft.com/office/powerpoint/2010/main" val="344356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a represe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Prevence </a:t>
            </a:r>
            <a:r>
              <a:rPr lang="cs-CZ" dirty="0" smtClean="0"/>
              <a:t>trestním právem – předcházení páchání trestných činů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individuální (vůči pachateli trestného činu)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generální (vůči ostatním osobám)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Represe</a:t>
            </a:r>
            <a:r>
              <a:rPr lang="cs-CZ" dirty="0" smtClean="0"/>
              <a:t> – prostřednictvím újmy na právech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v trestním právu kombinovaná s výchovnými opatřeními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podpůrná role trestní represe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Ochrana společnosti </a:t>
            </a:r>
            <a:r>
              <a:rPr lang="cs-CZ" dirty="0" smtClean="0"/>
              <a:t>před trestnými činy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 smtClean="0"/>
              <a:t>cíl (účel) existence a aplikace trestního práva</a:t>
            </a:r>
          </a:p>
        </p:txBody>
      </p:sp>
    </p:spTree>
    <p:extLst>
      <p:ext uri="{BB962C8B-B14F-4D97-AF65-F5344CB8AC3E}">
        <p14:creationId xmlns:p14="http://schemas.microsoft.com/office/powerpoint/2010/main" val="971350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Alternativní způsoby řešení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Hmotněprávní alternativy</a:t>
            </a:r>
            <a:r>
              <a:rPr lang="cs-CZ" sz="2800" dirty="0" smtClean="0"/>
              <a:t> – bez uložení trestu (podle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upuštění od potrestání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 smtClean="0"/>
              <a:t>obecné případy (§ 46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1900" dirty="0" smtClean="0"/>
              <a:t>zvláštní případy (§ 47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podmíněné upuštění od potrestání s dohledem (§ 48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 smtClean="0">
                <a:solidFill>
                  <a:srgbClr val="FF0000"/>
                </a:solidFill>
              </a:rPr>
              <a:t>Procesní alternativy</a:t>
            </a:r>
            <a:r>
              <a:rPr lang="cs-CZ" sz="2800" dirty="0" smtClean="0"/>
              <a:t> – odklony v řízení (podle TŘ)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podmíněné zastavení trestního stíhání (§ 307 a § 308 TŘ)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schválení narovnání (§ 309 a násl. TŘ)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podmíněné odložení návrhu na potrestání (§ 179g, § 179h TŘ)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schválení dohody o vině a trestu (§ 175a, § 175b, § 314o až </a:t>
            </a:r>
            <a:r>
              <a:rPr lang="cs-CZ" sz="2400" dirty="0"/>
              <a:t>§ 314s</a:t>
            </a:r>
            <a:r>
              <a:rPr lang="cs-CZ" sz="2400" dirty="0" smtClean="0"/>
              <a:t> TŘ)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 smtClean="0"/>
              <a:t>odstoupení od trestního stíhání mladistvého (§ 70 ZSM)</a:t>
            </a:r>
          </a:p>
        </p:txBody>
      </p:sp>
    </p:spTree>
    <p:extLst>
      <p:ext uri="{BB962C8B-B14F-4D97-AF65-F5344CB8AC3E}">
        <p14:creationId xmlns:p14="http://schemas.microsoft.com/office/powerpoint/2010/main" val="2597051653"/>
      </p:ext>
    </p:extLst>
  </p:cSld>
  <p:clrMapOvr>
    <a:masterClrMapping/>
  </p:clrMapOvr>
</p:sld>
</file>

<file path=ppt/theme/theme1.xml><?xml version="1.0" encoding="utf-8"?>
<a:theme xmlns:a="http://schemas.openxmlformats.org/drawingml/2006/main" name="TOPO-setkání kolegií NS-2017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TOPO-setkání kolegií NS-2017</Template>
  <TotalTime>3071</TotalTime>
  <Words>3575</Words>
  <Application>Microsoft Office PowerPoint</Application>
  <PresentationFormat>Předvádění na obrazovce (4:3)</PresentationFormat>
  <Paragraphs>432</Paragraphs>
  <Slides>48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49" baseType="lpstr">
      <vt:lpstr>TOPO-setkání kolegií NS-2017</vt:lpstr>
      <vt:lpstr>Prevence hospodářské kriminality 7</vt:lpstr>
      <vt:lpstr>Trestní sankce</vt:lpstr>
      <vt:lpstr>Zákonnost trestních sankcí</vt:lpstr>
      <vt:lpstr>Zákonnost trestních sankcí</vt:lpstr>
      <vt:lpstr>Sankce v trestním právu</vt:lpstr>
      <vt:lpstr>Sankce pro dospělé fyzické osoby</vt:lpstr>
      <vt:lpstr>Sankce pro právnické osoby</vt:lpstr>
      <vt:lpstr>Prevence a represe</vt:lpstr>
      <vt:lpstr>Alternativní způsoby řešení</vt:lpstr>
      <vt:lpstr>Účel trestu</vt:lpstr>
      <vt:lpstr>Účel ochranných opatření</vt:lpstr>
      <vt:lpstr>Okolnosti významné pro trest</vt:lpstr>
      <vt:lpstr>Polehčující okolnosti (§ 41 TZ)</vt:lpstr>
      <vt:lpstr>Přitěžující okolnosti (§ 42 TZ)</vt:lpstr>
      <vt:lpstr>Přitěžující okolnosti (§ 42 TZ)</vt:lpstr>
      <vt:lpstr>Okolnosti pro vyšší trestní sazbu</vt:lpstr>
      <vt:lpstr>Trest za více trestných činů</vt:lpstr>
      <vt:lpstr>Druhy trestů podle TZ</vt:lpstr>
      <vt:lpstr>Trest odnětí svobody</vt:lpstr>
      <vt:lpstr>Trest odnětí svobody</vt:lpstr>
      <vt:lpstr>Podmíněné propuštění z výkonu trestu odnětí svobody</vt:lpstr>
      <vt:lpstr>Podmíněné propuštění z výkonu trestu odnětí svobody</vt:lpstr>
      <vt:lpstr>Podmíněné odsouzení</vt:lpstr>
      <vt:lpstr>Podmíněné odsouzení s dohledem</vt:lpstr>
      <vt:lpstr>Probační dohled</vt:lpstr>
      <vt:lpstr>Domácí vězení</vt:lpstr>
      <vt:lpstr>Obecně prospěšné práce</vt:lpstr>
      <vt:lpstr>Peněžitý trest</vt:lpstr>
      <vt:lpstr>Peněžitý trest</vt:lpstr>
      <vt:lpstr>Propadnutí věci</vt:lpstr>
      <vt:lpstr>Propadnutí majetku</vt:lpstr>
      <vt:lpstr>Zákaz činnosti</vt:lpstr>
      <vt:lpstr>Zákaz činnosti</vt:lpstr>
      <vt:lpstr>Zákaz držení a chovu zvířat</vt:lpstr>
      <vt:lpstr>Zákaz pobytu</vt:lpstr>
      <vt:lpstr>Zákaz vstupu na sportovní, kulturní a jiné společenské akce</vt:lpstr>
      <vt:lpstr>Vyhoštění</vt:lpstr>
      <vt:lpstr>Ochranná opatření – fyzické osoby</vt:lpstr>
      <vt:lpstr>Ochranné opatření – právnické osoby</vt:lpstr>
      <vt:lpstr>Zabrání věci</vt:lpstr>
      <vt:lpstr>Zabrání věci</vt:lpstr>
      <vt:lpstr>Zabrání náhradní hodnoty a spisů a zařízení</vt:lpstr>
      <vt:lpstr>Zabrání části majetku</vt:lpstr>
      <vt:lpstr>Důsledky odsouzení</vt:lpstr>
      <vt:lpstr>Zánik důsledků odsouzení</vt:lpstr>
      <vt:lpstr>Zánik důsledků odsouzení</vt:lpstr>
      <vt:lpstr>Některé zkratky</vt:lpstr>
      <vt:lpstr>Některé zkratky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Judikatura v trestním právu se vztahem k obchodnímu právu</dc:title>
  <dc:creator>František</dc:creator>
  <cp:lastModifiedBy>JUDr. František Púry</cp:lastModifiedBy>
  <cp:revision>141</cp:revision>
  <dcterms:created xsi:type="dcterms:W3CDTF">2017-03-19T20:47:29Z</dcterms:created>
  <dcterms:modified xsi:type="dcterms:W3CDTF">2020-11-06T22:09:06Z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