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7"/>
  </p:notesMasterIdLst>
  <p:handoutMasterIdLst>
    <p:handoutMasterId r:id="rId28"/>
  </p:handout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6" r:id="rId24"/>
    <p:sldId id="355" r:id="rId25"/>
    <p:sldId id="331" r:id="rId26"/>
  </p:sldIdLst>
  <p:sldSz cx="9144000" cy="6858000" type="screen4x3"/>
  <p:notesSz cx="6888163" cy="10018713"/>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84140" autoAdjust="0"/>
  </p:normalViewPr>
  <p:slideViewPr>
    <p:cSldViewPr>
      <p:cViewPr varScale="1">
        <p:scale>
          <a:sx n="74" d="100"/>
          <a:sy n="74" d="100"/>
        </p:scale>
        <p:origin x="-169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84500" cy="500063"/>
          </a:xfrm>
          <a:prstGeom prst="rect">
            <a:avLst/>
          </a:prstGeom>
        </p:spPr>
        <p:txBody>
          <a:bodyPr vert="horz" lIns="91440" tIns="45720" rIns="91440" bIns="45720" rtlCol="0"/>
          <a:lstStyle>
            <a:lvl1pPr algn="l">
              <a:defRPr sz="1200" dirty="0">
                <a:latin typeface="Arial" charset="0"/>
                <a:cs typeface="Arial" charset="0"/>
              </a:defRPr>
            </a:lvl1pPr>
          </a:lstStyle>
          <a:p>
            <a:pPr>
              <a:defRPr/>
            </a:pPr>
            <a:endParaRPr lang="cs-CZ" dirty="0"/>
          </a:p>
        </p:txBody>
      </p:sp>
      <p:sp>
        <p:nvSpPr>
          <p:cNvPr id="3" name="Zástupný symbol pro datum 2"/>
          <p:cNvSpPr>
            <a:spLocks noGrp="1"/>
          </p:cNvSpPr>
          <p:nvPr>
            <p:ph type="dt" sz="quarter" idx="1"/>
          </p:nvPr>
        </p:nvSpPr>
        <p:spPr>
          <a:xfrm>
            <a:off x="3902075" y="0"/>
            <a:ext cx="2984500" cy="500063"/>
          </a:xfrm>
          <a:prstGeom prst="rect">
            <a:avLst/>
          </a:prstGeom>
        </p:spPr>
        <p:txBody>
          <a:bodyPr vert="horz" lIns="91440" tIns="45720" rIns="91440" bIns="45720" rtlCol="0"/>
          <a:lstStyle>
            <a:lvl1pPr algn="r">
              <a:defRPr sz="1200">
                <a:latin typeface="Arial" charset="0"/>
                <a:cs typeface="Arial" charset="0"/>
              </a:defRPr>
            </a:lvl1pPr>
          </a:lstStyle>
          <a:p>
            <a:pPr>
              <a:defRPr/>
            </a:pPr>
            <a:fld id="{4825E654-0A7A-43C6-B660-C9913AD189FB}" type="datetimeFigureOut">
              <a:rPr lang="cs-CZ"/>
              <a:pPr>
                <a:defRPr/>
              </a:pPr>
              <a:t>06.11.2020</a:t>
            </a:fld>
            <a:endParaRPr lang="cs-CZ" dirty="0"/>
          </a:p>
        </p:txBody>
      </p:sp>
      <p:sp>
        <p:nvSpPr>
          <p:cNvPr id="4" name="Zástupný symbol pro zápatí 3"/>
          <p:cNvSpPr>
            <a:spLocks noGrp="1"/>
          </p:cNvSpPr>
          <p:nvPr>
            <p:ph type="ftr" sz="quarter" idx="2"/>
          </p:nvPr>
        </p:nvSpPr>
        <p:spPr>
          <a:xfrm>
            <a:off x="0" y="9517063"/>
            <a:ext cx="2984500" cy="500062"/>
          </a:xfrm>
          <a:prstGeom prst="rect">
            <a:avLst/>
          </a:prstGeom>
        </p:spPr>
        <p:txBody>
          <a:bodyPr vert="horz" lIns="91440" tIns="45720" rIns="91440" bIns="45720" rtlCol="0" anchor="b"/>
          <a:lstStyle>
            <a:lvl1pPr algn="l">
              <a:defRPr sz="1200" dirty="0">
                <a:latin typeface="Arial" charset="0"/>
                <a:cs typeface="Arial" charset="0"/>
              </a:defRPr>
            </a:lvl1pPr>
          </a:lstStyle>
          <a:p>
            <a:pPr>
              <a:defRPr/>
            </a:pPr>
            <a:endParaRPr lang="cs-CZ" dirty="0"/>
          </a:p>
        </p:txBody>
      </p:sp>
      <p:sp>
        <p:nvSpPr>
          <p:cNvPr id="5" name="Zástupný symbol pro číslo snímku 4"/>
          <p:cNvSpPr>
            <a:spLocks noGrp="1"/>
          </p:cNvSpPr>
          <p:nvPr>
            <p:ph type="sldNum" sz="quarter" idx="3"/>
          </p:nvPr>
        </p:nvSpPr>
        <p:spPr>
          <a:xfrm>
            <a:off x="3902075" y="9517063"/>
            <a:ext cx="2984500" cy="50006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EE0FF7C-3D6C-4264-8A16-9531B0BD30A6}" type="slidenum">
              <a:rPr lang="cs-CZ" altLang="cs-CZ"/>
              <a:pPr/>
              <a:t>‹#›</a:t>
            </a:fld>
            <a:endParaRPr lang="cs-CZ" altLang="cs-CZ" dirty="0"/>
          </a:p>
        </p:txBody>
      </p:sp>
    </p:spTree>
    <p:extLst>
      <p:ext uri="{BB962C8B-B14F-4D97-AF65-F5344CB8AC3E}">
        <p14:creationId xmlns:p14="http://schemas.microsoft.com/office/powerpoint/2010/main" val="1681635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84500" cy="500063"/>
          </a:xfrm>
          <a:prstGeom prst="rect">
            <a:avLst/>
          </a:prstGeom>
          <a:noFill/>
          <a:ln>
            <a:noFill/>
          </a:ln>
          <a:effectLst/>
        </p:spPr>
        <p:txBody>
          <a:bodyPr vert="horz" wrap="square" lIns="93029" tIns="46516" rIns="93029" bIns="46516" numCol="1" anchor="t" anchorCtr="0" compatLnSpc="1">
            <a:prstTxWarp prst="textNoShape">
              <a:avLst/>
            </a:prstTxWarp>
          </a:bodyPr>
          <a:lstStyle>
            <a:lvl1pPr defTabSz="930275" eaLnBrk="1" hangingPunct="1">
              <a:defRPr sz="1200" dirty="0">
                <a:latin typeface="Arial" charset="0"/>
                <a:cs typeface="+mn-cs"/>
              </a:defRPr>
            </a:lvl1pPr>
          </a:lstStyle>
          <a:p>
            <a:pPr>
              <a:defRPr/>
            </a:pPr>
            <a:endParaRPr lang="cs-CZ" altLang="cs-CZ" dirty="0"/>
          </a:p>
        </p:txBody>
      </p:sp>
      <p:sp>
        <p:nvSpPr>
          <p:cNvPr id="45059" name="Rectangle 3"/>
          <p:cNvSpPr>
            <a:spLocks noGrp="1" noChangeArrowheads="1"/>
          </p:cNvSpPr>
          <p:nvPr>
            <p:ph type="dt" idx="1"/>
          </p:nvPr>
        </p:nvSpPr>
        <p:spPr bwMode="auto">
          <a:xfrm>
            <a:off x="3902075" y="0"/>
            <a:ext cx="2984500" cy="500063"/>
          </a:xfrm>
          <a:prstGeom prst="rect">
            <a:avLst/>
          </a:prstGeom>
          <a:noFill/>
          <a:ln>
            <a:noFill/>
          </a:ln>
          <a:effectLst/>
        </p:spPr>
        <p:txBody>
          <a:bodyPr vert="horz" wrap="square" lIns="93029" tIns="46516" rIns="93029" bIns="46516" numCol="1" anchor="t" anchorCtr="0" compatLnSpc="1">
            <a:prstTxWarp prst="textNoShape">
              <a:avLst/>
            </a:prstTxWarp>
          </a:bodyPr>
          <a:lstStyle>
            <a:lvl1pPr algn="r" defTabSz="930275" eaLnBrk="1" hangingPunct="1">
              <a:defRPr sz="1200" dirty="0">
                <a:latin typeface="Arial" charset="0"/>
                <a:cs typeface="+mn-cs"/>
              </a:defRPr>
            </a:lvl1pPr>
          </a:lstStyle>
          <a:p>
            <a:pPr>
              <a:defRPr/>
            </a:pPr>
            <a:endParaRPr lang="cs-CZ" altLang="cs-CZ" dirty="0"/>
          </a:p>
        </p:txBody>
      </p:sp>
      <p:sp>
        <p:nvSpPr>
          <p:cNvPr id="3076" name="Rectangle 4"/>
          <p:cNvSpPr>
            <a:spLocks noGrp="1" noRot="1" noChangeAspect="1" noChangeArrowheads="1" noTextEdit="1"/>
          </p:cNvSpPr>
          <p:nvPr>
            <p:ph type="sldImg" idx="2"/>
          </p:nvPr>
        </p:nvSpPr>
        <p:spPr bwMode="auto">
          <a:xfrm>
            <a:off x="941388" y="752475"/>
            <a:ext cx="5005387" cy="37560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5"/>
          <p:cNvSpPr>
            <a:spLocks noGrp="1" noChangeArrowheads="1"/>
          </p:cNvSpPr>
          <p:nvPr>
            <p:ph type="body" sz="quarter" idx="3"/>
          </p:nvPr>
        </p:nvSpPr>
        <p:spPr bwMode="auto">
          <a:xfrm>
            <a:off x="688975" y="4759325"/>
            <a:ext cx="5510213" cy="4506913"/>
          </a:xfrm>
          <a:prstGeom prst="rect">
            <a:avLst/>
          </a:prstGeom>
          <a:noFill/>
          <a:ln>
            <a:noFill/>
          </a:ln>
          <a:effectLst/>
        </p:spPr>
        <p:txBody>
          <a:bodyPr vert="horz" wrap="square" lIns="93029" tIns="46516" rIns="93029" bIns="46516" numCol="1" anchor="t" anchorCtr="0" compatLnSpc="1">
            <a:prstTxWarp prst="textNoShape">
              <a:avLst/>
            </a:prstTxWarp>
          </a:bodyPr>
          <a:lstStyle/>
          <a:p>
            <a:pPr lvl="0"/>
            <a:r>
              <a:rPr lang="cs-CZ" altLang="cs-CZ" noProof="0"/>
              <a:t>Klepnutím lze upravit styly předlohy textu.</a:t>
            </a:r>
          </a:p>
          <a:p>
            <a:pPr lvl="1"/>
            <a:r>
              <a:rPr lang="cs-CZ" altLang="cs-CZ" noProof="0"/>
              <a:t>Druhá úroveň</a:t>
            </a:r>
          </a:p>
          <a:p>
            <a:pPr lvl="2"/>
            <a:r>
              <a:rPr lang="cs-CZ" altLang="cs-CZ" noProof="0"/>
              <a:t>Třetí úroveň</a:t>
            </a:r>
          </a:p>
          <a:p>
            <a:pPr lvl="3"/>
            <a:r>
              <a:rPr lang="cs-CZ" altLang="cs-CZ" noProof="0"/>
              <a:t>Čtvrtá úroveň</a:t>
            </a:r>
          </a:p>
          <a:p>
            <a:pPr lvl="4"/>
            <a:r>
              <a:rPr lang="cs-CZ" altLang="cs-CZ" noProof="0"/>
              <a:t>Pátá úroveň</a:t>
            </a:r>
          </a:p>
        </p:txBody>
      </p:sp>
      <p:sp>
        <p:nvSpPr>
          <p:cNvPr id="45062" name="Rectangle 6"/>
          <p:cNvSpPr>
            <a:spLocks noGrp="1" noChangeArrowheads="1"/>
          </p:cNvSpPr>
          <p:nvPr>
            <p:ph type="ftr" sz="quarter" idx="4"/>
          </p:nvPr>
        </p:nvSpPr>
        <p:spPr bwMode="auto">
          <a:xfrm>
            <a:off x="0" y="9517063"/>
            <a:ext cx="2984500" cy="500062"/>
          </a:xfrm>
          <a:prstGeom prst="rect">
            <a:avLst/>
          </a:prstGeom>
          <a:noFill/>
          <a:ln>
            <a:noFill/>
          </a:ln>
          <a:effectLst/>
        </p:spPr>
        <p:txBody>
          <a:bodyPr vert="horz" wrap="square" lIns="93029" tIns="46516" rIns="93029" bIns="46516" numCol="1" anchor="b" anchorCtr="0" compatLnSpc="1">
            <a:prstTxWarp prst="textNoShape">
              <a:avLst/>
            </a:prstTxWarp>
          </a:bodyPr>
          <a:lstStyle>
            <a:lvl1pPr defTabSz="930275" eaLnBrk="1" hangingPunct="1">
              <a:defRPr sz="1200" dirty="0">
                <a:latin typeface="Arial" charset="0"/>
                <a:cs typeface="+mn-cs"/>
              </a:defRPr>
            </a:lvl1pPr>
          </a:lstStyle>
          <a:p>
            <a:pPr>
              <a:defRPr/>
            </a:pPr>
            <a:endParaRPr lang="cs-CZ" altLang="cs-CZ" dirty="0"/>
          </a:p>
        </p:txBody>
      </p:sp>
      <p:sp>
        <p:nvSpPr>
          <p:cNvPr id="45063" name="Rectangle 7"/>
          <p:cNvSpPr>
            <a:spLocks noGrp="1" noChangeArrowheads="1"/>
          </p:cNvSpPr>
          <p:nvPr>
            <p:ph type="sldNum" sz="quarter" idx="5"/>
          </p:nvPr>
        </p:nvSpPr>
        <p:spPr bwMode="auto">
          <a:xfrm>
            <a:off x="3902075" y="9517063"/>
            <a:ext cx="2984500" cy="500062"/>
          </a:xfrm>
          <a:prstGeom prst="rect">
            <a:avLst/>
          </a:prstGeom>
          <a:noFill/>
          <a:ln>
            <a:noFill/>
          </a:ln>
          <a:effectLst/>
        </p:spPr>
        <p:txBody>
          <a:bodyPr vert="horz" wrap="square" lIns="93029" tIns="46516" rIns="93029" bIns="46516" numCol="1" anchor="b" anchorCtr="0" compatLnSpc="1">
            <a:prstTxWarp prst="textNoShape">
              <a:avLst/>
            </a:prstTxWarp>
          </a:bodyPr>
          <a:lstStyle>
            <a:lvl1pPr algn="r" defTabSz="930275" eaLnBrk="1" hangingPunct="1">
              <a:defRPr sz="1200"/>
            </a:lvl1pPr>
          </a:lstStyle>
          <a:p>
            <a:fld id="{4492BE8E-A6C3-4B19-B4F2-94E6BED2BF3C}" type="slidenum">
              <a:rPr lang="cs-CZ" altLang="cs-CZ"/>
              <a:pPr/>
              <a:t>‹#›</a:t>
            </a:fld>
            <a:endParaRPr lang="cs-CZ" altLang="cs-CZ" dirty="0"/>
          </a:p>
        </p:txBody>
      </p:sp>
    </p:spTree>
    <p:extLst>
      <p:ext uri="{BB962C8B-B14F-4D97-AF65-F5344CB8AC3E}">
        <p14:creationId xmlns:p14="http://schemas.microsoft.com/office/powerpoint/2010/main" val="4176293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charset="0"/>
                <a:cs typeface="Arial" charset="0"/>
              </a:defRPr>
            </a:lvl1pPr>
            <a:lvl2pPr marL="742950" indent="-285750" defTabSz="930275">
              <a:defRPr>
                <a:solidFill>
                  <a:schemeClr val="tx1"/>
                </a:solidFill>
                <a:latin typeface="Arial" charset="0"/>
                <a:cs typeface="Arial" charset="0"/>
              </a:defRPr>
            </a:lvl2pPr>
            <a:lvl3pPr marL="1143000" indent="-228600" defTabSz="930275">
              <a:defRPr>
                <a:solidFill>
                  <a:schemeClr val="tx1"/>
                </a:solidFill>
                <a:latin typeface="Arial" charset="0"/>
                <a:cs typeface="Arial" charset="0"/>
              </a:defRPr>
            </a:lvl3pPr>
            <a:lvl4pPr marL="1600200" indent="-228600" defTabSz="930275">
              <a:defRPr>
                <a:solidFill>
                  <a:schemeClr val="tx1"/>
                </a:solidFill>
                <a:latin typeface="Arial" charset="0"/>
                <a:cs typeface="Arial" charset="0"/>
              </a:defRPr>
            </a:lvl4pPr>
            <a:lvl5pPr marL="2057400" indent="-228600" defTabSz="930275">
              <a:defRPr>
                <a:solidFill>
                  <a:schemeClr val="tx1"/>
                </a:solidFill>
                <a:latin typeface="Arial" charset="0"/>
                <a:cs typeface="Arial" charset="0"/>
              </a:defRPr>
            </a:lvl5pPr>
            <a:lvl6pPr marL="2514600" indent="-228600" defTabSz="930275" eaLnBrk="0" fontAlgn="base" hangingPunct="0">
              <a:spcBef>
                <a:spcPct val="0"/>
              </a:spcBef>
              <a:spcAft>
                <a:spcPct val="0"/>
              </a:spcAft>
              <a:defRPr>
                <a:solidFill>
                  <a:schemeClr val="tx1"/>
                </a:solidFill>
                <a:latin typeface="Arial" charset="0"/>
                <a:cs typeface="Arial" charset="0"/>
              </a:defRPr>
            </a:lvl6pPr>
            <a:lvl7pPr marL="2971800" indent="-228600" defTabSz="930275" eaLnBrk="0" fontAlgn="base" hangingPunct="0">
              <a:spcBef>
                <a:spcPct val="0"/>
              </a:spcBef>
              <a:spcAft>
                <a:spcPct val="0"/>
              </a:spcAft>
              <a:defRPr>
                <a:solidFill>
                  <a:schemeClr val="tx1"/>
                </a:solidFill>
                <a:latin typeface="Arial" charset="0"/>
                <a:cs typeface="Arial" charset="0"/>
              </a:defRPr>
            </a:lvl7pPr>
            <a:lvl8pPr marL="3429000" indent="-228600" defTabSz="930275" eaLnBrk="0" fontAlgn="base" hangingPunct="0">
              <a:spcBef>
                <a:spcPct val="0"/>
              </a:spcBef>
              <a:spcAft>
                <a:spcPct val="0"/>
              </a:spcAft>
              <a:defRPr>
                <a:solidFill>
                  <a:schemeClr val="tx1"/>
                </a:solidFill>
                <a:latin typeface="Arial" charset="0"/>
                <a:cs typeface="Arial" charset="0"/>
              </a:defRPr>
            </a:lvl8pPr>
            <a:lvl9pPr marL="3886200" indent="-228600" defTabSz="930275" eaLnBrk="0" fontAlgn="base" hangingPunct="0">
              <a:spcBef>
                <a:spcPct val="0"/>
              </a:spcBef>
              <a:spcAft>
                <a:spcPct val="0"/>
              </a:spcAft>
              <a:defRPr>
                <a:solidFill>
                  <a:schemeClr val="tx1"/>
                </a:solidFill>
                <a:latin typeface="Arial" charset="0"/>
                <a:cs typeface="Arial" charset="0"/>
              </a:defRPr>
            </a:lvl9pPr>
          </a:lstStyle>
          <a:p>
            <a:fld id="{1A2589E5-A992-4232-AEE5-C131061F5098}" type="slidenum">
              <a:rPr lang="cs-CZ" altLang="cs-CZ"/>
              <a:pPr/>
              <a:t>1</a:t>
            </a:fld>
            <a:endParaRPr lang="cs-CZ" altLang="cs-CZ" dirty="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cs-CZ" altLang="cs-CZ" dirty="0" smtClean="0"/>
              <a:t>Klepněte a vložte poznámky.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175260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dirty="0"/>
          </a:p>
        </p:txBody>
      </p:sp>
      <p:sp>
        <p:nvSpPr>
          <p:cNvPr id="5" name="Line 8"/>
          <p:cNvSpPr>
            <a:spLocks noChangeShapeType="1"/>
          </p:cNvSpPr>
          <p:nvPr/>
        </p:nvSpPr>
        <p:spPr bwMode="auto">
          <a:xfrm>
            <a:off x="838200" y="2819400"/>
            <a:ext cx="6477000" cy="0"/>
          </a:xfrm>
          <a:prstGeom prst="line">
            <a:avLst/>
          </a:prstGeom>
          <a:noFill/>
          <a:ln w="6350">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dirty="0"/>
          </a:p>
        </p:txBody>
      </p:sp>
      <p:grpSp>
        <p:nvGrpSpPr>
          <p:cNvPr id="6" name="Group 9" descr="decorative graphic made up of dots"/>
          <p:cNvGrpSpPr>
            <a:grpSpLocks/>
          </p:cNvGrpSpPr>
          <p:nvPr/>
        </p:nvGrpSpPr>
        <p:grpSpPr bwMode="auto">
          <a:xfrm>
            <a:off x="7467600" y="1219200"/>
            <a:ext cx="792163" cy="1295400"/>
            <a:chOff x="5136" y="960"/>
            <a:chExt cx="528" cy="864"/>
          </a:xfrm>
        </p:grpSpPr>
        <p:sp>
          <p:nvSpPr>
            <p:cNvPr id="7" name="Oval 10"/>
            <p:cNvSpPr>
              <a:spLocks noChangeArrowheads="1"/>
            </p:cNvSpPr>
            <p:nvPr/>
          </p:nvSpPr>
          <p:spPr bwMode="auto">
            <a:xfrm>
              <a:off x="5136" y="960"/>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8" name="Oval 11"/>
            <p:cNvSpPr>
              <a:spLocks noChangeArrowheads="1"/>
            </p:cNvSpPr>
            <p:nvPr/>
          </p:nvSpPr>
          <p:spPr bwMode="auto">
            <a:xfrm>
              <a:off x="5248" y="960"/>
              <a:ext cx="79"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9" name="Oval 12"/>
            <p:cNvSpPr>
              <a:spLocks noChangeArrowheads="1"/>
            </p:cNvSpPr>
            <p:nvPr/>
          </p:nvSpPr>
          <p:spPr bwMode="auto">
            <a:xfrm>
              <a:off x="5360" y="960"/>
              <a:ext cx="76"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 name="Oval 13"/>
            <p:cNvSpPr>
              <a:spLocks noChangeArrowheads="1"/>
            </p:cNvSpPr>
            <p:nvPr/>
          </p:nvSpPr>
          <p:spPr bwMode="auto">
            <a:xfrm>
              <a:off x="5136" y="1072"/>
              <a:ext cx="80"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1" name="Oval 14"/>
            <p:cNvSpPr>
              <a:spLocks noChangeArrowheads="1"/>
            </p:cNvSpPr>
            <p:nvPr/>
          </p:nvSpPr>
          <p:spPr bwMode="auto">
            <a:xfrm>
              <a:off x="5248" y="1072"/>
              <a:ext cx="79"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2" name="Oval 15"/>
            <p:cNvSpPr>
              <a:spLocks noChangeArrowheads="1"/>
            </p:cNvSpPr>
            <p:nvPr/>
          </p:nvSpPr>
          <p:spPr bwMode="auto">
            <a:xfrm>
              <a:off x="5360" y="1072"/>
              <a:ext cx="76"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3" name="Oval 16"/>
            <p:cNvSpPr>
              <a:spLocks noChangeArrowheads="1"/>
            </p:cNvSpPr>
            <p:nvPr/>
          </p:nvSpPr>
          <p:spPr bwMode="auto">
            <a:xfrm>
              <a:off x="5472" y="1072"/>
              <a:ext cx="73" cy="77"/>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4" name="Oval 17"/>
            <p:cNvSpPr>
              <a:spLocks noChangeArrowheads="1"/>
            </p:cNvSpPr>
            <p:nvPr/>
          </p:nvSpPr>
          <p:spPr bwMode="auto">
            <a:xfrm>
              <a:off x="5136" y="1184"/>
              <a:ext cx="80"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5" name="Oval 18"/>
            <p:cNvSpPr>
              <a:spLocks noChangeArrowheads="1"/>
            </p:cNvSpPr>
            <p:nvPr/>
          </p:nvSpPr>
          <p:spPr bwMode="auto">
            <a:xfrm>
              <a:off x="5248" y="1184"/>
              <a:ext cx="79"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6" name="Oval 19"/>
            <p:cNvSpPr>
              <a:spLocks noChangeArrowheads="1"/>
            </p:cNvSpPr>
            <p:nvPr/>
          </p:nvSpPr>
          <p:spPr bwMode="auto">
            <a:xfrm>
              <a:off x="5360" y="1184"/>
              <a:ext cx="76"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7" name="Oval 20"/>
            <p:cNvSpPr>
              <a:spLocks noChangeArrowheads="1"/>
            </p:cNvSpPr>
            <p:nvPr/>
          </p:nvSpPr>
          <p:spPr bwMode="auto">
            <a:xfrm>
              <a:off x="5472" y="1184"/>
              <a:ext cx="73"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8" name="Oval 21"/>
            <p:cNvSpPr>
              <a:spLocks noChangeArrowheads="1"/>
            </p:cNvSpPr>
            <p:nvPr/>
          </p:nvSpPr>
          <p:spPr bwMode="auto">
            <a:xfrm>
              <a:off x="5584" y="1184"/>
              <a:ext cx="80" cy="73"/>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9" name="Oval 22"/>
            <p:cNvSpPr>
              <a:spLocks noChangeArrowheads="1"/>
            </p:cNvSpPr>
            <p:nvPr/>
          </p:nvSpPr>
          <p:spPr bwMode="auto">
            <a:xfrm>
              <a:off x="5136" y="1296"/>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0" name="Oval 23"/>
            <p:cNvSpPr>
              <a:spLocks noChangeArrowheads="1"/>
            </p:cNvSpPr>
            <p:nvPr/>
          </p:nvSpPr>
          <p:spPr bwMode="auto">
            <a:xfrm>
              <a:off x="5248" y="1296"/>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1" name="Oval 24"/>
            <p:cNvSpPr>
              <a:spLocks noChangeArrowheads="1"/>
            </p:cNvSpPr>
            <p:nvPr/>
          </p:nvSpPr>
          <p:spPr bwMode="auto">
            <a:xfrm>
              <a:off x="5360" y="1296"/>
              <a:ext cx="76"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2" name="Oval 25"/>
            <p:cNvSpPr>
              <a:spLocks noChangeArrowheads="1"/>
            </p:cNvSpPr>
            <p:nvPr/>
          </p:nvSpPr>
          <p:spPr bwMode="auto">
            <a:xfrm>
              <a:off x="5472" y="1296"/>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3" name="Oval 26"/>
            <p:cNvSpPr>
              <a:spLocks noChangeArrowheads="1"/>
            </p:cNvSpPr>
            <p:nvPr/>
          </p:nvSpPr>
          <p:spPr bwMode="auto">
            <a:xfrm>
              <a:off x="5136" y="1408"/>
              <a:ext cx="80"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4" name="Oval 27"/>
            <p:cNvSpPr>
              <a:spLocks noChangeArrowheads="1"/>
            </p:cNvSpPr>
            <p:nvPr/>
          </p:nvSpPr>
          <p:spPr bwMode="auto">
            <a:xfrm>
              <a:off x="5248" y="1408"/>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5" name="Oval 28"/>
            <p:cNvSpPr>
              <a:spLocks noChangeArrowheads="1"/>
            </p:cNvSpPr>
            <p:nvPr/>
          </p:nvSpPr>
          <p:spPr bwMode="auto">
            <a:xfrm>
              <a:off x="5360" y="1408"/>
              <a:ext cx="76"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6" name="Oval 29"/>
            <p:cNvSpPr>
              <a:spLocks noChangeArrowheads="1"/>
            </p:cNvSpPr>
            <p:nvPr/>
          </p:nvSpPr>
          <p:spPr bwMode="auto">
            <a:xfrm>
              <a:off x="5472" y="1408"/>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7" name="Oval 30"/>
            <p:cNvSpPr>
              <a:spLocks noChangeArrowheads="1"/>
            </p:cNvSpPr>
            <p:nvPr/>
          </p:nvSpPr>
          <p:spPr bwMode="auto">
            <a:xfrm>
              <a:off x="5584" y="1408"/>
              <a:ext cx="80"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8" name="Oval 31"/>
            <p:cNvSpPr>
              <a:spLocks noChangeArrowheads="1"/>
            </p:cNvSpPr>
            <p:nvPr/>
          </p:nvSpPr>
          <p:spPr bwMode="auto">
            <a:xfrm>
              <a:off x="5136" y="1520"/>
              <a:ext cx="80" cy="79"/>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29" name="Oval 32"/>
            <p:cNvSpPr>
              <a:spLocks noChangeArrowheads="1"/>
            </p:cNvSpPr>
            <p:nvPr/>
          </p:nvSpPr>
          <p:spPr bwMode="auto">
            <a:xfrm>
              <a:off x="5248" y="1520"/>
              <a:ext cx="79"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0" name="Oval 33"/>
            <p:cNvSpPr>
              <a:spLocks noChangeArrowheads="1"/>
            </p:cNvSpPr>
            <p:nvPr/>
          </p:nvSpPr>
          <p:spPr bwMode="auto">
            <a:xfrm>
              <a:off x="5360" y="1520"/>
              <a:ext cx="76"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1" name="Oval 34"/>
            <p:cNvSpPr>
              <a:spLocks noChangeArrowheads="1"/>
            </p:cNvSpPr>
            <p:nvPr/>
          </p:nvSpPr>
          <p:spPr bwMode="auto">
            <a:xfrm>
              <a:off x="5472" y="1520"/>
              <a:ext cx="73" cy="79"/>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2" name="Oval 35"/>
            <p:cNvSpPr>
              <a:spLocks noChangeArrowheads="1"/>
            </p:cNvSpPr>
            <p:nvPr/>
          </p:nvSpPr>
          <p:spPr bwMode="auto">
            <a:xfrm>
              <a:off x="5136" y="1632"/>
              <a:ext cx="80"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3" name="Oval 36"/>
            <p:cNvSpPr>
              <a:spLocks noChangeArrowheads="1"/>
            </p:cNvSpPr>
            <p:nvPr/>
          </p:nvSpPr>
          <p:spPr bwMode="auto">
            <a:xfrm>
              <a:off x="5248" y="1632"/>
              <a:ext cx="79"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4" name="Oval 37"/>
            <p:cNvSpPr>
              <a:spLocks noChangeArrowheads="1"/>
            </p:cNvSpPr>
            <p:nvPr/>
          </p:nvSpPr>
          <p:spPr bwMode="auto">
            <a:xfrm>
              <a:off x="5360" y="1632"/>
              <a:ext cx="76"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5" name="Oval 38"/>
            <p:cNvSpPr>
              <a:spLocks noChangeArrowheads="1"/>
            </p:cNvSpPr>
            <p:nvPr/>
          </p:nvSpPr>
          <p:spPr bwMode="auto">
            <a:xfrm>
              <a:off x="5472" y="1632"/>
              <a:ext cx="73"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6" name="Oval 39"/>
            <p:cNvSpPr>
              <a:spLocks noChangeArrowheads="1"/>
            </p:cNvSpPr>
            <p:nvPr/>
          </p:nvSpPr>
          <p:spPr bwMode="auto">
            <a:xfrm>
              <a:off x="5248" y="1744"/>
              <a:ext cx="79"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37" name="Oval 40"/>
            <p:cNvSpPr>
              <a:spLocks noChangeArrowheads="1"/>
            </p:cNvSpPr>
            <p:nvPr/>
          </p:nvSpPr>
          <p:spPr bwMode="auto">
            <a:xfrm>
              <a:off x="5472" y="1744"/>
              <a:ext cx="73"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grpSp>
      <p:grpSp>
        <p:nvGrpSpPr>
          <p:cNvPr id="38" name="Group 41" descr="decorative graphic made up of dots"/>
          <p:cNvGrpSpPr>
            <a:grpSpLocks/>
          </p:cNvGrpSpPr>
          <p:nvPr/>
        </p:nvGrpSpPr>
        <p:grpSpPr bwMode="auto">
          <a:xfrm>
            <a:off x="7467600" y="1219200"/>
            <a:ext cx="792163" cy="1295400"/>
            <a:chOff x="5136" y="960"/>
            <a:chExt cx="528" cy="864"/>
          </a:xfrm>
        </p:grpSpPr>
        <p:sp>
          <p:nvSpPr>
            <p:cNvPr id="39" name="Oval 42"/>
            <p:cNvSpPr>
              <a:spLocks noChangeArrowheads="1"/>
            </p:cNvSpPr>
            <p:nvPr/>
          </p:nvSpPr>
          <p:spPr bwMode="auto">
            <a:xfrm>
              <a:off x="5136" y="960"/>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0" name="Oval 43"/>
            <p:cNvSpPr>
              <a:spLocks noChangeArrowheads="1"/>
            </p:cNvSpPr>
            <p:nvPr/>
          </p:nvSpPr>
          <p:spPr bwMode="auto">
            <a:xfrm>
              <a:off x="5248" y="960"/>
              <a:ext cx="79"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1" name="Oval 44"/>
            <p:cNvSpPr>
              <a:spLocks noChangeArrowheads="1"/>
            </p:cNvSpPr>
            <p:nvPr/>
          </p:nvSpPr>
          <p:spPr bwMode="auto">
            <a:xfrm>
              <a:off x="5360" y="960"/>
              <a:ext cx="76"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2" name="Oval 45"/>
            <p:cNvSpPr>
              <a:spLocks noChangeArrowheads="1"/>
            </p:cNvSpPr>
            <p:nvPr/>
          </p:nvSpPr>
          <p:spPr bwMode="auto">
            <a:xfrm>
              <a:off x="5136" y="1072"/>
              <a:ext cx="80"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3" name="Oval 46"/>
            <p:cNvSpPr>
              <a:spLocks noChangeArrowheads="1"/>
            </p:cNvSpPr>
            <p:nvPr/>
          </p:nvSpPr>
          <p:spPr bwMode="auto">
            <a:xfrm>
              <a:off x="5248" y="1072"/>
              <a:ext cx="79"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4" name="Oval 47"/>
            <p:cNvSpPr>
              <a:spLocks noChangeArrowheads="1"/>
            </p:cNvSpPr>
            <p:nvPr/>
          </p:nvSpPr>
          <p:spPr bwMode="auto">
            <a:xfrm>
              <a:off x="5360" y="1072"/>
              <a:ext cx="76"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5" name="Oval 48"/>
            <p:cNvSpPr>
              <a:spLocks noChangeArrowheads="1"/>
            </p:cNvSpPr>
            <p:nvPr/>
          </p:nvSpPr>
          <p:spPr bwMode="auto">
            <a:xfrm>
              <a:off x="5472" y="1072"/>
              <a:ext cx="73" cy="77"/>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6" name="Oval 49"/>
            <p:cNvSpPr>
              <a:spLocks noChangeArrowheads="1"/>
            </p:cNvSpPr>
            <p:nvPr/>
          </p:nvSpPr>
          <p:spPr bwMode="auto">
            <a:xfrm>
              <a:off x="5136" y="1184"/>
              <a:ext cx="80"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7" name="Oval 50"/>
            <p:cNvSpPr>
              <a:spLocks noChangeArrowheads="1"/>
            </p:cNvSpPr>
            <p:nvPr/>
          </p:nvSpPr>
          <p:spPr bwMode="auto">
            <a:xfrm>
              <a:off x="5248" y="1184"/>
              <a:ext cx="79"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8" name="Oval 51"/>
            <p:cNvSpPr>
              <a:spLocks noChangeArrowheads="1"/>
            </p:cNvSpPr>
            <p:nvPr/>
          </p:nvSpPr>
          <p:spPr bwMode="auto">
            <a:xfrm>
              <a:off x="5360" y="1184"/>
              <a:ext cx="76"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49" name="Oval 52"/>
            <p:cNvSpPr>
              <a:spLocks noChangeArrowheads="1"/>
            </p:cNvSpPr>
            <p:nvPr/>
          </p:nvSpPr>
          <p:spPr bwMode="auto">
            <a:xfrm>
              <a:off x="5472" y="1184"/>
              <a:ext cx="73"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0" name="Oval 53"/>
            <p:cNvSpPr>
              <a:spLocks noChangeArrowheads="1"/>
            </p:cNvSpPr>
            <p:nvPr/>
          </p:nvSpPr>
          <p:spPr bwMode="auto">
            <a:xfrm>
              <a:off x="5584" y="1184"/>
              <a:ext cx="80" cy="73"/>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1" name="Oval 54"/>
            <p:cNvSpPr>
              <a:spLocks noChangeArrowheads="1"/>
            </p:cNvSpPr>
            <p:nvPr/>
          </p:nvSpPr>
          <p:spPr bwMode="auto">
            <a:xfrm>
              <a:off x="5136" y="1296"/>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2" name="Oval 55"/>
            <p:cNvSpPr>
              <a:spLocks noChangeArrowheads="1"/>
            </p:cNvSpPr>
            <p:nvPr/>
          </p:nvSpPr>
          <p:spPr bwMode="auto">
            <a:xfrm>
              <a:off x="5248" y="1296"/>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3" name="Oval 56"/>
            <p:cNvSpPr>
              <a:spLocks noChangeArrowheads="1"/>
            </p:cNvSpPr>
            <p:nvPr/>
          </p:nvSpPr>
          <p:spPr bwMode="auto">
            <a:xfrm>
              <a:off x="5360" y="1296"/>
              <a:ext cx="76"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4" name="Oval 57"/>
            <p:cNvSpPr>
              <a:spLocks noChangeArrowheads="1"/>
            </p:cNvSpPr>
            <p:nvPr/>
          </p:nvSpPr>
          <p:spPr bwMode="auto">
            <a:xfrm>
              <a:off x="5472" y="1296"/>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5" name="Oval 58"/>
            <p:cNvSpPr>
              <a:spLocks noChangeArrowheads="1"/>
            </p:cNvSpPr>
            <p:nvPr/>
          </p:nvSpPr>
          <p:spPr bwMode="auto">
            <a:xfrm>
              <a:off x="5136" y="1408"/>
              <a:ext cx="80"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6" name="Oval 59"/>
            <p:cNvSpPr>
              <a:spLocks noChangeArrowheads="1"/>
            </p:cNvSpPr>
            <p:nvPr/>
          </p:nvSpPr>
          <p:spPr bwMode="auto">
            <a:xfrm>
              <a:off x="5248" y="1408"/>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7" name="Oval 60"/>
            <p:cNvSpPr>
              <a:spLocks noChangeArrowheads="1"/>
            </p:cNvSpPr>
            <p:nvPr/>
          </p:nvSpPr>
          <p:spPr bwMode="auto">
            <a:xfrm>
              <a:off x="5360" y="1408"/>
              <a:ext cx="76"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8" name="Oval 61"/>
            <p:cNvSpPr>
              <a:spLocks noChangeArrowheads="1"/>
            </p:cNvSpPr>
            <p:nvPr/>
          </p:nvSpPr>
          <p:spPr bwMode="auto">
            <a:xfrm>
              <a:off x="5472" y="1408"/>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59" name="Oval 62"/>
            <p:cNvSpPr>
              <a:spLocks noChangeArrowheads="1"/>
            </p:cNvSpPr>
            <p:nvPr/>
          </p:nvSpPr>
          <p:spPr bwMode="auto">
            <a:xfrm>
              <a:off x="5584" y="1408"/>
              <a:ext cx="80"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0" name="Oval 63"/>
            <p:cNvSpPr>
              <a:spLocks noChangeArrowheads="1"/>
            </p:cNvSpPr>
            <p:nvPr/>
          </p:nvSpPr>
          <p:spPr bwMode="auto">
            <a:xfrm>
              <a:off x="5136" y="1520"/>
              <a:ext cx="80" cy="79"/>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1" name="Oval 64"/>
            <p:cNvSpPr>
              <a:spLocks noChangeArrowheads="1"/>
            </p:cNvSpPr>
            <p:nvPr/>
          </p:nvSpPr>
          <p:spPr bwMode="auto">
            <a:xfrm>
              <a:off x="5248" y="1520"/>
              <a:ext cx="79"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2" name="Oval 65"/>
            <p:cNvSpPr>
              <a:spLocks noChangeArrowheads="1"/>
            </p:cNvSpPr>
            <p:nvPr/>
          </p:nvSpPr>
          <p:spPr bwMode="auto">
            <a:xfrm>
              <a:off x="5360" y="1520"/>
              <a:ext cx="76"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3" name="Oval 66"/>
            <p:cNvSpPr>
              <a:spLocks noChangeArrowheads="1"/>
            </p:cNvSpPr>
            <p:nvPr/>
          </p:nvSpPr>
          <p:spPr bwMode="auto">
            <a:xfrm>
              <a:off x="5472" y="1520"/>
              <a:ext cx="73" cy="79"/>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4" name="Oval 67"/>
            <p:cNvSpPr>
              <a:spLocks noChangeArrowheads="1"/>
            </p:cNvSpPr>
            <p:nvPr/>
          </p:nvSpPr>
          <p:spPr bwMode="auto">
            <a:xfrm>
              <a:off x="5136" y="1632"/>
              <a:ext cx="80"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5" name="Oval 68"/>
            <p:cNvSpPr>
              <a:spLocks noChangeArrowheads="1"/>
            </p:cNvSpPr>
            <p:nvPr/>
          </p:nvSpPr>
          <p:spPr bwMode="auto">
            <a:xfrm>
              <a:off x="5248" y="1632"/>
              <a:ext cx="79"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6" name="Oval 69"/>
            <p:cNvSpPr>
              <a:spLocks noChangeArrowheads="1"/>
            </p:cNvSpPr>
            <p:nvPr/>
          </p:nvSpPr>
          <p:spPr bwMode="auto">
            <a:xfrm>
              <a:off x="5360" y="1632"/>
              <a:ext cx="76"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7" name="Oval 70"/>
            <p:cNvSpPr>
              <a:spLocks noChangeArrowheads="1"/>
            </p:cNvSpPr>
            <p:nvPr/>
          </p:nvSpPr>
          <p:spPr bwMode="auto">
            <a:xfrm>
              <a:off x="5472" y="1632"/>
              <a:ext cx="73"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8" name="Oval 71"/>
            <p:cNvSpPr>
              <a:spLocks noChangeArrowheads="1"/>
            </p:cNvSpPr>
            <p:nvPr/>
          </p:nvSpPr>
          <p:spPr bwMode="auto">
            <a:xfrm>
              <a:off x="5248" y="1744"/>
              <a:ext cx="79"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69" name="Oval 72"/>
            <p:cNvSpPr>
              <a:spLocks noChangeArrowheads="1"/>
            </p:cNvSpPr>
            <p:nvPr/>
          </p:nvSpPr>
          <p:spPr bwMode="auto">
            <a:xfrm>
              <a:off x="5472" y="1744"/>
              <a:ext cx="73"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grpSp>
      <p:sp>
        <p:nvSpPr>
          <p:cNvPr id="66563" name="Rectangle 3"/>
          <p:cNvSpPr>
            <a:spLocks noGrp="1" noChangeArrowheads="1"/>
          </p:cNvSpPr>
          <p:nvPr>
            <p:ph type="ctrTitle"/>
          </p:nvPr>
        </p:nvSpPr>
        <p:spPr>
          <a:xfrm>
            <a:off x="762000" y="457200"/>
            <a:ext cx="6389688" cy="2133600"/>
          </a:xfrm>
        </p:spPr>
        <p:txBody>
          <a:bodyPr/>
          <a:lstStyle>
            <a:lvl1pPr>
              <a:defRPr/>
            </a:lvl1pPr>
          </a:lstStyle>
          <a:p>
            <a:pPr lvl="0"/>
            <a:r>
              <a:rPr lang="cs-CZ" altLang="cs-CZ" noProof="0"/>
              <a:t>Kliknutím lze upravit styl.</a:t>
            </a:r>
          </a:p>
        </p:txBody>
      </p:sp>
      <p:sp>
        <p:nvSpPr>
          <p:cNvPr id="665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a:lvl1pPr>
          </a:lstStyle>
          <a:p>
            <a:pPr lvl="0"/>
            <a:r>
              <a:rPr lang="cs-CZ" altLang="cs-CZ" noProof="0"/>
              <a:t>Kliknutím lze upravit styl předlohy.</a:t>
            </a:r>
          </a:p>
        </p:txBody>
      </p:sp>
      <p:sp>
        <p:nvSpPr>
          <p:cNvPr id="70" name="Rectangle 5"/>
          <p:cNvSpPr>
            <a:spLocks noGrp="1" noChangeArrowheads="1"/>
          </p:cNvSpPr>
          <p:nvPr>
            <p:ph type="dt" sz="half" idx="10"/>
          </p:nvPr>
        </p:nvSpPr>
        <p:spPr/>
        <p:txBody>
          <a:bodyPr/>
          <a:lstStyle>
            <a:lvl1pPr>
              <a:defRPr dirty="0"/>
            </a:lvl1pPr>
          </a:lstStyle>
          <a:p>
            <a:pPr>
              <a:defRPr/>
            </a:pPr>
            <a:endParaRPr lang="cs-CZ" altLang="cs-CZ" dirty="0"/>
          </a:p>
        </p:txBody>
      </p:sp>
      <p:sp>
        <p:nvSpPr>
          <p:cNvPr id="71" name="Rectangle 6"/>
          <p:cNvSpPr>
            <a:spLocks noGrp="1" noChangeArrowheads="1"/>
          </p:cNvSpPr>
          <p:nvPr>
            <p:ph type="ftr" sz="quarter" idx="11"/>
          </p:nvPr>
        </p:nvSpPr>
        <p:spPr/>
        <p:txBody>
          <a:bodyPr/>
          <a:lstStyle>
            <a:lvl1pPr>
              <a:defRPr dirty="0"/>
            </a:lvl1pPr>
          </a:lstStyle>
          <a:p>
            <a:pPr>
              <a:defRPr/>
            </a:pPr>
            <a:endParaRPr lang="cs-CZ" altLang="cs-CZ" dirty="0"/>
          </a:p>
        </p:txBody>
      </p:sp>
      <p:sp>
        <p:nvSpPr>
          <p:cNvPr id="72" name="Rectangle 7"/>
          <p:cNvSpPr>
            <a:spLocks noGrp="1" noChangeArrowheads="1"/>
          </p:cNvSpPr>
          <p:nvPr>
            <p:ph type="sldNum" sz="quarter" idx="12"/>
          </p:nvPr>
        </p:nvSpPr>
        <p:spPr/>
        <p:txBody>
          <a:bodyPr/>
          <a:lstStyle>
            <a:lvl1pPr>
              <a:defRPr/>
            </a:lvl1pPr>
          </a:lstStyle>
          <a:p>
            <a:fld id="{6143E130-C0F9-40B8-91D1-BA2D5EF0F7C3}" type="slidenum">
              <a:rPr lang="cs-CZ" altLang="cs-CZ"/>
              <a:pPr/>
              <a:t>‹#›</a:t>
            </a:fld>
            <a:endParaRPr lang="cs-CZ" altLang="cs-CZ" dirty="0"/>
          </a:p>
        </p:txBody>
      </p:sp>
    </p:spTree>
    <p:extLst>
      <p:ext uri="{BB962C8B-B14F-4D97-AF65-F5344CB8AC3E}">
        <p14:creationId xmlns:p14="http://schemas.microsoft.com/office/powerpoint/2010/main" val="2015779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5"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6" name="Rectangle 7"/>
          <p:cNvSpPr>
            <a:spLocks noGrp="1" noChangeArrowheads="1"/>
          </p:cNvSpPr>
          <p:nvPr>
            <p:ph type="sldNum" sz="quarter" idx="12"/>
          </p:nvPr>
        </p:nvSpPr>
        <p:spPr>
          <a:ln/>
        </p:spPr>
        <p:txBody>
          <a:bodyPr/>
          <a:lstStyle>
            <a:lvl1pPr>
              <a:defRPr/>
            </a:lvl1pPr>
          </a:lstStyle>
          <a:p>
            <a:fld id="{BD69EDDA-4BA3-4EED-A45B-48C6817BC298}" type="slidenum">
              <a:rPr lang="cs-CZ" altLang="cs-CZ"/>
              <a:pPr/>
              <a:t>‹#›</a:t>
            </a:fld>
            <a:endParaRPr lang="cs-CZ" altLang="cs-CZ" dirty="0"/>
          </a:p>
        </p:txBody>
      </p:sp>
    </p:spTree>
    <p:extLst>
      <p:ext uri="{BB962C8B-B14F-4D97-AF65-F5344CB8AC3E}">
        <p14:creationId xmlns:p14="http://schemas.microsoft.com/office/powerpoint/2010/main" val="61398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22238"/>
            <a:ext cx="2057400" cy="6008687"/>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122238"/>
            <a:ext cx="6019800" cy="6008687"/>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5"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6" name="Rectangle 7"/>
          <p:cNvSpPr>
            <a:spLocks noGrp="1" noChangeArrowheads="1"/>
          </p:cNvSpPr>
          <p:nvPr>
            <p:ph type="sldNum" sz="quarter" idx="12"/>
          </p:nvPr>
        </p:nvSpPr>
        <p:spPr>
          <a:ln/>
        </p:spPr>
        <p:txBody>
          <a:bodyPr/>
          <a:lstStyle>
            <a:lvl1pPr>
              <a:defRPr/>
            </a:lvl1pPr>
          </a:lstStyle>
          <a:p>
            <a:fld id="{C3A01ED2-6CB6-47D5-BCA8-320E8BEFDCD9}" type="slidenum">
              <a:rPr lang="cs-CZ" altLang="cs-CZ"/>
              <a:pPr/>
              <a:t>‹#›</a:t>
            </a:fld>
            <a:endParaRPr lang="cs-CZ" altLang="cs-CZ" dirty="0"/>
          </a:p>
        </p:txBody>
      </p:sp>
    </p:spTree>
    <p:extLst>
      <p:ext uri="{BB962C8B-B14F-4D97-AF65-F5344CB8AC3E}">
        <p14:creationId xmlns:p14="http://schemas.microsoft.com/office/powerpoint/2010/main" val="39377410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122238"/>
            <a:ext cx="7543800" cy="1295400"/>
          </a:xfrm>
        </p:spPr>
        <p:txBody>
          <a:bodyPr/>
          <a:lstStyle/>
          <a:p>
            <a:r>
              <a:rPr lang="cs-CZ"/>
              <a:t>Kliknutím lze upravit styl.</a:t>
            </a:r>
          </a:p>
        </p:txBody>
      </p:sp>
      <p:sp>
        <p:nvSpPr>
          <p:cNvPr id="3" name="Zástupný symbol pro text 2"/>
          <p:cNvSpPr>
            <a:spLocks noGrp="1"/>
          </p:cNvSpPr>
          <p:nvPr>
            <p:ph type="body" sz="half" idx="1"/>
          </p:nvPr>
        </p:nvSpPr>
        <p:spPr>
          <a:xfrm>
            <a:off x="457200" y="1719263"/>
            <a:ext cx="4038600" cy="4411662"/>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719263"/>
            <a:ext cx="4038600" cy="4411662"/>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6"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7" name="Rectangle 7"/>
          <p:cNvSpPr>
            <a:spLocks noGrp="1" noChangeArrowheads="1"/>
          </p:cNvSpPr>
          <p:nvPr>
            <p:ph type="sldNum" sz="quarter" idx="12"/>
          </p:nvPr>
        </p:nvSpPr>
        <p:spPr>
          <a:ln/>
        </p:spPr>
        <p:txBody>
          <a:bodyPr/>
          <a:lstStyle>
            <a:lvl1pPr>
              <a:defRPr/>
            </a:lvl1pPr>
          </a:lstStyle>
          <a:p>
            <a:fld id="{575D5C3C-F172-4DA1-9B1E-B71B49255BA7}" type="slidenum">
              <a:rPr lang="cs-CZ" altLang="cs-CZ"/>
              <a:pPr/>
              <a:t>‹#›</a:t>
            </a:fld>
            <a:endParaRPr lang="cs-CZ" altLang="cs-CZ" dirty="0"/>
          </a:p>
        </p:txBody>
      </p:sp>
    </p:spTree>
    <p:extLst>
      <p:ext uri="{BB962C8B-B14F-4D97-AF65-F5344CB8AC3E}">
        <p14:creationId xmlns:p14="http://schemas.microsoft.com/office/powerpoint/2010/main" val="3709002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5"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6" name="Rectangle 7"/>
          <p:cNvSpPr>
            <a:spLocks noGrp="1" noChangeArrowheads="1"/>
          </p:cNvSpPr>
          <p:nvPr>
            <p:ph type="sldNum" sz="quarter" idx="12"/>
          </p:nvPr>
        </p:nvSpPr>
        <p:spPr>
          <a:ln/>
        </p:spPr>
        <p:txBody>
          <a:bodyPr/>
          <a:lstStyle>
            <a:lvl1pPr>
              <a:defRPr/>
            </a:lvl1pPr>
          </a:lstStyle>
          <a:p>
            <a:fld id="{5924077E-41F4-4077-849E-92C9872DDA1E}" type="slidenum">
              <a:rPr lang="cs-CZ" altLang="cs-CZ"/>
              <a:pPr/>
              <a:t>‹#›</a:t>
            </a:fld>
            <a:endParaRPr lang="cs-CZ" altLang="cs-CZ" dirty="0"/>
          </a:p>
        </p:txBody>
      </p:sp>
    </p:spTree>
    <p:extLst>
      <p:ext uri="{BB962C8B-B14F-4D97-AF65-F5344CB8AC3E}">
        <p14:creationId xmlns:p14="http://schemas.microsoft.com/office/powerpoint/2010/main" val="3448584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Kliknutím lze upravit styly předlohy textu.</a:t>
            </a:r>
          </a:p>
        </p:txBody>
      </p:sp>
      <p:sp>
        <p:nvSpPr>
          <p:cNvPr id="4"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5"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6" name="Rectangle 7"/>
          <p:cNvSpPr>
            <a:spLocks noGrp="1" noChangeArrowheads="1"/>
          </p:cNvSpPr>
          <p:nvPr>
            <p:ph type="sldNum" sz="quarter" idx="12"/>
          </p:nvPr>
        </p:nvSpPr>
        <p:spPr>
          <a:ln/>
        </p:spPr>
        <p:txBody>
          <a:bodyPr/>
          <a:lstStyle>
            <a:lvl1pPr>
              <a:defRPr/>
            </a:lvl1pPr>
          </a:lstStyle>
          <a:p>
            <a:fld id="{9DD0D164-7E3C-4A1E-B558-CB71A651062F}" type="slidenum">
              <a:rPr lang="cs-CZ" altLang="cs-CZ"/>
              <a:pPr/>
              <a:t>‹#›</a:t>
            </a:fld>
            <a:endParaRPr lang="cs-CZ" altLang="cs-CZ" dirty="0"/>
          </a:p>
        </p:txBody>
      </p:sp>
    </p:spTree>
    <p:extLst>
      <p:ext uri="{BB962C8B-B14F-4D97-AF65-F5344CB8AC3E}">
        <p14:creationId xmlns:p14="http://schemas.microsoft.com/office/powerpoint/2010/main" val="3884073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6"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7" name="Rectangle 7"/>
          <p:cNvSpPr>
            <a:spLocks noGrp="1" noChangeArrowheads="1"/>
          </p:cNvSpPr>
          <p:nvPr>
            <p:ph type="sldNum" sz="quarter" idx="12"/>
          </p:nvPr>
        </p:nvSpPr>
        <p:spPr>
          <a:ln/>
        </p:spPr>
        <p:txBody>
          <a:bodyPr/>
          <a:lstStyle>
            <a:lvl1pPr>
              <a:defRPr/>
            </a:lvl1pPr>
          </a:lstStyle>
          <a:p>
            <a:fld id="{A191837F-FB14-4E45-B13E-3352C772252A}" type="slidenum">
              <a:rPr lang="cs-CZ" altLang="cs-CZ"/>
              <a:pPr/>
              <a:t>‹#›</a:t>
            </a:fld>
            <a:endParaRPr lang="cs-CZ" altLang="cs-CZ" dirty="0"/>
          </a:p>
        </p:txBody>
      </p:sp>
    </p:spTree>
    <p:extLst>
      <p:ext uri="{BB962C8B-B14F-4D97-AF65-F5344CB8AC3E}">
        <p14:creationId xmlns:p14="http://schemas.microsoft.com/office/powerpoint/2010/main" val="2310531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8"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9" name="Rectangle 7"/>
          <p:cNvSpPr>
            <a:spLocks noGrp="1" noChangeArrowheads="1"/>
          </p:cNvSpPr>
          <p:nvPr>
            <p:ph type="sldNum" sz="quarter" idx="12"/>
          </p:nvPr>
        </p:nvSpPr>
        <p:spPr>
          <a:ln/>
        </p:spPr>
        <p:txBody>
          <a:bodyPr/>
          <a:lstStyle>
            <a:lvl1pPr>
              <a:defRPr/>
            </a:lvl1pPr>
          </a:lstStyle>
          <a:p>
            <a:fld id="{CFC58AC9-B473-46EE-A504-97503AE37609}" type="slidenum">
              <a:rPr lang="cs-CZ" altLang="cs-CZ"/>
              <a:pPr/>
              <a:t>‹#›</a:t>
            </a:fld>
            <a:endParaRPr lang="cs-CZ" altLang="cs-CZ" dirty="0"/>
          </a:p>
        </p:txBody>
      </p:sp>
    </p:spTree>
    <p:extLst>
      <p:ext uri="{BB962C8B-B14F-4D97-AF65-F5344CB8AC3E}">
        <p14:creationId xmlns:p14="http://schemas.microsoft.com/office/powerpoint/2010/main" val="3135691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4"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5" name="Rectangle 7"/>
          <p:cNvSpPr>
            <a:spLocks noGrp="1" noChangeArrowheads="1"/>
          </p:cNvSpPr>
          <p:nvPr>
            <p:ph type="sldNum" sz="quarter" idx="12"/>
          </p:nvPr>
        </p:nvSpPr>
        <p:spPr>
          <a:ln/>
        </p:spPr>
        <p:txBody>
          <a:bodyPr/>
          <a:lstStyle>
            <a:lvl1pPr>
              <a:defRPr/>
            </a:lvl1pPr>
          </a:lstStyle>
          <a:p>
            <a:fld id="{5CCAF363-3C5B-4CDB-BE4C-86B2F29F59B7}" type="slidenum">
              <a:rPr lang="cs-CZ" altLang="cs-CZ"/>
              <a:pPr/>
              <a:t>‹#›</a:t>
            </a:fld>
            <a:endParaRPr lang="cs-CZ" altLang="cs-CZ" dirty="0"/>
          </a:p>
        </p:txBody>
      </p:sp>
    </p:spTree>
    <p:extLst>
      <p:ext uri="{BB962C8B-B14F-4D97-AF65-F5344CB8AC3E}">
        <p14:creationId xmlns:p14="http://schemas.microsoft.com/office/powerpoint/2010/main" val="4076063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3"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4" name="Rectangle 7"/>
          <p:cNvSpPr>
            <a:spLocks noGrp="1" noChangeArrowheads="1"/>
          </p:cNvSpPr>
          <p:nvPr>
            <p:ph type="sldNum" sz="quarter" idx="12"/>
          </p:nvPr>
        </p:nvSpPr>
        <p:spPr>
          <a:ln/>
        </p:spPr>
        <p:txBody>
          <a:bodyPr/>
          <a:lstStyle>
            <a:lvl1pPr>
              <a:defRPr/>
            </a:lvl1pPr>
          </a:lstStyle>
          <a:p>
            <a:fld id="{F27F7FEA-8D0D-4F08-A6FB-A80F9088C463}" type="slidenum">
              <a:rPr lang="cs-CZ" altLang="cs-CZ"/>
              <a:pPr/>
              <a:t>‹#›</a:t>
            </a:fld>
            <a:endParaRPr lang="cs-CZ" altLang="cs-CZ" dirty="0"/>
          </a:p>
        </p:txBody>
      </p:sp>
    </p:spTree>
    <p:extLst>
      <p:ext uri="{BB962C8B-B14F-4D97-AF65-F5344CB8AC3E}">
        <p14:creationId xmlns:p14="http://schemas.microsoft.com/office/powerpoint/2010/main" val="6447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6"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7" name="Rectangle 7"/>
          <p:cNvSpPr>
            <a:spLocks noGrp="1" noChangeArrowheads="1"/>
          </p:cNvSpPr>
          <p:nvPr>
            <p:ph type="sldNum" sz="quarter" idx="12"/>
          </p:nvPr>
        </p:nvSpPr>
        <p:spPr>
          <a:ln/>
        </p:spPr>
        <p:txBody>
          <a:bodyPr/>
          <a:lstStyle>
            <a:lvl1pPr>
              <a:defRPr/>
            </a:lvl1pPr>
          </a:lstStyle>
          <a:p>
            <a:fld id="{33300ABD-8BE0-46E8-95B1-FC5A308E67F9}" type="slidenum">
              <a:rPr lang="cs-CZ" altLang="cs-CZ"/>
              <a:pPr/>
              <a:t>‹#›</a:t>
            </a:fld>
            <a:endParaRPr lang="cs-CZ" altLang="cs-CZ" dirty="0"/>
          </a:p>
        </p:txBody>
      </p:sp>
    </p:spTree>
    <p:extLst>
      <p:ext uri="{BB962C8B-B14F-4D97-AF65-F5344CB8AC3E}">
        <p14:creationId xmlns:p14="http://schemas.microsoft.com/office/powerpoint/2010/main" val="3722061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dirty="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Rectangle 5"/>
          <p:cNvSpPr>
            <a:spLocks noGrp="1" noChangeArrowheads="1"/>
          </p:cNvSpPr>
          <p:nvPr>
            <p:ph type="dt" sz="half" idx="10"/>
          </p:nvPr>
        </p:nvSpPr>
        <p:spPr>
          <a:ln/>
        </p:spPr>
        <p:txBody>
          <a:bodyPr/>
          <a:lstStyle>
            <a:lvl1pPr>
              <a:defRPr/>
            </a:lvl1pPr>
          </a:lstStyle>
          <a:p>
            <a:pPr>
              <a:defRPr/>
            </a:pPr>
            <a:endParaRPr lang="cs-CZ" altLang="cs-CZ" dirty="0"/>
          </a:p>
        </p:txBody>
      </p:sp>
      <p:sp>
        <p:nvSpPr>
          <p:cNvPr id="6" name="Rectangle 6"/>
          <p:cNvSpPr>
            <a:spLocks noGrp="1" noChangeArrowheads="1"/>
          </p:cNvSpPr>
          <p:nvPr>
            <p:ph type="ftr" sz="quarter" idx="11"/>
          </p:nvPr>
        </p:nvSpPr>
        <p:spPr>
          <a:ln/>
        </p:spPr>
        <p:txBody>
          <a:bodyPr/>
          <a:lstStyle>
            <a:lvl1pPr>
              <a:defRPr/>
            </a:lvl1pPr>
          </a:lstStyle>
          <a:p>
            <a:pPr>
              <a:defRPr/>
            </a:pPr>
            <a:endParaRPr lang="cs-CZ" altLang="cs-CZ" dirty="0"/>
          </a:p>
        </p:txBody>
      </p:sp>
      <p:sp>
        <p:nvSpPr>
          <p:cNvPr id="7" name="Rectangle 7"/>
          <p:cNvSpPr>
            <a:spLocks noGrp="1" noChangeArrowheads="1"/>
          </p:cNvSpPr>
          <p:nvPr>
            <p:ph type="sldNum" sz="quarter" idx="12"/>
          </p:nvPr>
        </p:nvSpPr>
        <p:spPr>
          <a:ln/>
        </p:spPr>
        <p:txBody>
          <a:bodyPr/>
          <a:lstStyle>
            <a:lvl1pPr>
              <a:defRPr/>
            </a:lvl1pPr>
          </a:lstStyle>
          <a:p>
            <a:fld id="{8D73D113-8C90-4047-9A5A-2650E1E20B49}" type="slidenum">
              <a:rPr lang="cs-CZ" altLang="cs-CZ"/>
              <a:pPr/>
              <a:t>‹#›</a:t>
            </a:fld>
            <a:endParaRPr lang="cs-CZ" altLang="cs-CZ" dirty="0"/>
          </a:p>
        </p:txBody>
      </p:sp>
    </p:spTree>
    <p:extLst>
      <p:ext uri="{BB962C8B-B14F-4D97-AF65-F5344CB8AC3E}">
        <p14:creationId xmlns:p14="http://schemas.microsoft.com/office/powerpoint/2010/main" val="223667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8001000" y="0"/>
            <a:ext cx="0" cy="152400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cs-CZ" altLang="cs-CZ" smtClean="0"/>
              <a:t>Klepnutím lze upravit styl předlohy nadpisů.</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65541" name="Rectangle 5"/>
          <p:cNvSpPr>
            <a:spLocks noGrp="1" noChangeArrowheads="1"/>
          </p:cNvSpPr>
          <p:nvPr>
            <p:ph type="dt" sz="half" idx="2"/>
          </p:nvPr>
        </p:nvSpPr>
        <p:spPr bwMode="auto">
          <a:xfrm>
            <a:off x="457200" y="6248400"/>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dirty="0">
                <a:latin typeface="Arial" charset="0"/>
                <a:cs typeface="+mn-cs"/>
              </a:defRPr>
            </a:lvl1pPr>
          </a:lstStyle>
          <a:p>
            <a:pPr>
              <a:defRPr/>
            </a:pPr>
            <a:endParaRPr lang="cs-CZ" altLang="cs-CZ" dirty="0"/>
          </a:p>
        </p:txBody>
      </p:sp>
      <p:sp>
        <p:nvSpPr>
          <p:cNvPr id="65542" name="Rectangle 6"/>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00" dirty="0">
                <a:latin typeface="Arial" charset="0"/>
                <a:cs typeface="+mn-cs"/>
              </a:defRPr>
            </a:lvl1pPr>
          </a:lstStyle>
          <a:p>
            <a:pPr>
              <a:defRPr/>
            </a:pPr>
            <a:endParaRPr lang="cs-CZ" altLang="cs-CZ" dirty="0"/>
          </a:p>
        </p:txBody>
      </p:sp>
      <p:sp>
        <p:nvSpPr>
          <p:cNvPr id="65543" name="Rectangle 7"/>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A360A141-9CB4-48F5-B373-743DDFBA68D9}" type="slidenum">
              <a:rPr lang="cs-CZ" altLang="cs-CZ"/>
              <a:pPr/>
              <a:t>‹#›</a:t>
            </a:fld>
            <a:endParaRPr lang="cs-CZ" altLang="cs-CZ" dirty="0"/>
          </a:p>
        </p:txBody>
      </p:sp>
      <p:grpSp>
        <p:nvGrpSpPr>
          <p:cNvPr id="1032" name="Group 8" descr="decorative graphic made up of dots"/>
          <p:cNvGrpSpPr>
            <a:grpSpLocks/>
          </p:cNvGrpSpPr>
          <p:nvPr/>
        </p:nvGrpSpPr>
        <p:grpSpPr bwMode="auto">
          <a:xfrm>
            <a:off x="8153400" y="152400"/>
            <a:ext cx="792163" cy="1295400"/>
            <a:chOff x="5136" y="960"/>
            <a:chExt cx="528" cy="864"/>
          </a:xfrm>
        </p:grpSpPr>
        <p:sp>
          <p:nvSpPr>
            <p:cNvPr id="1034" name="Oval 9"/>
            <p:cNvSpPr>
              <a:spLocks noChangeArrowheads="1"/>
            </p:cNvSpPr>
            <p:nvPr/>
          </p:nvSpPr>
          <p:spPr bwMode="auto">
            <a:xfrm>
              <a:off x="5136" y="960"/>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35" name="Oval 10"/>
            <p:cNvSpPr>
              <a:spLocks noChangeArrowheads="1"/>
            </p:cNvSpPr>
            <p:nvPr/>
          </p:nvSpPr>
          <p:spPr bwMode="auto">
            <a:xfrm>
              <a:off x="5248" y="960"/>
              <a:ext cx="79"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36" name="Oval 11"/>
            <p:cNvSpPr>
              <a:spLocks noChangeArrowheads="1"/>
            </p:cNvSpPr>
            <p:nvPr/>
          </p:nvSpPr>
          <p:spPr bwMode="auto">
            <a:xfrm>
              <a:off x="5360" y="960"/>
              <a:ext cx="76"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37" name="Oval 12"/>
            <p:cNvSpPr>
              <a:spLocks noChangeArrowheads="1"/>
            </p:cNvSpPr>
            <p:nvPr/>
          </p:nvSpPr>
          <p:spPr bwMode="auto">
            <a:xfrm>
              <a:off x="5136" y="1072"/>
              <a:ext cx="80"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38" name="Oval 13"/>
            <p:cNvSpPr>
              <a:spLocks noChangeArrowheads="1"/>
            </p:cNvSpPr>
            <p:nvPr/>
          </p:nvSpPr>
          <p:spPr bwMode="auto">
            <a:xfrm>
              <a:off x="5248" y="1072"/>
              <a:ext cx="79"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39" name="Oval 14"/>
            <p:cNvSpPr>
              <a:spLocks noChangeArrowheads="1"/>
            </p:cNvSpPr>
            <p:nvPr/>
          </p:nvSpPr>
          <p:spPr bwMode="auto">
            <a:xfrm>
              <a:off x="5360" y="1072"/>
              <a:ext cx="76" cy="77"/>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0" name="Oval 15"/>
            <p:cNvSpPr>
              <a:spLocks noChangeArrowheads="1"/>
            </p:cNvSpPr>
            <p:nvPr/>
          </p:nvSpPr>
          <p:spPr bwMode="auto">
            <a:xfrm>
              <a:off x="5472" y="1072"/>
              <a:ext cx="73" cy="77"/>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1" name="Oval 16"/>
            <p:cNvSpPr>
              <a:spLocks noChangeArrowheads="1"/>
            </p:cNvSpPr>
            <p:nvPr/>
          </p:nvSpPr>
          <p:spPr bwMode="auto">
            <a:xfrm>
              <a:off x="5136" y="1184"/>
              <a:ext cx="80"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2" name="Oval 17"/>
            <p:cNvSpPr>
              <a:spLocks noChangeArrowheads="1"/>
            </p:cNvSpPr>
            <p:nvPr/>
          </p:nvSpPr>
          <p:spPr bwMode="auto">
            <a:xfrm>
              <a:off x="5248" y="1184"/>
              <a:ext cx="79" cy="73"/>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3" name="Oval 18"/>
            <p:cNvSpPr>
              <a:spLocks noChangeArrowheads="1"/>
            </p:cNvSpPr>
            <p:nvPr/>
          </p:nvSpPr>
          <p:spPr bwMode="auto">
            <a:xfrm>
              <a:off x="5360" y="1184"/>
              <a:ext cx="76"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4" name="Oval 19"/>
            <p:cNvSpPr>
              <a:spLocks noChangeArrowheads="1"/>
            </p:cNvSpPr>
            <p:nvPr/>
          </p:nvSpPr>
          <p:spPr bwMode="auto">
            <a:xfrm>
              <a:off x="5472" y="1184"/>
              <a:ext cx="73" cy="73"/>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5" name="Oval 20"/>
            <p:cNvSpPr>
              <a:spLocks noChangeArrowheads="1"/>
            </p:cNvSpPr>
            <p:nvPr/>
          </p:nvSpPr>
          <p:spPr bwMode="auto">
            <a:xfrm>
              <a:off x="5584" y="1184"/>
              <a:ext cx="80" cy="73"/>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6" name="Oval 21"/>
            <p:cNvSpPr>
              <a:spLocks noChangeArrowheads="1"/>
            </p:cNvSpPr>
            <p:nvPr/>
          </p:nvSpPr>
          <p:spPr bwMode="auto">
            <a:xfrm>
              <a:off x="5136" y="1296"/>
              <a:ext cx="80" cy="80"/>
            </a:xfrm>
            <a:prstGeom prst="ellipse">
              <a:avLst/>
            </a:prstGeom>
            <a:solidFill>
              <a:schemeClr val="tx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7" name="Oval 22"/>
            <p:cNvSpPr>
              <a:spLocks noChangeArrowheads="1"/>
            </p:cNvSpPr>
            <p:nvPr/>
          </p:nvSpPr>
          <p:spPr bwMode="auto">
            <a:xfrm>
              <a:off x="5248" y="1296"/>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8" name="Oval 23"/>
            <p:cNvSpPr>
              <a:spLocks noChangeArrowheads="1"/>
            </p:cNvSpPr>
            <p:nvPr/>
          </p:nvSpPr>
          <p:spPr bwMode="auto">
            <a:xfrm>
              <a:off x="5360" y="1296"/>
              <a:ext cx="76"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49" name="Oval 24"/>
            <p:cNvSpPr>
              <a:spLocks noChangeArrowheads="1"/>
            </p:cNvSpPr>
            <p:nvPr/>
          </p:nvSpPr>
          <p:spPr bwMode="auto">
            <a:xfrm>
              <a:off x="5472" y="1296"/>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0" name="Oval 25"/>
            <p:cNvSpPr>
              <a:spLocks noChangeArrowheads="1"/>
            </p:cNvSpPr>
            <p:nvPr/>
          </p:nvSpPr>
          <p:spPr bwMode="auto">
            <a:xfrm>
              <a:off x="5136" y="1408"/>
              <a:ext cx="80"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1" name="Oval 26"/>
            <p:cNvSpPr>
              <a:spLocks noChangeArrowheads="1"/>
            </p:cNvSpPr>
            <p:nvPr/>
          </p:nvSpPr>
          <p:spPr bwMode="auto">
            <a:xfrm>
              <a:off x="5248" y="1408"/>
              <a:ext cx="79" cy="80"/>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2" name="Oval 27"/>
            <p:cNvSpPr>
              <a:spLocks noChangeArrowheads="1"/>
            </p:cNvSpPr>
            <p:nvPr/>
          </p:nvSpPr>
          <p:spPr bwMode="auto">
            <a:xfrm>
              <a:off x="5360" y="1408"/>
              <a:ext cx="76"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3" name="Oval 28"/>
            <p:cNvSpPr>
              <a:spLocks noChangeArrowheads="1"/>
            </p:cNvSpPr>
            <p:nvPr/>
          </p:nvSpPr>
          <p:spPr bwMode="auto">
            <a:xfrm>
              <a:off x="5472" y="1408"/>
              <a:ext cx="73" cy="80"/>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4" name="Oval 29"/>
            <p:cNvSpPr>
              <a:spLocks noChangeArrowheads="1"/>
            </p:cNvSpPr>
            <p:nvPr/>
          </p:nvSpPr>
          <p:spPr bwMode="auto">
            <a:xfrm>
              <a:off x="5584" y="1408"/>
              <a:ext cx="80"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5" name="Oval 30"/>
            <p:cNvSpPr>
              <a:spLocks noChangeArrowheads="1"/>
            </p:cNvSpPr>
            <p:nvPr/>
          </p:nvSpPr>
          <p:spPr bwMode="auto">
            <a:xfrm>
              <a:off x="5136" y="1520"/>
              <a:ext cx="80" cy="79"/>
            </a:xfrm>
            <a:prstGeom prst="ellipse">
              <a:avLst/>
            </a:prstGeom>
            <a:solidFill>
              <a:schemeClr val="accent2"/>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6" name="Oval 31"/>
            <p:cNvSpPr>
              <a:spLocks noChangeArrowheads="1"/>
            </p:cNvSpPr>
            <p:nvPr/>
          </p:nvSpPr>
          <p:spPr bwMode="auto">
            <a:xfrm>
              <a:off x="5248" y="1520"/>
              <a:ext cx="79"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7" name="Oval 32"/>
            <p:cNvSpPr>
              <a:spLocks noChangeArrowheads="1"/>
            </p:cNvSpPr>
            <p:nvPr/>
          </p:nvSpPr>
          <p:spPr bwMode="auto">
            <a:xfrm>
              <a:off x="5360" y="1520"/>
              <a:ext cx="76" cy="79"/>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8" name="Oval 33"/>
            <p:cNvSpPr>
              <a:spLocks noChangeArrowheads="1"/>
            </p:cNvSpPr>
            <p:nvPr/>
          </p:nvSpPr>
          <p:spPr bwMode="auto">
            <a:xfrm>
              <a:off x="5472" y="1520"/>
              <a:ext cx="73" cy="79"/>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59" name="Oval 34"/>
            <p:cNvSpPr>
              <a:spLocks noChangeArrowheads="1"/>
            </p:cNvSpPr>
            <p:nvPr/>
          </p:nvSpPr>
          <p:spPr bwMode="auto">
            <a:xfrm>
              <a:off x="5136" y="1632"/>
              <a:ext cx="80"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60" name="Oval 35"/>
            <p:cNvSpPr>
              <a:spLocks noChangeArrowheads="1"/>
            </p:cNvSpPr>
            <p:nvPr/>
          </p:nvSpPr>
          <p:spPr bwMode="auto">
            <a:xfrm>
              <a:off x="5248" y="1632"/>
              <a:ext cx="79" cy="75"/>
            </a:xfrm>
            <a:prstGeom prst="ellipse">
              <a:avLst/>
            </a:prstGeom>
            <a:solidFill>
              <a:schemeClr val="accent1"/>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61" name="Oval 36"/>
            <p:cNvSpPr>
              <a:spLocks noChangeArrowheads="1"/>
            </p:cNvSpPr>
            <p:nvPr/>
          </p:nvSpPr>
          <p:spPr bwMode="auto">
            <a:xfrm>
              <a:off x="5360" y="1632"/>
              <a:ext cx="76"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62" name="Oval 37"/>
            <p:cNvSpPr>
              <a:spLocks noChangeArrowheads="1"/>
            </p:cNvSpPr>
            <p:nvPr/>
          </p:nvSpPr>
          <p:spPr bwMode="auto">
            <a:xfrm>
              <a:off x="5472" y="1632"/>
              <a:ext cx="73" cy="75"/>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63" name="Oval 38"/>
            <p:cNvSpPr>
              <a:spLocks noChangeArrowheads="1"/>
            </p:cNvSpPr>
            <p:nvPr/>
          </p:nvSpPr>
          <p:spPr bwMode="auto">
            <a:xfrm>
              <a:off x="5248" y="1744"/>
              <a:ext cx="79"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sp>
          <p:nvSpPr>
            <p:cNvPr id="1064" name="Oval 39"/>
            <p:cNvSpPr>
              <a:spLocks noChangeArrowheads="1"/>
            </p:cNvSpPr>
            <p:nvPr/>
          </p:nvSpPr>
          <p:spPr bwMode="auto">
            <a:xfrm>
              <a:off x="5472" y="1744"/>
              <a:ext cx="73" cy="80"/>
            </a:xfrm>
            <a:prstGeom prst="ellipse">
              <a:avLst/>
            </a:prstGeom>
            <a:solidFill>
              <a:schemeClr val="folHlink"/>
            </a:solidFill>
            <a:ln>
              <a:noFill/>
            </a:ln>
            <a:effec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cs-CZ" altLang="cs-CZ" dirty="0"/>
            </a:p>
          </p:txBody>
        </p:sp>
      </p:grpSp>
      <p:sp>
        <p:nvSpPr>
          <p:cNvPr id="1033" name="Line 40"/>
          <p:cNvSpPr>
            <a:spLocks noChangeShapeType="1"/>
          </p:cNvSpPr>
          <p:nvPr/>
        </p:nvSpPr>
        <p:spPr bwMode="auto">
          <a:xfrm>
            <a:off x="457200" y="1524000"/>
            <a:ext cx="7543800" cy="0"/>
          </a:xfrm>
          <a:prstGeom prst="line">
            <a:avLst/>
          </a:prstGeom>
          <a:noFill/>
          <a:ln w="9525">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dirty="0"/>
          </a:p>
        </p:txBody>
      </p:sp>
    </p:spTree>
  </p:cSld>
  <p:clrMap bg1="lt1" tx1="dk1" bg2="lt2" tx2="dk2" accent1="accent1" accent2="accent2" accent3="accent3" accent4="accent4" accent5="accent5" accent6="accent6" hlink="hlink" folHlink="folHlink"/>
  <p:sldLayoutIdLst>
    <p:sldLayoutId id="2147483948"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 id="2147483947" r:id="rId12"/>
  </p:sldLayoutIdLst>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315913"/>
            <a:ext cx="5703888" cy="2133600"/>
          </a:xfrm>
        </p:spPr>
        <p:txBody>
          <a:bodyPr>
            <a:normAutofit/>
          </a:bodyPr>
          <a:lstStyle/>
          <a:p>
            <a:pPr eaLnBrk="1" hangingPunct="1">
              <a:defRPr/>
            </a:pPr>
            <a:r>
              <a:rPr lang="cs-CZ" altLang="cs-CZ" sz="3600" dirty="0" smtClean="0">
                <a:effectLst>
                  <a:outerShdw blurRad="38100" dist="38100" dir="2700000" algn="tl">
                    <a:srgbClr val="000000">
                      <a:alpha val="43137"/>
                    </a:srgbClr>
                  </a:outerShdw>
                </a:effectLst>
              </a:rPr>
              <a:t>Prevence hospodářské kriminality 6</a:t>
            </a:r>
            <a:endParaRPr lang="cs-CZ" altLang="cs-CZ" sz="3600" dirty="0">
              <a:effectLst>
                <a:outerShdw blurRad="38100" dist="38100" dir="2700000" algn="tl">
                  <a:srgbClr val="000000">
                    <a:alpha val="43137"/>
                  </a:srgbClr>
                </a:outerShdw>
              </a:effectLst>
            </a:endParaRPr>
          </a:p>
        </p:txBody>
      </p:sp>
      <p:sp>
        <p:nvSpPr>
          <p:cNvPr id="2051" name="Rectangle 3"/>
          <p:cNvSpPr>
            <a:spLocks noGrp="1" noChangeArrowheads="1"/>
          </p:cNvSpPr>
          <p:nvPr>
            <p:ph type="subTitle" idx="1"/>
          </p:nvPr>
        </p:nvSpPr>
        <p:spPr>
          <a:xfrm>
            <a:off x="849313" y="3049588"/>
            <a:ext cx="6248400" cy="2971800"/>
          </a:xfrm>
        </p:spPr>
        <p:txBody>
          <a:bodyPr>
            <a:normAutofit/>
          </a:bodyPr>
          <a:lstStyle/>
          <a:p>
            <a:pPr algn="ctr" eaLnBrk="1" hangingPunct="1">
              <a:defRPr/>
            </a:pPr>
            <a:r>
              <a:rPr lang="cs-CZ" altLang="cs-CZ" sz="3200" dirty="0" smtClean="0">
                <a:solidFill>
                  <a:schemeClr val="accent6">
                    <a:lumMod val="75000"/>
                  </a:schemeClr>
                </a:solidFill>
                <a:effectLst>
                  <a:outerShdw blurRad="38100" dist="38100" dir="2700000" algn="tl">
                    <a:srgbClr val="000000">
                      <a:alpha val="43137"/>
                    </a:srgbClr>
                  </a:outerShdw>
                </a:effectLst>
              </a:rPr>
              <a:t>Některé další trestné činy související s podnikáním</a:t>
            </a:r>
            <a:endParaRPr lang="cs-CZ" altLang="cs-CZ" sz="3200" dirty="0">
              <a:solidFill>
                <a:schemeClr val="accent6">
                  <a:lumMod val="75000"/>
                </a:schemeClr>
              </a:solidFill>
              <a:effectLst>
                <a:outerShdw blurRad="38100" dist="38100" dir="2700000" algn="tl">
                  <a:srgbClr val="000000">
                    <a:alpha val="43137"/>
                  </a:srgbClr>
                </a:outerShdw>
              </a:effectLst>
            </a:endParaRPr>
          </a:p>
          <a:p>
            <a:pPr eaLnBrk="1" hangingPunct="1">
              <a:defRPr/>
            </a:pPr>
            <a:endParaRPr lang="cs-CZ" altLang="cs-CZ" sz="2800" dirty="0">
              <a:effectLst>
                <a:outerShdw blurRad="38100" dist="38100" dir="2700000" algn="tl">
                  <a:srgbClr val="000000">
                    <a:alpha val="43137"/>
                  </a:srgbClr>
                </a:outerShdw>
              </a:effectLst>
            </a:endParaRPr>
          </a:p>
          <a:p>
            <a:pPr algn="ctr" eaLnBrk="1" hangingPunct="1">
              <a:defRPr/>
            </a:pPr>
            <a:r>
              <a:rPr lang="cs-CZ" altLang="cs-CZ" sz="2400" dirty="0">
                <a:solidFill>
                  <a:srgbClr val="C00000"/>
                </a:solidFill>
                <a:effectLst>
                  <a:outerShdw blurRad="38100" dist="38100" dir="2700000" algn="tl">
                    <a:srgbClr val="000000">
                      <a:alpha val="43137"/>
                    </a:srgbClr>
                  </a:outerShdw>
                </a:effectLst>
              </a:rPr>
              <a:t>JUDr. František Púry, Ph.D</a:t>
            </a:r>
            <a:r>
              <a:rPr lang="cs-CZ" altLang="cs-CZ" sz="2400" dirty="0" smtClean="0">
                <a:solidFill>
                  <a:srgbClr val="C00000"/>
                </a:solidFill>
                <a:effectLst>
                  <a:outerShdw blurRad="38100" dist="38100" dir="2700000" algn="tl">
                    <a:srgbClr val="000000">
                      <a:alpha val="43137"/>
                    </a:srgbClr>
                  </a:outerShdw>
                </a:effectLst>
              </a:rPr>
              <a:t>.</a:t>
            </a:r>
            <a:endParaRPr lang="cs-CZ" altLang="cs-CZ" sz="2400" dirty="0">
              <a:solidFill>
                <a:srgbClr val="C00000"/>
              </a:solidFill>
              <a:effectLst>
                <a:outerShdw blurRad="38100" dist="38100" dir="2700000" algn="tl">
                  <a:srgbClr val="000000">
                    <a:alpha val="43137"/>
                  </a:srgbClr>
                </a:outerShdw>
              </a:effectLst>
            </a:endParaRPr>
          </a:p>
          <a:p>
            <a:pPr algn="ctr" eaLnBrk="1" hangingPunct="1">
              <a:defRPr/>
            </a:pPr>
            <a:r>
              <a:rPr lang="cs-CZ" altLang="cs-CZ" sz="2400" dirty="0">
                <a:solidFill>
                  <a:srgbClr val="C00000"/>
                </a:solidFill>
                <a:effectLst>
                  <a:outerShdw blurRad="38100" dist="38100" dir="2700000" algn="tl">
                    <a:srgbClr val="000000">
                      <a:alpha val="43137"/>
                    </a:srgbClr>
                  </a:outerShdw>
                </a:effectLst>
              </a:rPr>
              <a:t>Nejvyšší </a:t>
            </a:r>
            <a:r>
              <a:rPr lang="cs-CZ" altLang="cs-CZ" sz="2400" dirty="0" smtClean="0">
                <a:solidFill>
                  <a:srgbClr val="C00000"/>
                </a:solidFill>
                <a:effectLst>
                  <a:outerShdw blurRad="38100" dist="38100" dir="2700000" algn="tl">
                    <a:srgbClr val="000000">
                      <a:alpha val="43137"/>
                    </a:srgbClr>
                  </a:outerShdw>
                </a:effectLst>
              </a:rPr>
              <a:t>soud</a:t>
            </a:r>
          </a:p>
          <a:p>
            <a:pPr algn="ctr" eaLnBrk="1" hangingPunct="1">
              <a:defRPr/>
            </a:pPr>
            <a:r>
              <a:rPr lang="cs-CZ" altLang="cs-CZ" sz="2400" dirty="0" smtClean="0">
                <a:solidFill>
                  <a:srgbClr val="C00000"/>
                </a:solidFill>
                <a:effectLst>
                  <a:outerShdw blurRad="38100" dist="38100" dir="2700000" algn="tl">
                    <a:srgbClr val="000000">
                      <a:alpha val="43137"/>
                    </a:srgbClr>
                  </a:outerShdw>
                </a:effectLst>
              </a:rPr>
              <a:t>CEVRO Institut, KVPVS</a:t>
            </a:r>
            <a:endParaRPr lang="cs-CZ" altLang="cs-CZ" sz="2400"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Nedovolené ozbrojování</a:t>
            </a:r>
          </a:p>
        </p:txBody>
      </p:sp>
      <p:sp>
        <p:nvSpPr>
          <p:cNvPr id="3" name="Zástupný symbol pro obsah 2"/>
          <p:cNvSpPr>
            <a:spLocks noGrp="1"/>
          </p:cNvSpPr>
          <p:nvPr>
            <p:ph idx="1"/>
          </p:nvPr>
        </p:nvSpPr>
        <p:spPr/>
        <p:txBody>
          <a:bodyPr/>
          <a:lstStyle/>
          <a:p>
            <a:pPr>
              <a:defRPr/>
            </a:pPr>
            <a:r>
              <a:rPr lang="cs-CZ" dirty="0" smtClean="0"/>
              <a:t>Podle </a:t>
            </a:r>
            <a:r>
              <a:rPr lang="cs-CZ" dirty="0" smtClean="0">
                <a:solidFill>
                  <a:srgbClr val="FF0000"/>
                </a:solidFill>
              </a:rPr>
              <a:t>§ 279 odst. 2 TZ </a:t>
            </a:r>
            <a:r>
              <a:rPr lang="cs-CZ" dirty="0" smtClean="0"/>
              <a:t>spočívá třetí alternativa v tom, že pachatel</a:t>
            </a:r>
          </a:p>
          <a:p>
            <a:pPr lvl="1">
              <a:defRPr/>
            </a:pPr>
            <a:r>
              <a:rPr lang="cs-CZ" dirty="0" smtClean="0"/>
              <a:t> bez povolení vyrobí, sobě nebo jinému opatří nebo přechovává výbušninu v množství větším než malém, zbraň hromadně účinnou nebo součástky, jichž je nezbytně třeba k užití takové zbraně, nebo</a:t>
            </a:r>
          </a:p>
          <a:p>
            <a:pPr lvl="1">
              <a:defRPr/>
            </a:pPr>
            <a:r>
              <a:rPr lang="cs-CZ" dirty="0" smtClean="0"/>
              <a:t> bez povolení hromadí, vyrábí nebo sobě nebo jinému opatřuje zbraně nebo ve značném množství střelivo</a:t>
            </a:r>
            <a:endParaRPr lang="cs-CZ" dirty="0"/>
          </a:p>
        </p:txBody>
      </p:sp>
    </p:spTree>
    <p:extLst>
      <p:ext uri="{BB962C8B-B14F-4D97-AF65-F5344CB8AC3E}">
        <p14:creationId xmlns:p14="http://schemas.microsoft.com/office/powerpoint/2010/main" val="3317686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Nedovolené ozbrojování</a:t>
            </a:r>
          </a:p>
        </p:txBody>
      </p:sp>
      <p:sp>
        <p:nvSpPr>
          <p:cNvPr id="3" name="Zástupný symbol pro obsah 2"/>
          <p:cNvSpPr>
            <a:spLocks noGrp="1"/>
          </p:cNvSpPr>
          <p:nvPr>
            <p:ph idx="1"/>
          </p:nvPr>
        </p:nvSpPr>
        <p:spPr/>
        <p:txBody>
          <a:bodyPr>
            <a:normAutofit fontScale="92500"/>
          </a:bodyPr>
          <a:lstStyle/>
          <a:p>
            <a:pPr>
              <a:defRPr/>
            </a:pPr>
            <a:r>
              <a:rPr lang="cs-CZ" dirty="0" smtClean="0">
                <a:solidFill>
                  <a:srgbClr val="FF0000"/>
                </a:solidFill>
              </a:rPr>
              <a:t>Příklady </a:t>
            </a:r>
            <a:r>
              <a:rPr lang="cs-CZ" dirty="0" smtClean="0"/>
              <a:t>z praxe:</a:t>
            </a:r>
          </a:p>
          <a:p>
            <a:pPr lvl="1">
              <a:defRPr/>
            </a:pPr>
            <a:r>
              <a:rPr lang="cs-CZ" dirty="0" smtClean="0"/>
              <a:t>podnikatel oprávněný obchodovat se střelnými zbraněmi prodal revolver a střelivo osobě, která neměla příslušné oprávnění (zbrojní průkaz) na tento typ střelné zbraně a střeliva</a:t>
            </a:r>
          </a:p>
          <a:p>
            <a:pPr lvl="1">
              <a:defRPr/>
            </a:pPr>
            <a:r>
              <a:rPr lang="cs-CZ" dirty="0" smtClean="0"/>
              <a:t>podnikatel, který měl legálně ve vlastnictví pistoli ke své osobní ochraně, ji i nadále držel, ačkoli mu uplynula platnost zbrojního průkazu na tuto zbraň</a:t>
            </a:r>
          </a:p>
          <a:p>
            <a:pPr lvl="1">
              <a:defRPr/>
            </a:pPr>
            <a:r>
              <a:rPr lang="cs-CZ" dirty="0" smtClean="0"/>
              <a:t>podnikatel převzal do „úschovy“ kulovnici od svého kamaráda – myslivce, který mu ji svěřil, ačkoli podnikatel neměl oprávnění k držení této zbraně</a:t>
            </a:r>
            <a:endParaRPr lang="cs-CZ" dirty="0"/>
          </a:p>
        </p:txBody>
      </p:sp>
    </p:spTree>
    <p:extLst>
      <p:ext uri="{BB962C8B-B14F-4D97-AF65-F5344CB8AC3E}">
        <p14:creationId xmlns:p14="http://schemas.microsoft.com/office/powerpoint/2010/main" val="443280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4400" b="0" dirty="0" smtClean="0">
                <a:solidFill>
                  <a:srgbClr val="7030A0"/>
                </a:solidFill>
                <a:effectLst>
                  <a:outerShdw blurRad="38100" dist="38100" dir="2700000" algn="tl">
                    <a:srgbClr val="000000">
                      <a:alpha val="43137"/>
                    </a:srgbClr>
                  </a:outerShdw>
                </a:effectLst>
              </a:rPr>
              <a:t>Drogové trestné činy</a:t>
            </a:r>
            <a:endParaRPr lang="cs-CZ" sz="44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662065"/>
          </a:xfrm>
        </p:spPr>
        <p:txBody>
          <a:bodyPr>
            <a:normAutofit fontScale="70000" lnSpcReduction="20000"/>
          </a:bodyPr>
          <a:lstStyle/>
          <a:p>
            <a:pPr eaLnBrk="1" hangingPunct="1">
              <a:lnSpc>
                <a:spcPct val="120000"/>
              </a:lnSpc>
              <a:defRPr/>
            </a:pPr>
            <a:r>
              <a:rPr lang="cs-CZ" sz="3100" dirty="0" smtClean="0"/>
              <a:t>Podle </a:t>
            </a:r>
            <a:r>
              <a:rPr lang="cs-CZ" sz="3100" dirty="0" smtClean="0">
                <a:solidFill>
                  <a:srgbClr val="FF0000"/>
                </a:solidFill>
              </a:rPr>
              <a:t>§ 283 TZ </a:t>
            </a:r>
            <a:r>
              <a:rPr lang="cs-CZ" sz="3100" dirty="0" smtClean="0"/>
              <a:t>nedovolená výroba a jiné nakládání s omamnými a psychotropními látkami a s jedy</a:t>
            </a:r>
          </a:p>
          <a:p>
            <a:pPr lvl="1" eaLnBrk="1" hangingPunct="1">
              <a:lnSpc>
                <a:spcPct val="120000"/>
              </a:lnSpc>
              <a:defRPr/>
            </a:pPr>
            <a:r>
              <a:rPr lang="cs-CZ" dirty="0" smtClean="0"/>
              <a:t>např. nelegální výroba drog z chemických látek a surovin, neoprávněný prodej léků s vědomím, že budou zneužity k výrobě drog, obchodování s drogami, jejich uskladňování, převážení atd.</a:t>
            </a:r>
          </a:p>
          <a:p>
            <a:pPr eaLnBrk="1" hangingPunct="1">
              <a:lnSpc>
                <a:spcPct val="120000"/>
              </a:lnSpc>
              <a:defRPr/>
            </a:pPr>
            <a:r>
              <a:rPr lang="cs-CZ" sz="3100" dirty="0" smtClean="0"/>
              <a:t>Podle </a:t>
            </a:r>
            <a:r>
              <a:rPr lang="cs-CZ" sz="3100" dirty="0" smtClean="0">
                <a:solidFill>
                  <a:srgbClr val="FF0000"/>
                </a:solidFill>
              </a:rPr>
              <a:t>§ 286 TZ </a:t>
            </a:r>
            <a:r>
              <a:rPr lang="cs-CZ" sz="3100" dirty="0" smtClean="0"/>
              <a:t>výroba a držení předmětu k nedovolené výrobě omamné a psychotropní látky a jedu</a:t>
            </a:r>
          </a:p>
          <a:p>
            <a:pPr lvl="1" eaLnBrk="1" hangingPunct="1">
              <a:lnSpc>
                <a:spcPct val="120000"/>
              </a:lnSpc>
              <a:defRPr/>
            </a:pPr>
            <a:r>
              <a:rPr lang="cs-CZ" dirty="0" smtClean="0"/>
              <a:t>např. neoprávněná výroba a prodej určitých surovin s vědomím, že je kupující použije k výrobě drog</a:t>
            </a:r>
          </a:p>
          <a:p>
            <a:pPr eaLnBrk="1" hangingPunct="1">
              <a:lnSpc>
                <a:spcPct val="120000"/>
              </a:lnSpc>
              <a:defRPr/>
            </a:pPr>
            <a:r>
              <a:rPr lang="cs-CZ" sz="3100" dirty="0" smtClean="0"/>
              <a:t>Návaznost na </a:t>
            </a:r>
            <a:r>
              <a:rPr lang="cs-CZ" sz="3100" dirty="0" smtClean="0">
                <a:solidFill>
                  <a:srgbClr val="FF0000"/>
                </a:solidFill>
              </a:rPr>
              <a:t>zákon č. 167/1998 Sb.</a:t>
            </a:r>
            <a:r>
              <a:rPr lang="cs-CZ" sz="3100" dirty="0" smtClean="0"/>
              <a:t>, o návykových látkách, ve znění pozdějších předpisů</a:t>
            </a:r>
          </a:p>
          <a:p>
            <a:pPr lvl="1" eaLnBrk="1" hangingPunct="1">
              <a:lnSpc>
                <a:spcPct val="120000"/>
              </a:lnSpc>
              <a:defRPr/>
            </a:pPr>
            <a:r>
              <a:rPr lang="cs-CZ" dirty="0" smtClean="0">
                <a:solidFill>
                  <a:srgbClr val="FF0000"/>
                </a:solidFill>
              </a:rPr>
              <a:t>seznamy </a:t>
            </a:r>
            <a:r>
              <a:rPr lang="cs-CZ" dirty="0" smtClean="0"/>
              <a:t>návykových látek obsaženy v nařízení vlády č. 463/2013 Sb., ve znění pozdějších předpisů</a:t>
            </a:r>
            <a:endParaRPr lang="cs-CZ" dirty="0"/>
          </a:p>
        </p:txBody>
      </p:sp>
    </p:spTree>
    <p:extLst>
      <p:ext uri="{BB962C8B-B14F-4D97-AF65-F5344CB8AC3E}">
        <p14:creationId xmlns:p14="http://schemas.microsoft.com/office/powerpoint/2010/main" val="3130544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4400" b="0" dirty="0" smtClean="0">
                <a:solidFill>
                  <a:srgbClr val="7030A0"/>
                </a:solidFill>
                <a:effectLst>
                  <a:outerShdw blurRad="38100" dist="38100" dir="2700000" algn="tl">
                    <a:srgbClr val="000000">
                      <a:alpha val="43137"/>
                    </a:srgbClr>
                  </a:outerShdw>
                </a:effectLst>
              </a:rPr>
              <a:t>Korupční </a:t>
            </a:r>
            <a:r>
              <a:rPr lang="cs-CZ" sz="4400" b="0" dirty="0">
                <a:solidFill>
                  <a:srgbClr val="7030A0"/>
                </a:solidFill>
                <a:effectLst>
                  <a:outerShdw blurRad="38100" dist="38100" dir="2700000" algn="tl">
                    <a:srgbClr val="000000">
                      <a:alpha val="43137"/>
                    </a:srgbClr>
                  </a:outerShdw>
                </a:effectLst>
              </a:rPr>
              <a:t>trestné činy</a:t>
            </a:r>
          </a:p>
        </p:txBody>
      </p:sp>
      <p:sp>
        <p:nvSpPr>
          <p:cNvPr id="3" name="Zástupný symbol pro obsah 2"/>
          <p:cNvSpPr>
            <a:spLocks noGrp="1"/>
          </p:cNvSpPr>
          <p:nvPr>
            <p:ph idx="1"/>
          </p:nvPr>
        </p:nvSpPr>
        <p:spPr>
          <a:xfrm>
            <a:off x="457200" y="1719262"/>
            <a:ext cx="8229600" cy="4662065"/>
          </a:xfrm>
        </p:spPr>
        <p:txBody>
          <a:bodyPr>
            <a:normAutofit fontScale="85000" lnSpcReduction="10000"/>
          </a:bodyPr>
          <a:lstStyle/>
          <a:p>
            <a:pPr eaLnBrk="1" hangingPunct="1">
              <a:lnSpc>
                <a:spcPct val="120000"/>
              </a:lnSpc>
              <a:defRPr/>
            </a:pPr>
            <a:r>
              <a:rPr lang="cs-CZ" dirty="0" smtClean="0"/>
              <a:t>Podle § 331 odst. </a:t>
            </a:r>
            <a:r>
              <a:rPr lang="cs-CZ" dirty="0" smtClean="0"/>
              <a:t>1 alinea 2 </a:t>
            </a:r>
            <a:r>
              <a:rPr lang="cs-CZ" dirty="0" smtClean="0"/>
              <a:t>TZ – </a:t>
            </a:r>
            <a:r>
              <a:rPr lang="cs-CZ" dirty="0" smtClean="0">
                <a:solidFill>
                  <a:srgbClr val="FF0000"/>
                </a:solidFill>
              </a:rPr>
              <a:t>přijetí úplatku</a:t>
            </a:r>
            <a:r>
              <a:rPr lang="cs-CZ" dirty="0" smtClean="0"/>
              <a:t>:</a:t>
            </a:r>
          </a:p>
          <a:p>
            <a:pPr lvl="1" eaLnBrk="1" hangingPunct="1">
              <a:lnSpc>
                <a:spcPct val="120000"/>
              </a:lnSpc>
              <a:defRPr/>
            </a:pPr>
            <a:r>
              <a:rPr lang="cs-CZ" dirty="0" smtClean="0"/>
              <a:t>pachatel sám nebo prostřednictvím jiného v souvislosti s podnikáním svým nebo jiného pro sebe nebo pro jiného přijme nebo si dá slíbit úplatek</a:t>
            </a:r>
          </a:p>
          <a:p>
            <a:pPr lvl="2" eaLnBrk="1" hangingPunct="1">
              <a:lnSpc>
                <a:spcPct val="120000"/>
              </a:lnSpc>
              <a:defRPr/>
            </a:pPr>
            <a:r>
              <a:rPr lang="cs-CZ" dirty="0" smtClean="0"/>
              <a:t>např. podnikatel za to, že neuzavře smlouvu s určitým zájemcem, přijme peněžní částku od jiného podnikatele</a:t>
            </a:r>
          </a:p>
          <a:p>
            <a:pPr eaLnBrk="1" hangingPunct="1">
              <a:lnSpc>
                <a:spcPct val="120000"/>
              </a:lnSpc>
              <a:defRPr/>
            </a:pPr>
            <a:r>
              <a:rPr lang="cs-CZ" dirty="0" smtClean="0"/>
              <a:t>Podle § 332 odst. </a:t>
            </a:r>
            <a:r>
              <a:rPr lang="cs-CZ" dirty="0" smtClean="0"/>
              <a:t>1 alinea </a:t>
            </a:r>
            <a:r>
              <a:rPr lang="cs-CZ" dirty="0" smtClean="0"/>
              <a:t>– </a:t>
            </a:r>
            <a:r>
              <a:rPr lang="cs-CZ" dirty="0" smtClean="0">
                <a:solidFill>
                  <a:srgbClr val="FF0000"/>
                </a:solidFill>
              </a:rPr>
              <a:t>podplacení</a:t>
            </a:r>
            <a:r>
              <a:rPr lang="cs-CZ" dirty="0" smtClean="0"/>
              <a:t>:</a:t>
            </a:r>
          </a:p>
          <a:p>
            <a:pPr lvl="1" eaLnBrk="1" hangingPunct="1">
              <a:lnSpc>
                <a:spcPct val="120000"/>
              </a:lnSpc>
              <a:defRPr/>
            </a:pPr>
            <a:r>
              <a:rPr lang="cs-CZ" dirty="0" smtClean="0"/>
              <a:t>pachatel jinému nebo pro jiného v souvislosti s podnikáním svým nebo jiného poskytne, nabídne nebo slíbí úplatek</a:t>
            </a:r>
          </a:p>
          <a:p>
            <a:pPr lvl="2" eaLnBrk="1" hangingPunct="1">
              <a:lnSpc>
                <a:spcPct val="120000"/>
              </a:lnSpc>
              <a:defRPr/>
            </a:pPr>
            <a:r>
              <a:rPr lang="cs-CZ" dirty="0" smtClean="0"/>
              <a:t>např. podnikatel za to, že jiný podnikatel neuzavře smlouvu s určitým zájemcem, mu předá peněžní částku</a:t>
            </a:r>
            <a:endParaRPr lang="cs-CZ" dirty="0"/>
          </a:p>
        </p:txBody>
      </p:sp>
    </p:spTree>
    <p:extLst>
      <p:ext uri="{BB962C8B-B14F-4D97-AF65-F5344CB8AC3E}">
        <p14:creationId xmlns:p14="http://schemas.microsoft.com/office/powerpoint/2010/main" val="502150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4400" b="0" dirty="0">
                <a:solidFill>
                  <a:srgbClr val="7030A0"/>
                </a:solidFill>
                <a:effectLst>
                  <a:outerShdw blurRad="38100" dist="38100" dir="2700000" algn="tl">
                    <a:srgbClr val="000000">
                      <a:alpha val="43137"/>
                    </a:srgbClr>
                  </a:outerShdw>
                </a:effectLst>
              </a:rPr>
              <a:t>Korupční trestné činy</a:t>
            </a:r>
          </a:p>
        </p:txBody>
      </p:sp>
      <p:sp>
        <p:nvSpPr>
          <p:cNvPr id="3" name="Zástupný symbol pro obsah 2"/>
          <p:cNvSpPr>
            <a:spLocks noGrp="1"/>
          </p:cNvSpPr>
          <p:nvPr>
            <p:ph idx="1"/>
          </p:nvPr>
        </p:nvSpPr>
        <p:spPr>
          <a:xfrm>
            <a:off x="457200" y="1719262"/>
            <a:ext cx="8229600" cy="4734073"/>
          </a:xfrm>
        </p:spPr>
        <p:txBody>
          <a:bodyPr>
            <a:normAutofit fontScale="77500" lnSpcReduction="20000"/>
          </a:bodyPr>
          <a:lstStyle/>
          <a:p>
            <a:pPr eaLnBrk="1" hangingPunct="1">
              <a:lnSpc>
                <a:spcPct val="120000"/>
              </a:lnSpc>
              <a:defRPr/>
            </a:pPr>
            <a:r>
              <a:rPr lang="cs-CZ" sz="3100" dirty="0" smtClean="0"/>
              <a:t>Podle § 334 odst. 1 TZ definice </a:t>
            </a:r>
            <a:r>
              <a:rPr lang="cs-CZ" sz="3100" dirty="0" smtClean="0">
                <a:solidFill>
                  <a:srgbClr val="FF0000"/>
                </a:solidFill>
              </a:rPr>
              <a:t>úplatku</a:t>
            </a:r>
            <a:r>
              <a:rPr lang="cs-CZ" sz="3100" dirty="0" smtClean="0"/>
              <a:t>:</a:t>
            </a:r>
          </a:p>
          <a:p>
            <a:pPr lvl="1" eaLnBrk="1" hangingPunct="1">
              <a:lnSpc>
                <a:spcPct val="120000"/>
              </a:lnSpc>
              <a:defRPr/>
            </a:pPr>
            <a:r>
              <a:rPr lang="cs-CZ" dirty="0" smtClean="0"/>
              <a:t>je to neoprávněná výhoda spočívající v přímém majetkovém obohacení nebo jiném zvýhodnění, které se dostává nebo má dostat uplácené osobě nebo s jejím souhlasem jiné osobě, a na kterou není nárok</a:t>
            </a:r>
          </a:p>
          <a:p>
            <a:pPr eaLnBrk="1" hangingPunct="1">
              <a:lnSpc>
                <a:spcPct val="120000"/>
              </a:lnSpc>
              <a:defRPr/>
            </a:pPr>
            <a:r>
              <a:rPr lang="cs-CZ" sz="3100" dirty="0" smtClean="0"/>
              <a:t>Podle § 334 odst. 3 TZ – co je též </a:t>
            </a:r>
            <a:r>
              <a:rPr lang="cs-CZ" sz="3100" dirty="0" smtClean="0">
                <a:solidFill>
                  <a:srgbClr val="FF0000"/>
                </a:solidFill>
              </a:rPr>
              <a:t>obstaráváním věcí obecného zájmu</a:t>
            </a:r>
            <a:r>
              <a:rPr lang="cs-CZ" sz="3100" dirty="0" smtClean="0"/>
              <a:t>:</a:t>
            </a:r>
          </a:p>
          <a:p>
            <a:pPr lvl="1" eaLnBrk="1" hangingPunct="1">
              <a:lnSpc>
                <a:spcPct val="120000"/>
              </a:lnSpc>
              <a:defRPr/>
            </a:pPr>
            <a:r>
              <a:rPr lang="cs-CZ" dirty="0" smtClean="0"/>
              <a:t>zachovávání povinnosti uložené právním předpisem nebo smluvně převzaté, jejímž účelem je zajistit, aby v obchodních vztazích nedocházelo k poškozování nebo bezdůvodnému zvýhodňování účastníků těchto vztahů nebo osob, které jejich jménem jednají</a:t>
            </a:r>
          </a:p>
          <a:p>
            <a:pPr lvl="2" eaLnBrk="1" hangingPunct="1">
              <a:lnSpc>
                <a:spcPct val="120000"/>
              </a:lnSpc>
              <a:defRPr/>
            </a:pPr>
            <a:r>
              <a:rPr lang="cs-CZ" dirty="0" smtClean="0"/>
              <a:t>viz též usnesení NS sp. zn. 15 Tdo 885/2013 – rozhodnutí č. 2/2015 Sb. rozh. tr. (podplacení insolvenčního správce)</a:t>
            </a:r>
            <a:endParaRPr lang="cs-CZ" dirty="0"/>
          </a:p>
        </p:txBody>
      </p:sp>
    </p:spTree>
    <p:extLst>
      <p:ext uri="{BB962C8B-B14F-4D97-AF65-F5344CB8AC3E}">
        <p14:creationId xmlns:p14="http://schemas.microsoft.com/office/powerpoint/2010/main" val="4070119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3800" b="0" dirty="0" smtClean="0">
                <a:solidFill>
                  <a:srgbClr val="7030A0"/>
                </a:solidFill>
                <a:effectLst>
                  <a:outerShdw blurRad="38100" dist="38100" dir="2700000" algn="tl">
                    <a:srgbClr val="000000">
                      <a:alpha val="43137"/>
                    </a:srgbClr>
                  </a:outerShdw>
                </a:effectLst>
              </a:rPr>
              <a:t>Maření výkonu úředního rozhodnutí</a:t>
            </a:r>
            <a:endParaRPr lang="cs-CZ" sz="38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734074"/>
          </a:xfrm>
        </p:spPr>
        <p:txBody>
          <a:bodyPr>
            <a:normAutofit fontScale="92500" lnSpcReduction="10000"/>
          </a:bodyPr>
          <a:lstStyle/>
          <a:p>
            <a:pPr eaLnBrk="1" hangingPunct="1">
              <a:lnSpc>
                <a:spcPct val="120000"/>
              </a:lnSpc>
              <a:defRPr/>
            </a:pPr>
            <a:r>
              <a:rPr lang="cs-CZ" dirty="0" smtClean="0"/>
              <a:t>V úvahu přicházejí zejména alternativy podle </a:t>
            </a:r>
            <a:r>
              <a:rPr lang="cs-CZ" dirty="0">
                <a:solidFill>
                  <a:srgbClr val="FF0000"/>
                </a:solidFill>
              </a:rPr>
              <a:t>§ 337</a:t>
            </a:r>
            <a:r>
              <a:rPr lang="cs-CZ" dirty="0" smtClean="0">
                <a:solidFill>
                  <a:srgbClr val="FF0000"/>
                </a:solidFill>
              </a:rPr>
              <a:t> odst. 1 písm. a), odst. 3 písm. a) TZ</a:t>
            </a:r>
            <a:r>
              <a:rPr lang="cs-CZ" dirty="0" smtClean="0"/>
              <a:t>:</a:t>
            </a:r>
          </a:p>
          <a:p>
            <a:pPr lvl="1" eaLnBrk="1" hangingPunct="1">
              <a:lnSpc>
                <a:spcPct val="120000"/>
              </a:lnSpc>
              <a:defRPr/>
            </a:pPr>
            <a:r>
              <a:rPr lang="cs-CZ" dirty="0" smtClean="0"/>
              <a:t>pachatel maří (zmaří) nebo podstatně ztěžuje výkon rozhodnutí soudu nebo jiného orgánu veřejné moci tím, že</a:t>
            </a:r>
          </a:p>
          <a:p>
            <a:pPr lvl="2" eaLnBrk="1" hangingPunct="1">
              <a:lnSpc>
                <a:spcPct val="120000"/>
              </a:lnSpc>
              <a:defRPr/>
            </a:pPr>
            <a:r>
              <a:rPr lang="cs-CZ" sz="2400" dirty="0" smtClean="0"/>
              <a:t>vykonává činnost,</a:t>
            </a:r>
          </a:p>
          <a:p>
            <a:pPr lvl="3" eaLnBrk="1" hangingPunct="1">
              <a:lnSpc>
                <a:spcPct val="120000"/>
              </a:lnSpc>
              <a:defRPr/>
            </a:pPr>
            <a:r>
              <a:rPr lang="cs-CZ" sz="1900" dirty="0" smtClean="0"/>
              <a:t>která mu byla zakázána (např. podle § 72 a § 73 TZ),</a:t>
            </a:r>
          </a:p>
          <a:p>
            <a:pPr lvl="3" eaLnBrk="1" hangingPunct="1">
              <a:lnSpc>
                <a:spcPct val="120000"/>
              </a:lnSpc>
              <a:defRPr/>
            </a:pPr>
            <a:r>
              <a:rPr lang="cs-CZ" sz="1900" dirty="0" smtClean="0"/>
              <a:t>pro kterou mu bylo odňato příslušné oprávnění nebo</a:t>
            </a:r>
          </a:p>
          <a:p>
            <a:pPr lvl="3" eaLnBrk="1" hangingPunct="1">
              <a:lnSpc>
                <a:spcPct val="120000"/>
              </a:lnSpc>
              <a:defRPr/>
            </a:pPr>
            <a:r>
              <a:rPr lang="cs-CZ" sz="1900" dirty="0" smtClean="0"/>
              <a:t>pro kterou pozbyl příslušné oprávnění, anebo</a:t>
            </a:r>
          </a:p>
          <a:p>
            <a:pPr lvl="2" eaLnBrk="1" hangingPunct="1">
              <a:lnSpc>
                <a:spcPct val="120000"/>
              </a:lnSpc>
              <a:defRPr/>
            </a:pPr>
            <a:r>
              <a:rPr lang="cs-CZ" sz="2400" dirty="0" smtClean="0"/>
              <a:t>zničí, poškodí, učiní neupotřebitelnou, zatají, zcizí nebo odstraní </a:t>
            </a:r>
            <a:r>
              <a:rPr lang="cs-CZ" sz="2400" dirty="0" smtClean="0"/>
              <a:t>věc, </a:t>
            </a:r>
            <a:r>
              <a:rPr lang="cs-CZ" sz="2400" dirty="0" smtClean="0"/>
              <a:t>které se týká vykonávané rozhodnutí</a:t>
            </a:r>
          </a:p>
          <a:p>
            <a:pPr lvl="2" eaLnBrk="1" hangingPunct="1">
              <a:defRPr/>
            </a:pPr>
            <a:endParaRPr lang="cs-CZ" dirty="0"/>
          </a:p>
        </p:txBody>
      </p:sp>
    </p:spTree>
    <p:extLst>
      <p:ext uri="{BB962C8B-B14F-4D97-AF65-F5344CB8AC3E}">
        <p14:creationId xmlns:p14="http://schemas.microsoft.com/office/powerpoint/2010/main" val="1423513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3800" b="0" dirty="0">
                <a:solidFill>
                  <a:srgbClr val="7030A0"/>
                </a:solidFill>
                <a:effectLst>
                  <a:outerShdw blurRad="38100" dist="38100" dir="2700000" algn="tl">
                    <a:srgbClr val="000000">
                      <a:alpha val="43137"/>
                    </a:srgbClr>
                  </a:outerShdw>
                </a:effectLst>
              </a:rPr>
              <a:t>Maření výkonu úředního rozhodnutí</a:t>
            </a:r>
          </a:p>
        </p:txBody>
      </p:sp>
      <p:sp>
        <p:nvSpPr>
          <p:cNvPr id="3" name="Zástupný symbol pro obsah 2"/>
          <p:cNvSpPr>
            <a:spLocks noGrp="1"/>
          </p:cNvSpPr>
          <p:nvPr>
            <p:ph idx="1"/>
          </p:nvPr>
        </p:nvSpPr>
        <p:spPr>
          <a:xfrm>
            <a:off x="457200" y="1719262"/>
            <a:ext cx="8229600" cy="4590057"/>
          </a:xfrm>
        </p:spPr>
        <p:txBody>
          <a:bodyPr>
            <a:normAutofit fontScale="85000" lnSpcReduction="10000"/>
          </a:bodyPr>
          <a:lstStyle/>
          <a:p>
            <a:pPr eaLnBrk="1" hangingPunct="1">
              <a:lnSpc>
                <a:spcPct val="120000"/>
              </a:lnSpc>
              <a:defRPr/>
            </a:pPr>
            <a:r>
              <a:rPr lang="cs-CZ" dirty="0" smtClean="0">
                <a:solidFill>
                  <a:srgbClr val="FF0000"/>
                </a:solidFill>
              </a:rPr>
              <a:t>Příklady</a:t>
            </a:r>
            <a:r>
              <a:rPr lang="cs-CZ" dirty="0" smtClean="0"/>
              <a:t> z praxe:</a:t>
            </a:r>
          </a:p>
          <a:p>
            <a:pPr lvl="1" eaLnBrk="1" hangingPunct="1">
              <a:lnSpc>
                <a:spcPct val="120000"/>
              </a:lnSpc>
              <a:defRPr/>
            </a:pPr>
            <a:r>
              <a:rPr lang="cs-CZ" dirty="0" smtClean="0"/>
              <a:t>podnikatel nadále provozuje své podnikání, ačkoli mu byl uložen trest zákazu takového podnikání, např. výrobní či obchodní činnosti [§ 337 odst</a:t>
            </a:r>
            <a:r>
              <a:rPr lang="cs-CZ" dirty="0"/>
              <a:t>. 1 písm. a</a:t>
            </a:r>
            <a:r>
              <a:rPr lang="cs-CZ" dirty="0" smtClean="0"/>
              <a:t>) TZ]</a:t>
            </a:r>
          </a:p>
          <a:p>
            <a:pPr lvl="1" eaLnBrk="1" hangingPunct="1">
              <a:lnSpc>
                <a:spcPct val="120000"/>
              </a:lnSpc>
              <a:defRPr/>
            </a:pPr>
            <a:r>
              <a:rPr lang="cs-CZ" dirty="0" smtClean="0"/>
              <a:t>pachatel řídí motorové vozidlo, přestože pozbyl řidičské oprávnění v důsledku dosažení 12 bodů za dřívější přestupky [§ 337 odst</a:t>
            </a:r>
            <a:r>
              <a:rPr lang="cs-CZ" dirty="0"/>
              <a:t>. 1 písm. a</a:t>
            </a:r>
            <a:r>
              <a:rPr lang="cs-CZ" dirty="0" smtClean="0"/>
              <a:t>) TZ]</a:t>
            </a:r>
          </a:p>
          <a:p>
            <a:pPr lvl="1" eaLnBrk="1" hangingPunct="1">
              <a:lnSpc>
                <a:spcPct val="120000"/>
              </a:lnSpc>
              <a:defRPr/>
            </a:pPr>
            <a:r>
              <a:rPr lang="cs-CZ" dirty="0" smtClean="0"/>
              <a:t>podnikatel ukryl své motorové vozidlo, které má být v exekučním řízení prodáno, protože ho odvezl na neznámé místo, aby tím zabránil exekutorovi v jeho zabavení a prodeji [§ 337 odst</a:t>
            </a:r>
            <a:r>
              <a:rPr lang="cs-CZ" dirty="0"/>
              <a:t>. </a:t>
            </a:r>
            <a:r>
              <a:rPr lang="cs-CZ" dirty="0" smtClean="0"/>
              <a:t>3 </a:t>
            </a:r>
            <a:r>
              <a:rPr lang="cs-CZ" dirty="0"/>
              <a:t>písm. a</a:t>
            </a:r>
            <a:r>
              <a:rPr lang="cs-CZ" dirty="0" smtClean="0"/>
              <a:t>) TZ]</a:t>
            </a:r>
            <a:endParaRPr lang="cs-CZ" dirty="0"/>
          </a:p>
        </p:txBody>
      </p:sp>
    </p:spTree>
    <p:extLst>
      <p:ext uri="{BB962C8B-B14F-4D97-AF65-F5344CB8AC3E}">
        <p14:creationId xmlns:p14="http://schemas.microsoft.com/office/powerpoint/2010/main" val="1169997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3800" b="0" dirty="0" smtClean="0">
                <a:solidFill>
                  <a:srgbClr val="7030A0"/>
                </a:solidFill>
                <a:effectLst>
                  <a:outerShdw blurRad="38100" dist="38100" dir="2700000" algn="tl">
                    <a:srgbClr val="000000">
                      <a:alpha val="43137"/>
                    </a:srgbClr>
                  </a:outerShdw>
                </a:effectLst>
              </a:rPr>
              <a:t>Neoprávněné zaměstnávání cizinců</a:t>
            </a:r>
            <a:endParaRPr lang="cs-CZ" sz="38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662065"/>
          </a:xfrm>
        </p:spPr>
        <p:txBody>
          <a:bodyPr>
            <a:normAutofit fontScale="85000" lnSpcReduction="20000"/>
          </a:bodyPr>
          <a:lstStyle/>
          <a:p>
            <a:pPr eaLnBrk="1" hangingPunct="1">
              <a:lnSpc>
                <a:spcPct val="120000"/>
              </a:lnSpc>
              <a:defRPr/>
            </a:pPr>
            <a:r>
              <a:rPr lang="cs-CZ" dirty="0" smtClean="0"/>
              <a:t>Podle </a:t>
            </a:r>
            <a:r>
              <a:rPr lang="cs-CZ" dirty="0" smtClean="0">
                <a:solidFill>
                  <a:srgbClr val="FF0000"/>
                </a:solidFill>
              </a:rPr>
              <a:t>§ 342 odst. 1 TZ</a:t>
            </a:r>
            <a:r>
              <a:rPr lang="cs-CZ" dirty="0" smtClean="0"/>
              <a:t>:</a:t>
            </a:r>
          </a:p>
          <a:p>
            <a:pPr lvl="1" eaLnBrk="1" hangingPunct="1">
              <a:lnSpc>
                <a:spcPct val="120000"/>
              </a:lnSpc>
              <a:defRPr/>
            </a:pPr>
            <a:r>
              <a:rPr lang="cs-CZ" dirty="0" smtClean="0"/>
              <a:t>pachatel soustavně, opakovaně, za zvlášť vykořisťujících </a:t>
            </a:r>
            <a:r>
              <a:rPr lang="cs-CZ" dirty="0" smtClean="0"/>
              <a:t>pracovních podmínek </a:t>
            </a:r>
            <a:r>
              <a:rPr lang="cs-CZ" dirty="0" smtClean="0"/>
              <a:t>nebo ve větším rozsahu</a:t>
            </a:r>
          </a:p>
          <a:p>
            <a:pPr lvl="1" eaLnBrk="1" hangingPunct="1">
              <a:lnSpc>
                <a:spcPct val="120000"/>
              </a:lnSpc>
              <a:defRPr/>
            </a:pPr>
            <a:r>
              <a:rPr lang="cs-CZ" dirty="0" smtClean="0"/>
              <a:t>neoprávněně zaměstná nebo zprostředkuje zaměstnání</a:t>
            </a:r>
          </a:p>
          <a:p>
            <a:pPr lvl="1" eaLnBrk="1" hangingPunct="1">
              <a:lnSpc>
                <a:spcPct val="120000"/>
              </a:lnSpc>
              <a:defRPr/>
            </a:pPr>
            <a:r>
              <a:rPr lang="cs-CZ" dirty="0" smtClean="0"/>
              <a:t>cizince, který se zdržuje neoprávněně na území České republiky nebo nemá platné povolení k zaměstnání, pokud se podle příslušného právního předpisu vyžaduje</a:t>
            </a:r>
          </a:p>
          <a:p>
            <a:pPr eaLnBrk="1" hangingPunct="1">
              <a:lnSpc>
                <a:spcPct val="120000"/>
              </a:lnSpc>
              <a:defRPr/>
            </a:pPr>
            <a:r>
              <a:rPr lang="cs-CZ" dirty="0" smtClean="0"/>
              <a:t>Podle </a:t>
            </a:r>
            <a:r>
              <a:rPr lang="cs-CZ" dirty="0" smtClean="0">
                <a:solidFill>
                  <a:srgbClr val="FF0000"/>
                </a:solidFill>
              </a:rPr>
              <a:t>§ 342 odst. 2 TZ</a:t>
            </a:r>
            <a:r>
              <a:rPr lang="cs-CZ" dirty="0" smtClean="0"/>
              <a:t>:</a:t>
            </a:r>
          </a:p>
          <a:p>
            <a:pPr lvl="1" eaLnBrk="1" hangingPunct="1">
              <a:lnSpc>
                <a:spcPct val="120000"/>
              </a:lnSpc>
              <a:defRPr/>
            </a:pPr>
            <a:r>
              <a:rPr lang="cs-CZ" dirty="0" smtClean="0"/>
              <a:t>pachatel zaměstná nebo zprostředkuje zaměstnání</a:t>
            </a:r>
          </a:p>
          <a:p>
            <a:pPr lvl="1" eaLnBrk="1" hangingPunct="1">
              <a:lnSpc>
                <a:spcPct val="120000"/>
              </a:lnSpc>
              <a:defRPr/>
            </a:pPr>
            <a:r>
              <a:rPr lang="cs-CZ" dirty="0" smtClean="0"/>
              <a:t>cizince, který je dítětem a zdržuje se neoprávněně na území České republiky nebo nemá platné povolení k zaměstnání podle příslušného právního předpisu</a:t>
            </a:r>
            <a:endParaRPr lang="cs-CZ" dirty="0"/>
          </a:p>
        </p:txBody>
      </p:sp>
    </p:spTree>
    <p:extLst>
      <p:ext uri="{BB962C8B-B14F-4D97-AF65-F5344CB8AC3E}">
        <p14:creationId xmlns:p14="http://schemas.microsoft.com/office/powerpoint/2010/main" val="3182685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3800" b="0" dirty="0">
                <a:solidFill>
                  <a:srgbClr val="7030A0"/>
                </a:solidFill>
                <a:effectLst>
                  <a:outerShdw blurRad="38100" dist="38100" dir="2700000" algn="tl">
                    <a:srgbClr val="000000">
                      <a:alpha val="43137"/>
                    </a:srgbClr>
                  </a:outerShdw>
                </a:effectLst>
              </a:rPr>
              <a:t>Neoprávněné zaměstnávání cizinců</a:t>
            </a:r>
          </a:p>
        </p:txBody>
      </p:sp>
      <p:sp>
        <p:nvSpPr>
          <p:cNvPr id="3" name="Zástupný symbol pro obsah 2"/>
          <p:cNvSpPr>
            <a:spLocks noGrp="1"/>
          </p:cNvSpPr>
          <p:nvPr>
            <p:ph idx="1"/>
          </p:nvPr>
        </p:nvSpPr>
        <p:spPr/>
        <p:txBody>
          <a:bodyPr>
            <a:normAutofit fontScale="85000" lnSpcReduction="10000"/>
          </a:bodyPr>
          <a:lstStyle/>
          <a:p>
            <a:pPr eaLnBrk="1" hangingPunct="1">
              <a:lnSpc>
                <a:spcPct val="110000"/>
              </a:lnSpc>
              <a:defRPr/>
            </a:pPr>
            <a:r>
              <a:rPr lang="cs-CZ" dirty="0" smtClean="0">
                <a:solidFill>
                  <a:srgbClr val="FF0000"/>
                </a:solidFill>
              </a:rPr>
              <a:t>Příklady</a:t>
            </a:r>
            <a:r>
              <a:rPr lang="cs-CZ" dirty="0" smtClean="0"/>
              <a:t> z praxe:</a:t>
            </a:r>
          </a:p>
          <a:p>
            <a:pPr lvl="1" eaLnBrk="1" hangingPunct="1">
              <a:lnSpc>
                <a:spcPct val="110000"/>
              </a:lnSpc>
              <a:defRPr/>
            </a:pPr>
            <a:r>
              <a:rPr lang="cs-CZ" dirty="0" smtClean="0"/>
              <a:t>podnikatel, ačkoli ví, že jde o tzv. běžence dopravené nelegálně na území České republiky z Afriky a ti jsou bez platných dokladů, zaměstnal je k výkonu pomocných a manuálních prací, ale vyplácel jim nižší než minimální mzdu a nepřihlásil je do systému zdravotního a sociálního pojištění</a:t>
            </a:r>
          </a:p>
          <a:p>
            <a:pPr lvl="1" eaLnBrk="1" hangingPunct="1">
              <a:lnSpc>
                <a:spcPct val="110000"/>
              </a:lnSpc>
              <a:defRPr/>
            </a:pPr>
            <a:r>
              <a:rPr lang="cs-CZ" dirty="0" smtClean="0"/>
              <a:t>podnikatel zabývající se zprostředkovatelskou činností na žádost osoby, která na území České republiky nelegálně dopravila běžence z Kosova, jim za úplatu zprostředkoval možnost zaměstnání u jiného spřízněného podnikatele, který je zaměstnal i bez potřebného povolení</a:t>
            </a:r>
            <a:endParaRPr lang="cs-CZ" dirty="0"/>
          </a:p>
        </p:txBody>
      </p:sp>
    </p:spTree>
    <p:extLst>
      <p:ext uri="{BB962C8B-B14F-4D97-AF65-F5344CB8AC3E}">
        <p14:creationId xmlns:p14="http://schemas.microsoft.com/office/powerpoint/2010/main" val="2987693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3800" b="0" dirty="0" smtClean="0">
                <a:solidFill>
                  <a:srgbClr val="7030A0"/>
                </a:solidFill>
                <a:effectLst>
                  <a:outerShdw blurRad="38100" dist="38100" dir="2700000" algn="tl">
                    <a:srgbClr val="000000">
                      <a:alpha val="43137"/>
                    </a:srgbClr>
                  </a:outerShdw>
                </a:effectLst>
              </a:rPr>
              <a:t>Padělání a pozměnění veřejné listiny</a:t>
            </a:r>
            <a:endParaRPr lang="cs-CZ" sz="38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734073"/>
          </a:xfrm>
        </p:spPr>
        <p:txBody>
          <a:bodyPr>
            <a:normAutofit fontScale="85000" lnSpcReduction="20000"/>
          </a:bodyPr>
          <a:lstStyle/>
          <a:p>
            <a:pPr eaLnBrk="1" hangingPunct="1">
              <a:lnSpc>
                <a:spcPct val="120000"/>
              </a:lnSpc>
              <a:defRPr/>
            </a:pPr>
            <a:r>
              <a:rPr lang="cs-CZ" dirty="0" smtClean="0"/>
              <a:t>Podle § 348 odst. 1 TZ </a:t>
            </a:r>
            <a:r>
              <a:rPr lang="cs-CZ" dirty="0" smtClean="0">
                <a:solidFill>
                  <a:srgbClr val="FF0000"/>
                </a:solidFill>
              </a:rPr>
              <a:t>tři alternativy</a:t>
            </a:r>
            <a:r>
              <a:rPr lang="cs-CZ" dirty="0" smtClean="0"/>
              <a:t>:</a:t>
            </a:r>
          </a:p>
          <a:p>
            <a:pPr lvl="1" eaLnBrk="1" hangingPunct="1">
              <a:lnSpc>
                <a:spcPct val="120000"/>
              </a:lnSpc>
              <a:defRPr/>
            </a:pPr>
            <a:r>
              <a:rPr lang="cs-CZ" dirty="0" smtClean="0"/>
              <a:t>pachatel </a:t>
            </a:r>
            <a:r>
              <a:rPr lang="cs-CZ" dirty="0" smtClean="0">
                <a:solidFill>
                  <a:srgbClr val="FF0000"/>
                </a:solidFill>
              </a:rPr>
              <a:t>padělá</a:t>
            </a:r>
            <a:r>
              <a:rPr lang="cs-CZ" dirty="0" smtClean="0"/>
              <a:t> veřejnou listinu nebo </a:t>
            </a:r>
            <a:r>
              <a:rPr lang="cs-CZ" dirty="0" smtClean="0">
                <a:solidFill>
                  <a:srgbClr val="FF0000"/>
                </a:solidFill>
              </a:rPr>
              <a:t>podstatně změní</a:t>
            </a:r>
            <a:r>
              <a:rPr lang="cs-CZ" dirty="0" smtClean="0"/>
              <a:t> její obsah v úmyslu, aby jí bylo užito jako pravé, nebo užije takovou listinu jako pravou</a:t>
            </a:r>
          </a:p>
          <a:p>
            <a:pPr lvl="1" eaLnBrk="1" hangingPunct="1">
              <a:lnSpc>
                <a:spcPct val="120000"/>
              </a:lnSpc>
              <a:defRPr/>
            </a:pPr>
            <a:r>
              <a:rPr lang="cs-CZ" dirty="0" smtClean="0"/>
              <a:t>pachatel </a:t>
            </a:r>
            <a:r>
              <a:rPr lang="cs-CZ" dirty="0" smtClean="0">
                <a:solidFill>
                  <a:srgbClr val="FF0000"/>
                </a:solidFill>
              </a:rPr>
              <a:t>opatří</a:t>
            </a:r>
            <a:r>
              <a:rPr lang="cs-CZ" dirty="0" smtClean="0"/>
              <a:t> sobě nebo jinému padělanou nebo podstatně změněnou veřejnou listinu nebo ji </a:t>
            </a:r>
            <a:r>
              <a:rPr lang="cs-CZ" dirty="0" smtClean="0">
                <a:solidFill>
                  <a:srgbClr val="FF0000"/>
                </a:solidFill>
              </a:rPr>
              <a:t>přechovává</a:t>
            </a:r>
            <a:r>
              <a:rPr lang="cs-CZ" dirty="0" smtClean="0"/>
              <a:t> v úmyslu, aby jí bylo užito jako pravé</a:t>
            </a:r>
          </a:p>
          <a:p>
            <a:pPr lvl="1" eaLnBrk="1" hangingPunct="1">
              <a:lnSpc>
                <a:spcPct val="120000"/>
              </a:lnSpc>
              <a:defRPr/>
            </a:pPr>
            <a:r>
              <a:rPr lang="cs-CZ" dirty="0" smtClean="0"/>
              <a:t>pachatel vyrobí, nabízí, prodá, zprostředkuje nebo jinak zpřístupní, sobě nebo jinému opatří nebo přechovává nástroj, zařízení nebo jeho součást, postup, pomůcku nebo jakýkoli jiný prostředek, včetně počítačového programu, vytvořený nebo přizpůsobený k padělání nebo pozměnění veřejné listiny</a:t>
            </a:r>
            <a:endParaRPr lang="cs-CZ" dirty="0"/>
          </a:p>
        </p:txBody>
      </p:sp>
    </p:spTree>
    <p:extLst>
      <p:ext uri="{BB962C8B-B14F-4D97-AF65-F5344CB8AC3E}">
        <p14:creationId xmlns:p14="http://schemas.microsoft.com/office/powerpoint/2010/main" val="1080148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400" b="0" dirty="0" smtClean="0">
                <a:solidFill>
                  <a:srgbClr val="7030A0"/>
                </a:solidFill>
                <a:effectLst>
                  <a:outerShdw blurRad="38100" dist="38100" dir="2700000" algn="tl">
                    <a:srgbClr val="000000">
                      <a:alpha val="43137"/>
                    </a:srgbClr>
                  </a:outerShdw>
                </a:effectLst>
              </a:rPr>
              <a:t>Okruh trestných činů</a:t>
            </a:r>
            <a:endParaRPr lang="cs-CZ" sz="44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806082"/>
          </a:xfrm>
        </p:spPr>
        <p:txBody>
          <a:bodyPr>
            <a:normAutofit fontScale="70000" lnSpcReduction="20000"/>
          </a:bodyPr>
          <a:lstStyle/>
          <a:p>
            <a:pPr eaLnBrk="1" hangingPunct="1">
              <a:lnSpc>
                <a:spcPct val="120000"/>
              </a:lnSpc>
              <a:defRPr/>
            </a:pPr>
            <a:r>
              <a:rPr lang="cs-CZ" sz="3100" dirty="0"/>
              <a:t>Jde o různé trestné činy, které </a:t>
            </a:r>
            <a:r>
              <a:rPr lang="cs-CZ" sz="3100" dirty="0">
                <a:solidFill>
                  <a:srgbClr val="FF0000"/>
                </a:solidFill>
              </a:rPr>
              <a:t>nejsou </a:t>
            </a:r>
            <a:r>
              <a:rPr lang="cs-CZ" sz="3100" dirty="0"/>
              <a:t>trestnými činy</a:t>
            </a:r>
          </a:p>
          <a:p>
            <a:pPr lvl="1" eaLnBrk="1" hangingPunct="1">
              <a:lnSpc>
                <a:spcPct val="120000"/>
              </a:lnSpc>
              <a:defRPr/>
            </a:pPr>
            <a:r>
              <a:rPr lang="cs-CZ" dirty="0"/>
              <a:t>proti majetku (hlava V. zvláštní části TZ)</a:t>
            </a:r>
          </a:p>
          <a:p>
            <a:pPr lvl="1" eaLnBrk="1" hangingPunct="1">
              <a:lnSpc>
                <a:spcPct val="120000"/>
              </a:lnSpc>
              <a:defRPr/>
            </a:pPr>
            <a:r>
              <a:rPr lang="cs-CZ" dirty="0"/>
              <a:t>hospodářskými (hlava VI. zvláštní části TZ)</a:t>
            </a:r>
          </a:p>
          <a:p>
            <a:pPr lvl="1" eaLnBrk="1" hangingPunct="1">
              <a:lnSpc>
                <a:spcPct val="120000"/>
              </a:lnSpc>
              <a:defRPr/>
            </a:pPr>
            <a:r>
              <a:rPr lang="cs-CZ" dirty="0"/>
              <a:t>proti životnímu prostředí (hlava VIII. zvláštní části TZ)</a:t>
            </a:r>
          </a:p>
          <a:p>
            <a:pPr eaLnBrk="1" hangingPunct="1">
              <a:lnSpc>
                <a:spcPct val="120000"/>
              </a:lnSpc>
              <a:defRPr/>
            </a:pPr>
            <a:r>
              <a:rPr lang="cs-CZ" sz="3100" dirty="0"/>
              <a:t>Zpravidla jsou jimi poškozeny nebo ohroženy některé </a:t>
            </a:r>
            <a:r>
              <a:rPr lang="cs-CZ" sz="3100" dirty="0">
                <a:solidFill>
                  <a:srgbClr val="FF0000"/>
                </a:solidFill>
              </a:rPr>
              <a:t>další zájmy</a:t>
            </a:r>
            <a:r>
              <a:rPr lang="cs-CZ" sz="3100" dirty="0"/>
              <a:t>, jakými </a:t>
            </a:r>
            <a:r>
              <a:rPr lang="cs-CZ" sz="3100" dirty="0" smtClean="0"/>
              <a:t>jsou např.</a:t>
            </a:r>
            <a:endParaRPr lang="cs-CZ" sz="3100" dirty="0"/>
          </a:p>
          <a:p>
            <a:pPr lvl="1" eaLnBrk="1" hangingPunct="1">
              <a:lnSpc>
                <a:spcPct val="120000"/>
              </a:lnSpc>
              <a:defRPr/>
            </a:pPr>
            <a:r>
              <a:rPr lang="cs-CZ" dirty="0"/>
              <a:t>lidský život a zdraví</a:t>
            </a:r>
          </a:p>
          <a:p>
            <a:pPr lvl="1" eaLnBrk="1" hangingPunct="1">
              <a:lnSpc>
                <a:spcPct val="120000"/>
              </a:lnSpc>
              <a:defRPr/>
            </a:pPr>
            <a:r>
              <a:rPr lang="cs-CZ" dirty="0"/>
              <a:t>bezpečnost osob a majetku</a:t>
            </a:r>
          </a:p>
          <a:p>
            <a:pPr lvl="1" eaLnBrk="1" hangingPunct="1">
              <a:lnSpc>
                <a:spcPct val="120000"/>
              </a:lnSpc>
              <a:defRPr/>
            </a:pPr>
            <a:r>
              <a:rPr lang="cs-CZ" dirty="0"/>
              <a:t>veřejný pořádek</a:t>
            </a:r>
          </a:p>
          <a:p>
            <a:pPr lvl="1" eaLnBrk="1" hangingPunct="1">
              <a:lnSpc>
                <a:spcPct val="120000"/>
              </a:lnSpc>
              <a:defRPr/>
            </a:pPr>
            <a:r>
              <a:rPr lang="cs-CZ" dirty="0"/>
              <a:t>řádný výkon veřejné moci apod.</a:t>
            </a:r>
          </a:p>
          <a:p>
            <a:pPr eaLnBrk="1" hangingPunct="1">
              <a:lnSpc>
                <a:spcPct val="120000"/>
              </a:lnSpc>
              <a:defRPr/>
            </a:pPr>
            <a:r>
              <a:rPr lang="cs-CZ" sz="3100" dirty="0"/>
              <a:t>Mnohdy se však páchají </a:t>
            </a:r>
            <a:r>
              <a:rPr lang="cs-CZ" sz="3100" dirty="0">
                <a:solidFill>
                  <a:srgbClr val="FF0000"/>
                </a:solidFill>
              </a:rPr>
              <a:t>i z ekonomických důvodů</a:t>
            </a:r>
            <a:r>
              <a:rPr lang="cs-CZ" sz="3100" dirty="0" smtClean="0"/>
              <a:t>,</a:t>
            </a:r>
          </a:p>
          <a:p>
            <a:pPr lvl="1" eaLnBrk="1" hangingPunct="1">
              <a:lnSpc>
                <a:spcPct val="120000"/>
              </a:lnSpc>
              <a:defRPr/>
            </a:pPr>
            <a:r>
              <a:rPr lang="cs-CZ" dirty="0" smtClean="0"/>
              <a:t> </a:t>
            </a:r>
            <a:r>
              <a:rPr lang="cs-CZ" dirty="0"/>
              <a:t>tj. se snahou opatřit si výraznější prospěch nebo </a:t>
            </a:r>
            <a:r>
              <a:rPr lang="cs-CZ" dirty="0" smtClean="0"/>
              <a:t>ušetřit</a:t>
            </a:r>
            <a:r>
              <a:rPr lang="cs-CZ" dirty="0"/>
              <a:t> </a:t>
            </a:r>
            <a:r>
              <a:rPr lang="cs-CZ" dirty="0" smtClean="0"/>
              <a:t>náklady</a:t>
            </a:r>
            <a:endParaRPr lang="cs-CZ" dirty="0"/>
          </a:p>
          <a:p>
            <a:pPr lvl="1" eaLnBrk="1" hangingPunct="1">
              <a:lnSpc>
                <a:spcPct val="120000"/>
              </a:lnSpc>
              <a:defRPr/>
            </a:pPr>
            <a:r>
              <a:rPr lang="cs-CZ" dirty="0" smtClean="0"/>
              <a:t>např. výroba </a:t>
            </a:r>
            <a:r>
              <a:rPr lang="cs-CZ" dirty="0"/>
              <a:t>a obchod se zbraněmi, s drogami, se závadným </a:t>
            </a:r>
            <a:r>
              <a:rPr lang="cs-CZ" dirty="0" smtClean="0"/>
              <a:t>alkoholem</a:t>
            </a:r>
            <a:endParaRPr lang="cs-CZ" dirty="0"/>
          </a:p>
        </p:txBody>
      </p:sp>
    </p:spTree>
    <p:extLst>
      <p:ext uri="{BB962C8B-B14F-4D97-AF65-F5344CB8AC3E}">
        <p14:creationId xmlns:p14="http://schemas.microsoft.com/office/powerpoint/2010/main" val="25137848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3800" b="0" dirty="0">
                <a:solidFill>
                  <a:srgbClr val="7030A0"/>
                </a:solidFill>
                <a:effectLst>
                  <a:outerShdw blurRad="38100" dist="38100" dir="2700000" algn="tl">
                    <a:srgbClr val="000000">
                      <a:alpha val="43137"/>
                    </a:srgbClr>
                  </a:outerShdw>
                </a:effectLst>
              </a:rPr>
              <a:t>Padělání a pozměnění veřejné listiny</a:t>
            </a:r>
            <a:endParaRPr lang="cs-CZ"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806082"/>
          </a:xfrm>
        </p:spPr>
        <p:txBody>
          <a:bodyPr>
            <a:normAutofit fontScale="85000" lnSpcReduction="10000"/>
          </a:bodyPr>
          <a:lstStyle/>
          <a:p>
            <a:pPr eaLnBrk="1" hangingPunct="1">
              <a:lnSpc>
                <a:spcPct val="120000"/>
              </a:lnSpc>
              <a:defRPr/>
            </a:pPr>
            <a:r>
              <a:rPr lang="cs-CZ" dirty="0" smtClean="0">
                <a:solidFill>
                  <a:srgbClr val="FF0000"/>
                </a:solidFill>
              </a:rPr>
              <a:t>Veřejná listina</a:t>
            </a:r>
            <a:r>
              <a:rPr lang="cs-CZ" dirty="0" smtClean="0"/>
              <a:t>:</a:t>
            </a:r>
          </a:p>
          <a:p>
            <a:pPr lvl="1" eaLnBrk="1" hangingPunct="1">
              <a:lnSpc>
                <a:spcPct val="120000"/>
              </a:lnSpc>
              <a:defRPr/>
            </a:pPr>
            <a:r>
              <a:rPr lang="cs-CZ" dirty="0" smtClean="0"/>
              <a:t>legální definice v § 131 TZ</a:t>
            </a:r>
          </a:p>
          <a:p>
            <a:pPr lvl="2" eaLnBrk="1" hangingPunct="1">
              <a:lnSpc>
                <a:spcPct val="120000"/>
              </a:lnSpc>
              <a:defRPr/>
            </a:pPr>
            <a:r>
              <a:rPr lang="cs-CZ" sz="2100" dirty="0" smtClean="0"/>
              <a:t>je to např. oficiální výpis z obchodního rejstříku, živnostenský list, výpis z evidence Rejstříku trestů, ověřovací doložka notáře (i když samotná listina, na níž je taková doložka, není veřejnou listinou)</a:t>
            </a:r>
          </a:p>
          <a:p>
            <a:pPr eaLnBrk="1" hangingPunct="1">
              <a:lnSpc>
                <a:spcPct val="120000"/>
              </a:lnSpc>
              <a:defRPr/>
            </a:pPr>
            <a:r>
              <a:rPr lang="cs-CZ" dirty="0" smtClean="0">
                <a:solidFill>
                  <a:srgbClr val="FF0000"/>
                </a:solidFill>
              </a:rPr>
              <a:t>Příklady</a:t>
            </a:r>
            <a:r>
              <a:rPr lang="cs-CZ" dirty="0" smtClean="0"/>
              <a:t> z praxe:</a:t>
            </a:r>
          </a:p>
          <a:p>
            <a:pPr lvl="1" eaLnBrk="1" hangingPunct="1">
              <a:lnSpc>
                <a:spcPct val="120000"/>
              </a:lnSpc>
              <a:defRPr/>
            </a:pPr>
            <a:r>
              <a:rPr lang="cs-CZ" dirty="0" smtClean="0"/>
              <a:t>podnikající fyzická osoba si do živnostenského listu dopsala další živnost, aby se mohla ucházet o zakázku vyžadující živnostenské oprávnění k určité činnosti</a:t>
            </a:r>
          </a:p>
          <a:p>
            <a:pPr lvl="1" eaLnBrk="1" hangingPunct="1">
              <a:lnSpc>
                <a:spcPct val="120000"/>
              </a:lnSpc>
              <a:defRPr/>
            </a:pPr>
            <a:r>
              <a:rPr lang="cs-CZ" dirty="0" smtClean="0"/>
              <a:t>podnikatel vyhotovil nepravdivé prohlášení </a:t>
            </a:r>
            <a:r>
              <a:rPr lang="cs-CZ" dirty="0" smtClean="0"/>
              <a:t>své</a:t>
            </a:r>
            <a:r>
              <a:rPr lang="cs-CZ" dirty="0" smtClean="0"/>
              <a:t>ho </a:t>
            </a:r>
            <a:r>
              <a:rPr lang="cs-CZ" dirty="0" smtClean="0"/>
              <a:t>věřitele o splnění dluhu, které opatřil padělanou ověřovací doložkou notáře, aby se touto listinou prokázal v exekučním řízení</a:t>
            </a:r>
            <a:endParaRPr lang="cs-CZ" dirty="0"/>
          </a:p>
        </p:txBody>
      </p:sp>
    </p:spTree>
    <p:extLst>
      <p:ext uri="{BB962C8B-B14F-4D97-AF65-F5344CB8AC3E}">
        <p14:creationId xmlns:p14="http://schemas.microsoft.com/office/powerpoint/2010/main" val="3959189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Organizovaná kriminalita</a:t>
            </a:r>
          </a:p>
        </p:txBody>
      </p:sp>
      <p:sp>
        <p:nvSpPr>
          <p:cNvPr id="3" name="Zástupný symbol pro obsah 2"/>
          <p:cNvSpPr>
            <a:spLocks noGrp="1"/>
          </p:cNvSpPr>
          <p:nvPr>
            <p:ph idx="1"/>
          </p:nvPr>
        </p:nvSpPr>
        <p:spPr>
          <a:xfrm>
            <a:off x="457200" y="1719262"/>
            <a:ext cx="8229600" cy="4662065"/>
          </a:xfrm>
        </p:spPr>
        <p:txBody>
          <a:bodyPr>
            <a:normAutofit fontScale="85000" lnSpcReduction="20000"/>
          </a:bodyPr>
          <a:lstStyle/>
          <a:p>
            <a:pPr>
              <a:lnSpc>
                <a:spcPct val="120000"/>
              </a:lnSpc>
              <a:defRPr/>
            </a:pPr>
            <a:r>
              <a:rPr lang="cs-CZ" dirty="0" smtClean="0">
                <a:solidFill>
                  <a:srgbClr val="FF0000"/>
                </a:solidFill>
              </a:rPr>
              <a:t>Organizovaná skupina</a:t>
            </a:r>
          </a:p>
          <a:p>
            <a:pPr lvl="1">
              <a:lnSpc>
                <a:spcPct val="120000"/>
              </a:lnSpc>
              <a:defRPr/>
            </a:pPr>
            <a:r>
              <a:rPr lang="cs-CZ" dirty="0" smtClean="0"/>
              <a:t>okolnost, která podmiňuje použití přísnější trestní sazby u řady trestných činů [např. u podvodu podle </a:t>
            </a:r>
            <a:r>
              <a:rPr lang="cs-CZ" dirty="0"/>
              <a:t>§ 209</a:t>
            </a:r>
            <a:r>
              <a:rPr lang="cs-CZ" dirty="0" smtClean="0"/>
              <a:t> odst. 4 písm. a) TZ]</a:t>
            </a:r>
          </a:p>
          <a:p>
            <a:pPr lvl="2">
              <a:lnSpc>
                <a:spcPct val="120000"/>
              </a:lnSpc>
              <a:defRPr/>
            </a:pPr>
            <a:r>
              <a:rPr lang="cs-CZ" dirty="0" smtClean="0"/>
              <a:t>podle judikatury je to skupina </a:t>
            </a:r>
            <a:r>
              <a:rPr lang="cs-CZ" dirty="0" smtClean="0">
                <a:solidFill>
                  <a:srgbClr val="FF0000"/>
                </a:solidFill>
              </a:rPr>
              <a:t>nejméně tří </a:t>
            </a:r>
            <a:r>
              <a:rPr lang="cs-CZ" dirty="0" smtClean="0"/>
              <a:t>trestně odpovědných osob s rozdělenými úkoly, která se vyznačuje plánovitostí a koordinovaností činnosti těchto osob</a:t>
            </a:r>
          </a:p>
          <a:p>
            <a:pPr lvl="1">
              <a:lnSpc>
                <a:spcPct val="120000"/>
              </a:lnSpc>
              <a:defRPr/>
            </a:pPr>
            <a:r>
              <a:rPr lang="cs-CZ" dirty="0" smtClean="0"/>
              <a:t>jinak přitěžující okolnost </a:t>
            </a:r>
            <a:r>
              <a:rPr lang="cs-CZ" dirty="0"/>
              <a:t>[§ 42 písm. o) TZ]</a:t>
            </a:r>
            <a:endParaRPr lang="cs-CZ" dirty="0" smtClean="0"/>
          </a:p>
          <a:p>
            <a:pPr>
              <a:lnSpc>
                <a:spcPct val="120000"/>
              </a:lnSpc>
              <a:defRPr/>
            </a:pPr>
            <a:r>
              <a:rPr lang="cs-CZ" dirty="0" smtClean="0"/>
              <a:t>Organizovaná skupina působící </a:t>
            </a:r>
            <a:r>
              <a:rPr lang="cs-CZ" dirty="0" smtClean="0">
                <a:solidFill>
                  <a:srgbClr val="FF0000"/>
                </a:solidFill>
              </a:rPr>
              <a:t>ve více státech </a:t>
            </a:r>
          </a:p>
          <a:p>
            <a:pPr lvl="1">
              <a:lnSpc>
                <a:spcPct val="120000"/>
              </a:lnSpc>
              <a:defRPr/>
            </a:pPr>
            <a:r>
              <a:rPr lang="cs-CZ" dirty="0" smtClean="0"/>
              <a:t>např. u trestných činů podle § 240 odst. 3 písm. b), § 283 odst. 4 písm. c) TZ</a:t>
            </a:r>
          </a:p>
          <a:p>
            <a:pPr lvl="1">
              <a:lnSpc>
                <a:spcPct val="120000"/>
              </a:lnSpc>
              <a:defRPr/>
            </a:pPr>
            <a:r>
              <a:rPr lang="cs-CZ" dirty="0" smtClean="0"/>
              <a:t>postačí působení alespoň ve 2 státech</a:t>
            </a:r>
          </a:p>
        </p:txBody>
      </p:sp>
    </p:spTree>
    <p:extLst>
      <p:ext uri="{BB962C8B-B14F-4D97-AF65-F5344CB8AC3E}">
        <p14:creationId xmlns:p14="http://schemas.microsoft.com/office/powerpoint/2010/main" val="319300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Organizovaná kriminalita</a:t>
            </a:r>
          </a:p>
        </p:txBody>
      </p:sp>
      <p:sp>
        <p:nvSpPr>
          <p:cNvPr id="3" name="Zástupný symbol pro obsah 2"/>
          <p:cNvSpPr>
            <a:spLocks noGrp="1"/>
          </p:cNvSpPr>
          <p:nvPr>
            <p:ph idx="1"/>
          </p:nvPr>
        </p:nvSpPr>
        <p:spPr>
          <a:xfrm>
            <a:off x="457200" y="1719262"/>
            <a:ext cx="8229600" cy="4806082"/>
          </a:xfrm>
        </p:spPr>
        <p:txBody>
          <a:bodyPr>
            <a:normAutofit fontScale="92500" lnSpcReduction="20000"/>
          </a:bodyPr>
          <a:lstStyle/>
          <a:p>
            <a:pPr>
              <a:lnSpc>
                <a:spcPct val="110000"/>
              </a:lnSpc>
              <a:defRPr/>
            </a:pPr>
            <a:r>
              <a:rPr lang="cs-CZ" sz="2600" dirty="0" smtClean="0">
                <a:solidFill>
                  <a:srgbClr val="FF0000"/>
                </a:solidFill>
              </a:rPr>
              <a:t>Organizovaná zločinecká skupina </a:t>
            </a:r>
            <a:r>
              <a:rPr lang="cs-CZ" sz="2600" dirty="0" smtClean="0"/>
              <a:t>(§ 129 TZ):</a:t>
            </a:r>
          </a:p>
          <a:p>
            <a:pPr lvl="1">
              <a:lnSpc>
                <a:spcPct val="110000"/>
              </a:lnSpc>
              <a:defRPr/>
            </a:pPr>
            <a:r>
              <a:rPr lang="cs-CZ" sz="2200" dirty="0" smtClean="0"/>
              <a:t>společenství nejméně 3 trestně odpovědných osob</a:t>
            </a:r>
          </a:p>
          <a:p>
            <a:pPr lvl="1">
              <a:lnSpc>
                <a:spcPct val="110000"/>
              </a:lnSpc>
              <a:defRPr/>
            </a:pPr>
            <a:r>
              <a:rPr lang="cs-CZ" sz="2200" dirty="0" smtClean="0"/>
              <a:t>s vnitřní organizační strukturou</a:t>
            </a:r>
          </a:p>
          <a:p>
            <a:pPr lvl="1">
              <a:lnSpc>
                <a:spcPct val="110000"/>
              </a:lnSpc>
              <a:defRPr/>
            </a:pPr>
            <a:r>
              <a:rPr lang="cs-CZ" sz="2200" dirty="0" smtClean="0"/>
              <a:t>s rozdělením funkcí a dělbou činností</a:t>
            </a:r>
            <a:endParaRPr lang="cs-CZ" sz="2200" dirty="0"/>
          </a:p>
          <a:p>
            <a:pPr lvl="1">
              <a:lnSpc>
                <a:spcPct val="110000"/>
              </a:lnSpc>
              <a:defRPr/>
            </a:pPr>
            <a:r>
              <a:rPr lang="cs-CZ" sz="2200" dirty="0" smtClean="0"/>
              <a:t>je zaměřena na soustavné páchání úmyslné trestné činnosti</a:t>
            </a:r>
          </a:p>
          <a:p>
            <a:pPr>
              <a:lnSpc>
                <a:spcPct val="110000"/>
              </a:lnSpc>
              <a:defRPr/>
            </a:pPr>
            <a:r>
              <a:rPr lang="cs-CZ" sz="2600" dirty="0" smtClean="0"/>
              <a:t>Přísnější postih trestných činů spáchaných ve prospěch organizované zločinecké skupiny</a:t>
            </a:r>
          </a:p>
          <a:p>
            <a:pPr lvl="1">
              <a:lnSpc>
                <a:spcPct val="110000"/>
              </a:lnSpc>
              <a:defRPr/>
            </a:pPr>
            <a:r>
              <a:rPr lang="cs-CZ" sz="2200" dirty="0" smtClean="0"/>
              <a:t>podle § 107 a § 108 TZ</a:t>
            </a:r>
          </a:p>
          <a:p>
            <a:pPr lvl="1">
              <a:lnSpc>
                <a:spcPct val="110000"/>
              </a:lnSpc>
              <a:defRPr/>
            </a:pPr>
            <a:r>
              <a:rPr lang="cs-CZ" sz="2200" dirty="0" smtClean="0"/>
              <a:t>horní hranice sazby trestu odnětí svobody se zvyšuje o jednu třetinu, trest se ukládá v horní polovině takto zvýšené trestní sazby</a:t>
            </a:r>
          </a:p>
          <a:p>
            <a:pPr>
              <a:lnSpc>
                <a:spcPct val="110000"/>
              </a:lnSpc>
              <a:defRPr/>
            </a:pPr>
            <a:r>
              <a:rPr lang="cs-CZ" sz="2600" dirty="0" smtClean="0"/>
              <a:t>Trestným činem je </a:t>
            </a:r>
            <a:r>
              <a:rPr lang="cs-CZ" sz="2600" dirty="0" smtClean="0">
                <a:solidFill>
                  <a:srgbClr val="FF0000"/>
                </a:solidFill>
              </a:rPr>
              <a:t>i založení </a:t>
            </a:r>
            <a:r>
              <a:rPr lang="cs-CZ" sz="2600" dirty="0" smtClean="0"/>
              <a:t>organizované zločinecké skupiny nebo </a:t>
            </a:r>
            <a:r>
              <a:rPr lang="cs-CZ" sz="2600" dirty="0" smtClean="0">
                <a:solidFill>
                  <a:srgbClr val="FF0000"/>
                </a:solidFill>
              </a:rPr>
              <a:t>účast</a:t>
            </a:r>
            <a:r>
              <a:rPr lang="cs-CZ" sz="2600" dirty="0" smtClean="0"/>
              <a:t> na ní, nejde-li o policejního agenta</a:t>
            </a:r>
          </a:p>
          <a:p>
            <a:pPr lvl="1">
              <a:lnSpc>
                <a:spcPct val="110000"/>
              </a:lnSpc>
              <a:defRPr/>
            </a:pPr>
            <a:r>
              <a:rPr lang="cs-CZ" sz="2200" dirty="0" smtClean="0"/>
              <a:t>podle § 361 až § 363 TZ</a:t>
            </a:r>
            <a:endParaRPr lang="cs-CZ" dirty="0"/>
          </a:p>
        </p:txBody>
      </p:sp>
    </p:spTree>
    <p:extLst>
      <p:ext uri="{BB962C8B-B14F-4D97-AF65-F5344CB8AC3E}">
        <p14:creationId xmlns:p14="http://schemas.microsoft.com/office/powerpoint/2010/main" val="8034338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400" b="0" dirty="0">
                <a:solidFill>
                  <a:srgbClr val="7030A0"/>
                </a:solidFill>
                <a:effectLst>
                  <a:outerShdw blurRad="38100" dist="38100" dir="2700000" algn="tl">
                    <a:srgbClr val="000000">
                      <a:alpha val="43137"/>
                    </a:srgbClr>
                  </a:outerShdw>
                </a:effectLst>
              </a:rPr>
              <a:t>Organizovaná kriminalita</a:t>
            </a:r>
            <a:endParaRPr lang="cs-CZ" dirty="0"/>
          </a:p>
        </p:txBody>
      </p:sp>
      <p:sp>
        <p:nvSpPr>
          <p:cNvPr id="3" name="Zástupný symbol pro obsah 2"/>
          <p:cNvSpPr>
            <a:spLocks noGrp="1"/>
          </p:cNvSpPr>
          <p:nvPr>
            <p:ph idx="1"/>
          </p:nvPr>
        </p:nvSpPr>
        <p:spPr>
          <a:xfrm>
            <a:off x="457200" y="1719262"/>
            <a:ext cx="8229600" cy="4806082"/>
          </a:xfrm>
        </p:spPr>
        <p:txBody>
          <a:bodyPr>
            <a:normAutofit fontScale="85000" lnSpcReduction="20000"/>
          </a:bodyPr>
          <a:lstStyle/>
          <a:p>
            <a:pPr>
              <a:lnSpc>
                <a:spcPct val="120000"/>
              </a:lnSpc>
            </a:pPr>
            <a:r>
              <a:rPr lang="cs-CZ" dirty="0" smtClean="0">
                <a:solidFill>
                  <a:srgbClr val="FF0000"/>
                </a:solidFill>
              </a:rPr>
              <a:t>Teroristická skupina </a:t>
            </a:r>
            <a:r>
              <a:rPr lang="cs-CZ" dirty="0" smtClean="0"/>
              <a:t>(§ 129a TZ):</a:t>
            </a:r>
          </a:p>
          <a:p>
            <a:pPr lvl="1">
              <a:lnSpc>
                <a:spcPct val="120000"/>
              </a:lnSpc>
            </a:pPr>
            <a:r>
              <a:rPr lang="cs-CZ" dirty="0" smtClean="0"/>
              <a:t>společenství nejméně 3 trestně odpovědných osob</a:t>
            </a:r>
          </a:p>
          <a:p>
            <a:pPr lvl="1">
              <a:lnSpc>
                <a:spcPct val="120000"/>
              </a:lnSpc>
            </a:pPr>
            <a:r>
              <a:rPr lang="cs-CZ" dirty="0" smtClean="0"/>
              <a:t>má trvalejší charakter</a:t>
            </a:r>
          </a:p>
          <a:p>
            <a:pPr lvl="1">
              <a:lnSpc>
                <a:spcPct val="120000"/>
              </a:lnSpc>
            </a:pPr>
            <a:r>
              <a:rPr lang="cs-CZ" dirty="0" smtClean="0"/>
              <a:t>je v ní provedena dělba činností mezi jednotlivé členy</a:t>
            </a:r>
          </a:p>
          <a:p>
            <a:pPr lvl="1">
              <a:lnSpc>
                <a:spcPct val="120000"/>
              </a:lnSpc>
            </a:pPr>
            <a:r>
              <a:rPr lang="cs-CZ" dirty="0" smtClean="0"/>
              <a:t>její činnost se vyznačuje plánovitostí a koordinovaností</a:t>
            </a:r>
          </a:p>
          <a:p>
            <a:pPr lvl="1">
              <a:lnSpc>
                <a:spcPct val="120000"/>
              </a:lnSpc>
            </a:pPr>
            <a:r>
              <a:rPr lang="cs-CZ" dirty="0" smtClean="0"/>
              <a:t>je zaměřena na páchání výslovně uvedených trestných činů proti České republice a mezinárodní organizaci</a:t>
            </a:r>
          </a:p>
          <a:p>
            <a:pPr lvl="2">
              <a:lnSpc>
                <a:spcPct val="120000"/>
              </a:lnSpc>
            </a:pPr>
            <a:r>
              <a:rPr lang="cs-CZ" dirty="0" smtClean="0"/>
              <a:t>jde o trestné činy podle § 309, § 311 a § 312 TZ</a:t>
            </a:r>
          </a:p>
          <a:p>
            <a:pPr>
              <a:lnSpc>
                <a:spcPct val="120000"/>
              </a:lnSpc>
              <a:defRPr/>
            </a:pPr>
            <a:r>
              <a:rPr lang="cs-CZ" sz="2600" dirty="0"/>
              <a:t>Trestným činem je </a:t>
            </a:r>
            <a:r>
              <a:rPr lang="cs-CZ" sz="2600" dirty="0">
                <a:solidFill>
                  <a:srgbClr val="FF0000"/>
                </a:solidFill>
              </a:rPr>
              <a:t>i založení </a:t>
            </a:r>
            <a:r>
              <a:rPr lang="cs-CZ" sz="2600" dirty="0" smtClean="0"/>
              <a:t>teroristické skupiny, </a:t>
            </a:r>
            <a:r>
              <a:rPr lang="cs-CZ" sz="2600" dirty="0">
                <a:solidFill>
                  <a:srgbClr val="FF0000"/>
                </a:solidFill>
              </a:rPr>
              <a:t>účast</a:t>
            </a:r>
            <a:r>
              <a:rPr lang="cs-CZ" sz="2600" dirty="0"/>
              <a:t> na ní, nejde-li o policejního </a:t>
            </a:r>
            <a:r>
              <a:rPr lang="cs-CZ" sz="2600" dirty="0" smtClean="0"/>
              <a:t>agenta, a </a:t>
            </a:r>
            <a:r>
              <a:rPr lang="cs-CZ" sz="2600" dirty="0" smtClean="0">
                <a:solidFill>
                  <a:srgbClr val="FF0000"/>
                </a:solidFill>
              </a:rPr>
              <a:t>financování</a:t>
            </a:r>
            <a:r>
              <a:rPr lang="cs-CZ" sz="2600" dirty="0" smtClean="0"/>
              <a:t> teroristické skupiny</a:t>
            </a:r>
            <a:endParaRPr lang="cs-CZ" sz="2600" dirty="0"/>
          </a:p>
          <a:p>
            <a:pPr lvl="1">
              <a:lnSpc>
                <a:spcPct val="120000"/>
              </a:lnSpc>
              <a:defRPr/>
            </a:pPr>
            <a:r>
              <a:rPr lang="cs-CZ" dirty="0"/>
              <a:t>podle § </a:t>
            </a:r>
            <a:r>
              <a:rPr lang="cs-CZ" dirty="0" smtClean="0"/>
              <a:t>312a </a:t>
            </a:r>
            <a:r>
              <a:rPr lang="cs-CZ" dirty="0"/>
              <a:t>až § </a:t>
            </a:r>
            <a:r>
              <a:rPr lang="cs-CZ" dirty="0" smtClean="0"/>
              <a:t>312d TZ</a:t>
            </a:r>
            <a:endParaRPr lang="cs-CZ" dirty="0"/>
          </a:p>
        </p:txBody>
      </p:sp>
    </p:spTree>
    <p:extLst>
      <p:ext uri="{BB962C8B-B14F-4D97-AF65-F5344CB8AC3E}">
        <p14:creationId xmlns:p14="http://schemas.microsoft.com/office/powerpoint/2010/main" val="2920197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defRPr/>
            </a:pPr>
            <a:r>
              <a:rPr lang="cs-CZ" sz="3800" b="0" dirty="0" smtClean="0">
                <a:solidFill>
                  <a:srgbClr val="7030A0"/>
                </a:solidFill>
                <a:effectLst>
                  <a:outerShdw blurRad="38100" dist="38100" dir="2700000" algn="tl">
                    <a:srgbClr val="000000">
                      <a:alpha val="43137"/>
                    </a:srgbClr>
                  </a:outerShdw>
                </a:effectLst>
              </a:rPr>
              <a:t>Některé formy trestné součinnosti</a:t>
            </a:r>
            <a:endParaRPr lang="cs-CZ" sz="38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662065"/>
          </a:xfrm>
        </p:spPr>
        <p:txBody>
          <a:bodyPr>
            <a:normAutofit fontScale="77500" lnSpcReduction="20000"/>
          </a:bodyPr>
          <a:lstStyle/>
          <a:p>
            <a:pPr>
              <a:lnSpc>
                <a:spcPct val="120000"/>
              </a:lnSpc>
              <a:defRPr/>
            </a:pPr>
            <a:r>
              <a:rPr lang="cs-CZ" sz="3100" dirty="0" smtClean="0"/>
              <a:t>Podle § 366 TZ </a:t>
            </a:r>
            <a:r>
              <a:rPr lang="cs-CZ" sz="3100" dirty="0" smtClean="0">
                <a:solidFill>
                  <a:srgbClr val="FF0000"/>
                </a:solidFill>
              </a:rPr>
              <a:t>nadržování</a:t>
            </a:r>
            <a:r>
              <a:rPr lang="cs-CZ" sz="3100" dirty="0" smtClean="0"/>
              <a:t>:</a:t>
            </a:r>
          </a:p>
          <a:p>
            <a:pPr lvl="1">
              <a:lnSpc>
                <a:spcPct val="120000"/>
              </a:lnSpc>
              <a:defRPr/>
            </a:pPr>
            <a:r>
              <a:rPr lang="cs-CZ" dirty="0" smtClean="0"/>
              <a:t>pomoc pachateli trestného činu v úmyslu umožnit mu, aby unikl trestnímu stíhání, trestu nebo ochrannému opatření nebo jejich výkonu</a:t>
            </a:r>
          </a:p>
          <a:p>
            <a:pPr>
              <a:lnSpc>
                <a:spcPct val="120000"/>
              </a:lnSpc>
              <a:defRPr/>
            </a:pPr>
            <a:r>
              <a:rPr lang="cs-CZ" sz="3100" dirty="0" smtClean="0"/>
              <a:t>Podle § 367 TZ </a:t>
            </a:r>
            <a:r>
              <a:rPr lang="cs-CZ" sz="3100" dirty="0" smtClean="0">
                <a:solidFill>
                  <a:srgbClr val="FF0000"/>
                </a:solidFill>
              </a:rPr>
              <a:t>nepřekažení </a:t>
            </a:r>
            <a:r>
              <a:rPr lang="cs-CZ" sz="3100" dirty="0" smtClean="0"/>
              <a:t>trestného činu:</a:t>
            </a:r>
          </a:p>
          <a:p>
            <a:pPr lvl="1">
              <a:lnSpc>
                <a:spcPct val="120000"/>
              </a:lnSpc>
              <a:defRPr/>
            </a:pPr>
            <a:r>
              <a:rPr lang="cs-CZ" dirty="0" smtClean="0"/>
              <a:t>pokud se někdo hodnověrným způsobem dozví, že někdo jiný připravuje nebo páchá některý z vyjmenovaných trestných činů, a jeho spáchání nebo dokončení nepřekazí</a:t>
            </a:r>
          </a:p>
          <a:p>
            <a:pPr>
              <a:lnSpc>
                <a:spcPct val="120000"/>
              </a:lnSpc>
              <a:defRPr/>
            </a:pPr>
            <a:r>
              <a:rPr lang="cs-CZ" sz="3100" dirty="0" smtClean="0"/>
              <a:t>Podle § 368 TZ </a:t>
            </a:r>
            <a:r>
              <a:rPr lang="cs-CZ" sz="3100" dirty="0" smtClean="0">
                <a:solidFill>
                  <a:srgbClr val="FF0000"/>
                </a:solidFill>
              </a:rPr>
              <a:t>neoznámení </a:t>
            </a:r>
            <a:r>
              <a:rPr lang="cs-CZ" sz="3100" dirty="0" smtClean="0"/>
              <a:t>trestného činu:</a:t>
            </a:r>
          </a:p>
          <a:p>
            <a:pPr lvl="1">
              <a:lnSpc>
                <a:spcPct val="120000"/>
              </a:lnSpc>
              <a:defRPr/>
            </a:pPr>
            <a:r>
              <a:rPr lang="cs-CZ" dirty="0" smtClean="0"/>
              <a:t>pokud se někdo hodnověrným způsobem dozví, že někdo jiný spáchal některý z vyjmenovaných trestných činů, a jeho spáchání neoznámí bez odkladu státnímu zástupci nebo policejnímu orgánu</a:t>
            </a:r>
          </a:p>
        </p:txBody>
      </p:sp>
    </p:spTree>
    <p:extLst>
      <p:ext uri="{BB962C8B-B14F-4D97-AF65-F5344CB8AC3E}">
        <p14:creationId xmlns:p14="http://schemas.microsoft.com/office/powerpoint/2010/main" val="1443886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Zkratky</a:t>
            </a:r>
            <a:endParaRPr lang="cs-CZ" sz="4400" dirty="0"/>
          </a:p>
        </p:txBody>
      </p:sp>
      <p:sp>
        <p:nvSpPr>
          <p:cNvPr id="3" name="Zástupný obsah 2"/>
          <p:cNvSpPr>
            <a:spLocks noGrp="1"/>
          </p:cNvSpPr>
          <p:nvPr>
            <p:ph idx="1"/>
          </p:nvPr>
        </p:nvSpPr>
        <p:spPr/>
        <p:txBody>
          <a:bodyPr>
            <a:normAutofit/>
          </a:bodyPr>
          <a:lstStyle/>
          <a:p>
            <a:pPr>
              <a:defRPr/>
            </a:pPr>
            <a:r>
              <a:rPr lang="cs-CZ" dirty="0"/>
              <a:t>TZ – zákon č. 40/2009 Sb., trestní zákoník, ve znění pozdějších </a:t>
            </a:r>
            <a:r>
              <a:rPr lang="cs-CZ" dirty="0" smtClean="0"/>
              <a:t>předpisů</a:t>
            </a:r>
          </a:p>
          <a:p>
            <a:pPr>
              <a:defRPr/>
            </a:pPr>
            <a:r>
              <a:rPr lang="cs-CZ" dirty="0"/>
              <a:t>ZTOPO – zákon č. 418/2011 Sb., o trestní odpovědnosti právnických osob a řízení proti nim, ve znění pozdějších </a:t>
            </a:r>
            <a:r>
              <a:rPr lang="cs-CZ" dirty="0" smtClean="0"/>
              <a:t>předpisů</a:t>
            </a:r>
          </a:p>
          <a:p>
            <a:pPr>
              <a:defRPr/>
            </a:pPr>
            <a:r>
              <a:rPr lang="cs-CZ" dirty="0" smtClean="0"/>
              <a:t>TŘ – zákon č. 141/1961 Sb., trestní řád, ve znění pozdějších předpisů</a:t>
            </a:r>
            <a:endParaRPr lang="cs-CZ" dirty="0"/>
          </a:p>
          <a:p>
            <a:pPr>
              <a:defRPr/>
            </a:pPr>
            <a:r>
              <a:rPr lang="cs-CZ" dirty="0" smtClean="0"/>
              <a:t>TČ – trestný čin, trestné činy</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eaLnBrk="1" hangingPunct="1">
              <a:defRPr/>
            </a:pPr>
            <a:r>
              <a:rPr lang="cs-CZ" sz="4000" b="0" dirty="0" smtClean="0">
                <a:solidFill>
                  <a:srgbClr val="7030A0"/>
                </a:solidFill>
                <a:effectLst>
                  <a:outerShdw blurRad="38100" dist="38100" dir="2700000" algn="tl">
                    <a:srgbClr val="000000">
                      <a:alpha val="43137"/>
                    </a:srgbClr>
                  </a:outerShdw>
                </a:effectLst>
              </a:rPr>
              <a:t>TČ proti životu a zdraví z nedbalosti</a:t>
            </a:r>
            <a:endParaRPr lang="cs-CZ"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662065"/>
          </a:xfrm>
        </p:spPr>
        <p:txBody>
          <a:bodyPr>
            <a:normAutofit fontScale="85000" lnSpcReduction="20000"/>
          </a:bodyPr>
          <a:lstStyle/>
          <a:p>
            <a:pPr eaLnBrk="1" hangingPunct="1">
              <a:lnSpc>
                <a:spcPct val="120000"/>
              </a:lnSpc>
              <a:defRPr/>
            </a:pPr>
            <a:r>
              <a:rPr lang="cs-CZ" dirty="0" smtClean="0"/>
              <a:t>Podle </a:t>
            </a:r>
            <a:r>
              <a:rPr lang="cs-CZ" dirty="0" smtClean="0">
                <a:solidFill>
                  <a:srgbClr val="FF0000"/>
                </a:solidFill>
              </a:rPr>
              <a:t>§ 143 TZ </a:t>
            </a:r>
            <a:r>
              <a:rPr lang="cs-CZ" dirty="0" smtClean="0"/>
              <a:t>usmrcení z nedbalosti</a:t>
            </a:r>
          </a:p>
          <a:p>
            <a:pPr eaLnBrk="1" hangingPunct="1">
              <a:lnSpc>
                <a:spcPct val="120000"/>
              </a:lnSpc>
              <a:defRPr/>
            </a:pPr>
            <a:r>
              <a:rPr lang="cs-CZ" dirty="0" smtClean="0"/>
              <a:t>Podle </a:t>
            </a:r>
            <a:r>
              <a:rPr lang="cs-CZ" dirty="0" smtClean="0">
                <a:solidFill>
                  <a:srgbClr val="FF0000"/>
                </a:solidFill>
              </a:rPr>
              <a:t>§ 147 TZ </a:t>
            </a:r>
            <a:r>
              <a:rPr lang="cs-CZ" dirty="0" smtClean="0"/>
              <a:t>těžké ublížení na zdraví (</a:t>
            </a:r>
            <a:r>
              <a:rPr lang="cs-CZ" dirty="0"/>
              <a:t>§ 122</a:t>
            </a:r>
            <a:r>
              <a:rPr lang="cs-CZ" dirty="0" smtClean="0"/>
              <a:t> odst. 2 TZ) z nedbalosti</a:t>
            </a:r>
          </a:p>
          <a:p>
            <a:pPr eaLnBrk="1" hangingPunct="1">
              <a:lnSpc>
                <a:spcPct val="120000"/>
              </a:lnSpc>
              <a:defRPr/>
            </a:pPr>
            <a:r>
              <a:rPr lang="cs-CZ" dirty="0" smtClean="0"/>
              <a:t>Podle </a:t>
            </a:r>
            <a:r>
              <a:rPr lang="cs-CZ" dirty="0" smtClean="0">
                <a:solidFill>
                  <a:srgbClr val="FF0000"/>
                </a:solidFill>
              </a:rPr>
              <a:t>§ 148 TZ </a:t>
            </a:r>
            <a:r>
              <a:rPr lang="cs-CZ" dirty="0" smtClean="0"/>
              <a:t>ublížení na zdraví (§ 122 odst. </a:t>
            </a:r>
            <a:r>
              <a:rPr lang="cs-CZ" dirty="0"/>
              <a:t>1</a:t>
            </a:r>
            <a:r>
              <a:rPr lang="cs-CZ" dirty="0" smtClean="0"/>
              <a:t> TZ) z nedbalosti</a:t>
            </a:r>
          </a:p>
          <a:p>
            <a:pPr eaLnBrk="1" hangingPunct="1">
              <a:lnSpc>
                <a:spcPct val="120000"/>
              </a:lnSpc>
              <a:defRPr/>
            </a:pPr>
            <a:r>
              <a:rPr lang="cs-CZ" dirty="0" smtClean="0">
                <a:solidFill>
                  <a:srgbClr val="FF0000"/>
                </a:solidFill>
              </a:rPr>
              <a:t>Příklad</a:t>
            </a:r>
            <a:r>
              <a:rPr lang="cs-CZ" dirty="0" smtClean="0"/>
              <a:t> z praxe:</a:t>
            </a:r>
          </a:p>
          <a:p>
            <a:pPr lvl="1" eaLnBrk="1" hangingPunct="1">
              <a:lnSpc>
                <a:spcPct val="120000"/>
              </a:lnSpc>
              <a:defRPr/>
            </a:pPr>
            <a:r>
              <a:rPr lang="cs-CZ" dirty="0" smtClean="0"/>
              <a:t>podnikatel při provádění pokrývačských prací na budově nezajistil dostatečnou bezpečnost při práci zaměstnance na střeše, která se pod ním propadla, a zaměstnanec zemřel</a:t>
            </a:r>
          </a:p>
          <a:p>
            <a:pPr lvl="2" eaLnBrk="1" hangingPunct="1">
              <a:lnSpc>
                <a:spcPct val="120000"/>
              </a:lnSpc>
              <a:defRPr/>
            </a:pPr>
            <a:r>
              <a:rPr lang="cs-CZ" dirty="0" smtClean="0"/>
              <a:t>usnesení NS sp. zn. 6 Tdo 1478/2009</a:t>
            </a:r>
            <a:endParaRPr lang="cs-CZ" dirty="0"/>
          </a:p>
        </p:txBody>
      </p:sp>
    </p:spTree>
    <p:extLst>
      <p:ext uri="{BB962C8B-B14F-4D97-AF65-F5344CB8AC3E}">
        <p14:creationId xmlns:p14="http://schemas.microsoft.com/office/powerpoint/2010/main" val="2566735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3600" b="0" dirty="0" smtClean="0">
                <a:solidFill>
                  <a:srgbClr val="7030A0"/>
                </a:solidFill>
                <a:effectLst>
                  <a:outerShdw blurRad="38100" dist="38100" dir="2700000" algn="tl">
                    <a:srgbClr val="000000">
                      <a:alpha val="43137"/>
                    </a:srgbClr>
                  </a:outerShdw>
                </a:effectLst>
              </a:rPr>
              <a:t>Ohrožování zdraví závadnými potravinami a jinými předměty</a:t>
            </a:r>
            <a:endParaRPr lang="cs-CZ"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878090"/>
          </a:xfrm>
        </p:spPr>
        <p:txBody>
          <a:bodyPr>
            <a:normAutofit fontScale="70000" lnSpcReduction="20000"/>
          </a:bodyPr>
          <a:lstStyle/>
          <a:p>
            <a:pPr eaLnBrk="1" hangingPunct="1">
              <a:lnSpc>
                <a:spcPct val="120000"/>
              </a:lnSpc>
              <a:defRPr/>
            </a:pPr>
            <a:r>
              <a:rPr lang="cs-CZ" sz="3400" dirty="0" smtClean="0"/>
              <a:t>Pachatel podle </a:t>
            </a:r>
            <a:r>
              <a:rPr lang="cs-CZ" sz="3400" dirty="0" smtClean="0">
                <a:solidFill>
                  <a:srgbClr val="FF0000"/>
                </a:solidFill>
              </a:rPr>
              <a:t>§ 156 TZ </a:t>
            </a:r>
            <a:r>
              <a:rPr lang="cs-CZ" sz="3400" dirty="0" smtClean="0"/>
              <a:t>úmyslně nebo podle </a:t>
            </a:r>
            <a:r>
              <a:rPr lang="cs-CZ" sz="3400" dirty="0" smtClean="0">
                <a:solidFill>
                  <a:srgbClr val="FF0000"/>
                </a:solidFill>
              </a:rPr>
              <a:t>§ 157 TZ </a:t>
            </a:r>
            <a:r>
              <a:rPr lang="cs-CZ" sz="3400" dirty="0" smtClean="0"/>
              <a:t>z nedbalosti</a:t>
            </a:r>
          </a:p>
          <a:p>
            <a:pPr lvl="1" eaLnBrk="1" hangingPunct="1">
              <a:lnSpc>
                <a:spcPct val="120000"/>
              </a:lnSpc>
              <a:defRPr/>
            </a:pPr>
            <a:r>
              <a:rPr lang="cs-CZ" sz="2900" dirty="0" smtClean="0"/>
              <a:t>v rozporu s právním předpisem</a:t>
            </a:r>
          </a:p>
          <a:p>
            <a:pPr lvl="1" eaLnBrk="1" hangingPunct="1">
              <a:lnSpc>
                <a:spcPct val="120000"/>
              </a:lnSpc>
              <a:defRPr/>
            </a:pPr>
            <a:r>
              <a:rPr lang="cs-CZ" sz="2900" dirty="0" smtClean="0"/>
              <a:t>má na prodej nebo pro tento účel vyrobí anebo sobě nebo jinému opatří</a:t>
            </a:r>
          </a:p>
          <a:p>
            <a:pPr lvl="1" eaLnBrk="1" hangingPunct="1">
              <a:lnSpc>
                <a:spcPct val="120000"/>
              </a:lnSpc>
              <a:defRPr/>
            </a:pPr>
            <a:r>
              <a:rPr lang="cs-CZ" sz="2900" dirty="0" smtClean="0"/>
              <a:t>potraviny nebo jiné předměty, jejichž požití nebo užití k obvyklému účelu je </a:t>
            </a:r>
            <a:r>
              <a:rPr lang="cs-CZ" sz="2900" dirty="0" smtClean="0">
                <a:solidFill>
                  <a:srgbClr val="FF0000"/>
                </a:solidFill>
              </a:rPr>
              <a:t>nebezpečné lidskému zdraví</a:t>
            </a:r>
          </a:p>
          <a:p>
            <a:pPr eaLnBrk="1" hangingPunct="1">
              <a:lnSpc>
                <a:spcPct val="120000"/>
              </a:lnSpc>
              <a:defRPr/>
            </a:pPr>
            <a:r>
              <a:rPr lang="cs-CZ" sz="3400" dirty="0" smtClean="0">
                <a:solidFill>
                  <a:srgbClr val="FF0000"/>
                </a:solidFill>
              </a:rPr>
              <a:t>Příklad </a:t>
            </a:r>
            <a:r>
              <a:rPr lang="cs-CZ" sz="3400" dirty="0" smtClean="0"/>
              <a:t>z praxe:</a:t>
            </a:r>
          </a:p>
          <a:p>
            <a:pPr lvl="1" eaLnBrk="1" hangingPunct="1">
              <a:lnSpc>
                <a:spcPct val="120000"/>
              </a:lnSpc>
              <a:defRPr/>
            </a:pPr>
            <a:r>
              <a:rPr lang="cs-CZ" sz="2900" dirty="0" smtClean="0"/>
              <a:t>pachatel neoprávněně vyrobil a uvedl do obchodní sítě alkoholické nápoje vyrobené z technického lihu za použití přísad, přičemž prodávaný alkohol obsahoval škodlivé látky (např. metanol) nebezpečné pro lidský život nebo zdraví</a:t>
            </a:r>
          </a:p>
          <a:p>
            <a:pPr lvl="2" eaLnBrk="1" hangingPunct="1">
              <a:lnSpc>
                <a:spcPct val="120000"/>
              </a:lnSpc>
              <a:defRPr/>
            </a:pPr>
            <a:r>
              <a:rPr lang="cs-CZ" dirty="0" smtClean="0"/>
              <a:t>usnesení NS sp. zn. 5 Tdo 1257/2010, usnesení NS sp. zn. 5 Tdo 1332/2014 – rozhodnutí č. 26/2015 Sb. rozh. tr. </a:t>
            </a:r>
            <a:r>
              <a:rPr lang="cs-CZ" dirty="0"/>
              <a:t>(</a:t>
            </a:r>
            <a:r>
              <a:rPr lang="cs-CZ" dirty="0" smtClean="0"/>
              <a:t>souběh se zkrácením spotřební daně)</a:t>
            </a:r>
            <a:endParaRPr lang="cs-CZ" dirty="0"/>
          </a:p>
        </p:txBody>
      </p:sp>
    </p:spTree>
    <p:extLst>
      <p:ext uri="{BB962C8B-B14F-4D97-AF65-F5344CB8AC3E}">
        <p14:creationId xmlns:p14="http://schemas.microsoft.com/office/powerpoint/2010/main" val="1371466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4000" b="0" dirty="0" smtClean="0">
                <a:solidFill>
                  <a:srgbClr val="7030A0"/>
                </a:solidFill>
                <a:effectLst>
                  <a:outerShdw blurRad="38100" dist="38100" dir="2700000" algn="tl">
                    <a:srgbClr val="000000">
                      <a:alpha val="43137"/>
                    </a:srgbClr>
                  </a:outerShdw>
                </a:effectLst>
              </a:rPr>
              <a:t>Obecné ohrožení</a:t>
            </a:r>
            <a:endParaRPr lang="cs-CZ" sz="40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3"/>
            <a:ext cx="8229600" cy="4518050"/>
          </a:xfrm>
        </p:spPr>
        <p:txBody>
          <a:bodyPr>
            <a:normAutofit fontScale="70000" lnSpcReduction="20000"/>
          </a:bodyPr>
          <a:lstStyle/>
          <a:p>
            <a:pPr eaLnBrk="1" hangingPunct="1">
              <a:lnSpc>
                <a:spcPct val="120000"/>
              </a:lnSpc>
              <a:defRPr/>
            </a:pPr>
            <a:r>
              <a:rPr lang="cs-CZ" sz="4000" dirty="0" smtClean="0"/>
              <a:t>Pachatel podle </a:t>
            </a:r>
            <a:r>
              <a:rPr lang="cs-CZ" sz="4000" dirty="0" smtClean="0">
                <a:solidFill>
                  <a:srgbClr val="FF0000"/>
                </a:solidFill>
              </a:rPr>
              <a:t>§ 272 TZ </a:t>
            </a:r>
            <a:r>
              <a:rPr lang="cs-CZ" sz="4000" dirty="0" smtClean="0"/>
              <a:t>úmyslně nebo podle </a:t>
            </a:r>
            <a:r>
              <a:rPr lang="cs-CZ" sz="4000" dirty="0">
                <a:solidFill>
                  <a:srgbClr val="FF0000"/>
                </a:solidFill>
              </a:rPr>
              <a:t>§ 273</a:t>
            </a:r>
            <a:r>
              <a:rPr lang="cs-CZ" sz="4000" dirty="0" smtClean="0">
                <a:solidFill>
                  <a:srgbClr val="FF0000"/>
                </a:solidFill>
              </a:rPr>
              <a:t> TZ </a:t>
            </a:r>
            <a:r>
              <a:rPr lang="cs-CZ" sz="4000" dirty="0" smtClean="0"/>
              <a:t>z nedbalosti</a:t>
            </a:r>
          </a:p>
          <a:p>
            <a:pPr lvl="1" eaLnBrk="1" hangingPunct="1">
              <a:lnSpc>
                <a:spcPct val="120000"/>
              </a:lnSpc>
              <a:defRPr/>
            </a:pPr>
            <a:r>
              <a:rPr lang="cs-CZ" sz="3100" dirty="0" smtClean="0">
                <a:solidFill>
                  <a:srgbClr val="FF0000"/>
                </a:solidFill>
              </a:rPr>
              <a:t>způsobí</a:t>
            </a:r>
            <a:r>
              <a:rPr lang="cs-CZ" sz="3100" dirty="0" smtClean="0"/>
              <a:t> obecné nebezpečí tím, že</a:t>
            </a:r>
          </a:p>
          <a:p>
            <a:pPr lvl="2" eaLnBrk="1" hangingPunct="1">
              <a:lnSpc>
                <a:spcPct val="120000"/>
              </a:lnSpc>
              <a:defRPr/>
            </a:pPr>
            <a:r>
              <a:rPr lang="cs-CZ" sz="2600" dirty="0" smtClean="0"/>
              <a:t>vydá lidi (nejméně 7 osob) v nebezpečí smrti nebo těžké újmy na zdraví, nebo</a:t>
            </a:r>
          </a:p>
          <a:p>
            <a:pPr lvl="2" eaLnBrk="1" hangingPunct="1">
              <a:lnSpc>
                <a:spcPct val="120000"/>
              </a:lnSpc>
              <a:defRPr/>
            </a:pPr>
            <a:r>
              <a:rPr lang="cs-CZ" sz="2600" dirty="0" smtClean="0"/>
              <a:t>vydá cizí majetek v nebezpečí škody velkého rozsahu (nejméně ve výši </a:t>
            </a:r>
            <a:r>
              <a:rPr lang="cs-CZ" sz="2600" dirty="0" smtClean="0"/>
              <a:t>10 </a:t>
            </a:r>
            <a:r>
              <a:rPr lang="cs-CZ" sz="2600" dirty="0" smtClean="0"/>
              <a:t>000 000 Kč) tím, že</a:t>
            </a:r>
          </a:p>
          <a:p>
            <a:pPr lvl="2" eaLnBrk="1" hangingPunct="1">
              <a:lnSpc>
                <a:spcPct val="120000"/>
              </a:lnSpc>
              <a:defRPr/>
            </a:pPr>
            <a:r>
              <a:rPr lang="cs-CZ" sz="2600" dirty="0" smtClean="0"/>
              <a:t>zapříčiní požár nebo povodeň nebo škodlivý účinek výbušnin, plynu, elektřiny nebo jiných podobně nebezpečných látek nebo sil anebo</a:t>
            </a:r>
          </a:p>
          <a:p>
            <a:pPr lvl="2" eaLnBrk="1" hangingPunct="1">
              <a:lnSpc>
                <a:spcPct val="120000"/>
              </a:lnSpc>
              <a:defRPr/>
            </a:pPr>
            <a:r>
              <a:rPr lang="cs-CZ" sz="2600" dirty="0" smtClean="0"/>
              <a:t>se dopustí jiného podobného nebezpečného jednání</a:t>
            </a:r>
          </a:p>
          <a:p>
            <a:pPr lvl="1" eaLnBrk="1" hangingPunct="1">
              <a:lnSpc>
                <a:spcPct val="120000"/>
              </a:lnSpc>
              <a:defRPr/>
            </a:pPr>
            <a:r>
              <a:rPr lang="cs-CZ" sz="3100" dirty="0" smtClean="0"/>
              <a:t>nebo takové obecné nebezpečí </a:t>
            </a:r>
            <a:r>
              <a:rPr lang="cs-CZ" sz="3100" dirty="0" smtClean="0">
                <a:solidFill>
                  <a:srgbClr val="FF0000"/>
                </a:solidFill>
              </a:rPr>
              <a:t>zvýší</a:t>
            </a:r>
            <a:r>
              <a:rPr lang="cs-CZ" sz="3100" dirty="0" smtClean="0"/>
              <a:t> nebo </a:t>
            </a:r>
            <a:r>
              <a:rPr lang="cs-CZ" sz="3100" dirty="0" smtClean="0">
                <a:solidFill>
                  <a:srgbClr val="FF0000"/>
                </a:solidFill>
              </a:rPr>
              <a:t>ztíží</a:t>
            </a:r>
            <a:r>
              <a:rPr lang="cs-CZ" sz="3100" dirty="0" smtClean="0"/>
              <a:t> jeho odvrácení nebo zmírnění</a:t>
            </a:r>
            <a:endParaRPr lang="cs-CZ" sz="3100" dirty="0"/>
          </a:p>
        </p:txBody>
      </p:sp>
    </p:spTree>
    <p:extLst>
      <p:ext uri="{BB962C8B-B14F-4D97-AF65-F5344CB8AC3E}">
        <p14:creationId xmlns:p14="http://schemas.microsoft.com/office/powerpoint/2010/main" val="419816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sz="4000" b="0" dirty="0">
                <a:solidFill>
                  <a:srgbClr val="7030A0"/>
                </a:solidFill>
                <a:effectLst>
                  <a:outerShdw blurRad="38100" dist="38100" dir="2700000" algn="tl">
                    <a:srgbClr val="000000">
                      <a:alpha val="43137"/>
                    </a:srgbClr>
                  </a:outerShdw>
                </a:effectLst>
              </a:rPr>
              <a:t>Obecné ohrožení</a:t>
            </a:r>
          </a:p>
        </p:txBody>
      </p:sp>
      <p:sp>
        <p:nvSpPr>
          <p:cNvPr id="3" name="Zástupný symbol pro obsah 2"/>
          <p:cNvSpPr>
            <a:spLocks noGrp="1"/>
          </p:cNvSpPr>
          <p:nvPr>
            <p:ph idx="1"/>
          </p:nvPr>
        </p:nvSpPr>
        <p:spPr/>
        <p:txBody>
          <a:bodyPr>
            <a:normAutofit fontScale="92500"/>
          </a:bodyPr>
          <a:lstStyle/>
          <a:p>
            <a:pPr eaLnBrk="1" hangingPunct="1">
              <a:defRPr/>
            </a:pPr>
            <a:r>
              <a:rPr lang="cs-CZ" dirty="0" smtClean="0">
                <a:solidFill>
                  <a:srgbClr val="FF0000"/>
                </a:solidFill>
              </a:rPr>
              <a:t>Příklady </a:t>
            </a:r>
            <a:r>
              <a:rPr lang="cs-CZ" dirty="0" smtClean="0"/>
              <a:t>z praxe:</a:t>
            </a:r>
          </a:p>
          <a:p>
            <a:pPr lvl="1" eaLnBrk="1" hangingPunct="1">
              <a:defRPr/>
            </a:pPr>
            <a:r>
              <a:rPr lang="cs-CZ" dirty="0" smtClean="0"/>
              <a:t>podnikatel při provádění stavebních prací na rekonstrukci obchodního domu za jeho provozu zanedbal stavební dozor a připustil neodborný postup, který vedl ke zřícení části budovy a k bezprostřednímu ohrožení osob v jednom z nižších pater budovy</a:t>
            </a:r>
          </a:p>
          <a:p>
            <a:pPr lvl="2" eaLnBrk="1" hangingPunct="1">
              <a:defRPr/>
            </a:pPr>
            <a:r>
              <a:rPr lang="cs-CZ" sz="2200" dirty="0" smtClean="0"/>
              <a:t>usnesení NS sp. zn. 8 Tdo 124/2005 – č. 18/2006 Sb. rozh. tr.</a:t>
            </a:r>
          </a:p>
          <a:p>
            <a:pPr lvl="1" eaLnBrk="1" hangingPunct="1">
              <a:defRPr/>
            </a:pPr>
            <a:r>
              <a:rPr lang="cs-CZ" dirty="0" smtClean="0"/>
              <a:t>podnikatel nezajistil řádný průzkum před terénními úpravami, a tím způsobil, že při výkopových pracích bylo bagrem porušeno plynové potrubí a došlo k následnému úniku a výbuchu plynu</a:t>
            </a:r>
            <a:endParaRPr lang="cs-CZ" dirty="0"/>
          </a:p>
        </p:txBody>
      </p:sp>
    </p:spTree>
    <p:extLst>
      <p:ext uri="{BB962C8B-B14F-4D97-AF65-F5344CB8AC3E}">
        <p14:creationId xmlns:p14="http://schemas.microsoft.com/office/powerpoint/2010/main" val="1796668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eaLnBrk="1" hangingPunct="1">
              <a:defRPr/>
            </a:pPr>
            <a:r>
              <a:rPr lang="cs-CZ" sz="3800" b="0" dirty="0" smtClean="0">
                <a:solidFill>
                  <a:srgbClr val="7030A0"/>
                </a:solidFill>
                <a:effectLst>
                  <a:outerShdw blurRad="38100" dist="38100" dir="2700000" algn="tl">
                    <a:srgbClr val="000000">
                      <a:alpha val="43137"/>
                    </a:srgbClr>
                  </a:outerShdw>
                </a:effectLst>
              </a:rPr>
              <a:t>Poškození a ohrožení obecně prospěšného zařízení</a:t>
            </a:r>
            <a:endParaRPr lang="cs-CZ" sz="38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a:xfrm>
            <a:off x="457200" y="1719262"/>
            <a:ext cx="8229600" cy="4806081"/>
          </a:xfrm>
        </p:spPr>
        <p:txBody>
          <a:bodyPr>
            <a:normAutofit fontScale="70000" lnSpcReduction="20000"/>
          </a:bodyPr>
          <a:lstStyle/>
          <a:p>
            <a:pPr eaLnBrk="1" hangingPunct="1">
              <a:lnSpc>
                <a:spcPct val="120000"/>
              </a:lnSpc>
              <a:defRPr/>
            </a:pPr>
            <a:r>
              <a:rPr lang="cs-CZ" sz="3400" dirty="0" smtClean="0"/>
              <a:t>Pachatel podle </a:t>
            </a:r>
            <a:r>
              <a:rPr lang="cs-CZ" sz="3400" dirty="0" smtClean="0">
                <a:solidFill>
                  <a:srgbClr val="FF0000"/>
                </a:solidFill>
              </a:rPr>
              <a:t>§ 276 TZ </a:t>
            </a:r>
            <a:r>
              <a:rPr lang="cs-CZ" sz="3400" dirty="0" smtClean="0"/>
              <a:t>úmyslně nebo podle </a:t>
            </a:r>
            <a:r>
              <a:rPr lang="cs-CZ" sz="3400" dirty="0">
                <a:solidFill>
                  <a:srgbClr val="FF0000"/>
                </a:solidFill>
              </a:rPr>
              <a:t>§ 277</a:t>
            </a:r>
            <a:r>
              <a:rPr lang="cs-CZ" sz="3400" dirty="0" smtClean="0">
                <a:solidFill>
                  <a:srgbClr val="FF0000"/>
                </a:solidFill>
              </a:rPr>
              <a:t> TZ </a:t>
            </a:r>
            <a:r>
              <a:rPr lang="cs-CZ" sz="3400" dirty="0" smtClean="0"/>
              <a:t>z hrubé nedbalosti</a:t>
            </a:r>
          </a:p>
          <a:p>
            <a:pPr lvl="1" eaLnBrk="1" hangingPunct="1">
              <a:lnSpc>
                <a:spcPct val="120000"/>
              </a:lnSpc>
              <a:defRPr/>
            </a:pPr>
            <a:r>
              <a:rPr lang="cs-CZ" sz="2900" dirty="0" smtClean="0"/>
              <a:t>poškodí, zničí, odstraní, učiní neupotřebitelným obecně prospěšné zařízení nebo</a:t>
            </a:r>
          </a:p>
          <a:p>
            <a:pPr lvl="1" eaLnBrk="1" hangingPunct="1">
              <a:lnSpc>
                <a:spcPct val="120000"/>
              </a:lnSpc>
              <a:defRPr/>
            </a:pPr>
            <a:r>
              <a:rPr lang="cs-CZ" sz="2900" dirty="0" smtClean="0"/>
              <a:t>ohrozí jeho provoz nebo využívání</a:t>
            </a:r>
          </a:p>
          <a:p>
            <a:pPr lvl="2" eaLnBrk="1" hangingPunct="1">
              <a:lnSpc>
                <a:spcPct val="120000"/>
              </a:lnSpc>
              <a:defRPr/>
            </a:pPr>
            <a:r>
              <a:rPr lang="cs-CZ" dirty="0" smtClean="0">
                <a:solidFill>
                  <a:srgbClr val="FF0000"/>
                </a:solidFill>
              </a:rPr>
              <a:t>obecně prospěšné zařízení</a:t>
            </a:r>
            <a:r>
              <a:rPr lang="cs-CZ" dirty="0" smtClean="0"/>
              <a:t>: definováno v § 132 TZ (je to např. i elektrárna, přehrada, čistička odpadních vod, určité dopravní značky, dopravní zařízení)</a:t>
            </a:r>
          </a:p>
          <a:p>
            <a:pPr eaLnBrk="1" hangingPunct="1">
              <a:lnSpc>
                <a:spcPct val="120000"/>
              </a:lnSpc>
              <a:defRPr/>
            </a:pPr>
            <a:r>
              <a:rPr lang="cs-CZ" sz="3400" dirty="0" smtClean="0">
                <a:solidFill>
                  <a:srgbClr val="FF0000"/>
                </a:solidFill>
              </a:rPr>
              <a:t>Příklady</a:t>
            </a:r>
            <a:r>
              <a:rPr lang="cs-CZ" sz="3400" dirty="0" smtClean="0"/>
              <a:t> z praxe:</a:t>
            </a:r>
          </a:p>
          <a:p>
            <a:pPr lvl="1" eaLnBrk="1" hangingPunct="1">
              <a:lnSpc>
                <a:spcPct val="120000"/>
              </a:lnSpc>
              <a:defRPr/>
            </a:pPr>
            <a:r>
              <a:rPr lang="cs-CZ" sz="2900" dirty="0" smtClean="0"/>
              <a:t>pachatel prokopl důležitý telekomunikační kabel při zemních pracích na svém pozemku</a:t>
            </a:r>
          </a:p>
          <a:p>
            <a:pPr lvl="2" eaLnBrk="1" hangingPunct="1">
              <a:lnSpc>
                <a:spcPct val="120000"/>
              </a:lnSpc>
              <a:defRPr/>
            </a:pPr>
            <a:r>
              <a:rPr lang="cs-CZ" dirty="0" smtClean="0"/>
              <a:t>usnesení NS sp. zn. 5 Tdo 523/2004</a:t>
            </a:r>
          </a:p>
          <a:p>
            <a:pPr lvl="1" eaLnBrk="1" hangingPunct="1">
              <a:lnSpc>
                <a:spcPct val="120000"/>
              </a:lnSpc>
              <a:defRPr/>
            </a:pPr>
            <a:r>
              <a:rPr lang="cs-CZ" sz="2900" dirty="0" smtClean="0"/>
              <a:t>podnikatel vypustil jedovaté látky do vodního toku, a tím vyřadil z provozu čističku odpadních vod na něm umístěnou</a:t>
            </a:r>
          </a:p>
          <a:p>
            <a:pPr lvl="2" eaLnBrk="1" hangingPunct="1">
              <a:lnSpc>
                <a:spcPct val="120000"/>
              </a:lnSpc>
              <a:defRPr/>
            </a:pPr>
            <a:r>
              <a:rPr lang="cs-CZ" dirty="0" smtClean="0"/>
              <a:t>usnesení NS sp. zn. 5 Tdo 725/2007</a:t>
            </a:r>
            <a:endParaRPr lang="cs-CZ" dirty="0"/>
          </a:p>
        </p:txBody>
      </p:sp>
    </p:spTree>
    <p:extLst>
      <p:ext uri="{BB962C8B-B14F-4D97-AF65-F5344CB8AC3E}">
        <p14:creationId xmlns:p14="http://schemas.microsoft.com/office/powerpoint/2010/main" val="3420933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smtClean="0">
                <a:solidFill>
                  <a:srgbClr val="7030A0"/>
                </a:solidFill>
                <a:effectLst>
                  <a:outerShdw blurRad="38100" dist="38100" dir="2700000" algn="tl">
                    <a:srgbClr val="000000">
                      <a:alpha val="43137"/>
                    </a:srgbClr>
                  </a:outerShdw>
                </a:effectLst>
              </a:rPr>
              <a:t>Nedovolené ozbrojování</a:t>
            </a:r>
            <a:endParaRPr lang="cs-CZ" sz="4400" b="0" dirty="0">
              <a:solidFill>
                <a:srgbClr val="7030A0"/>
              </a:solidFill>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p:txBody>
          <a:bodyPr>
            <a:normAutofit fontScale="85000" lnSpcReduction="20000"/>
          </a:bodyPr>
          <a:lstStyle/>
          <a:p>
            <a:pPr>
              <a:lnSpc>
                <a:spcPct val="120000"/>
              </a:lnSpc>
              <a:defRPr/>
            </a:pPr>
            <a:r>
              <a:rPr lang="cs-CZ" dirty="0" smtClean="0"/>
              <a:t>Podle </a:t>
            </a:r>
            <a:r>
              <a:rPr lang="cs-CZ" dirty="0" smtClean="0">
                <a:solidFill>
                  <a:srgbClr val="FF0000"/>
                </a:solidFill>
              </a:rPr>
              <a:t>§ 279 odst. 1 TZ </a:t>
            </a:r>
            <a:r>
              <a:rPr lang="cs-CZ" dirty="0" smtClean="0"/>
              <a:t>ho spáchá, kdo:</a:t>
            </a:r>
          </a:p>
          <a:p>
            <a:pPr lvl="1">
              <a:lnSpc>
                <a:spcPct val="120000"/>
              </a:lnSpc>
              <a:defRPr/>
            </a:pPr>
            <a:r>
              <a:rPr lang="cs-CZ" dirty="0" smtClean="0"/>
              <a:t>bez povolení vyrobí, sobě nebo jinému opatří nebo přechovává</a:t>
            </a:r>
          </a:p>
          <a:p>
            <a:pPr lvl="2">
              <a:lnSpc>
                <a:spcPct val="120000"/>
              </a:lnSpc>
              <a:defRPr/>
            </a:pPr>
            <a:r>
              <a:rPr lang="cs-CZ" dirty="0" smtClean="0"/>
              <a:t>střelnou zbraň nebo její hlavní části nebo díly nebo</a:t>
            </a:r>
          </a:p>
          <a:p>
            <a:pPr lvl="2">
              <a:lnSpc>
                <a:spcPct val="120000"/>
              </a:lnSpc>
              <a:defRPr/>
            </a:pPr>
            <a:r>
              <a:rPr lang="cs-CZ" dirty="0" smtClean="0"/>
              <a:t>ve větším množství střelivo nebo zakázaný doplněk zbraně</a:t>
            </a:r>
          </a:p>
          <a:p>
            <a:pPr>
              <a:lnSpc>
                <a:spcPct val="120000"/>
              </a:lnSpc>
              <a:defRPr/>
            </a:pPr>
            <a:r>
              <a:rPr lang="cs-CZ" dirty="0"/>
              <a:t>U</a:t>
            </a:r>
            <a:r>
              <a:rPr lang="cs-CZ" dirty="0" smtClean="0"/>
              <a:t>stanovení § 279 TZ navazuje na </a:t>
            </a:r>
            <a:r>
              <a:rPr lang="cs-CZ" dirty="0" smtClean="0">
                <a:solidFill>
                  <a:srgbClr val="FF0000"/>
                </a:solidFill>
              </a:rPr>
              <a:t>zákon č. 119/2002 Sb.</a:t>
            </a:r>
            <a:r>
              <a:rPr lang="cs-CZ" dirty="0" smtClean="0"/>
              <a:t>, o střelných zbraních, ve znění pozdějších předpisů</a:t>
            </a:r>
          </a:p>
          <a:p>
            <a:pPr lvl="1">
              <a:lnSpc>
                <a:spcPct val="120000"/>
              </a:lnSpc>
              <a:defRPr/>
            </a:pPr>
            <a:r>
              <a:rPr lang="cs-CZ" dirty="0" smtClean="0"/>
              <a:t>týká se i podnikatelů, kteří provozují podnikání související se střelnými zbraněmi,</a:t>
            </a:r>
          </a:p>
          <a:p>
            <a:pPr lvl="2">
              <a:lnSpc>
                <a:spcPct val="120000"/>
              </a:lnSpc>
              <a:defRPr/>
            </a:pPr>
            <a:r>
              <a:rPr lang="cs-CZ" dirty="0" smtClean="0"/>
              <a:t>např. je prodávají, provozují střelnici apod.</a:t>
            </a:r>
            <a:endParaRPr lang="cs-CZ" dirty="0"/>
          </a:p>
        </p:txBody>
      </p:sp>
    </p:spTree>
    <p:extLst>
      <p:ext uri="{BB962C8B-B14F-4D97-AF65-F5344CB8AC3E}">
        <p14:creationId xmlns:p14="http://schemas.microsoft.com/office/powerpoint/2010/main" val="1716777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sz="4400" b="0" dirty="0">
                <a:solidFill>
                  <a:srgbClr val="7030A0"/>
                </a:solidFill>
                <a:effectLst>
                  <a:outerShdw blurRad="38100" dist="38100" dir="2700000" algn="tl">
                    <a:srgbClr val="000000">
                      <a:alpha val="43137"/>
                    </a:srgbClr>
                  </a:outerShdw>
                </a:effectLst>
              </a:rPr>
              <a:t>Nedovolené ozbrojování</a:t>
            </a:r>
          </a:p>
        </p:txBody>
      </p:sp>
      <p:sp>
        <p:nvSpPr>
          <p:cNvPr id="3" name="Zástupný symbol pro obsah 2"/>
          <p:cNvSpPr>
            <a:spLocks noGrp="1"/>
          </p:cNvSpPr>
          <p:nvPr>
            <p:ph idx="1"/>
          </p:nvPr>
        </p:nvSpPr>
        <p:spPr>
          <a:xfrm>
            <a:off x="457200" y="1719262"/>
            <a:ext cx="8229600" cy="4446042"/>
          </a:xfrm>
        </p:spPr>
        <p:txBody>
          <a:bodyPr>
            <a:normAutofit fontScale="92500"/>
          </a:bodyPr>
          <a:lstStyle/>
          <a:p>
            <a:pPr>
              <a:lnSpc>
                <a:spcPct val="110000"/>
              </a:lnSpc>
              <a:defRPr/>
            </a:pPr>
            <a:r>
              <a:rPr lang="cs-CZ" dirty="0" smtClean="0"/>
              <a:t>Podle </a:t>
            </a:r>
            <a:r>
              <a:rPr lang="cs-CZ" dirty="0" smtClean="0">
                <a:solidFill>
                  <a:srgbClr val="FF0000"/>
                </a:solidFill>
              </a:rPr>
              <a:t>§ 279 odst. 2 TZ </a:t>
            </a:r>
            <a:r>
              <a:rPr lang="cs-CZ" dirty="0" smtClean="0"/>
              <a:t>spočívá druhá alternativa v tom, že pachatel</a:t>
            </a:r>
          </a:p>
          <a:p>
            <a:pPr lvl="1">
              <a:lnSpc>
                <a:spcPct val="110000"/>
              </a:lnSpc>
              <a:defRPr/>
            </a:pPr>
            <a:r>
              <a:rPr lang="cs-CZ" dirty="0" smtClean="0"/>
              <a:t>uvede do střelbyschopného stavu </a:t>
            </a:r>
            <a:r>
              <a:rPr lang="cs-CZ" dirty="0" smtClean="0">
                <a:solidFill>
                  <a:srgbClr val="FF0000"/>
                </a:solidFill>
              </a:rPr>
              <a:t>znehodnocenou zbraň</a:t>
            </a:r>
            <a:r>
              <a:rPr lang="cs-CZ" dirty="0" smtClean="0"/>
              <a:t> nebo na ní provede konstrukční změny směřující k jejímu uvedení do střelbyschopného stavu nebo na zbrani provede konstrukční změny směřující ke zvýšení její účinnosti, nebo</a:t>
            </a:r>
          </a:p>
          <a:p>
            <a:pPr lvl="1">
              <a:lnSpc>
                <a:spcPct val="110000"/>
              </a:lnSpc>
              <a:defRPr/>
            </a:pPr>
            <a:r>
              <a:rPr lang="cs-CZ" dirty="0" smtClean="0"/>
              <a:t>padělá, pozmění, zahlazuje nebo odstraňuje </a:t>
            </a:r>
            <a:r>
              <a:rPr lang="cs-CZ" dirty="0" smtClean="0">
                <a:solidFill>
                  <a:srgbClr val="FF0000"/>
                </a:solidFill>
              </a:rPr>
              <a:t>jedinečné označení </a:t>
            </a:r>
            <a:r>
              <a:rPr lang="cs-CZ" dirty="0" smtClean="0"/>
              <a:t>střelné zbraně, které umožňuje její identifikaci</a:t>
            </a:r>
            <a:endParaRPr lang="cs-CZ" dirty="0"/>
          </a:p>
        </p:txBody>
      </p:sp>
    </p:spTree>
    <p:extLst>
      <p:ext uri="{BB962C8B-B14F-4D97-AF65-F5344CB8AC3E}">
        <p14:creationId xmlns:p14="http://schemas.microsoft.com/office/powerpoint/2010/main" val="176025166"/>
      </p:ext>
    </p:extLst>
  </p:cSld>
  <p:clrMapOvr>
    <a:masterClrMapping/>
  </p:clrMapOvr>
</p:sld>
</file>

<file path=ppt/theme/theme1.xml><?xml version="1.0" encoding="utf-8"?>
<a:theme xmlns:a="http://schemas.openxmlformats.org/drawingml/2006/main" name="TOPO-setkání kolegií NS-2017">
  <a:themeElements>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1_Network">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cs-CZ"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cs-CZ" sz="1800" b="0" i="0" u="none" strike="noStrike" cap="none" normalizeH="0" baseline="0" smtClean="0">
            <a:ln>
              <a:noFill/>
            </a:ln>
            <a:solidFill>
              <a:schemeClr val="tx1"/>
            </a:solidFill>
            <a:effectLst/>
            <a:latin typeface="Arial" charset="0"/>
          </a:defRPr>
        </a:defPPr>
      </a:lstStyle>
    </a:lnDef>
  </a:objectDefaults>
  <a:extraClrSchemeLst>
    <a:extraClrScheme>
      <a:clrScheme name="1_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1_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1_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1_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1_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1_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1_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1_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1_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1_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TOPO-setkání kolegií NS-2017</Template>
  <TotalTime>2942</TotalTime>
  <Words>1893</Words>
  <Application>Microsoft Office PowerPoint</Application>
  <PresentationFormat>Předvádění na obrazovce (4:3)</PresentationFormat>
  <Paragraphs>178</Paragraphs>
  <Slides>25</Slides>
  <Notes>1</Notes>
  <HiddenSlides>0</HiddenSlides>
  <MMClips>0</MMClips>
  <ScaleCrop>false</ScaleCrop>
  <HeadingPairs>
    <vt:vector size="4" baseType="variant">
      <vt:variant>
        <vt:lpstr>Motiv</vt:lpstr>
      </vt:variant>
      <vt:variant>
        <vt:i4>1</vt:i4>
      </vt:variant>
      <vt:variant>
        <vt:lpstr>Nadpisy snímků</vt:lpstr>
      </vt:variant>
      <vt:variant>
        <vt:i4>25</vt:i4>
      </vt:variant>
    </vt:vector>
  </HeadingPairs>
  <TitlesOfParts>
    <vt:vector size="26" baseType="lpstr">
      <vt:lpstr>TOPO-setkání kolegií NS-2017</vt:lpstr>
      <vt:lpstr>Prevence hospodářské kriminality 6</vt:lpstr>
      <vt:lpstr>Okruh trestných činů</vt:lpstr>
      <vt:lpstr>TČ proti životu a zdraví z nedbalosti</vt:lpstr>
      <vt:lpstr>Ohrožování zdraví závadnými potravinami a jinými předměty</vt:lpstr>
      <vt:lpstr>Obecné ohrožení</vt:lpstr>
      <vt:lpstr>Obecné ohrožení</vt:lpstr>
      <vt:lpstr>Poškození a ohrožení obecně prospěšného zařízení</vt:lpstr>
      <vt:lpstr>Nedovolené ozbrojování</vt:lpstr>
      <vt:lpstr>Nedovolené ozbrojování</vt:lpstr>
      <vt:lpstr>Nedovolené ozbrojování</vt:lpstr>
      <vt:lpstr>Nedovolené ozbrojování</vt:lpstr>
      <vt:lpstr>Drogové trestné činy</vt:lpstr>
      <vt:lpstr>Korupční trestné činy</vt:lpstr>
      <vt:lpstr>Korupční trestné činy</vt:lpstr>
      <vt:lpstr>Maření výkonu úředního rozhodnutí</vt:lpstr>
      <vt:lpstr>Maření výkonu úředního rozhodnutí</vt:lpstr>
      <vt:lpstr>Neoprávněné zaměstnávání cizinců</vt:lpstr>
      <vt:lpstr>Neoprávněné zaměstnávání cizinců</vt:lpstr>
      <vt:lpstr>Padělání a pozměnění veřejné listiny</vt:lpstr>
      <vt:lpstr>Padělání a pozměnění veřejné listiny</vt:lpstr>
      <vt:lpstr>Organizovaná kriminalita</vt:lpstr>
      <vt:lpstr>Organizovaná kriminalita</vt:lpstr>
      <vt:lpstr>Organizovaná kriminalita</vt:lpstr>
      <vt:lpstr>Některé formy trestné součinnosti</vt:lpstr>
      <vt:lpstr>Zkratky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Judikatura v trestním právu se vztahem k obchodnímu právu</dc:title>
  <dc:creator>František</dc:creator>
  <cp:lastModifiedBy>JUDr. František Púry</cp:lastModifiedBy>
  <cp:revision>131</cp:revision>
  <dcterms:created xsi:type="dcterms:W3CDTF">2017-03-19T20:47:29Z</dcterms:created>
  <dcterms:modified xsi:type="dcterms:W3CDTF">2020-11-06T20:36:49Z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TC060888081029</vt:lpwstr>
  </property>
</Properties>
</file>