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1"/>
  </p:notesMasterIdLst>
  <p:handoutMasterIdLst>
    <p:handoutMasterId r:id="rId32"/>
  </p:handoutMasterIdLst>
  <p:sldIdLst>
    <p:sldId id="256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6" r:id="rId15"/>
    <p:sldId id="347" r:id="rId16"/>
    <p:sldId id="348" r:id="rId17"/>
    <p:sldId id="349" r:id="rId18"/>
    <p:sldId id="350" r:id="rId19"/>
    <p:sldId id="351" r:id="rId20"/>
    <p:sldId id="352" r:id="rId21"/>
    <p:sldId id="353" r:id="rId22"/>
    <p:sldId id="354" r:id="rId23"/>
    <p:sldId id="355" r:id="rId24"/>
    <p:sldId id="356" r:id="rId25"/>
    <p:sldId id="360" r:id="rId26"/>
    <p:sldId id="357" r:id="rId27"/>
    <p:sldId id="358" r:id="rId28"/>
    <p:sldId id="359" r:id="rId29"/>
    <p:sldId id="331" r:id="rId30"/>
  </p:sldIdLst>
  <p:sldSz cx="9144000" cy="6858000" type="screen4x3"/>
  <p:notesSz cx="6888163" cy="100187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84140" autoAdjust="0"/>
  </p:normalViewPr>
  <p:slideViewPr>
    <p:cSldViewPr>
      <p:cViewPr varScale="1">
        <p:scale>
          <a:sx n="74" d="100"/>
          <a:sy n="74" d="100"/>
        </p:scale>
        <p:origin x="-169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25E654-0A7A-43C6-B660-C9913AD189FB}" type="datetimeFigureOut">
              <a:rPr lang="cs-CZ"/>
              <a:pPr>
                <a:defRPr/>
              </a:pPr>
              <a:t>06.11.2020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0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E0FF7C-3D6C-4264-8A16-9531B0BD30A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81635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2475"/>
            <a:ext cx="5005387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069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4492BE8E-A6C3-4B19-B4F2-94E6BED2BF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76293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A2589E5-A992-4232-AEE5-C131061F5098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dirty="0" smtClean="0"/>
              <a:t>Klepněte a vložte poznámky.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grpSp>
        <p:nvGrpSpPr>
          <p:cNvPr id="6" name="Group 9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7" name="Oval 40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grpSp>
        <p:nvGrpSpPr>
          <p:cNvPr id="38" name="Group 41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39" name="Oval 42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0" name="Oval 43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1" name="Oval 44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2" name="Oval 45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3" name="Oval 46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4" name="Oval 47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5" name="Oval 48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6" name="Oval 49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7" name="Oval 50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8" name="Oval 51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0" name="Oval 53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1" name="Oval 54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2" name="Oval 55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3" name="Oval 56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4" name="Oval 57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5" name="Oval 58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6" name="Oval 59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7" name="Oval 60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8" name="Oval 61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9" name="Oval 62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0" name="Oval 63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1" name="Oval 64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2" name="Oval 65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3" name="Oval 66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4" name="Oval 67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5" name="Oval 68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6" name="Oval 69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7" name="Oval 70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8" name="Oval 71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6389688" cy="213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sp>
        <p:nvSpPr>
          <p:cNvPr id="7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3E130-C0F9-40B8-91D1-BA2D5EF0F7C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1577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9EDDA-4BA3-4EED-A45B-48C6817BC298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1398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01ED2-6CB6-47D5-BCA8-320E8BEFDCD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37741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D5C3C-F172-4DA1-9B1E-B71B49255BA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0900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4077E-41F4-4077-849E-92C9872DDA1E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4858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0D164-7E3C-4A1E-B558-CB71A651062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8407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1837F-FB14-4E45-B13E-3352C772252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053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58AC9-B473-46EE-A504-97503AE3760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3569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CAF363-3C5B-4CDB-BE4C-86B2F29F59B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7606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F7FEA-8D0D-4F08-A6FB-A80F9088C46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447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00ABD-8BE0-46E8-95B1-FC5A308E67F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2206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73D113-8C90-4047-9A5A-2650E1E20B4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3667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360A141-9CB4-48F5-B373-743DDFBA68D9}" type="slidenum">
              <a:rPr lang="cs-CZ" altLang="cs-CZ"/>
              <a:pPr/>
              <a:t>‹#›</a:t>
            </a:fld>
            <a:endParaRPr lang="cs-CZ" altLang="cs-CZ" dirty="0"/>
          </a:p>
        </p:txBody>
      </p:sp>
      <p:grpSp>
        <p:nvGrpSpPr>
          <p:cNvPr id="1032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1033" name="Line 40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15913"/>
            <a:ext cx="5703888" cy="2133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Prevence hospodářské kriminality 5</a:t>
            </a:r>
            <a:endParaRPr lang="cs-CZ" altLang="cs-CZ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971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altLang="cs-CZ" sz="32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Trestné činy proti životnímu prostředí</a:t>
            </a:r>
            <a:endParaRPr lang="cs-CZ" altLang="cs-CZ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cs-CZ" alt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JUDr. František Púry, Ph.D</a:t>
            </a:r>
            <a:r>
              <a:rPr lang="cs-CZ" altLang="cs-C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cs-CZ" altLang="cs-CZ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Nejvyšší </a:t>
            </a:r>
            <a:r>
              <a:rPr lang="cs-CZ" altLang="cs-C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soud</a:t>
            </a:r>
          </a:p>
          <a:p>
            <a:pPr algn="ctr" eaLnBrk="1" hangingPunct="1">
              <a:defRPr/>
            </a:pPr>
            <a:r>
              <a:rPr lang="cs-CZ" altLang="cs-C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CEVRO Institut, KVPVS</a:t>
            </a:r>
            <a:endParaRPr lang="cs-CZ" altLang="cs-CZ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</a:t>
            </a: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vodního zdroje</a:t>
            </a:r>
            <a:endParaRPr lang="cs-CZ" sz="4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Podle § 294a TZ tento trestný čin spáchá ten, kdo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 smtClean="0"/>
              <a:t>způsobí poškození vodního zdroje, u něhož je stanoveno ochranné pásmo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 smtClean="0"/>
              <a:t>tím zanikne nebo je značně oslaben důvod pro zvláštní ochranu vodního zdroje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 smtClean="0"/>
              <a:t>učiní tak úmyslně nebo z hrubé nedbalosti (§ 16 odst. 2 TZ)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Návaznost zejména na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 smtClean="0"/>
              <a:t>zákon č. 254/2001 Sb., vodní zákon, ve znění pozdějších předpisů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 smtClean="0"/>
              <a:t>zákon č. 164/2001 Sb., lázeňský zákon, ve znění pozdějších předpisů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3667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lesa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Podle § 295 TZ ho spáchá,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těžbou</a:t>
            </a:r>
            <a:r>
              <a:rPr lang="cs-CZ" dirty="0" smtClean="0"/>
              <a:t> lesních porostů nebo </a:t>
            </a:r>
            <a:r>
              <a:rPr lang="cs-CZ" dirty="0" smtClean="0">
                <a:solidFill>
                  <a:srgbClr val="FF0000"/>
                </a:solidFill>
              </a:rPr>
              <a:t>jinou činností </a:t>
            </a:r>
            <a:r>
              <a:rPr lang="cs-CZ" dirty="0" smtClean="0"/>
              <a:t>provedenou v rozporu s právním předpisem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způsobí vznik </a:t>
            </a:r>
            <a:r>
              <a:rPr lang="cs-CZ" dirty="0" smtClean="0">
                <a:solidFill>
                  <a:srgbClr val="FF0000"/>
                </a:solidFill>
              </a:rPr>
              <a:t>holé seče</a:t>
            </a:r>
            <a:r>
              <a:rPr lang="cs-CZ" dirty="0" smtClean="0"/>
              <a:t>, byť i připojením k již existující holině, nebo způsobí závažné poškození lesa anebo </a:t>
            </a:r>
            <a:r>
              <a:rPr lang="cs-CZ" dirty="0" smtClean="0">
                <a:solidFill>
                  <a:srgbClr val="FF0000"/>
                </a:solidFill>
              </a:rPr>
              <a:t>proředí </a:t>
            </a:r>
            <a:r>
              <a:rPr lang="cs-CZ" dirty="0" smtClean="0"/>
              <a:t>lesní porost pod hranici zakmenění stanovenou právním předpisem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na celkové </a:t>
            </a:r>
            <a:r>
              <a:rPr lang="cs-CZ" dirty="0" smtClean="0">
                <a:solidFill>
                  <a:srgbClr val="FF0000"/>
                </a:solidFill>
              </a:rPr>
              <a:t>větší ploše </a:t>
            </a:r>
            <a:r>
              <a:rPr lang="cs-CZ" dirty="0" smtClean="0"/>
              <a:t>lesa (více než 1 a ½ hektaru)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pachatel tak učiní úmyslně nebo z nedbalosti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Návaznost na zákon č. 289/1995 Sb., lesní zákon, ve znění pozdějších předpisů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Výkladové ustanovení § 296 odst. 2 TZ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celková větší plocha lesa: je větší než 1 a ½ hektaru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celková značná plocha lesa (vyšší tr. sazba): je větší než 3 hektary</a:t>
            </a:r>
          </a:p>
        </p:txBody>
      </p:sp>
    </p:spTree>
    <p:extLst>
      <p:ext uri="{BB962C8B-B14F-4D97-AF65-F5344CB8AC3E}">
        <p14:creationId xmlns:p14="http://schemas.microsoft.com/office/powerpoint/2010/main" val="1624061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lesa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Příklady</a:t>
            </a:r>
            <a:r>
              <a:rPr lang="cs-CZ" dirty="0" smtClean="0"/>
              <a:t> z praxe: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podnikatel si pronajal od vlastníka les za účelem řízené a legální těžby dřevní hmoty, ale v zájmu co největšího zisku ho nechal zcela vykácet na ploše 5 ha a způsobil vznik tzv. holiny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podnikatel proředil svůj les pod stanovenou hranici zakmenění</a:t>
            </a:r>
            <a:r>
              <a:rPr lang="cs-CZ" dirty="0"/>
              <a:t> </a:t>
            </a:r>
            <a:r>
              <a:rPr lang="cs-CZ" dirty="0" smtClean="0"/>
              <a:t>a na uvolněné ploše provedl bez povolení stavbu lesní chatky, kterou narušil pramen pitné vody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pachatel vykácel část lesa sice na menší ploše, ale tím rozšířil již existující holinu na plochu větší než 1 a ½ hektaru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8131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nakládání s odpady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Podle § 298 TZ </a:t>
            </a:r>
            <a:r>
              <a:rPr lang="cs-CZ" dirty="0" smtClean="0">
                <a:solidFill>
                  <a:srgbClr val="FF0000"/>
                </a:solidFill>
              </a:rPr>
              <a:t>dvě</a:t>
            </a:r>
            <a:r>
              <a:rPr lang="cs-CZ" dirty="0" smtClean="0"/>
              <a:t> samostatné alternativy: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v odst. 1 přeprava odpadu přes hranice státu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v odst. 2 ukládání, odkládání, přeprava nebo jiné nakládání s odpady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Návaznost</a:t>
            </a:r>
            <a:r>
              <a:rPr lang="cs-CZ" dirty="0" smtClean="0"/>
              <a:t> zejména na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zákon č. 185/2001 Sb., o odpadech, ve znění pozdějších předpisů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Basilejskou úmluvu o kontrole pohybu nebezpečných odpadů přes hranice států a jejich zneškodňování (č. 100/1994 Sb.)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evropské normy, na něž navazuje zákon o odpadech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0385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nakládání s odpady</a:t>
            </a:r>
            <a:endParaRPr lang="cs-CZ" sz="4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pl-PL" dirty="0"/>
              <a:t>Podle </a:t>
            </a:r>
            <a:r>
              <a:rPr lang="pl-PL" dirty="0">
                <a:solidFill>
                  <a:srgbClr val="FF0000"/>
                </a:solidFill>
              </a:rPr>
              <a:t>§ 298 odst. 1 TZ </a:t>
            </a:r>
            <a:r>
              <a:rPr lang="pl-PL" dirty="0"/>
              <a:t>pachatel</a:t>
            </a:r>
            <a:r>
              <a:rPr lang="pl-PL" dirty="0" smtClean="0"/>
              <a:t>:</a:t>
            </a:r>
            <a:endParaRPr lang="cs-CZ" dirty="0" smtClean="0"/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poruší právní předpis upravující nakládání s odpady, a to tím, že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přepraví odpad přes hranice státu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učiní tak bez oznámení nebo souhlasu příslušného orgánu veřejné moci nebo v takovém oznámení nebo v žádosti o souhlas nebo v připojených podkladech uvede nepravdivé nebo hrubě zkreslené údaje nebo zamlčí podstatné údaje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takto jedná úmyslně nebo z nedbalosti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154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nakládání s odpady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pl-PL" dirty="0"/>
              <a:t>Podle </a:t>
            </a:r>
            <a:r>
              <a:rPr lang="pl-PL" dirty="0">
                <a:solidFill>
                  <a:srgbClr val="FF0000"/>
                </a:solidFill>
              </a:rPr>
              <a:t>§ 298 odst. </a:t>
            </a:r>
            <a:r>
              <a:rPr lang="pl-PL" dirty="0" smtClean="0">
                <a:solidFill>
                  <a:srgbClr val="FF0000"/>
                </a:solidFill>
              </a:rPr>
              <a:t>2 </a:t>
            </a:r>
            <a:r>
              <a:rPr lang="pl-PL" dirty="0">
                <a:solidFill>
                  <a:srgbClr val="FF0000"/>
                </a:solidFill>
              </a:rPr>
              <a:t>TZ </a:t>
            </a:r>
            <a:r>
              <a:rPr lang="pl-PL" dirty="0"/>
              <a:t>pachatel:</a:t>
            </a:r>
            <a:endParaRPr lang="cs-CZ" dirty="0"/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v rozporu s právním předpisem 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ukládá, odkládá, přepravuje odpady nebo s nimi jinak </a:t>
            </a:r>
            <a:r>
              <a:rPr lang="cs-CZ" dirty="0" smtClean="0"/>
              <a:t>nakládá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tím způsobí poškození nebo ohrožení životního </a:t>
            </a:r>
            <a:r>
              <a:rPr lang="cs-CZ" dirty="0" smtClean="0"/>
              <a:t>prostředí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 smtClean="0"/>
              <a:t>ve </a:t>
            </a:r>
            <a:r>
              <a:rPr lang="cs-CZ" sz="2200" dirty="0"/>
              <a:t>smyslu § 293 odst. 1 a § 294 odst. 1 </a:t>
            </a:r>
            <a:r>
              <a:rPr lang="cs-CZ" sz="2200" dirty="0" smtClean="0"/>
              <a:t>TZ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k </a:t>
            </a:r>
            <a:r>
              <a:rPr lang="cs-CZ" dirty="0"/>
              <a:t>jehož odstranění je třeba vynaložit náklady ve značném </a:t>
            </a:r>
            <a:r>
              <a:rPr lang="cs-CZ" dirty="0" smtClean="0"/>
              <a:t>rozsahu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 smtClean="0"/>
              <a:t>nejméně </a:t>
            </a:r>
            <a:r>
              <a:rPr lang="cs-CZ" sz="2200" dirty="0"/>
              <a:t>ve výši </a:t>
            </a:r>
            <a:r>
              <a:rPr lang="cs-CZ" sz="2200" dirty="0" smtClean="0"/>
              <a:t>1 000 </a:t>
            </a:r>
            <a:r>
              <a:rPr lang="cs-CZ" sz="2200" dirty="0"/>
              <a:t>000 </a:t>
            </a:r>
            <a:r>
              <a:rPr lang="cs-CZ" sz="2200" dirty="0" smtClean="0"/>
              <a:t>Kč</a:t>
            </a:r>
            <a:endParaRPr lang="cs-CZ" sz="2200" dirty="0"/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takto </a:t>
            </a:r>
            <a:r>
              <a:rPr lang="cs-CZ" dirty="0"/>
              <a:t>jedná úmyslně nebo z </a:t>
            </a:r>
            <a:r>
              <a:rPr lang="cs-CZ" dirty="0" smtClean="0"/>
              <a:t>nedbalosti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2469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nakládání s odpady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Příklady</a:t>
            </a:r>
            <a:r>
              <a:rPr lang="cs-CZ" dirty="0" smtClean="0"/>
              <a:t> z praxe: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podnikatel bez jakéhokoli povolení či oznámení orgánů státu za úplatu od tamějšího podnikatele dovážel ze SRN do ČR komunální odpad a dlouhodobě ho nechal uložený na divoké skládce na svém pozemku (§ 298 odst. 1 TZ)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podnikatel zanedbal údržbu čističky odpadních vod a v souvislosti se zpracováním ropných produktů způsobil jejich únik do blízkého potoka, v němž došlo v úseku 3 km k úhynu ryb (§ 298 odst. 2 TZ)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9153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3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Neoprávněná výroba a jiné </a:t>
            </a:r>
            <a:r>
              <a:rPr lang="cs-CZ" sz="3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nakládání s </a:t>
            </a:r>
            <a:r>
              <a:rPr lang="cs-CZ" sz="3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látkami poškozujícími ozon. vrstvu</a:t>
            </a:r>
            <a:endParaRPr lang="cs-CZ" sz="34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cs-CZ" dirty="0" smtClean="0"/>
              <a:t>Podle </a:t>
            </a:r>
            <a:r>
              <a:rPr lang="cs-CZ" dirty="0" smtClean="0">
                <a:solidFill>
                  <a:srgbClr val="FF0000"/>
                </a:solidFill>
              </a:rPr>
              <a:t>§ 298a TZ </a:t>
            </a:r>
            <a:r>
              <a:rPr lang="cs-CZ" dirty="0" smtClean="0"/>
              <a:t>spáchá tento trestný čin, kdo</a:t>
            </a:r>
          </a:p>
          <a:p>
            <a:pPr lvl="1">
              <a:defRPr/>
            </a:pPr>
            <a:r>
              <a:rPr lang="cs-CZ" dirty="0" smtClean="0"/>
              <a:t>v rozporu s právním předpisem</a:t>
            </a:r>
          </a:p>
          <a:p>
            <a:pPr lvl="1">
              <a:defRPr/>
            </a:pPr>
            <a:r>
              <a:rPr lang="cs-CZ" dirty="0" smtClean="0"/>
              <a:t>vyrobí, doveze, vyveze, uvede na trh látku poškozující ozonovou vrstvu Země nebo s ní jinak nakládá</a:t>
            </a:r>
          </a:p>
          <a:p>
            <a:pPr lvl="1">
              <a:defRPr/>
            </a:pPr>
            <a:r>
              <a:rPr lang="cs-CZ" dirty="0" smtClean="0"/>
              <a:t>a učiní tak v nikoli malém rozsahu</a:t>
            </a:r>
          </a:p>
          <a:p>
            <a:pPr>
              <a:defRPr/>
            </a:pPr>
            <a:r>
              <a:rPr lang="cs-CZ" dirty="0" smtClean="0"/>
              <a:t>Návaznost zejména na</a:t>
            </a:r>
          </a:p>
          <a:p>
            <a:pPr lvl="1">
              <a:defRPr/>
            </a:pPr>
            <a:r>
              <a:rPr lang="cs-CZ" dirty="0" smtClean="0"/>
              <a:t>zákony č. 201/2012 Sb. a č. 73/2012 Sb.</a:t>
            </a:r>
          </a:p>
          <a:p>
            <a:pPr lvl="1">
              <a:defRPr/>
            </a:pPr>
            <a:r>
              <a:rPr lang="cs-CZ" dirty="0" smtClean="0"/>
              <a:t>nařízení EP a Rady EU č. 1005/2009</a:t>
            </a:r>
          </a:p>
          <a:p>
            <a:pPr lvl="1">
              <a:defRPr/>
            </a:pPr>
            <a:r>
              <a:rPr lang="cs-CZ" dirty="0" smtClean="0"/>
              <a:t>některé mezinárodní smlouvy</a:t>
            </a:r>
          </a:p>
          <a:p>
            <a:pPr lvl="2">
              <a:defRPr/>
            </a:pPr>
            <a:r>
              <a:rPr lang="cs-CZ" sz="2200" dirty="0" smtClean="0"/>
              <a:t>publikované pod č. 108/2003 a č. 109/2003 Sb. m. s.</a:t>
            </a:r>
          </a:p>
          <a:p>
            <a:pPr lvl="2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4357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cs-CZ" sz="3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</a:t>
            </a:r>
            <a:r>
              <a:rPr lang="cs-CZ" sz="3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nakládání s </a:t>
            </a:r>
            <a:r>
              <a:rPr lang="cs-CZ" sz="3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chráněnými volně žijícími živočichy a planě rostoucími rostlinami</a:t>
            </a:r>
            <a:endParaRPr lang="cs-CZ" sz="3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cs-CZ" dirty="0" smtClean="0"/>
              <a:t>Podle § 299 a § 300 TZ úmyslná a nedbalostní alternativa trestného činu</a:t>
            </a:r>
          </a:p>
          <a:p>
            <a:pPr>
              <a:lnSpc>
                <a:spcPct val="11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Návaznost</a:t>
            </a:r>
            <a:r>
              <a:rPr lang="cs-CZ" dirty="0" smtClean="0"/>
              <a:t> na některé vnitrostátní, mezinárodní a evropské normy o ochraně živočichů a rostlin, zejména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 smtClean="0"/>
              <a:t>zákon č. 100/2004 Sb., o obchodování s ohroženými druhy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 smtClean="0"/>
              <a:t>zákon č. 114/1992 Sb., o ochraně přírody a krajiny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 smtClean="0"/>
              <a:t>Úmluva CITES publikovaná pod č. 572/1992 Sb.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 smtClean="0"/>
              <a:t>směrnice Rady ES č. 92/43/EHS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 smtClean="0"/>
              <a:t>nařízení Rady ES č. 338/97 ve znění č. 1497/2003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7731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nakládání s chráněnými volně žijícími živočichy a planě rostoucími rostlinami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cs-CZ" dirty="0" smtClean="0"/>
              <a:t>Podle </a:t>
            </a:r>
            <a:r>
              <a:rPr lang="cs-CZ" dirty="0" smtClean="0">
                <a:solidFill>
                  <a:srgbClr val="FF0000"/>
                </a:solidFill>
              </a:rPr>
              <a:t>§ 299 odst. 1 TZ </a:t>
            </a:r>
            <a:r>
              <a:rPr lang="cs-CZ" dirty="0" smtClean="0"/>
              <a:t>spáchá trestný čin, kdo úmyslně</a:t>
            </a:r>
          </a:p>
          <a:p>
            <a:pPr lvl="1">
              <a:defRPr/>
            </a:pPr>
            <a:r>
              <a:rPr lang="cs-CZ" dirty="0" smtClean="0"/>
              <a:t>v rozporu s právním předpisem</a:t>
            </a:r>
          </a:p>
          <a:p>
            <a:pPr lvl="1">
              <a:defRPr/>
            </a:pPr>
            <a:r>
              <a:rPr lang="cs-CZ" dirty="0" smtClean="0"/>
              <a:t>usmrtí, zničí, poškodí, odejme z přírody, zpracovává, doveze, vyveze, proveze, přechovává, nabízí, zprostředkuje, sobě nebo jinému opatří</a:t>
            </a:r>
          </a:p>
          <a:p>
            <a:pPr lvl="2">
              <a:defRPr/>
            </a:pPr>
            <a:r>
              <a:rPr lang="cs-CZ" sz="2200" dirty="0" smtClean="0"/>
              <a:t>jedince zvláště chráněného druhu živočicha nebo rostliny</a:t>
            </a:r>
          </a:p>
          <a:p>
            <a:pPr lvl="2">
              <a:defRPr/>
            </a:pPr>
            <a:r>
              <a:rPr lang="cs-CZ" sz="2200" dirty="0" smtClean="0"/>
              <a:t>nebo exemplář chráněného druhu</a:t>
            </a:r>
          </a:p>
          <a:p>
            <a:pPr lvl="1">
              <a:defRPr/>
            </a:pPr>
            <a:r>
              <a:rPr lang="cs-CZ" dirty="0" smtClean="0"/>
              <a:t>spáchá takový čin na více než 25 kusech živočichů, rostlin nebo exemplářů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4244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Trestné činy proti životnímu prostředí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Návaznost na </a:t>
            </a:r>
            <a:r>
              <a:rPr lang="cs-CZ" dirty="0">
                <a:solidFill>
                  <a:srgbClr val="FF0000"/>
                </a:solidFill>
              </a:rPr>
              <a:t>mezinárodní smlouvy </a:t>
            </a:r>
            <a:r>
              <a:rPr lang="cs-CZ" dirty="0"/>
              <a:t>a </a:t>
            </a:r>
            <a:r>
              <a:rPr lang="cs-CZ" dirty="0">
                <a:solidFill>
                  <a:srgbClr val="FF0000"/>
                </a:solidFill>
              </a:rPr>
              <a:t>evropské právo</a:t>
            </a:r>
            <a:r>
              <a:rPr lang="cs-CZ" dirty="0"/>
              <a:t> o ochraně některých složek životního prostředí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Souvislost s řadou předpisů o ochraně životního prostředí nebo jeho složek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Výkladové ustanovení § 138 odst. 2 TZ</a:t>
            </a:r>
            <a:r>
              <a:rPr lang="cs-CZ" dirty="0" smtClean="0"/>
              <a:t>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výše </a:t>
            </a:r>
            <a:r>
              <a:rPr lang="cs-CZ" dirty="0"/>
              <a:t>nákladů k odstranění následků poškození životního prostředí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odstupňované stejně jako výše škody a prospěchu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od </a:t>
            </a:r>
            <a:r>
              <a:rPr lang="cs-CZ" dirty="0" smtClean="0"/>
              <a:t>10 000 </a:t>
            </a:r>
            <a:r>
              <a:rPr lang="cs-CZ" dirty="0"/>
              <a:t>do </a:t>
            </a:r>
            <a:r>
              <a:rPr lang="cs-CZ" dirty="0" smtClean="0"/>
              <a:t>10 </a:t>
            </a:r>
            <a:r>
              <a:rPr lang="cs-CZ" dirty="0"/>
              <a:t>000 000 Kč (§ 138 odst. 1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Zmocňovací ustanovení § 308 TZ</a:t>
            </a:r>
          </a:p>
          <a:p>
            <a:pPr>
              <a:lnSpc>
                <a:spcPct val="120000"/>
              </a:lnSpc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378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nakládání s chráněnými volně žijícími živočichy a planě rostoucími rostlinami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dirty="0" smtClean="0"/>
              <a:t>Podle </a:t>
            </a:r>
            <a:r>
              <a:rPr lang="cs-CZ" dirty="0" smtClean="0">
                <a:solidFill>
                  <a:srgbClr val="FF0000"/>
                </a:solidFill>
              </a:rPr>
              <a:t>§ 299 odst. 2 TZ </a:t>
            </a:r>
            <a:r>
              <a:rPr lang="cs-CZ" dirty="0" smtClean="0"/>
              <a:t>spáchá trestný čin, kdo úmyslně</a:t>
            </a:r>
          </a:p>
          <a:p>
            <a:pPr lvl="1">
              <a:defRPr/>
            </a:pPr>
            <a:r>
              <a:rPr lang="cs-CZ" dirty="0" smtClean="0"/>
              <a:t>v rozporu s právním předpisem</a:t>
            </a:r>
          </a:p>
          <a:p>
            <a:pPr lvl="1">
              <a:defRPr/>
            </a:pPr>
            <a:r>
              <a:rPr lang="cs-CZ" dirty="0" smtClean="0"/>
              <a:t>usmrtí, zničí, poškodí, odejme z přírody, zpracovává, doveze, vyveze, proveze, přechovává, nabízí, zprostředkuje, sobě nebo jinému opatří</a:t>
            </a:r>
          </a:p>
          <a:p>
            <a:pPr lvl="2">
              <a:defRPr/>
            </a:pPr>
            <a:r>
              <a:rPr lang="cs-CZ" sz="2200" dirty="0" smtClean="0"/>
              <a:t>jedince silně nebo kriticky ohroženého druhu živočicha nebo rostliny nebo</a:t>
            </a:r>
          </a:p>
          <a:p>
            <a:pPr lvl="2">
              <a:defRPr/>
            </a:pPr>
            <a:r>
              <a:rPr lang="cs-CZ" sz="2200" dirty="0" smtClean="0"/>
              <a:t>exemplář druhu přímo ohroženého vyhubením nebo vyhynutím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482168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nakládání s chráněnými volně žijícími živočichy a planě rostoucími rostlinami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cs-CZ" dirty="0" smtClean="0"/>
              <a:t>Podle </a:t>
            </a:r>
            <a:r>
              <a:rPr lang="cs-CZ" dirty="0" smtClean="0">
                <a:solidFill>
                  <a:srgbClr val="FF0000"/>
                </a:solidFill>
              </a:rPr>
              <a:t>§ 300 TZ </a:t>
            </a:r>
            <a:r>
              <a:rPr lang="cs-CZ" dirty="0" smtClean="0"/>
              <a:t>spáchá trestný čin, kdo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 smtClean="0"/>
              <a:t>z hrubé nedbalosti (§ 16 odst. 2 TZ) poruší právní předpis tím, že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 smtClean="0"/>
              <a:t>usmrtí, zničí, poškodí, odejme z přírody, zpracovává, opakovaně doveze, vyveze nebo proveze, přechovává, nabízí, zprostředkuje nebo sobě nebo jinému opatří</a:t>
            </a:r>
          </a:p>
          <a:p>
            <a:pPr lvl="2">
              <a:lnSpc>
                <a:spcPct val="110000"/>
              </a:lnSpc>
              <a:defRPr/>
            </a:pPr>
            <a:r>
              <a:rPr lang="cs-CZ" sz="2200" dirty="0" smtClean="0"/>
              <a:t>jedince zvláště chráněného druhu živočicha nebo rostliny nebo exemplář chráněného druhu ve více než 25 kusech</a:t>
            </a:r>
          </a:p>
          <a:p>
            <a:pPr lvl="2">
              <a:lnSpc>
                <a:spcPct val="110000"/>
              </a:lnSpc>
              <a:defRPr/>
            </a:pPr>
            <a:r>
              <a:rPr lang="cs-CZ" sz="2200" dirty="0" smtClean="0"/>
              <a:t>nebo jedince silně nebo kriticky ohroženého druhu živočicha nebo rostliny nebo exemplář druhu přímo ohroženého vyhubením nebo vyhynutím</a:t>
            </a:r>
          </a:p>
          <a:p>
            <a:pPr lvl="2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6519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nakládání s chráněnými volně žijícími živočichy a planě rostoucími rostlinami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100" dirty="0" smtClean="0">
                <a:solidFill>
                  <a:srgbClr val="FF0000"/>
                </a:solidFill>
              </a:rPr>
              <a:t>Příklady</a:t>
            </a:r>
            <a:r>
              <a:rPr lang="cs-CZ" sz="3100" dirty="0" smtClean="0"/>
              <a:t> </a:t>
            </a:r>
            <a:r>
              <a:rPr lang="cs-CZ" sz="3100" dirty="0" smtClean="0"/>
              <a:t>z </a:t>
            </a:r>
            <a:r>
              <a:rPr lang="cs-CZ" sz="3100" dirty="0" smtClean="0"/>
              <a:t>praxe: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pachatel bez příslušného oprávnění dovážel z ciziny do České republiky v „tajných schránkách“ dodávkového automobilu chráněná cizokrajná zvířata (ptáky, plazy, želvy)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pachatel neoprávněně choval v zajetí papouška Ara arakanga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usnesení NS sp. zn. 6 Tdo 948/2011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pachatel si v Národním parku Šumava vykopal a domů odvezl 30 ks chráněných rostlin hořce šumavského, aby si je zasadil na vlastní </a:t>
            </a:r>
            <a:r>
              <a:rPr lang="cs-CZ" dirty="0" smtClean="0"/>
              <a:t>zahradě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pachatel si opatřil a na entomologické burze nabízel k prodeji několik kusů neživých (preparovaných) exemplářů chráněného motýla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usnesení NS sp. zn. 7 Tdo 196/2020 – č. 30/2020 Sb. rozh. tr.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735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chráněných částí přírody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100" dirty="0" smtClean="0"/>
              <a:t>Podle </a:t>
            </a:r>
            <a:r>
              <a:rPr lang="cs-CZ" sz="3100" dirty="0" smtClean="0">
                <a:solidFill>
                  <a:srgbClr val="FF0000"/>
                </a:solidFill>
              </a:rPr>
              <a:t>§ 301 TZ </a:t>
            </a:r>
            <a:r>
              <a:rPr lang="cs-CZ" sz="3100" dirty="0" smtClean="0"/>
              <a:t>spáchá tento trestný čin ten, kdo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poruší právní předpis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učiní tak úmyslně nebo z hrubé nedbalosti (§ 16 odst. 2 TZ), a to tím, že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poškodí nebo zničí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památný strom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významný krajinný prvek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jeskyni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zvláště chráněné území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evropsky významnou lokalitu nebo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ptačí oblast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tím zanikne nebo je značně oslaben důvod pro ochranu takové části přírody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37211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chráněných částí přírody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cs-CZ" dirty="0" smtClean="0">
                <a:solidFill>
                  <a:srgbClr val="FF0000"/>
                </a:solidFill>
              </a:rPr>
              <a:t>Návaznost </a:t>
            </a:r>
            <a:r>
              <a:rPr lang="cs-CZ" dirty="0" smtClean="0"/>
              <a:t>na některé předpisy o ochraně částí přírody</a:t>
            </a:r>
          </a:p>
          <a:p>
            <a:pPr lvl="1">
              <a:defRPr/>
            </a:pPr>
            <a:r>
              <a:rPr lang="cs-CZ" dirty="0" smtClean="0"/>
              <a:t>zákon č. 114/1992 Sb., o ochraně přírody a krajiny</a:t>
            </a:r>
          </a:p>
          <a:p>
            <a:pPr lvl="1">
              <a:defRPr/>
            </a:pPr>
            <a:r>
              <a:rPr lang="cs-CZ" dirty="0" smtClean="0"/>
              <a:t>směrnice Rady ES č. 92/43/EHS</a:t>
            </a:r>
          </a:p>
          <a:p>
            <a:pPr lvl="1">
              <a:defRPr/>
            </a:pPr>
            <a:r>
              <a:rPr lang="cs-CZ" dirty="0" smtClean="0"/>
              <a:t>směrnice EP a Rady EU č. 2009/147/ES</a:t>
            </a:r>
          </a:p>
          <a:p>
            <a:pPr>
              <a:defRPr/>
            </a:pPr>
            <a:r>
              <a:rPr lang="cs-CZ" dirty="0" smtClean="0">
                <a:solidFill>
                  <a:srgbClr val="FF0000"/>
                </a:solidFill>
              </a:rPr>
              <a:t>Příklad</a:t>
            </a:r>
            <a:r>
              <a:rPr lang="cs-CZ" dirty="0" smtClean="0"/>
              <a:t> z praxe:</a:t>
            </a:r>
          </a:p>
          <a:p>
            <a:pPr lvl="1">
              <a:defRPr/>
            </a:pPr>
            <a:r>
              <a:rPr lang="cs-CZ" dirty="0" smtClean="0"/>
              <a:t>podnikatel provede takové výkopové práce a terénní úpravy na pozemku poblíž památkově chráněného stromu, že zničí jeho kořeny, a v důsledku toho strom zcela vyschne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24675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Chov zvířat v nevhodných podmínkách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37403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cs-CZ" sz="3100" dirty="0" smtClean="0"/>
              <a:t>Podle </a:t>
            </a:r>
            <a:r>
              <a:rPr lang="cs-CZ" sz="3100" dirty="0" smtClean="0">
                <a:solidFill>
                  <a:srgbClr val="FF0000"/>
                </a:solidFill>
              </a:rPr>
              <a:t>§ 302a TZ </a:t>
            </a:r>
            <a:r>
              <a:rPr lang="cs-CZ" sz="3100" dirty="0" smtClean="0"/>
              <a:t>dvě alternativy, podle nichž pachatel</a:t>
            </a:r>
          </a:p>
          <a:p>
            <a:pPr lvl="1">
              <a:lnSpc>
                <a:spcPct val="120000"/>
              </a:lnSpc>
            </a:pPr>
            <a:r>
              <a:rPr lang="cs-CZ" dirty="0" smtClean="0">
                <a:solidFill>
                  <a:srgbClr val="FF0000"/>
                </a:solidFill>
              </a:rPr>
              <a:t>odst. 1</a:t>
            </a:r>
            <a:r>
              <a:rPr lang="cs-CZ" dirty="0" smtClean="0"/>
              <a:t>:</a:t>
            </a:r>
          </a:p>
          <a:p>
            <a:pPr lvl="2">
              <a:lnSpc>
                <a:spcPct val="120000"/>
              </a:lnSpc>
            </a:pPr>
            <a:r>
              <a:rPr lang="cs-CZ" dirty="0" smtClean="0"/>
              <a:t>chová větší počet zvířat v nevhodných podmínkách</a:t>
            </a:r>
          </a:p>
          <a:p>
            <a:pPr lvl="2">
              <a:lnSpc>
                <a:spcPct val="120000"/>
              </a:lnSpc>
            </a:pPr>
            <a:r>
              <a:rPr lang="cs-CZ" dirty="0" smtClean="0"/>
              <a:t>a tím ohrožuje jejich život nebo jim způsobuje značné útrapy</a:t>
            </a:r>
          </a:p>
          <a:p>
            <a:pPr lvl="1">
              <a:lnSpc>
                <a:spcPct val="120000"/>
              </a:lnSpc>
            </a:pPr>
            <a:r>
              <a:rPr lang="cs-CZ" dirty="0" smtClean="0">
                <a:solidFill>
                  <a:srgbClr val="FF0000"/>
                </a:solidFill>
              </a:rPr>
              <a:t>odst. 2</a:t>
            </a:r>
            <a:r>
              <a:rPr lang="cs-CZ" dirty="0" smtClean="0"/>
              <a:t>:</a:t>
            </a:r>
          </a:p>
          <a:p>
            <a:pPr lvl="2">
              <a:lnSpc>
                <a:spcPct val="120000"/>
              </a:lnSpc>
            </a:pPr>
            <a:r>
              <a:rPr lang="cs-CZ" dirty="0" smtClean="0"/>
              <a:t>chová zvířata v nevhodných podmínkách za účelem obchodu, anebo kořistí z takového chovu</a:t>
            </a:r>
          </a:p>
          <a:p>
            <a:pPr lvl="2">
              <a:lnSpc>
                <a:spcPct val="120000"/>
              </a:lnSpc>
            </a:pPr>
            <a:r>
              <a:rPr lang="cs-CZ" dirty="0" smtClean="0"/>
              <a:t>a tím ohrožuje jejich život nebo jim způsobuje značné útrapy</a:t>
            </a:r>
          </a:p>
          <a:p>
            <a:pPr>
              <a:lnSpc>
                <a:spcPct val="120000"/>
              </a:lnSpc>
            </a:pPr>
            <a:r>
              <a:rPr lang="cs-CZ" dirty="0" smtClean="0">
                <a:solidFill>
                  <a:srgbClr val="FF0000"/>
                </a:solidFill>
              </a:rPr>
              <a:t>Příklad</a:t>
            </a:r>
            <a:r>
              <a:rPr lang="cs-CZ" dirty="0" smtClean="0"/>
              <a:t> z praxe: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půjde zejména o trestní postih některých případů tzv. nelegálních množíren určitých druhů zvířat (psů, koček apod.)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může za to být stíhán i podnikatel (a též právnická osoba)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09939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Zanedbání péče o zvíře z nedbalosti</a:t>
            </a:r>
            <a:endParaRPr lang="cs-CZ" sz="38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Podle </a:t>
            </a:r>
            <a:r>
              <a:rPr lang="cs-CZ" sz="3100" dirty="0" smtClean="0">
                <a:solidFill>
                  <a:srgbClr val="FF0000"/>
                </a:solidFill>
              </a:rPr>
              <a:t>§ 303 TZ </a:t>
            </a:r>
            <a:r>
              <a:rPr lang="cs-CZ" sz="3100" dirty="0" smtClean="0"/>
              <a:t>spáchá tento trestný čin ten,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zanedbá potřebnou péči o zvíře, které vlastní nebo o něž je povinen se z jiného důvodu starat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způsobí mu tím trvalé následky na zdraví nebo smrt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jedná z hrubé nedbalosti ve smyslu § 16 odst. 2 TZ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tj. přístup pachatele k požadavku náležité opatrnosti svědčí o zřejmé bezohlednosti pachatele k zájmům chráněným trestním zákonem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>
                <a:solidFill>
                  <a:srgbClr val="FF0000"/>
                </a:solidFill>
              </a:rPr>
              <a:t>Příklad</a:t>
            </a:r>
            <a:r>
              <a:rPr lang="cs-CZ" sz="3100" dirty="0" smtClean="0"/>
              <a:t> 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podnikatel ponechal pronajaté stádo hospodářských zvířat po delší dobu vystavené nepříznivým povětrnostním podmínkám, bez dostatečného krmiva a vody a bez zajištění přiměřených hygienických podmínek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70877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Pytláctví</a:t>
            </a:r>
            <a:endParaRPr lang="cs-CZ" sz="4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cs-CZ" dirty="0" smtClean="0"/>
              <a:t>Podle </a:t>
            </a:r>
            <a:r>
              <a:rPr lang="cs-CZ" dirty="0" smtClean="0">
                <a:solidFill>
                  <a:srgbClr val="FF0000"/>
                </a:solidFill>
              </a:rPr>
              <a:t>§ 304 TZ </a:t>
            </a:r>
            <a:r>
              <a:rPr lang="cs-CZ" dirty="0" smtClean="0"/>
              <a:t>se ho dopustí, kdo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 smtClean="0"/>
              <a:t>neoprávněně loví zvěř nebo ryby v hodnotě nikoli nepatrné (nejméně v ceně </a:t>
            </a:r>
            <a:r>
              <a:rPr lang="cs-CZ" dirty="0" smtClean="0"/>
              <a:t>10 000 </a:t>
            </a:r>
            <a:r>
              <a:rPr lang="cs-CZ" dirty="0" smtClean="0"/>
              <a:t>Kč) nebo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 smtClean="0"/>
              <a:t>ukryje, na sebe nebo na jiného převede nebo přechovává neoprávněně ulovenou zvěř nebo ryby v hodnotě nikoli nepatrné (nejméně v ceně </a:t>
            </a:r>
            <a:r>
              <a:rPr lang="cs-CZ" dirty="0" smtClean="0"/>
              <a:t>10 000 </a:t>
            </a:r>
            <a:r>
              <a:rPr lang="cs-CZ" dirty="0" smtClean="0"/>
              <a:t>Kč)</a:t>
            </a:r>
          </a:p>
          <a:p>
            <a:pPr>
              <a:lnSpc>
                <a:spcPct val="11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Příklad </a:t>
            </a:r>
            <a:r>
              <a:rPr lang="cs-CZ" dirty="0" smtClean="0"/>
              <a:t>z praxe: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 smtClean="0"/>
              <a:t>podnikatel nechal nelegálně (v nepřípustné době) ulovit ryby a zvěřinu a dodával je za úplatu do některých restaurací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03084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cs-CZ" sz="36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Některé další trestné činy narušující ochranu zvířat a užitkových rostlin</a:t>
            </a:r>
            <a:endParaRPr lang="cs-CZ" sz="36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solidFill>
                  <a:srgbClr val="FF0000"/>
                </a:solidFill>
              </a:rPr>
              <a:t>§ 305 TZ </a:t>
            </a:r>
            <a:r>
              <a:rPr lang="cs-CZ" dirty="0" smtClean="0"/>
              <a:t>– neoprávněná výroba, držení a jiné nakládání s léčivy a jinými látkami ovlivňujícími užitkovost hospodářských zvířat</a:t>
            </a:r>
          </a:p>
          <a:p>
            <a:pPr>
              <a:defRPr/>
            </a:pPr>
            <a:r>
              <a:rPr lang="cs-CZ" dirty="0" smtClean="0">
                <a:solidFill>
                  <a:srgbClr val="FF0000"/>
                </a:solidFill>
              </a:rPr>
              <a:t>§ 306 TZ </a:t>
            </a:r>
            <a:r>
              <a:rPr lang="cs-CZ" dirty="0" smtClean="0"/>
              <a:t>– šíření nakažlivé nemoci zvířat</a:t>
            </a:r>
          </a:p>
          <a:p>
            <a:pPr>
              <a:defRPr/>
            </a:pPr>
            <a:r>
              <a:rPr lang="cs-CZ" dirty="0" smtClean="0">
                <a:solidFill>
                  <a:srgbClr val="FF0000"/>
                </a:solidFill>
              </a:rPr>
              <a:t>§ 307 TZ </a:t>
            </a:r>
            <a:r>
              <a:rPr lang="cs-CZ" dirty="0" smtClean="0"/>
              <a:t>– šíření nakažlivé nemoci a škůdce užitkových rostlin</a:t>
            </a:r>
          </a:p>
          <a:p>
            <a:pPr>
              <a:defRPr/>
            </a:pPr>
            <a:r>
              <a:rPr lang="cs-CZ" dirty="0" smtClean="0">
                <a:solidFill>
                  <a:srgbClr val="FF0000"/>
                </a:solidFill>
              </a:rPr>
              <a:t>§ 308 TZ</a:t>
            </a:r>
            <a:r>
              <a:rPr lang="cs-CZ" dirty="0" smtClean="0"/>
              <a:t> – zmocňovací ustanovení pro stanovení nakažlivých nemocí a škůdců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29229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Zkratky</a:t>
            </a:r>
            <a:endParaRPr lang="cs-CZ" sz="4400" dirty="0"/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TZ – zákon č. 40/2009 Sb., trestní zákoník, ve znění pozdějších </a:t>
            </a:r>
            <a:r>
              <a:rPr lang="cs-CZ" dirty="0" smtClean="0"/>
              <a:t>předpisů</a:t>
            </a:r>
          </a:p>
          <a:p>
            <a:pPr>
              <a:defRPr/>
            </a:pPr>
            <a:r>
              <a:rPr lang="cs-CZ" dirty="0"/>
              <a:t>ZTOPO – zákon č. 418/2011 Sb., o trestní odpovědnosti právnických osob a řízení proti nim, ve znění pozdějších </a:t>
            </a:r>
            <a:r>
              <a:rPr lang="cs-CZ" dirty="0" smtClean="0"/>
              <a:t>předpisů</a:t>
            </a:r>
          </a:p>
          <a:p>
            <a:pPr>
              <a:defRPr/>
            </a:pPr>
            <a:r>
              <a:rPr lang="cs-CZ" dirty="0" smtClean="0"/>
              <a:t>TŘ – zákon č. 141/1961 Sb., trestní řád, ve znění pozdějších předpisů</a:t>
            </a:r>
            <a:endParaRPr lang="cs-CZ" dirty="0"/>
          </a:p>
          <a:p>
            <a:pPr>
              <a:defRPr/>
            </a:pPr>
            <a:r>
              <a:rPr lang="cs-CZ" dirty="0" smtClean="0"/>
              <a:t>TČ – trestný čin, trestné činy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Trestné činy proti životnímu prostředí</a:t>
            </a:r>
            <a:endParaRPr lang="cs-CZ" sz="4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Jejich skutkové podstaty jsou obsaženy v samostatné hlavě VIII. zvláštní části trestního zákoníku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Skutkové podstaty zahrnují 2 skupiny trestných činů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podle § 293 až § 301 TZ: porušení nebo ohrožení ochrany </a:t>
            </a:r>
            <a:r>
              <a:rPr lang="cs-CZ" dirty="0" smtClean="0">
                <a:solidFill>
                  <a:srgbClr val="FF0000"/>
                </a:solidFill>
              </a:rPr>
              <a:t>životního prostředí a jeho jednotlivých složek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podle § 302 až § 307 TZ: porušení nebo ohrožení ochrany </a:t>
            </a:r>
            <a:r>
              <a:rPr lang="cs-CZ" dirty="0" smtClean="0">
                <a:solidFill>
                  <a:srgbClr val="FF0000"/>
                </a:solidFill>
              </a:rPr>
              <a:t>zvířat a rostlin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Pachatelem všech těchto trestných činů může být </a:t>
            </a:r>
            <a:r>
              <a:rPr lang="cs-CZ" dirty="0" smtClean="0">
                <a:solidFill>
                  <a:srgbClr val="FF0000"/>
                </a:solidFill>
              </a:rPr>
              <a:t>i právnická osoba</a:t>
            </a:r>
            <a:r>
              <a:rPr lang="cs-CZ" dirty="0" smtClean="0">
                <a:solidFill>
                  <a:srgbClr val="FF66FF"/>
                </a:solidFill>
              </a:rPr>
              <a:t> </a:t>
            </a:r>
            <a:r>
              <a:rPr lang="cs-CZ" dirty="0" smtClean="0"/>
              <a:t>(od 1. 12. 2016)</a:t>
            </a:r>
          </a:p>
        </p:txBody>
      </p:sp>
    </p:spTree>
    <p:extLst>
      <p:ext uri="{BB962C8B-B14F-4D97-AF65-F5344CB8AC3E}">
        <p14:creationId xmlns:p14="http://schemas.microsoft.com/office/powerpoint/2010/main" val="1003407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Podnikatel a trestné činy proti životnímu prostředí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Podnikatel jako </a:t>
            </a:r>
            <a:r>
              <a:rPr lang="cs-CZ" dirty="0" smtClean="0">
                <a:solidFill>
                  <a:srgbClr val="FF0000"/>
                </a:solidFill>
              </a:rPr>
              <a:t>pachatel</a:t>
            </a:r>
            <a:r>
              <a:rPr lang="cs-CZ" dirty="0" smtClean="0"/>
              <a:t> trestného činu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provádí činnost s negativním vlivem na životní prostředí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nedodrží předpisy k ochraně životního prostředí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poškodí nebo </a:t>
            </a:r>
            <a:r>
              <a:rPr lang="cs-CZ" dirty="0" smtClean="0"/>
              <a:t>ohrozí složku životního prostředí ve veřejném či v soukromém prostoru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Podnikatel jako </a:t>
            </a:r>
            <a:r>
              <a:rPr lang="cs-CZ" dirty="0" smtClean="0">
                <a:solidFill>
                  <a:srgbClr val="FF0000"/>
                </a:solidFill>
              </a:rPr>
              <a:t>poškozený </a:t>
            </a:r>
            <a:r>
              <a:rPr lang="cs-CZ" dirty="0" smtClean="0"/>
              <a:t>(oběť) trestného činu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pachatel mu způsobí ohrožení nebo újmu na jeho hodnotách, které využívá k hospodaření (půdě, lese, vodní ploše atd.)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pachatel tím ohrozí nebo znemožní další jeho podnikání (např. na poli, v lese, na rybníku)</a:t>
            </a:r>
          </a:p>
        </p:txBody>
      </p:sp>
    </p:spTree>
    <p:extLst>
      <p:ext uri="{BB962C8B-B14F-4D97-AF65-F5344CB8AC3E}">
        <p14:creationId xmlns:p14="http://schemas.microsoft.com/office/powerpoint/2010/main" val="251297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a ohrožení životního prostředí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dirty="0" smtClean="0"/>
              <a:t>Podle § 293 TZ </a:t>
            </a:r>
            <a:r>
              <a:rPr lang="cs-CZ" sz="2800" dirty="0" smtClean="0">
                <a:solidFill>
                  <a:srgbClr val="FF0000"/>
                </a:solidFill>
              </a:rPr>
              <a:t>úmyslná</a:t>
            </a:r>
            <a:r>
              <a:rPr lang="cs-CZ" sz="2800" dirty="0" smtClean="0"/>
              <a:t> alternativa:</a:t>
            </a:r>
          </a:p>
          <a:p>
            <a:pPr lvl="1" eaLnBrk="1" hangingPunct="1">
              <a:defRPr/>
            </a:pPr>
            <a:r>
              <a:rPr lang="cs-CZ" sz="2400" dirty="0" smtClean="0"/>
              <a:t>pachatel </a:t>
            </a:r>
            <a:r>
              <a:rPr lang="cs-CZ" sz="2400" dirty="0" smtClean="0">
                <a:solidFill>
                  <a:srgbClr val="FF0000"/>
                </a:solidFill>
              </a:rPr>
              <a:t>způsobí</a:t>
            </a:r>
            <a:r>
              <a:rPr lang="cs-CZ" sz="2400" dirty="0" smtClean="0"/>
              <a:t> poškození nebo ohrožení ŽP tím, že</a:t>
            </a:r>
          </a:p>
          <a:p>
            <a:pPr lvl="2" eaLnBrk="1" hangingPunct="1">
              <a:defRPr/>
            </a:pPr>
            <a:r>
              <a:rPr lang="cs-CZ" sz="2000" dirty="0" smtClean="0"/>
              <a:t>postupuje v rozporu s právním předpisem (zejména o ochraně životního prostředí jako celku nebo jeho některé složky)</a:t>
            </a:r>
          </a:p>
          <a:p>
            <a:pPr lvl="2" eaLnBrk="1" hangingPunct="1">
              <a:defRPr/>
            </a:pPr>
            <a:r>
              <a:rPr lang="cs-CZ" sz="2000" dirty="0" smtClean="0"/>
              <a:t>poškodí nebo ohrozí půdu, vodu, ovzduší nebo jinou složku životního prostředí</a:t>
            </a:r>
          </a:p>
          <a:p>
            <a:pPr lvl="2" eaLnBrk="1" hangingPunct="1">
              <a:defRPr/>
            </a:pPr>
            <a:r>
              <a:rPr lang="cs-CZ" sz="2000" dirty="0" smtClean="0"/>
              <a:t>učiní tak ve větším rozsahu nebo na větším území (§ 296 odst. 1 TZ) anebo tak, že tím může způsobit těžkou újmu na zdraví nebo smrt nebo že je třeba k odstranění následků vynaložit náklady ve značném rozsahu (alespoň </a:t>
            </a:r>
            <a:r>
              <a:rPr lang="cs-CZ" sz="2000" dirty="0" smtClean="0"/>
              <a:t>1 000 </a:t>
            </a:r>
            <a:r>
              <a:rPr lang="cs-CZ" sz="2000" dirty="0" smtClean="0"/>
              <a:t>000 Kč)</a:t>
            </a:r>
          </a:p>
          <a:p>
            <a:pPr lvl="1" eaLnBrk="1" hangingPunct="1">
              <a:defRPr/>
            </a:pPr>
            <a:r>
              <a:rPr lang="cs-CZ" sz="2400" dirty="0" smtClean="0"/>
              <a:t>pachatel </a:t>
            </a:r>
            <a:r>
              <a:rPr lang="cs-CZ" sz="2400" dirty="0" smtClean="0">
                <a:solidFill>
                  <a:srgbClr val="FF0000"/>
                </a:solidFill>
              </a:rPr>
              <a:t>zvýší</a:t>
            </a:r>
            <a:r>
              <a:rPr lang="cs-CZ" sz="2400" dirty="0" smtClean="0"/>
              <a:t> takové poškození nebo ohrožení nebo ztíží jeho odvrácení nebo zmírnění</a:t>
            </a:r>
          </a:p>
        </p:txBody>
      </p:sp>
    </p:spTree>
    <p:extLst>
      <p:ext uri="{BB962C8B-B14F-4D97-AF65-F5344CB8AC3E}">
        <p14:creationId xmlns:p14="http://schemas.microsoft.com/office/powerpoint/2010/main" val="335322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a ohrožení životního prostředí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 smtClean="0"/>
              <a:t>Podle § 294 TZ alternativa </a:t>
            </a:r>
            <a:r>
              <a:rPr lang="cs-CZ" sz="3400" dirty="0" smtClean="0">
                <a:solidFill>
                  <a:srgbClr val="FF0000"/>
                </a:solidFill>
              </a:rPr>
              <a:t>z nedbalosti</a:t>
            </a:r>
            <a:r>
              <a:rPr lang="cs-CZ" sz="3400" dirty="0" smtClean="0"/>
              <a:t>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 smtClean="0"/>
              <a:t>totéž jednání i následek jako u úmyslné alternativy uvedené v § 293 TZ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 smtClean="0"/>
              <a:t>vyžaduje se zavinění z </a:t>
            </a:r>
            <a:r>
              <a:rPr lang="cs-CZ" sz="2800" dirty="0" smtClean="0">
                <a:solidFill>
                  <a:srgbClr val="FF0000"/>
                </a:solidFill>
              </a:rPr>
              <a:t>hrubé</a:t>
            </a:r>
            <a:r>
              <a:rPr lang="cs-CZ" sz="2800" dirty="0" smtClean="0"/>
              <a:t> nedbalosti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podle § 16 odst. 2 TZ jde o hrubou nedbalost, jestliže přístup pachatele k požadavku náležité opatrnosti svědčí o zřejmé bezohlednosti pachatele k zájmům chráněným trestním zákonem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vyšší intenzita nedbalosti vědomé i nevědomé (§ 16 odst. 1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 smtClean="0">
                <a:solidFill>
                  <a:srgbClr val="FF0000"/>
                </a:solidFill>
              </a:rPr>
              <a:t>Speciální případy </a:t>
            </a:r>
            <a:r>
              <a:rPr lang="cs-CZ" sz="3400" dirty="0" smtClean="0"/>
              <a:t>poškození a ohrožení některých složek životního prostředí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 smtClean="0"/>
              <a:t>zejména podle § 294a, § 295, § 298, § 298a a § 301 TZ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 smtClean="0"/>
              <a:t>některé v úmyslné i nedbalostní alternativě</a:t>
            </a:r>
          </a:p>
        </p:txBody>
      </p:sp>
    </p:spTree>
    <p:extLst>
      <p:ext uri="{BB962C8B-B14F-4D97-AF65-F5344CB8AC3E}">
        <p14:creationId xmlns:p14="http://schemas.microsoft.com/office/powerpoint/2010/main" val="2649429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a ohrožení životního prostředí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4200" dirty="0" smtClean="0"/>
              <a:t>Návaznost zejména na tyto </a:t>
            </a:r>
            <a:r>
              <a:rPr lang="cs-CZ" sz="4200" dirty="0" smtClean="0">
                <a:solidFill>
                  <a:srgbClr val="FF0000"/>
                </a:solidFill>
              </a:rPr>
              <a:t>mimotrestní právní předpisy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3500" dirty="0" smtClean="0"/>
              <a:t>zákony České republiky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 smtClean="0"/>
              <a:t>zákon č. 17/1992 Sb., o životním prostředí, ve znění pozdějších předpisů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 smtClean="0"/>
              <a:t>zákon č. 114/1992 Sb., o ochraně přírody a krajiny, ve znění pozdějších předpisů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 smtClean="0"/>
              <a:t>zákon č. 201/2012 Sb., o ochraně ovzduší, ve znění pozdějších předpisů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 smtClean="0"/>
              <a:t>zákon č. 334/1992 Sb., o ochraně zemědělského půdního fondu, ve znění pozdějších předpisů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 smtClean="0"/>
              <a:t>zákon č. 289/1995 Sb., lesní zákon, ve znění pozdějších předpisů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 smtClean="0"/>
              <a:t>zákon č. 254/2001 Sb., vodní zákon, ve znění pozdějších předpisů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 smtClean="0"/>
              <a:t>zákon č. 350/2011 Sb., chemický zákon, ve znění pozdějších předpisů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 smtClean="0"/>
              <a:t>zákon č. 185/2001 Sb., o odpadech, ve znění pozdějších předpisů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3500" dirty="0" smtClean="0"/>
              <a:t>normy evropského práva (směrnice, nařízení)</a:t>
            </a:r>
            <a:endParaRPr lang="cs-CZ" sz="3500" dirty="0"/>
          </a:p>
        </p:txBody>
      </p:sp>
    </p:spTree>
    <p:extLst>
      <p:ext uri="{BB962C8B-B14F-4D97-AF65-F5344CB8AC3E}">
        <p14:creationId xmlns:p14="http://schemas.microsoft.com/office/powerpoint/2010/main" val="2096506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a ohrožení životního prostředí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 smtClean="0"/>
              <a:t>Výkladové (společné) ustanovení § 296 odst. 1 a 3 TZ: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podle odst. 1 </a:t>
            </a:r>
            <a:r>
              <a:rPr lang="cs-CZ" dirty="0" smtClean="0">
                <a:solidFill>
                  <a:srgbClr val="FF0000"/>
                </a:solidFill>
              </a:rPr>
              <a:t>větším územím </a:t>
            </a:r>
            <a:r>
              <a:rPr lang="cs-CZ" dirty="0" smtClean="0"/>
              <a:t>ve smyslu § 293 odst. 1 TZ a </a:t>
            </a:r>
            <a:r>
              <a:rPr lang="cs-CZ" dirty="0"/>
              <a:t>§ 294</a:t>
            </a:r>
            <a:r>
              <a:rPr lang="cs-CZ" dirty="0" smtClean="0"/>
              <a:t> odst. 1 TZ se rozumí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území o rozloze nejméně 3 hektary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povrchové vody ve vodních útvarech nejméně 1 hektar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povrchový vodní tok v délce nejméně 2 kilometry délky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podle odst. 3 je poškozením nebo ohrožením půdy, vody, ovzduší nebo jiné složky ŽP též </a:t>
            </a:r>
            <a:r>
              <a:rPr lang="cs-CZ" dirty="0" smtClean="0">
                <a:solidFill>
                  <a:srgbClr val="FF0000"/>
                </a:solidFill>
              </a:rPr>
              <a:t>provozování zařízení bez povolení</a:t>
            </a:r>
            <a:r>
              <a:rPr lang="cs-CZ" dirty="0" smtClean="0"/>
              <a:t>, v němž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je prováděna nebezpečná činnost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se skladují nebo používají nebezpečné látky či směsi</a:t>
            </a:r>
          </a:p>
        </p:txBody>
      </p:sp>
    </p:spTree>
    <p:extLst>
      <p:ext uri="{BB962C8B-B14F-4D97-AF65-F5344CB8AC3E}">
        <p14:creationId xmlns:p14="http://schemas.microsoft.com/office/powerpoint/2010/main" val="3247379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a ohrožení životního prostředí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Příklady </a:t>
            </a:r>
            <a:r>
              <a:rPr lang="cs-CZ" dirty="0" smtClean="0"/>
              <a:t>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podnikatel dlouhodobě provozoval chemickou výrobu bez dodržení předpisů o ochraně životního prostředí, protože skladoval nebezpečné chemikálie v nevyhovujících obalech, takže pronikly do půdy na ploše 5 ha a do blízkého potoka v délce 3 km a navíc vypouštěl do ovzduší emise překračující stanovené limity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podnikatel provozoval „spalovnu“ odpadů, v níž v rozporu s předpisy o ochraně ovzduší spaloval nebezpečné látky, jejichž spaliny výrazně poškozovaly ovzduší</a:t>
            </a:r>
          </a:p>
        </p:txBody>
      </p:sp>
    </p:spTree>
    <p:extLst>
      <p:ext uri="{BB962C8B-B14F-4D97-AF65-F5344CB8AC3E}">
        <p14:creationId xmlns:p14="http://schemas.microsoft.com/office/powerpoint/2010/main" val="659732754"/>
      </p:ext>
    </p:extLst>
  </p:cSld>
  <p:clrMapOvr>
    <a:masterClrMapping/>
  </p:clrMapOvr>
</p:sld>
</file>

<file path=ppt/theme/theme1.xml><?xml version="1.0" encoding="utf-8"?>
<a:theme xmlns:a="http://schemas.openxmlformats.org/drawingml/2006/main" name="TOPO-setkání kolegií NS-2017">
  <a:themeElements>
    <a:clrScheme name="1_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TOPO-setkání kolegií NS-2017</Template>
  <TotalTime>3089</TotalTime>
  <Words>2386</Words>
  <Application>Microsoft Office PowerPoint</Application>
  <PresentationFormat>Předvádění na obrazovce (4:3)</PresentationFormat>
  <Paragraphs>220</Paragraphs>
  <Slides>29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0" baseType="lpstr">
      <vt:lpstr>TOPO-setkání kolegií NS-2017</vt:lpstr>
      <vt:lpstr>Prevence hospodářské kriminality 5</vt:lpstr>
      <vt:lpstr>Trestné činy proti životnímu prostředí</vt:lpstr>
      <vt:lpstr>Trestné činy proti životnímu prostředí</vt:lpstr>
      <vt:lpstr>Podnikatel a trestné činy proti životnímu prostředí</vt:lpstr>
      <vt:lpstr>Poškození a ohrožení životního prostředí</vt:lpstr>
      <vt:lpstr>Poškození a ohrožení životního prostředí</vt:lpstr>
      <vt:lpstr>Poškození a ohrožení životního prostředí</vt:lpstr>
      <vt:lpstr>Poškození a ohrožení životního prostředí</vt:lpstr>
      <vt:lpstr>Poškození a ohrožení životního prostředí</vt:lpstr>
      <vt:lpstr>Poškození vodního zdroje</vt:lpstr>
      <vt:lpstr>Poškození lesa</vt:lpstr>
      <vt:lpstr>Poškození lesa</vt:lpstr>
      <vt:lpstr>Neoprávněné nakládání s odpady</vt:lpstr>
      <vt:lpstr>Neoprávněné nakládání s odpady</vt:lpstr>
      <vt:lpstr>Neoprávněné nakládání s odpady</vt:lpstr>
      <vt:lpstr>Neoprávněné nakládání s odpady</vt:lpstr>
      <vt:lpstr>Neoprávněná výroba a jiné nakládání s látkami poškozujícími ozon. vrstvu</vt:lpstr>
      <vt:lpstr>Neoprávněné nakládání s chráněnými volně žijícími živočichy a planě rostoucími rostlinami</vt:lpstr>
      <vt:lpstr>Neoprávněné nakládání s chráněnými volně žijícími živočichy a planě rostoucími rostlinami</vt:lpstr>
      <vt:lpstr>Neoprávněné nakládání s chráněnými volně žijícími živočichy a planě rostoucími rostlinami</vt:lpstr>
      <vt:lpstr>Neoprávněné nakládání s chráněnými volně žijícími živočichy a planě rostoucími rostlinami</vt:lpstr>
      <vt:lpstr>Neoprávněné nakládání s chráněnými volně žijícími živočichy a planě rostoucími rostlinami</vt:lpstr>
      <vt:lpstr>Poškození chráněných částí přírody</vt:lpstr>
      <vt:lpstr>Poškození chráněných částí přírody</vt:lpstr>
      <vt:lpstr>Chov zvířat v nevhodných podmínkách</vt:lpstr>
      <vt:lpstr>Zanedbání péče o zvíře z nedbalosti</vt:lpstr>
      <vt:lpstr>Pytláctví</vt:lpstr>
      <vt:lpstr>Některé další trestné činy narušující ochranu zvířat a užitkových rostlin</vt:lpstr>
      <vt:lpstr>Zkratky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Judikatura v trestním právu se vztahem k obchodnímu právu</dc:title>
  <dc:creator>František</dc:creator>
  <cp:lastModifiedBy>JUDr. František Púry</cp:lastModifiedBy>
  <cp:revision>133</cp:revision>
  <dcterms:created xsi:type="dcterms:W3CDTF">2017-03-19T20:47:29Z</dcterms:created>
  <dcterms:modified xsi:type="dcterms:W3CDTF">2020-11-06T20:15:44Z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TC060888081029</vt:lpwstr>
  </property>
</Properties>
</file>