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64"/>
  </p:notesMasterIdLst>
  <p:handoutMasterIdLst>
    <p:handoutMasterId r:id="rId65"/>
  </p:handoutMasterIdLst>
  <p:sldIdLst>
    <p:sldId id="256" r:id="rId2"/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83" r:id="rId29"/>
    <p:sldId id="384" r:id="rId30"/>
    <p:sldId id="358" r:id="rId31"/>
    <p:sldId id="359" r:id="rId32"/>
    <p:sldId id="360" r:id="rId33"/>
    <p:sldId id="361" r:id="rId34"/>
    <p:sldId id="385" r:id="rId35"/>
    <p:sldId id="362" r:id="rId36"/>
    <p:sldId id="363" r:id="rId37"/>
    <p:sldId id="386" r:id="rId38"/>
    <p:sldId id="364" r:id="rId39"/>
    <p:sldId id="365" r:id="rId40"/>
    <p:sldId id="366" r:id="rId41"/>
    <p:sldId id="387" r:id="rId42"/>
    <p:sldId id="367" r:id="rId43"/>
    <p:sldId id="388" r:id="rId44"/>
    <p:sldId id="389" r:id="rId45"/>
    <p:sldId id="368" r:id="rId46"/>
    <p:sldId id="369" r:id="rId47"/>
    <p:sldId id="370" r:id="rId48"/>
    <p:sldId id="390" r:id="rId49"/>
    <p:sldId id="371" r:id="rId50"/>
    <p:sldId id="372" r:id="rId51"/>
    <p:sldId id="373" r:id="rId52"/>
    <p:sldId id="374" r:id="rId53"/>
    <p:sldId id="375" r:id="rId54"/>
    <p:sldId id="376" r:id="rId55"/>
    <p:sldId id="391" r:id="rId56"/>
    <p:sldId id="377" r:id="rId57"/>
    <p:sldId id="378" r:id="rId58"/>
    <p:sldId id="379" r:id="rId59"/>
    <p:sldId id="380" r:id="rId60"/>
    <p:sldId id="381" r:id="rId61"/>
    <p:sldId id="382" r:id="rId62"/>
    <p:sldId id="331" r:id="rId63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140" autoAdjust="0"/>
  </p:normalViewPr>
  <p:slideViewPr>
    <p:cSldViewPr>
      <p:cViewPr varScale="1">
        <p:scale>
          <a:sx n="72" d="100"/>
          <a:sy n="72" d="100"/>
        </p:scale>
        <p:origin x="17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5E654-0A7A-43C6-B660-C9913AD189FB}" type="datetimeFigureOut">
              <a:rPr lang="cs-CZ"/>
              <a:pPr>
                <a:defRPr/>
              </a:pPr>
              <a:t>17.10.2020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0FF7C-3D6C-4264-8A16-9531B0BD30A6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3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538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69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4492BE8E-A6C3-4B19-B4F2-94E6BED2BF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293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2589E5-A992-4232-AEE5-C131061F5098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Klepněte a vložte poznámky.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3E130-C0F9-40B8-91D1-BA2D5EF0F7C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EDDA-4BA3-4EED-A45B-48C6817BC29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9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01ED2-6CB6-47D5-BCA8-320E8BEFDCD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74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D5C3C-F172-4DA1-9B1E-B71B49255BA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900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4077E-41F4-4077-849E-92C9872DDA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58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0D164-7E3C-4A1E-B558-CB71A651062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0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1837F-FB14-4E45-B13E-3352C77225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05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58AC9-B473-46EE-A504-97503AE3760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56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AF363-3C5B-4CDB-BE4C-86B2F29F59B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60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7FEA-8D0D-4F08-A6FB-A80F9088C46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00ABD-8BE0-46E8-95B1-FC5A308E67F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0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3D113-8C90-4047-9A5A-2650E1E20B4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66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60A141-9CB4-48F5-B373-743DDFBA68D9}" type="slidenum">
              <a:rPr lang="cs-CZ" altLang="cs-CZ"/>
              <a:pPr/>
              <a:t>‹#›</a:t>
            </a:fld>
            <a:endParaRPr lang="cs-CZ" altLang="cs-CZ" dirty="0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5913"/>
            <a:ext cx="5703888" cy="213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hospodářské kriminality 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971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 proti majetku</a:t>
            </a:r>
          </a:p>
          <a:p>
            <a:pPr eaLnBrk="1" hangingPunct="1">
              <a:defRPr/>
            </a:pPr>
            <a:endParaRPr lang="cs-CZ" alt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František Púry, Ph.D.</a:t>
            </a: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Nejvyšší soud</a:t>
            </a: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CEVRO Institut, KVPVS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Krádež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300" dirty="0">
                <a:solidFill>
                  <a:srgbClr val="FF0000"/>
                </a:solidFill>
              </a:rPr>
              <a:t>Příklady</a:t>
            </a:r>
            <a:r>
              <a:rPr lang="cs-CZ" sz="3300" dirty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krádež tzv. spoluvlastnického podílu podnikatelem, který si neoprávněně přisvojil celý výtěžek společného podnikání (sklizené obilí) na úkor dalšího podnikatele jako spoluvlastníka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rozsudek NS sp. zn. 5 Tz 63/2001 – rozhodnutí č. 4/2002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krádež peněz v hotovosti vyplácených podnikatelem zaměstnanci, k níž došlo tak, že poté, co zaměstnanec podepsal převzetí mzdy, mu podnikatel vzal peníze položené na stůl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6 Tdo 77/2006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krádež zařízení zabudovaného do rozestavěného domu s odůvodněním, že podnikatel nedostal zaplaceno za dodání tohoto zařízení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3 Tz 195/2001</a:t>
            </a:r>
          </a:p>
        </p:txBody>
      </p:sp>
    </p:spTree>
    <p:extLst>
      <p:ext uri="{BB962C8B-B14F-4D97-AF65-F5344CB8AC3E}">
        <p14:creationId xmlns:p14="http://schemas.microsoft.com/office/powerpoint/2010/main" val="1518738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Zpronevěra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206 odst. 1 TZ pachatel si </a:t>
            </a:r>
            <a:r>
              <a:rPr lang="cs-CZ" dirty="0">
                <a:solidFill>
                  <a:srgbClr val="FF0000"/>
                </a:solidFill>
              </a:rPr>
              <a:t>přisvojí cizí věc</a:t>
            </a:r>
            <a:r>
              <a:rPr lang="cs-CZ" dirty="0"/>
              <a:t>, která mu byla </a:t>
            </a:r>
            <a:r>
              <a:rPr lang="cs-CZ" dirty="0">
                <a:solidFill>
                  <a:srgbClr val="FF0000"/>
                </a:solidFill>
              </a:rPr>
              <a:t>svěřena</a:t>
            </a:r>
            <a:r>
              <a:rPr lang="cs-CZ" dirty="0"/>
              <a:t>, a tím způsobí na cizím majetku škodu nikoli nepatrnou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škoda nejméně 10 000 Kč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Svěřená je věc, která nepatří pachateli, ale má ji v dispozici k nějakému účelu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jde např. též o </a:t>
            </a:r>
            <a:r>
              <a:rPr lang="cs-CZ" dirty="0">
                <a:solidFill>
                  <a:srgbClr val="FF0000"/>
                </a:solidFill>
              </a:rPr>
              <a:t>majetek obchodních společností a družstev</a:t>
            </a:r>
            <a:r>
              <a:rPr lang="cs-CZ" dirty="0"/>
              <a:t>, s nímž hospodaří jejich statutární orgány, management nebo zaměstnanci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jsou to i věci v nájmu, věci užívané na základě leasingu atd.</a:t>
            </a:r>
          </a:p>
        </p:txBody>
      </p:sp>
    </p:spTree>
    <p:extLst>
      <p:ext uri="{BB962C8B-B14F-4D97-AF65-F5344CB8AC3E}">
        <p14:creationId xmlns:p14="http://schemas.microsoft.com/office/powerpoint/2010/main" val="967028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Zpronevěra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5100" dirty="0">
                <a:solidFill>
                  <a:srgbClr val="FF0000"/>
                </a:solidFill>
              </a:rPr>
              <a:t>Příklady </a:t>
            </a:r>
            <a:r>
              <a:rPr lang="cs-CZ" sz="5100" dirty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4200" dirty="0"/>
              <a:t>podnikatel si ponechal předmět leasingu (např. motorové vozidlo) i poté, co mu byla vypovězena leasingová smlouva např. pro neplacení leasingových splátek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700" dirty="0"/>
              <a:t>stanovisko NS sp. zn. Tpjn 304/2001 – rozhodnutí č. 6/2003 Sb. rozh. tr., usnesení NS sp. zn. 6 Tdo 1225/2003 – rozhodnutí č. 30/2004 Sb. rozh. tr., usnesení NS sp. zn. 8 Tdo 560/2006 – rozhodnutí č. 22/2007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4200" dirty="0"/>
              <a:t>podnikatel, který převzal určitou věc k tomu, aby ji prodal, si ponechal peníze získané jejím prodejem nebo naopak, ponechal si peníze předané mu za účelem, aby za ně opatřil konkrétní věc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4200" dirty="0"/>
              <a:t>zaměstnanec podnikatele, který měl dispoziční právo k bankovnímu účtu podnikatele, si z něj svévolně převedl část peněz na svůj soukromý účet a použil je pro sebe</a:t>
            </a:r>
          </a:p>
        </p:txBody>
      </p:sp>
    </p:spTree>
    <p:extLst>
      <p:ext uri="{BB962C8B-B14F-4D97-AF65-F5344CB8AC3E}">
        <p14:creationId xmlns:p14="http://schemas.microsoft.com/office/powerpoint/2010/main" val="751691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Zpronevěra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085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600" dirty="0">
                <a:solidFill>
                  <a:srgbClr val="FF0000"/>
                </a:solidFill>
              </a:rPr>
              <a:t>Příklady</a:t>
            </a:r>
            <a:r>
              <a:rPr lang="cs-CZ" sz="3600" dirty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podnikatel, který převzal určitou věc jen k obhospodařování, ji neoprávněně prodal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rozsudek NS sp. zn. 11 Tz 276/2000 – rozhodnutí č. 21/2002-II.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zaměstnanec podnikatele si přisvojil věci svěřené mu k výkonu práce nebo peníze jako část tržby z prodejny, kde byl zaměstnán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jednatel s. r. o. vybral z účtu této společnosti peníze a použil je k platbám pro svou osobní potřebu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8 Tdo 222/2006 – rozhodnutí č. 5/2007 Sb. rozh. tr., usnesení NS sp. zn. 5 Tdo 405/2007 – rozhodnutí č. 21/2008 Sb. rozh. tr.</a:t>
            </a:r>
          </a:p>
        </p:txBody>
      </p:sp>
    </p:spTree>
    <p:extLst>
      <p:ext uri="{BB962C8B-B14F-4D97-AF65-F5344CB8AC3E}">
        <p14:creationId xmlns:p14="http://schemas.microsoft.com/office/powerpoint/2010/main" val="1300244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užívání cizí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Podle § 207 odst. 1 TZ se ho dopustí, kdo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se </a:t>
            </a:r>
            <a:r>
              <a:rPr lang="cs-CZ" dirty="0">
                <a:solidFill>
                  <a:srgbClr val="FF0000"/>
                </a:solidFill>
              </a:rPr>
              <a:t>zmocní </a:t>
            </a:r>
            <a:r>
              <a:rPr lang="cs-CZ" dirty="0"/>
              <a:t>cizí věci nikoli malé hodnoty (nejméně ve výši 50 000 Kč) nebo motorového vozidla v úmyslu je </a:t>
            </a:r>
            <a:r>
              <a:rPr lang="cs-CZ" dirty="0">
                <a:solidFill>
                  <a:srgbClr val="FF0000"/>
                </a:solidFill>
              </a:rPr>
              <a:t>přechodně </a:t>
            </a:r>
            <a:r>
              <a:rPr lang="cs-CZ" dirty="0"/>
              <a:t>užívat, nebo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na cizím majetku způsobí škodu nikoli malou (nejméně ve výši 50 000 Kč) tím, že neoprávněně </a:t>
            </a:r>
            <a:r>
              <a:rPr lang="cs-CZ" dirty="0">
                <a:solidFill>
                  <a:srgbClr val="FF0000"/>
                </a:solidFill>
              </a:rPr>
              <a:t>přechodně</a:t>
            </a:r>
            <a:r>
              <a:rPr lang="cs-CZ" dirty="0"/>
              <a:t> užívá takové věci, které mu byly </a:t>
            </a:r>
            <a:r>
              <a:rPr lang="cs-CZ" dirty="0">
                <a:solidFill>
                  <a:srgbClr val="FF0000"/>
                </a:solidFill>
              </a:rPr>
              <a:t>svěřeny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Jde o tzv. krádež užitku v podobě dočasného využívání užitné hodnoty určité věci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odcizené nebo svěřené věci</a:t>
            </a:r>
          </a:p>
        </p:txBody>
      </p:sp>
    </p:spTree>
    <p:extLst>
      <p:ext uri="{BB962C8B-B14F-4D97-AF65-F5344CB8AC3E}">
        <p14:creationId xmlns:p14="http://schemas.microsoft.com/office/powerpoint/2010/main" val="4065388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užívání cizí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 </a:t>
            </a:r>
            <a:r>
              <a:rPr lang="cs-CZ" dirty="0"/>
              <a:t>z praxe: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podnikatel neoprávněně dočasně užíval předmět leasingu i poté, co mu byla vypovězena leasingová smlouva pro neplacení leasingových splátek 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nejde-li o zpronevěru, která by zde byla, kdyby si chtěl předmět leasingu ponechat např. po neurčitou dobu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zaměstnanec podnikatele, který byl zaměstnaný jako řidič, svévolně používal svěřené motorové vozidlo zaměstnavatele ke svým soukromým potřebám</a:t>
            </a:r>
          </a:p>
        </p:txBody>
      </p:sp>
    </p:spTree>
    <p:extLst>
      <p:ext uri="{BB962C8B-B14F-4D97-AF65-F5344CB8AC3E}">
        <p14:creationId xmlns:p14="http://schemas.microsoft.com/office/powerpoint/2010/main" val="4080249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87295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Neoprávněný zásah do práva k domu, bytu nebo k nebytovému prostoru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208 TZ ho spáchá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kdo protiprávně obsadí nebo užívá dům, byt nebo nebytový prostor jiného (§ 208 odst. 1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kdo neoprávněně brání oprávněné osobě v užívání domu, bytu nebo nebytového prostoru (§ 208 odst. 2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první alternativy </a:t>
            </a:r>
            <a:r>
              <a:rPr lang="cs-CZ" dirty="0"/>
              <a:t>jde o trestný čin spáchaný zpravidla na úkor podnikatele (pronajímatele) nájemcem či jinou osobou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druhé alternativy </a:t>
            </a:r>
            <a:r>
              <a:rPr lang="cs-CZ" dirty="0"/>
              <a:t>jde o trestný čin spáchaný zpravidla podnikatelem (pronajímatelem) na úkor nájemce či jiné oprávněné osoby</a:t>
            </a:r>
          </a:p>
        </p:txBody>
      </p:sp>
    </p:spTree>
    <p:extLst>
      <p:ext uri="{BB962C8B-B14F-4D97-AF65-F5344CB8AC3E}">
        <p14:creationId xmlns:p14="http://schemas.microsoft.com/office/powerpoint/2010/main" val="2945150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Neoprávněný zásah do práva k domu, bytu nebo k nebytovému prostoru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z praxe: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nájemce se po skončení nájmu odmítl odstěhovat z bytu a vyklizený ho předat pronajímateli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rozsudek NS sp. zn. 5 Tz 29/99 – rozhodnutí č. 17/2000 Sb. rozh. tr.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podnikatel jako pronajímatel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svévolně na delší dobu přerušil dodávku elektrické energie nebo vody do bytu</a:t>
            </a:r>
          </a:p>
          <a:p>
            <a:pPr lvl="3" eaLnBrk="1" hangingPunct="1">
              <a:lnSpc>
                <a:spcPct val="110000"/>
              </a:lnSpc>
              <a:defRPr/>
            </a:pPr>
            <a:r>
              <a:rPr lang="cs-CZ" sz="1900" dirty="0"/>
              <a:t>rozsudek NS sp. zn. 5 Tz 271/2000, usnesení NS sp. zn. 7 Tdo 686/2008 a usnesení NS sp. zn. 6 Tdo 213/2010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200" dirty="0"/>
              <a:t>svévolně provedl takové stavební úpravy, že se dům, byt nebo nebytový prostor nemohl dále řádně užívat</a:t>
            </a:r>
          </a:p>
        </p:txBody>
      </p:sp>
    </p:spTree>
    <p:extLst>
      <p:ext uri="{BB962C8B-B14F-4D97-AF65-F5344CB8AC3E}">
        <p14:creationId xmlns:p14="http://schemas.microsoft.com/office/powerpoint/2010/main" val="170997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209 odst. 1 TZ ho spáchá,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sebe nebo jiného </a:t>
            </a:r>
            <a:r>
              <a:rPr lang="cs-CZ" dirty="0">
                <a:solidFill>
                  <a:srgbClr val="FF0000"/>
                </a:solidFill>
              </a:rPr>
              <a:t>obohatí</a:t>
            </a:r>
            <a:r>
              <a:rPr lang="cs-CZ" dirty="0"/>
              <a:t> tím, že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uvede někoho v </a:t>
            </a:r>
            <a:r>
              <a:rPr lang="cs-CZ" dirty="0">
                <a:solidFill>
                  <a:srgbClr val="FF0000"/>
                </a:solidFill>
              </a:rPr>
              <a:t>omyl</a:t>
            </a:r>
            <a:r>
              <a:rPr lang="cs-CZ" dirty="0"/>
              <a:t>, využije něčího omylu nebo </a:t>
            </a:r>
            <a:r>
              <a:rPr lang="cs-CZ" dirty="0">
                <a:solidFill>
                  <a:srgbClr val="FF0000"/>
                </a:solidFill>
              </a:rPr>
              <a:t>zamlčí </a:t>
            </a:r>
            <a:r>
              <a:rPr lang="cs-CZ" dirty="0"/>
              <a:t>podstatné skutečnosti, 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způsobí tak na cizím majetku </a:t>
            </a:r>
            <a:r>
              <a:rPr lang="cs-CZ" dirty="0">
                <a:solidFill>
                  <a:srgbClr val="FF0000"/>
                </a:solidFill>
              </a:rPr>
              <a:t>škodu nikoli nepatrnou </a:t>
            </a:r>
            <a:r>
              <a:rPr lang="cs-CZ" dirty="0"/>
              <a:t>(nejméně ve výši 10 000 Kč)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Jde o </a:t>
            </a:r>
            <a:r>
              <a:rPr lang="cs-CZ" dirty="0">
                <a:solidFill>
                  <a:srgbClr val="FF0000"/>
                </a:solidFill>
              </a:rPr>
              <a:t>obecný</a:t>
            </a:r>
            <a:r>
              <a:rPr lang="cs-CZ" dirty="0"/>
              <a:t> případ podvodu, pokud se neuplatní </a:t>
            </a:r>
            <a:r>
              <a:rPr lang="cs-CZ" dirty="0">
                <a:solidFill>
                  <a:srgbClr val="FF0000"/>
                </a:solidFill>
              </a:rPr>
              <a:t>speciální</a:t>
            </a:r>
            <a:r>
              <a:rPr lang="cs-CZ" dirty="0"/>
              <a:t> případy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pojistný podvod (§ 210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úvěrový podvod (§ 211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dotační podvod (§ 212 TZ)</a:t>
            </a:r>
          </a:p>
        </p:txBody>
      </p:sp>
    </p:spTree>
    <p:extLst>
      <p:ext uri="{BB962C8B-B14F-4D97-AF65-F5344CB8AC3E}">
        <p14:creationId xmlns:p14="http://schemas.microsoft.com/office/powerpoint/2010/main" val="1209699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49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Příklady </a:t>
            </a:r>
            <a:r>
              <a:rPr lang="cs-CZ" dirty="0"/>
              <a:t>z praxe:</a:t>
            </a:r>
          </a:p>
          <a:p>
            <a:pPr lvl="1" eaLnBrk="1" hangingPunct="1">
              <a:defRPr/>
            </a:pPr>
            <a:r>
              <a:rPr lang="cs-CZ" dirty="0"/>
              <a:t>podnikatel zaplatil jen akontaci a první leasingovou splátku, aby mohl vylákat předmět leasingu a dále ho užívat, aniž byl schopen a ochoten platit další splátky</a:t>
            </a:r>
          </a:p>
          <a:p>
            <a:pPr lvl="2" eaLnBrk="1" hangingPunct="1">
              <a:defRPr/>
            </a:pPr>
            <a:r>
              <a:rPr lang="cs-CZ" sz="2200" dirty="0"/>
              <a:t>rozsudek NS sp. zn. 3 Tz 194/2001 – rozhodnutí č. 47/2002 Sb. rozh. tr., usnesení NS sp. zn. 5 Tdo 86/2002</a:t>
            </a:r>
          </a:p>
          <a:p>
            <a:pPr lvl="1" eaLnBrk="1" hangingPunct="1">
              <a:defRPr/>
            </a:pPr>
            <a:r>
              <a:rPr lang="cs-CZ" dirty="0"/>
              <a:t>podnikatel vystupoval jako zprostředkovatel, který sliboval zajistit jiným podnikatelům poskytnutí úvěru od banky, a inkasoval za to od podnikatelů – zájemců o úvěr tzv. provize, aniž zařídil poskytnutí úvěru</a:t>
            </a:r>
          </a:p>
          <a:p>
            <a:pPr lvl="2" eaLnBrk="1" hangingPunct="1">
              <a:defRPr/>
            </a:pPr>
            <a:r>
              <a:rPr lang="cs-CZ" sz="2200" dirty="0"/>
              <a:t>usnesení NS sp. zn. 8 Tz 77/99</a:t>
            </a:r>
          </a:p>
        </p:txBody>
      </p:sp>
    </p:spTree>
    <p:extLst>
      <p:ext uri="{BB962C8B-B14F-4D97-AF65-F5344CB8AC3E}">
        <p14:creationId xmlns:p14="http://schemas.microsoft.com/office/powerpoint/2010/main" val="253483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odpovědnost při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5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Trestným činem není každé způsobení škody (újmy) jinému nebo získání prospěchu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Způsobení </a:t>
            </a:r>
            <a:r>
              <a:rPr lang="cs-CZ" sz="3400" dirty="0">
                <a:solidFill>
                  <a:srgbClr val="FF0000"/>
                </a:solidFill>
              </a:rPr>
              <a:t>škody</a:t>
            </a:r>
            <a:r>
              <a:rPr lang="cs-CZ" sz="3400" dirty="0"/>
              <a:t> je trestným činem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došlo-li k tomu určitým jednáním (např. podvodem)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dosáhla-li určité výše (např. alespoň 10 000 Kč či 50 000 Kč)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Získání </a:t>
            </a:r>
            <a:r>
              <a:rPr lang="cs-CZ" sz="3400" dirty="0">
                <a:solidFill>
                  <a:srgbClr val="FF0000"/>
                </a:solidFill>
              </a:rPr>
              <a:t>prospěchu</a:t>
            </a:r>
            <a:r>
              <a:rPr lang="cs-CZ" sz="3400" dirty="0"/>
              <a:t> je trestným činem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došlo-li k tomu neoprávněně (např. zpronevěrou), jinak jde o žádoucí výsledek podnikání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byla-li porušena určitá pravidla závažnějším způsobem (např. trestný čin podle § 248 odst. 2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je-li prospěch v určité výši, např. většího rozsahu (§ 248 TZ)</a:t>
            </a:r>
          </a:p>
        </p:txBody>
      </p:sp>
    </p:spTree>
    <p:extLst>
      <p:ext uri="{BB962C8B-B14F-4D97-AF65-F5344CB8AC3E}">
        <p14:creationId xmlns:p14="http://schemas.microsoft.com/office/powerpoint/2010/main" val="2942266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z praxe:</a:t>
            </a:r>
          </a:p>
          <a:p>
            <a:pPr lvl="1" eaLnBrk="1" hangingPunct="1">
              <a:defRPr/>
            </a:pPr>
            <a:r>
              <a:rPr lang="cs-CZ" dirty="0"/>
              <a:t>podnikatel – dodavatel díla (stavby) zatajil jeho vady, předal ho jako bezvadné a nechal si od objednatele zaplatit cenu, jako kdyby zde nebyly vady díla</a:t>
            </a:r>
          </a:p>
          <a:p>
            <a:pPr lvl="2" eaLnBrk="1" hangingPunct="1">
              <a:defRPr/>
            </a:pPr>
            <a:r>
              <a:rPr lang="cs-CZ" sz="2200" dirty="0"/>
              <a:t>usnesení NS sp. zn. 7 Tdo 89/2003</a:t>
            </a:r>
          </a:p>
          <a:p>
            <a:pPr lvl="1" eaLnBrk="1" hangingPunct="1">
              <a:defRPr/>
            </a:pPr>
            <a:r>
              <a:rPr lang="cs-CZ" dirty="0"/>
              <a:t>pachatel jako odběratel zboží od podnikatele předstíral, že zaplatí za jeho dodání, ač tak nehodlal učinit ani neučinil, ale dodané zboží převzal, dále ho prodal a získané peníze použil pro svou potřebu</a:t>
            </a:r>
          </a:p>
          <a:p>
            <a:pPr lvl="2" eaLnBrk="1" hangingPunct="1">
              <a:defRPr/>
            </a:pPr>
            <a:r>
              <a:rPr lang="cs-CZ" sz="2200" dirty="0"/>
              <a:t>usnesení NS sp. zn. 8 Tdo 997/2004</a:t>
            </a:r>
          </a:p>
        </p:txBody>
      </p:sp>
    </p:spTree>
    <p:extLst>
      <p:ext uri="{BB962C8B-B14F-4D97-AF65-F5344CB8AC3E}">
        <p14:creationId xmlns:p14="http://schemas.microsoft.com/office/powerpoint/2010/main" val="1320190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Pojistný 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4000" dirty="0"/>
              <a:t>Podle </a:t>
            </a:r>
            <a:r>
              <a:rPr lang="cs-CZ" sz="4000" dirty="0">
                <a:solidFill>
                  <a:srgbClr val="FF0000"/>
                </a:solidFill>
              </a:rPr>
              <a:t>§ 210 odst. 1 TZ </a:t>
            </a:r>
            <a:r>
              <a:rPr lang="cs-CZ" sz="4000" dirty="0"/>
              <a:t>ho spáchá ten, kdo uvede nepravdivé nebo hrubě zkreslené údaje nebo podstatné údaje zamlčí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300" dirty="0"/>
              <a:t>v souvislosti s uzavíráním nebo změnou pojistné smlouvy,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300" dirty="0"/>
              <a:t>v souvislosti s likvidací pojistné události, nebo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300" dirty="0"/>
              <a:t>při uplatnění práva na plnění z pojištění nebo jiné obdobné plnění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3700" dirty="0"/>
              <a:t>nemusí být způsobena </a:t>
            </a:r>
            <a:r>
              <a:rPr lang="cs-CZ" sz="3700" dirty="0">
                <a:solidFill>
                  <a:srgbClr val="FF0000"/>
                </a:solidFill>
              </a:rPr>
              <a:t>žádná škoda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4000" dirty="0"/>
              <a:t>Podle </a:t>
            </a:r>
            <a:r>
              <a:rPr lang="cs-CZ" sz="4000" dirty="0">
                <a:solidFill>
                  <a:srgbClr val="FF0000"/>
                </a:solidFill>
              </a:rPr>
              <a:t>§ 210 odst. 2 TZ </a:t>
            </a:r>
            <a:r>
              <a:rPr lang="cs-CZ" sz="4000" dirty="0"/>
              <a:t>ho spáchá ten, kdo v úmyslu opatřit sobě nebo jinému prospěch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300" dirty="0"/>
              <a:t>vyvolá nebo předstírá událost, s níž je spojeno právo na plnění z pojištění nebo jiné obdobné plnění, nebo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300" dirty="0"/>
              <a:t>stav vyvolaný pojistnou událostí udržuje,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3600" dirty="0"/>
              <a:t>a způsobí tak na cizím majetku </a:t>
            </a:r>
            <a:r>
              <a:rPr lang="cs-CZ" sz="3600" dirty="0">
                <a:solidFill>
                  <a:srgbClr val="FF0000"/>
                </a:solidFill>
              </a:rPr>
              <a:t>škodu nikoli nepatrnou </a:t>
            </a:r>
            <a:r>
              <a:rPr lang="cs-CZ" sz="3600" dirty="0"/>
              <a:t>(tj. ve výši nejméně 10 000 Kč)</a:t>
            </a:r>
          </a:p>
        </p:txBody>
      </p:sp>
    </p:spTree>
    <p:extLst>
      <p:ext uri="{BB962C8B-B14F-4D97-AF65-F5344CB8AC3E}">
        <p14:creationId xmlns:p14="http://schemas.microsoft.com/office/powerpoint/2010/main" val="3379511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Pojistný 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 </a:t>
            </a:r>
            <a:r>
              <a:rPr lang="cs-CZ" dirty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pachatelé tvrdili, že převáželi drahý diamantový prášek, který se po zinscenované dopravní nehodě vozidla, jímž měl být převážen, vysypal do řeky, a požadovali pojistné plnění za větší množství prášku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5 Tdo 614/2002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pachatel chtěl pro s. r. o. vylákat pojistné plnění tím, že nechal zapálit její dům a výrobní halu, a i když došlo k požáru a ten byl uhašen, pachatel na základě toho ohlásil pojistnou událost a požadoval plnění z pojištění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7 Tdo 830/2002 (posouzeno jen jako obecný podvod, protože se to stalo ještě před zavedením pojistného podvodu)</a:t>
            </a:r>
          </a:p>
        </p:txBody>
      </p:sp>
    </p:spTree>
    <p:extLst>
      <p:ext uri="{BB962C8B-B14F-4D97-AF65-F5344CB8AC3E}">
        <p14:creationId xmlns:p14="http://schemas.microsoft.com/office/powerpoint/2010/main" val="962533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Úvěrový 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</a:t>
            </a:r>
            <a:r>
              <a:rPr lang="cs-CZ" sz="3100" dirty="0">
                <a:solidFill>
                  <a:srgbClr val="FF0000"/>
                </a:solidFill>
              </a:rPr>
              <a:t>§ 211 odst. 1 TZ </a:t>
            </a:r>
            <a:r>
              <a:rPr lang="cs-CZ" sz="3100" dirty="0"/>
              <a:t>se ho dopustí, kdo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při sjednávání úvěrové smlouvy nebo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při čerpání úvěru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uvede nepravdivé nebo hrubě zkreslené údaje nebo zamlčí podstatné údaje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</a:t>
            </a:r>
            <a:r>
              <a:rPr lang="cs-CZ" sz="3100" dirty="0">
                <a:solidFill>
                  <a:srgbClr val="FF0000"/>
                </a:solidFill>
              </a:rPr>
              <a:t>§ 211 odst. 2 TZ </a:t>
            </a:r>
            <a:r>
              <a:rPr lang="cs-CZ" sz="3100" dirty="0"/>
              <a:t>se ho dopustí, kdo bez souhlasu věřitele (tj. toho, kdo poskytl úvěr)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v nikoli malém rozsahu (tj. nejméně v částce 50 000 Kč)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použije prostředky získané účelovým úvěrem na jiný než určený účel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Nemusí být způsobena </a:t>
            </a:r>
            <a:r>
              <a:rPr lang="cs-CZ" sz="3100" dirty="0">
                <a:solidFill>
                  <a:srgbClr val="FF0000"/>
                </a:solidFill>
              </a:rPr>
              <a:t>žádná škoda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pokud je způsobena (např. ve výši vylákaného úvěru), pak lze uložit vyšší trest podle § 211 odst. 4, odst. 5 písm. c), odst. 6 písm. a) TZ </a:t>
            </a:r>
          </a:p>
        </p:txBody>
      </p:sp>
    </p:spTree>
    <p:extLst>
      <p:ext uri="{BB962C8B-B14F-4D97-AF65-F5344CB8AC3E}">
        <p14:creationId xmlns:p14="http://schemas.microsoft.com/office/powerpoint/2010/main" val="32562561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Úvěrový 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podnikatel jako žadatel o úvěr zamlčel své skutečné majetkové poměry, které nedovolovaly splatit úvěr, přesto mu byl úvěr bankou poskytnut a on ho nesplatil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pachatel jako statutární orgán zaměstnavatele potvrdil nepravdivé informace o příjmu žadatele o úvěr, který je předložil bance, ale úvěr mu nebyl poskytnut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7 Tdo 902/2011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podnikatel nepoužil získaný úvěr ke stanovenému účelu (k financování výroby a dalším investicím), ale peníze jím opatřené poskytl spřízněným obchodním společnostem, které je nevrátily</a:t>
            </a:r>
          </a:p>
        </p:txBody>
      </p:sp>
    </p:spTree>
    <p:extLst>
      <p:ext uri="{BB962C8B-B14F-4D97-AF65-F5344CB8AC3E}">
        <p14:creationId xmlns:p14="http://schemas.microsoft.com/office/powerpoint/2010/main" val="1798447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Dotační 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</a:t>
            </a:r>
            <a:r>
              <a:rPr lang="cs-CZ" sz="3100" dirty="0">
                <a:solidFill>
                  <a:srgbClr val="FF0000"/>
                </a:solidFill>
              </a:rPr>
              <a:t>§ 212 odst. 1 TZ </a:t>
            </a:r>
            <a:r>
              <a:rPr lang="cs-CZ" sz="3100" dirty="0"/>
              <a:t>ho spáchá ten,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v žádosti o poskytnutí dotace, subvence nebo návratné finanční výpomoci nebo příspěvku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uvede nepravdivé nebo hrubě zkreslené údaje nebo zamlčí podstatné údaje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</a:t>
            </a:r>
            <a:r>
              <a:rPr lang="cs-CZ" sz="3100" dirty="0">
                <a:solidFill>
                  <a:srgbClr val="FF0000"/>
                </a:solidFill>
              </a:rPr>
              <a:t>§ 212 odst. 2 TZ </a:t>
            </a:r>
            <a:r>
              <a:rPr lang="cs-CZ" sz="3100" dirty="0"/>
              <a:t>ho spáchá též ten,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použije, prostředky získané účelovou dotací, subvencí nebo návratnou finanční výpomocí nebo příspěvkem na jiný než určený účel 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učiní tak v nikoli malém rozsahu (v částce nejméně 50 000 Kč)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Nemusí být způsobena </a:t>
            </a:r>
            <a:r>
              <a:rPr lang="cs-CZ" sz="3100" dirty="0">
                <a:solidFill>
                  <a:srgbClr val="FF0000"/>
                </a:solidFill>
              </a:rPr>
              <a:t>žádná škoda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pokud je způsobena (např. ve výši vylákané dotace), pak lze uložit vyšší trest podle § 212 odst. 4, odst. 5 písm. c), odst. 6 písm. a) TZ</a:t>
            </a:r>
          </a:p>
        </p:txBody>
      </p:sp>
    </p:spTree>
    <p:extLst>
      <p:ext uri="{BB962C8B-B14F-4D97-AF65-F5344CB8AC3E}">
        <p14:creationId xmlns:p14="http://schemas.microsoft.com/office/powerpoint/2010/main" val="2338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Dotační podvod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pachatel vykázal vyšší než skutečný počet členů občanského sdružení (nyní spolku), na které žádal a získal dotaci na sportovní činnost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3 Tdo 888/2009 (posouzeno ještě podle dřívější úpravy jako úvěrový podvod)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pachatel jako statutární orgán obchodní společnosti v čestném prohlášení v souvislosti se žádostí o dotaci ze státního rozpočtu nepravdivě tvrdil, že společnost nemá žádné závazky vůči státnímu rozpočtu, ač je měla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3 Tdo 151/2010 (posouzeno ještě podle dřívější úpravy jako úvěrový podvod)</a:t>
            </a:r>
          </a:p>
        </p:txBody>
      </p:sp>
    </p:spTree>
    <p:extLst>
      <p:ext uri="{BB962C8B-B14F-4D97-AF65-F5344CB8AC3E}">
        <p14:creationId xmlns:p14="http://schemas.microsoft.com/office/powerpoint/2010/main" val="3148685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Legalizace výnosů z trestné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216 TZ </a:t>
            </a:r>
            <a:r>
              <a:rPr lang="cs-CZ" dirty="0">
                <a:solidFill>
                  <a:srgbClr val="FF0000"/>
                </a:solidFill>
              </a:rPr>
              <a:t>úmyslná </a:t>
            </a:r>
            <a:r>
              <a:rPr lang="cs-CZ" dirty="0"/>
              <a:t>varianta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§ 216 odst. 1 TZ – podílnictví na tr. činnosti jiného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§ 216 odst. 2 TZ – zastírání původu věci, která je výnosem z tr. činnosti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217 TZ varianta </a:t>
            </a:r>
            <a:r>
              <a:rPr lang="cs-CZ" dirty="0">
                <a:solidFill>
                  <a:srgbClr val="FF0000"/>
                </a:solidFill>
              </a:rPr>
              <a:t>z nedbalosti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§ 217 odst. 1 TZ – umožnění jinému zastřít původ věci, která je výnosem z tr. činnosti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§ 217 odst. 2 TZ – podílnictví na tr. činnosti jiného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Výnos</a:t>
            </a:r>
            <a:r>
              <a:rPr lang="cs-CZ" dirty="0"/>
              <a:t> z trestné činnosti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legální definice výnosu podle § 135b TZ</a:t>
            </a:r>
          </a:p>
        </p:txBody>
      </p:sp>
    </p:spTree>
    <p:extLst>
      <p:ext uri="{BB962C8B-B14F-4D97-AF65-F5344CB8AC3E}">
        <p14:creationId xmlns:p14="http://schemas.microsoft.com/office/powerpoint/2010/main" val="1833972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Legalizace výnosů z trestné činnosti – podílnictví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Úmyslná</a:t>
            </a:r>
            <a:r>
              <a:rPr lang="cs-CZ" dirty="0"/>
              <a:t> varianta legalizace podle § 216 odst. 1 TZ, podle které pachatel</a:t>
            </a:r>
          </a:p>
          <a:p>
            <a:pPr lvl="1"/>
            <a:r>
              <a:rPr lang="cs-CZ" dirty="0"/>
              <a:t>ukryje, na sebe nebo na jiného převede, přechovává nebo užívá věc, která je výnosem z trestné činnosti spáchané na území České republiky nebo v cizině jinou osobou,</a:t>
            </a:r>
          </a:p>
          <a:p>
            <a:pPr lvl="1"/>
            <a:r>
              <a:rPr lang="cs-CZ" dirty="0"/>
              <a:t>takovou věc přemění v úmyslu umožnit jiné osobě, aby unikla trestnímu stíhání, trestu nebo ochrannému opatření nebo jejich výkonu, nebo</a:t>
            </a:r>
          </a:p>
          <a:p>
            <a:pPr lvl="1"/>
            <a:r>
              <a:rPr lang="cs-CZ" dirty="0"/>
              <a:t>se spolčí ke spáchání takového trestného činu</a:t>
            </a:r>
          </a:p>
        </p:txBody>
      </p:sp>
    </p:spTree>
    <p:extLst>
      <p:ext uri="{BB962C8B-B14F-4D97-AF65-F5344CB8AC3E}">
        <p14:creationId xmlns:p14="http://schemas.microsoft.com/office/powerpoint/2010/main" val="1028063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Legalizace výnosů z trestné činnosti – podílnictví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Nedbalostní</a:t>
            </a:r>
            <a:r>
              <a:rPr lang="cs-CZ" dirty="0"/>
              <a:t> varianta legalizace podle § 217 odst. 2 TZ, podle které pachatel z nedbalosti</a:t>
            </a:r>
          </a:p>
          <a:p>
            <a:pPr lvl="1"/>
            <a:r>
              <a:rPr lang="cs-CZ" dirty="0"/>
              <a:t>ukryje, na sebe nebo na jiného převede, přechovává nebo užívá věc větší hodnoty,</a:t>
            </a:r>
          </a:p>
          <a:p>
            <a:pPr lvl="1"/>
            <a:r>
              <a:rPr lang="cs-CZ" dirty="0"/>
              <a:t>která je výnosem z trestné činnosti</a:t>
            </a:r>
          </a:p>
          <a:p>
            <a:pPr lvl="1"/>
            <a:r>
              <a:rPr lang="cs-CZ" dirty="0"/>
              <a:t>spáchané na území České republiky nebo v cizině jinou osobou</a:t>
            </a:r>
          </a:p>
          <a:p>
            <a:pPr lvl="2"/>
            <a:r>
              <a:rPr lang="cs-CZ" sz="2400" dirty="0"/>
              <a:t>věc větší hodnoty: věc v hodnotě nejméně 100 000 Kč (§ 138 odst. 1, 2 TZ)</a:t>
            </a:r>
          </a:p>
        </p:txBody>
      </p:sp>
    </p:spTree>
    <p:extLst>
      <p:ext uri="{BB962C8B-B14F-4D97-AF65-F5344CB8AC3E}">
        <p14:creationId xmlns:p14="http://schemas.microsoft.com/office/powerpoint/2010/main" val="2093895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Hospodaření a nakládání s majetkem obchodních korporací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2800" dirty="0"/>
              <a:t>Osoby jednající za obchodní společnost nebo družstvo mají </a:t>
            </a:r>
            <a:r>
              <a:rPr lang="cs-CZ" sz="2800" dirty="0">
                <a:solidFill>
                  <a:srgbClr val="FF0000"/>
                </a:solidFill>
              </a:rPr>
              <a:t>dvojí vztah k majetku</a:t>
            </a:r>
            <a:r>
              <a:rPr lang="cs-CZ" sz="2800" dirty="0"/>
              <a:t> těchto obchodních korporací: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jednak s ním hospodaří jako </a:t>
            </a:r>
            <a:r>
              <a:rPr lang="cs-CZ" sz="2400" dirty="0">
                <a:solidFill>
                  <a:srgbClr val="FF0000"/>
                </a:solidFill>
              </a:rPr>
              <a:t>s vlastním</a:t>
            </a:r>
            <a:r>
              <a:rPr lang="cs-CZ" sz="2400" dirty="0"/>
              <a:t>, takže se mohou dopustit trestného činu podmíněného dispozicí s vlastním majetkem pachatele, např. poškození věřitele nebo zvýhodnění věřitele (§ 222 a § 223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jednak je to pro ně majetek </a:t>
            </a:r>
            <a:r>
              <a:rPr lang="cs-CZ" sz="2400" dirty="0">
                <a:solidFill>
                  <a:srgbClr val="FF0000"/>
                </a:solidFill>
              </a:rPr>
              <a:t>cizí</a:t>
            </a:r>
            <a:r>
              <a:rPr lang="cs-CZ" sz="2400" dirty="0"/>
              <a:t>, takže se mohou dopustit např. trestného činu zpronevěry (§ 206 TZ) nebo porušení povinnosti při správě cizího majetku (§ 220 a § 221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usnesení NS sp. zn. 8 Tdo 124/2005 – rozhodnutí č. 18/2006-II. Sb. rozh. tr.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usnesení NS sp. zn. 15 Tdo 294/2009 – rozhodnutí č. 41/2010 Sb. rozh. tr.</a:t>
            </a:r>
          </a:p>
        </p:txBody>
      </p:sp>
    </p:spTree>
    <p:extLst>
      <p:ext uri="{BB962C8B-B14F-4D97-AF65-F5344CB8AC3E}">
        <p14:creationId xmlns:p14="http://schemas.microsoft.com/office/powerpoint/2010/main" val="1506099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Legalizace výnosů z trestné činnosti – podílnictví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z praxe:</a:t>
            </a:r>
          </a:p>
          <a:p>
            <a:pPr lvl="1" eaLnBrk="1" hangingPunct="1">
              <a:defRPr/>
            </a:pPr>
            <a:r>
              <a:rPr lang="cs-CZ" dirty="0"/>
              <a:t>podnikatel „odkoupil“ odcizená motorová vozidla za podezřele nízkou cenu a s vědomím jejich původu je dal do prodeje ve svém autobazaru</a:t>
            </a:r>
          </a:p>
          <a:p>
            <a:pPr lvl="1" eaLnBrk="1" hangingPunct="1">
              <a:defRPr/>
            </a:pPr>
            <a:r>
              <a:rPr lang="cs-CZ" dirty="0"/>
              <a:t>pachatel převzal od jiné osoby odcizené motorové vozidlo s tím, že věděl o jeho odcizení, a učinil tak proto, aby ho za úplatu převezl přes hranice České republiky zájemci do ciziny</a:t>
            </a:r>
          </a:p>
          <a:p>
            <a:pPr lvl="2" eaLnBrk="1" hangingPunct="1">
              <a:defRPr/>
            </a:pPr>
            <a:r>
              <a:rPr lang="cs-CZ" dirty="0"/>
              <a:t>rozsudek VS v Praze sp. zn. 2 To 8/94 – rozhodnutí č. 58/1995 Sb. rozh. tr.</a:t>
            </a:r>
          </a:p>
        </p:txBody>
      </p:sp>
    </p:spTree>
    <p:extLst>
      <p:ext uri="{BB962C8B-B14F-4D97-AF65-F5344CB8AC3E}">
        <p14:creationId xmlns:p14="http://schemas.microsoft.com/office/powerpoint/2010/main" val="37991816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Legalizace výnosů z trestné činnosti – tzv. praní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Podle § 216 odst. 2 TZ ho </a:t>
            </a:r>
            <a:r>
              <a:rPr lang="cs-CZ" dirty="0">
                <a:solidFill>
                  <a:srgbClr val="FF0000"/>
                </a:solidFill>
              </a:rPr>
              <a:t>úmyslně </a:t>
            </a:r>
            <a:r>
              <a:rPr lang="cs-CZ" dirty="0"/>
              <a:t>spáchá ten, kdo </a:t>
            </a:r>
          </a:p>
          <a:p>
            <a:pPr lvl="1"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zastírá</a:t>
            </a:r>
            <a:r>
              <a:rPr lang="cs-CZ" dirty="0"/>
              <a:t> původ věci, která je výnosem z trestné činnosti spáchané na území České republiky nebo v cizině, zejména tím, že</a:t>
            </a:r>
          </a:p>
          <a:p>
            <a:pPr lvl="2" eaLnBrk="1" hangingPunct="1">
              <a:defRPr/>
            </a:pPr>
            <a:r>
              <a:rPr lang="cs-CZ" dirty="0"/>
              <a:t>zakrývá nebo utajuje její skutečnou povahu, umístění, pohyb, nakládání s ní, vlastnické nebo jiné právo k ní</a:t>
            </a:r>
          </a:p>
          <a:p>
            <a:pPr lvl="1"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jinak</a:t>
            </a:r>
            <a:r>
              <a:rPr lang="cs-CZ" dirty="0"/>
              <a:t> usiluje, aby bylo podstatně ztíženo nebo znemožněno zjištění jejího původu, nebo</a:t>
            </a:r>
          </a:p>
          <a:p>
            <a:pPr lvl="1" eaLnBrk="1" hangingPunct="1">
              <a:defRPr/>
            </a:pPr>
            <a:r>
              <a:rPr lang="cs-CZ" dirty="0"/>
              <a:t>kdo se </a:t>
            </a:r>
            <a:r>
              <a:rPr lang="cs-CZ" dirty="0">
                <a:solidFill>
                  <a:srgbClr val="FF0000"/>
                </a:solidFill>
              </a:rPr>
              <a:t>spolčí</a:t>
            </a:r>
            <a:r>
              <a:rPr lang="cs-CZ" dirty="0"/>
              <a:t> ke spáchání takového činu</a:t>
            </a:r>
          </a:p>
        </p:txBody>
      </p:sp>
    </p:spTree>
    <p:extLst>
      <p:ext uri="{BB962C8B-B14F-4D97-AF65-F5344CB8AC3E}">
        <p14:creationId xmlns:p14="http://schemas.microsoft.com/office/powerpoint/2010/main" val="1614856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Legalizace výnosů z trestné činnosti – tzv. praní peněz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Podle § 217 odst. 1 TZ ho </a:t>
            </a:r>
            <a:r>
              <a:rPr lang="cs-CZ" dirty="0">
                <a:solidFill>
                  <a:srgbClr val="FF0000"/>
                </a:solidFill>
              </a:rPr>
              <a:t>z nedbalosti </a:t>
            </a:r>
            <a:r>
              <a:rPr lang="cs-CZ" dirty="0"/>
              <a:t>spáchá</a:t>
            </a:r>
          </a:p>
          <a:p>
            <a:pPr lvl="1" eaLnBrk="1" hangingPunct="1">
              <a:defRPr/>
            </a:pPr>
            <a:r>
              <a:rPr lang="cs-CZ" dirty="0"/>
              <a:t>kdo jinému umožní zastřít původ nebo zjištění původu věci větší hodnoty,</a:t>
            </a:r>
          </a:p>
          <a:p>
            <a:pPr lvl="1" eaLnBrk="1" hangingPunct="1">
              <a:defRPr/>
            </a:pPr>
            <a:r>
              <a:rPr lang="cs-CZ" dirty="0"/>
              <a:t>která je výnosem z trestné činnosti spáchané na území České republiky nebo v cizině</a:t>
            </a:r>
          </a:p>
          <a:p>
            <a:pPr lvl="2" eaLnBrk="1" hangingPunct="1">
              <a:defRPr/>
            </a:pPr>
            <a:r>
              <a:rPr lang="cs-CZ" dirty="0"/>
              <a:t>věc větší hodnoty: věc v hodnotě nejméně 100 000 Kč (§ 138 odst. 1, 2 TZ)</a:t>
            </a:r>
          </a:p>
        </p:txBody>
      </p:sp>
    </p:spTree>
    <p:extLst>
      <p:ext uri="{BB962C8B-B14F-4D97-AF65-F5344CB8AC3E}">
        <p14:creationId xmlns:p14="http://schemas.microsoft.com/office/powerpoint/2010/main" val="1685956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Legalizace výnosů z trestné činnosti – tzv. praní peněz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>
                <a:solidFill>
                  <a:srgbClr val="FF66FF"/>
                </a:solidFill>
              </a:rPr>
              <a:t> </a:t>
            </a:r>
            <a:r>
              <a:rPr lang="cs-CZ" dirty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pachatel změnil identifikační údaje na motorovém vozidle získaném krádeží jinou osobou a takové vozidlo nechal uvést do provozu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200" dirty="0"/>
              <a:t>usnesení NS sp. zn. 4 Tdo 383/2012 – rozhodnutí č. 11/2013 Sb. rozh. tr., usnesení NS sp. zn. 4 Tdo 382/2012 – rozhodnutí č. 60/2013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byly učiněny takové převody finančních prostředků z majetku s. r. o. do ciziny a v cizině, aby byl zastřen původ peněz, jimiž měla s. r. o. zaplatit DPH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200" dirty="0"/>
              <a:t>usnesení NS sp. zn. 5 Tdo 1495/2015</a:t>
            </a:r>
          </a:p>
        </p:txBody>
      </p:sp>
    </p:spTree>
    <p:extLst>
      <p:ext uri="{BB962C8B-B14F-4D97-AF65-F5344CB8AC3E}">
        <p14:creationId xmlns:p14="http://schemas.microsoft.com/office/powerpoint/2010/main" val="34422409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Legalizace výnosů z trestné činnosti – tzv. praní peněz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Příklady</a:t>
            </a:r>
            <a:r>
              <a:rPr lang="cs-CZ" sz="3200" dirty="0"/>
              <a:t> z praxe:</a:t>
            </a:r>
          </a:p>
          <a:p>
            <a:pPr lvl="1" eaLnBrk="1" hangingPunct="1">
              <a:defRPr/>
            </a:pPr>
            <a:r>
              <a:rPr lang="cs-CZ" dirty="0"/>
              <a:t>zaměstnanec banky neprovedl potřebná opatření podle zákona č. 253/2008 Sb., o opatřeních proti legalizaci výnosů z trestné činnosti, ve znění pozdějších předpisů, a umožnil jiným osobám tzv. vyprat špinavé peníze</a:t>
            </a:r>
          </a:p>
          <a:p>
            <a:pPr lvl="1" eaLnBrk="1" hangingPunct="1">
              <a:defRPr/>
            </a:pPr>
            <a:r>
              <a:rPr lang="cs-CZ" dirty="0"/>
              <a:t>podnikatel založil obchodní společnost a s vědomím, že peníze pocházejí z trestné činnosti, umožnil jejich vložení do základního kapitálu zakládané společnosti nebo na její bankovní účet, aby zakryl původ peněz</a:t>
            </a:r>
          </a:p>
        </p:txBody>
      </p:sp>
    </p:spTree>
    <p:extLst>
      <p:ext uri="{BB962C8B-B14F-4D97-AF65-F5344CB8AC3E}">
        <p14:creationId xmlns:p14="http://schemas.microsoft.com/office/powerpoint/2010/main" val="2026191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Lichva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218 odst. 1 TZ pachatel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zneužívaje něčí rozumové slabosti, tísně, nezkušenosti, lehkomyslnosti nebo něčího rozrušení,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dá sobě nebo jinému poskytnout nebo slíbit plnění, jehož hodnota je k hodnotě vzájemného plnění v hrubém nepoměru (lichva),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takovou pohledávku uplatní nebo v úmyslu uplatnit ji na sebe převede (tzv. palichva)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Nejde o podvod, ale 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zneužití určité situace </a:t>
            </a:r>
            <a:r>
              <a:rPr lang="cs-CZ" dirty="0"/>
              <a:t>poškozeného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 získání </a:t>
            </a:r>
            <a:r>
              <a:rPr lang="cs-CZ" dirty="0">
                <a:solidFill>
                  <a:srgbClr val="FF0000"/>
                </a:solidFill>
              </a:rPr>
              <a:t>hrubě nepoměrného plnění</a:t>
            </a:r>
            <a:r>
              <a:rPr lang="cs-CZ" dirty="0"/>
              <a:t> na jeho úkor pachatelem lichvy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obdobná úprava lichvy v § 1796 NOZ</a:t>
            </a:r>
          </a:p>
        </p:txBody>
      </p:sp>
    </p:spTree>
    <p:extLst>
      <p:ext uri="{BB962C8B-B14F-4D97-AF65-F5344CB8AC3E}">
        <p14:creationId xmlns:p14="http://schemas.microsoft.com/office/powerpoint/2010/main" val="39920776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Lichva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4600" dirty="0">
                <a:solidFill>
                  <a:srgbClr val="FF0000"/>
                </a:solidFill>
              </a:rPr>
              <a:t>Příklady </a:t>
            </a:r>
            <a:r>
              <a:rPr lang="cs-CZ" sz="4600" dirty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3700" dirty="0"/>
              <a:t>zpravidla se vyskytuje zneužití tísnivé finanční situace poškozeného k tomu, aby pachatel (často i podnikatel) získal vysoký úrok z půjčky peněz poskytnuté poškozenému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200" dirty="0"/>
              <a:t>usnesení KS v ČB sp. zn. 3 To 904/99 – rozhodnutí č. 5/2001 Sb. rozh. tr., usnesení NS sp. zn. 5 Tdo 1282/2004 – rozhodnutí č. 52/2005 Sb. rozh. tr., usnesení NS sp. zn. 3 Tdo 225/2012 – rozhodnutí č. 23/2013 Sb. rozh. tr., usnesení NS sp. zn. 5 Tdo 248/2003</a:t>
            </a:r>
          </a:p>
        </p:txBody>
      </p:sp>
    </p:spTree>
    <p:extLst>
      <p:ext uri="{BB962C8B-B14F-4D97-AF65-F5344CB8AC3E}">
        <p14:creationId xmlns:p14="http://schemas.microsoft.com/office/powerpoint/2010/main" val="2212402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Lichva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sz="4600" dirty="0">
                <a:solidFill>
                  <a:srgbClr val="FF0000"/>
                </a:solidFill>
              </a:rPr>
              <a:t>Příklady</a:t>
            </a:r>
            <a:r>
              <a:rPr lang="cs-CZ" sz="4600" dirty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3500" dirty="0"/>
              <a:t>pachatel si nechal zajistit svou pohledávku z půjčky peněz zajišťovacím převodem vlastnického práva k nemovitosti, jejíž hodnota značně převyšovala výši půjčené částky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200" dirty="0"/>
              <a:t>rozsudek NS sp. zn. 4 Tz 6/2001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3500" dirty="0"/>
              <a:t>podobně jednatel s. r. o. zajistil půjčení peněz osobám ve finanční tísni vysokou smluvní pokutou a její vymáhání předal rozhodci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3200" dirty="0"/>
              <a:t>usnesení NS sp. zn. 3 Tdo 1256/2012</a:t>
            </a:r>
          </a:p>
        </p:txBody>
      </p:sp>
    </p:spTree>
    <p:extLst>
      <p:ext uri="{BB962C8B-B14F-4D97-AF65-F5344CB8AC3E}">
        <p14:creationId xmlns:p14="http://schemas.microsoft.com/office/powerpoint/2010/main" val="30119014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Zatajení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219 odst. 1 TZ se ho dopustí,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si </a:t>
            </a:r>
            <a:r>
              <a:rPr lang="cs-CZ" dirty="0">
                <a:solidFill>
                  <a:srgbClr val="FF0000"/>
                </a:solidFill>
              </a:rPr>
              <a:t>přisvojí</a:t>
            </a:r>
            <a:r>
              <a:rPr lang="cs-CZ" dirty="0"/>
              <a:t> cizí věc nikoli nepatrné hodnoty,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která se dostala do jeho moci nálezem, omylem nebo jinak </a:t>
            </a:r>
            <a:r>
              <a:rPr lang="cs-CZ" dirty="0">
                <a:solidFill>
                  <a:srgbClr val="FF0000"/>
                </a:solidFill>
              </a:rPr>
              <a:t>bez přivolení</a:t>
            </a:r>
            <a:r>
              <a:rPr lang="cs-CZ" dirty="0"/>
              <a:t> osoby oprávněné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věc nikoli nepatrné hodnoty: věc v hodnotě alespoň 10 000 Kč (§ 138 odst. 1, 2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</a:t>
            </a:r>
            <a:r>
              <a:rPr lang="cs-CZ" dirty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podnikatel dostal na bankovní účet omylem, jenž nevyvolal, peníze, které si i po zjištění, že mu nepatří, ponechal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5 Tdo 538/2007 – rozhodnutí č. 22/2008 Sb. rozh. tr.</a:t>
            </a:r>
          </a:p>
        </p:txBody>
      </p:sp>
    </p:spTree>
    <p:extLst>
      <p:ext uri="{BB962C8B-B14F-4D97-AF65-F5344CB8AC3E}">
        <p14:creationId xmlns:p14="http://schemas.microsoft.com/office/powerpoint/2010/main" val="15473285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povinnosti při správě cizího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Podle </a:t>
            </a:r>
            <a:r>
              <a:rPr lang="cs-CZ" sz="3400" dirty="0">
                <a:solidFill>
                  <a:srgbClr val="FF0000"/>
                </a:solidFill>
              </a:rPr>
              <a:t>§ 220 odst. 1 TZ </a:t>
            </a:r>
            <a:r>
              <a:rPr lang="cs-CZ" sz="3400" dirty="0"/>
              <a:t>ho spáchá,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úmyslně poruší podle zákona mu uloženou nebo smluvně převzatou povinnost opatrovat nebo spravovat cizí majetek,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a tím jinému způsobí škodu nikoli malou (nejméně 50 000 Kč)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Podle </a:t>
            </a:r>
            <a:r>
              <a:rPr lang="cs-CZ" sz="3400" dirty="0">
                <a:solidFill>
                  <a:srgbClr val="FF0000"/>
                </a:solidFill>
              </a:rPr>
              <a:t>§ 221 odst. 1 TZ </a:t>
            </a:r>
            <a:r>
              <a:rPr lang="cs-CZ" sz="3400" dirty="0"/>
              <a:t>ho spáchá,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z hrubé nedbalosti (§ 16 odst. 2 TZ) poruší podle zákona mu uloženou nebo smluvně převzatou důležitou povinnost při opatrování nebo správě cizího majetku,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a tím jinému způsobí značnou škodu (nejméně 1 000 000 Kč)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Ustanovení § 220 TZ se uplatní subsidiárně ve vztahu k § 206 TZ (zpronevěra)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jestliže si pachatel přisvojí věc z cizího spravovaného majetku, spáchá zpronevěru, a nikoli trestný čin podle § 220 TZ</a:t>
            </a:r>
          </a:p>
        </p:txBody>
      </p:sp>
    </p:spTree>
    <p:extLst>
      <p:ext uri="{BB962C8B-B14F-4D97-AF65-F5344CB8AC3E}">
        <p14:creationId xmlns:p14="http://schemas.microsoft.com/office/powerpoint/2010/main" val="314004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Škoda v trestním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2800" dirty="0"/>
              <a:t>Škoda způsobená trestným činem je </a:t>
            </a:r>
            <a:r>
              <a:rPr lang="cs-CZ" sz="2800" dirty="0">
                <a:solidFill>
                  <a:srgbClr val="FF0000"/>
                </a:solidFill>
              </a:rPr>
              <a:t>zákonným znakem </a:t>
            </a:r>
            <a:r>
              <a:rPr lang="cs-CZ" sz="2800" dirty="0"/>
              <a:t>zejména u trestných činů proti majetku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2800" dirty="0"/>
              <a:t>Určitá (vyšší) výše škody je </a:t>
            </a:r>
            <a:r>
              <a:rPr lang="cs-CZ" sz="2800" dirty="0">
                <a:solidFill>
                  <a:srgbClr val="FF0000"/>
                </a:solidFill>
              </a:rPr>
              <a:t>znakem kvalifikované</a:t>
            </a:r>
            <a:r>
              <a:rPr lang="cs-CZ" sz="2800" dirty="0"/>
              <a:t> skutkové podstaty trestného činu</a:t>
            </a:r>
          </a:p>
          <a:p>
            <a:pPr lvl="1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300" dirty="0"/>
              <a:t>znamená možnost uložení vyššího a přísnějšího trestu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2800" dirty="0"/>
              <a:t>Škoda je </a:t>
            </a:r>
            <a:r>
              <a:rPr lang="cs-CZ" sz="2800" dirty="0">
                <a:solidFill>
                  <a:srgbClr val="FF0000"/>
                </a:solidFill>
              </a:rPr>
              <a:t>jinou okolností</a:t>
            </a:r>
            <a:r>
              <a:rPr lang="cs-CZ" sz="2800" dirty="0"/>
              <a:t>, která určuje povahu a závažnost trestného činu (§ 39 odst. 2 TZ), nebo je </a:t>
            </a:r>
            <a:r>
              <a:rPr lang="cs-CZ" sz="2800" dirty="0">
                <a:solidFill>
                  <a:srgbClr val="FF0000"/>
                </a:solidFill>
              </a:rPr>
              <a:t>přitěžující okolností </a:t>
            </a:r>
            <a:r>
              <a:rPr lang="cs-CZ" sz="2800" dirty="0"/>
              <a:t>[§ 42 písm. k) TZ]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2800" dirty="0"/>
              <a:t>Škoda je důvodem pro rozhodnutí o její </a:t>
            </a:r>
            <a:r>
              <a:rPr lang="cs-CZ" sz="2800" dirty="0">
                <a:solidFill>
                  <a:srgbClr val="FF0000"/>
                </a:solidFill>
              </a:rPr>
              <a:t>náhradě</a:t>
            </a:r>
            <a:r>
              <a:rPr lang="cs-CZ" sz="2800" dirty="0"/>
              <a:t> v trestním řízení (§ 43 odst. 3, § 228 TŘ)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2800" dirty="0"/>
              <a:t>Podobný význam má i </a:t>
            </a:r>
            <a:r>
              <a:rPr lang="cs-CZ" sz="2800" dirty="0">
                <a:solidFill>
                  <a:srgbClr val="FF0000"/>
                </a:solidFill>
              </a:rPr>
              <a:t>prospěch</a:t>
            </a:r>
            <a:r>
              <a:rPr lang="cs-CZ" sz="2800" dirty="0"/>
              <a:t> získaný trestným činem a jeho výše</a:t>
            </a:r>
          </a:p>
        </p:txBody>
      </p:sp>
    </p:spTree>
    <p:extLst>
      <p:ext uri="{BB962C8B-B14F-4D97-AF65-F5344CB8AC3E}">
        <p14:creationId xmlns:p14="http://schemas.microsoft.com/office/powerpoint/2010/main" val="23022494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povinnosti při správě cizího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Správa </a:t>
            </a:r>
            <a:r>
              <a:rPr lang="cs-CZ" sz="3200" dirty="0"/>
              <a:t>cizího majetku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upravena obecně v ustanoveních § 1400 až § 1447 NOZ, včetně povinnosti péče řádného hospodáře (§ 1411 NOZ)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tato ustanovení se však nepoužijí v případě práv a povinností mezi obchodní korporací a členem jejího orgánu,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2200" dirty="0"/>
              <a:t>ale uplatní se zde ustanovení o příkazu podle § 2430 a násl. NOZ (§ 59 odst. 1 ZOK),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2200" dirty="0"/>
              <a:t>zejména povinnost jednat poctivě, pečlivě, informovaně a loajálně</a:t>
            </a:r>
          </a:p>
        </p:txBody>
      </p:sp>
    </p:spTree>
    <p:extLst>
      <p:ext uri="{BB962C8B-B14F-4D97-AF65-F5344CB8AC3E}">
        <p14:creationId xmlns:p14="http://schemas.microsoft.com/office/powerpoint/2010/main" val="30391507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povinnosti při správě cizího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Správa </a:t>
            </a:r>
            <a:r>
              <a:rPr lang="cs-CZ" dirty="0"/>
              <a:t>cizího majetku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pro výkon funkce člena voleného orgánu platí obecné ustanovení § 159 odst. 1 NOZ o </a:t>
            </a:r>
            <a:r>
              <a:rPr lang="cs-CZ" dirty="0">
                <a:solidFill>
                  <a:srgbClr val="FF0000"/>
                </a:solidFill>
              </a:rPr>
              <a:t>péči řádného hospodáře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 případě obchodních korporací (obchodních společností a družstev) se uplatní zejména ustanovení § 51 a § 52 ZOK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jednání pečlivě a s potřebnými znalostmi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jednání informovaně a v obhajitelném zájmu obch. korporace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Povinnost ve smyslu § 220 odst. 1 a § 221 odst. 1 TZ může být v jiných předpisech označena různě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péče řádného hospodáře, odborná péče, náležitá péče, obhospodařování majetku, nakládání s ním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4257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povinnosti při správě cizího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z praxe:</a:t>
            </a:r>
          </a:p>
          <a:p>
            <a:pPr lvl="1" eaLnBrk="1" hangingPunct="1">
              <a:defRPr/>
            </a:pPr>
            <a:r>
              <a:rPr lang="cs-CZ" dirty="0"/>
              <a:t>typicky jde o porušení povinnosti statutárního orgánu družstva či obchodní společnosti vykonávat svou působnost </a:t>
            </a:r>
            <a:r>
              <a:rPr lang="cs-CZ" dirty="0">
                <a:solidFill>
                  <a:srgbClr val="FF0000"/>
                </a:solidFill>
              </a:rPr>
              <a:t>s péčí řádného hospodáře</a:t>
            </a:r>
          </a:p>
          <a:p>
            <a:pPr lvl="2" eaLnBrk="1" hangingPunct="1">
              <a:defRPr/>
            </a:pPr>
            <a:r>
              <a:rPr lang="cs-CZ" sz="2200" dirty="0"/>
              <a:t>nyní § 51 a § 52 ZOK</a:t>
            </a:r>
          </a:p>
          <a:p>
            <a:pPr lvl="2" eaLnBrk="1" hangingPunct="1">
              <a:defRPr/>
            </a:pPr>
            <a:r>
              <a:rPr lang="cs-CZ" sz="2200" dirty="0"/>
              <a:t>dříve § 79a, § 135 odst. 2, § 194 odst. 5, § 243 odst. 8 obchodního zákoníku</a:t>
            </a:r>
          </a:p>
          <a:p>
            <a:pPr lvl="2" eaLnBrk="1" hangingPunct="1">
              <a:defRPr/>
            </a:pPr>
            <a:r>
              <a:rPr lang="cs-CZ" sz="2200" dirty="0"/>
              <a:t>usnesení NS sp. zn. 15 Tdo 294/2009 – rozhodnutí č. 41/2010 Sb. rozh. tr., usnesení NS sp. zn. 5 Tdo 1224/2006, usnesení NS sp. zn. 5 Tdo 638/2007</a:t>
            </a:r>
          </a:p>
        </p:txBody>
      </p:sp>
    </p:spTree>
    <p:extLst>
      <p:ext uri="{BB962C8B-B14F-4D97-AF65-F5344CB8AC3E}">
        <p14:creationId xmlns:p14="http://schemas.microsoft.com/office/powerpoint/2010/main" val="7923705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povinnosti při správě cizího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z praxe: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porušení povinnosti zaměstnance řádně hospodařit s majetkem svého zaměstnavatele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 </a:t>
            </a:r>
            <a:r>
              <a:rPr lang="cs-CZ" sz="2200" dirty="0"/>
              <a:t>usnesení NS sp. zn. 15 Tdo 1316/2006 – rozhodnutí č. 25/2008 Sb. rozh. tr., usnesení NS sp. zn. 5 Tdo 1510/2006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porušení povinnosti insolvenčního správce (správce konkursní podstaty) řádně spravovat majetek v majetkové (konkursní) podstatě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 </a:t>
            </a:r>
            <a:r>
              <a:rPr lang="cs-CZ" sz="2200" dirty="0"/>
              <a:t>usnesení NS sp. zn. 5 Tdo 923/2009 – rozhodnutí č.  34/2010 Sb. rozh. tr.</a:t>
            </a:r>
          </a:p>
        </p:txBody>
      </p:sp>
    </p:spTree>
    <p:extLst>
      <p:ext uri="{BB962C8B-B14F-4D97-AF65-F5344CB8AC3E}">
        <p14:creationId xmlns:p14="http://schemas.microsoft.com/office/powerpoint/2010/main" val="6618486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věřitele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Podle § 222 odst. 1, 2 TZ dvě varianty: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poškození </a:t>
            </a:r>
            <a:r>
              <a:rPr lang="cs-CZ" dirty="0">
                <a:solidFill>
                  <a:srgbClr val="FF0000"/>
                </a:solidFill>
              </a:rPr>
              <a:t>vlastního věřitele</a:t>
            </a:r>
            <a:r>
              <a:rPr lang="cs-CZ" dirty="0"/>
              <a:t> (odst. 1)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pachatel činí různé skutečné či fiktivní dispozice s vlastním majetkem či majetkem PO, která je dlužníkem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poškození věřitele </a:t>
            </a:r>
            <a:r>
              <a:rPr lang="cs-CZ" dirty="0">
                <a:solidFill>
                  <a:srgbClr val="FF0000"/>
                </a:solidFill>
              </a:rPr>
              <a:t>jiné osoby</a:t>
            </a:r>
            <a:r>
              <a:rPr lang="cs-CZ" dirty="0"/>
              <a:t> (odst. 2)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pachatel činí skutečné či fiktivní dispozice s majetkem jiné osoby, která je dlužníkem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v obou případech se vyžaduje způsobení </a:t>
            </a:r>
            <a:r>
              <a:rPr lang="cs-CZ" dirty="0">
                <a:solidFill>
                  <a:srgbClr val="FF0000"/>
                </a:solidFill>
              </a:rPr>
              <a:t>škody</a:t>
            </a:r>
            <a:r>
              <a:rPr lang="cs-CZ" dirty="0"/>
              <a:t> nikoli malé na cizím majetku (na majetku věřitele)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nikoli malá škoda: škoda ve výši </a:t>
            </a:r>
            <a:r>
              <a:rPr lang="cs-CZ" dirty="0">
                <a:solidFill>
                  <a:srgbClr val="FF0000"/>
                </a:solidFill>
              </a:rPr>
              <a:t>nejméně 50 000 Kč</a:t>
            </a:r>
          </a:p>
        </p:txBody>
      </p:sp>
    </p:spTree>
    <p:extLst>
      <p:ext uri="{BB962C8B-B14F-4D97-AF65-F5344CB8AC3E}">
        <p14:creationId xmlns:p14="http://schemas.microsoft.com/office/powerpoint/2010/main" val="472063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věřitele – vlastního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300" dirty="0"/>
              <a:t>Podle </a:t>
            </a:r>
            <a:r>
              <a:rPr lang="cs-CZ" sz="3300" dirty="0">
                <a:solidFill>
                  <a:srgbClr val="FF0000"/>
                </a:solidFill>
              </a:rPr>
              <a:t>§ 222 odst. 1 TZ </a:t>
            </a:r>
            <a:r>
              <a:rPr lang="cs-CZ" sz="3300" dirty="0"/>
              <a:t>ho spáchá ten, kdo,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byť i jen částečně, </a:t>
            </a:r>
            <a:r>
              <a:rPr lang="cs-CZ" dirty="0">
                <a:solidFill>
                  <a:srgbClr val="FF0000"/>
                </a:solidFill>
              </a:rPr>
              <a:t>zmaří</a:t>
            </a:r>
            <a:r>
              <a:rPr lang="cs-CZ" dirty="0"/>
              <a:t> uspokojení svého věřitele tím, že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zničí, poškodí, zatají, zcizí, učiní neupotřebitelnou, nebo odstraní, byť i jen část svého majetku,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postoupí svou pohledávku, anebo převezme dluh jiného,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zatíží věc, která je předmětem závazku, nebo ji pronajme,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předstírá nebo uzná neexistující právo nebo závazek,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předstírá nebo uzná právo nebo závazek ve větším rozsahu, než odpovídá skutečnosti,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předstírá splnění závazku, nebo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předstírá úpadek nebo svůj majetek jinak zdánlivě zmenšuje nebo předstírá jeho zánik</a:t>
            </a:r>
          </a:p>
        </p:txBody>
      </p:sp>
    </p:spTree>
    <p:extLst>
      <p:ext uri="{BB962C8B-B14F-4D97-AF65-F5344CB8AC3E}">
        <p14:creationId xmlns:p14="http://schemas.microsoft.com/office/powerpoint/2010/main" val="37094566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věřitele – cizího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500" dirty="0"/>
              <a:t>Podle </a:t>
            </a:r>
            <a:r>
              <a:rPr lang="cs-CZ" sz="3500" dirty="0">
                <a:solidFill>
                  <a:srgbClr val="FF0000"/>
                </a:solidFill>
              </a:rPr>
              <a:t>§ 222 odst. 2 TZ </a:t>
            </a:r>
            <a:r>
              <a:rPr lang="cs-CZ" sz="3500" dirty="0"/>
              <a:t>ho spáchá ten,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3000" dirty="0"/>
              <a:t>byť i jen částečně,</a:t>
            </a:r>
            <a:r>
              <a:rPr lang="cs-CZ" sz="3000" dirty="0">
                <a:solidFill>
                  <a:srgbClr val="FF0000"/>
                </a:solidFill>
              </a:rPr>
              <a:t> zmaří </a:t>
            </a:r>
            <a:r>
              <a:rPr lang="cs-CZ" sz="3000" dirty="0"/>
              <a:t>uspokojení věřitele jiné osoby tím, že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zničí, poškodí, zatají, zcizí, učiní neupotřebitelnou nebo odstraní, byť i jen část majetku dlužníka, nebo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 k majetku dlužníka uplatní neexistující právo nebo pohledávku nebo existující právo nebo pohledávku ve vyšší hodnotě či lepším pořadí, než jaké má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500" dirty="0"/>
              <a:t>Jde o zvláštní případ pomoci dlužníkovi jinou osobou</a:t>
            </a:r>
          </a:p>
        </p:txBody>
      </p:sp>
    </p:spTree>
    <p:extLst>
      <p:ext uri="{BB962C8B-B14F-4D97-AF65-F5344CB8AC3E}">
        <p14:creationId xmlns:p14="http://schemas.microsoft.com/office/powerpoint/2010/main" val="31241951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věřitele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Příklady </a:t>
            </a:r>
            <a:r>
              <a:rPr lang="cs-CZ" sz="3100" dirty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převod majetku podnikatele, který je dlužníkem, do základního kapitálu zakládané obchodní společnosti, aniž byly uhrazeny pohledávky věřitelů dlužníka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5 Tdo 523/2006 – rozhodnutí č. 26/2007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prodej věci dlužníka (motorového vozidla) použitelné po zpeněžení k uspokojení pohledávek věřitelů a použití výtěžku z prodeje k leasingu jiné věci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KS v ČB sp. zn. 3 To 982/2000 – rozhodnutí č. 12/2002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darování nemovitosti dlužníka, která je použitelná k uspokojení pohledávek věřitelů, rodinnému příslušníkovi dlužníka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5 Tdo 1354/2006</a:t>
            </a:r>
          </a:p>
        </p:txBody>
      </p:sp>
    </p:spTree>
    <p:extLst>
      <p:ext uri="{BB962C8B-B14F-4D97-AF65-F5344CB8AC3E}">
        <p14:creationId xmlns:p14="http://schemas.microsoft.com/office/powerpoint/2010/main" val="15283982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věřitele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odstraňování majetku s. r. o., která je dlužníkem, jejím jednatelem ke škodě věřitelů této s. r. o.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účelové převody majetku na spřízněné osoby, prodej majetku a nepoužití jeho výtěžku k uspokojení věřitelů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3 Tdo 823/2002, usnesení NS sp. zn. 5 Tdo 1495/2015, usnesení NS sp. zn. 5 Tdo 922/2018 – rozhodnutí č. 43/2019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zřízení zástavního práva k majetku dlužníka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5 Tdo 1300/2015 – rozhodnutí č. 21/2016 Sb. rozh. tr.</a:t>
            </a:r>
          </a:p>
        </p:txBody>
      </p:sp>
    </p:spTree>
    <p:extLst>
      <p:ext uri="{BB962C8B-B14F-4D97-AF65-F5344CB8AC3E}">
        <p14:creationId xmlns:p14="http://schemas.microsoft.com/office/powerpoint/2010/main" val="16452018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Zvýhodnění věřitele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223 odst. 1 TZ se ho dopustí,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jako dlužník, který je v úpadku, </a:t>
            </a:r>
            <a:r>
              <a:rPr lang="cs-CZ" dirty="0">
                <a:solidFill>
                  <a:srgbClr val="FF0000"/>
                </a:solidFill>
              </a:rPr>
              <a:t>zmaří</a:t>
            </a:r>
            <a:r>
              <a:rPr lang="cs-CZ" dirty="0"/>
              <a:t>, byť i jen částečně, uspokojení svého věřitele zvýhodněním jiného věřitele,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a způsobí tím na cizím majetku škodu nikoli malou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škoda nikoli malá: škoda ve výši nejméně </a:t>
            </a:r>
            <a:r>
              <a:rPr lang="cs-CZ" dirty="0">
                <a:solidFill>
                  <a:srgbClr val="FF0000"/>
                </a:solidFill>
              </a:rPr>
              <a:t>50 000 Kč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Pachatelem může být jen </a:t>
            </a:r>
            <a:r>
              <a:rPr lang="cs-CZ" sz="3100" dirty="0">
                <a:solidFill>
                  <a:srgbClr val="FF0000"/>
                </a:solidFill>
              </a:rPr>
              <a:t>dlužník</a:t>
            </a:r>
            <a:r>
              <a:rPr lang="cs-CZ" sz="3100" dirty="0"/>
              <a:t>, který je v úpadku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Úpadek </a:t>
            </a:r>
            <a:r>
              <a:rPr lang="cs-CZ" sz="3100" dirty="0"/>
              <a:t>dlužníka se posuzuje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podle § 3 zákona č. 182/2006 Sb., insolvenčního zákona, ve znění pozdějších předpisů, tj.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jde o platební neschopnost nebo předlužení (resp. obojí)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nemusí však být zahájeno a konáno insolvenční řízení ani podán návrh na jeho zahájení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KS v ČB sp. zn. 4 To 751/2001 – rozhodnutí č. 10/2003 Sb. rozh. tr.</a:t>
            </a:r>
          </a:p>
        </p:txBody>
      </p:sp>
    </p:spTree>
    <p:extLst>
      <p:ext uri="{BB962C8B-B14F-4D97-AF65-F5344CB8AC3E}">
        <p14:creationId xmlns:p14="http://schemas.microsoft.com/office/powerpoint/2010/main" val="2981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Výše škody v trestním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3100" dirty="0"/>
              <a:t>Jde o pět kategorií </a:t>
            </a:r>
            <a:r>
              <a:rPr lang="cs-CZ" sz="3100" dirty="0">
                <a:solidFill>
                  <a:srgbClr val="FF0000"/>
                </a:solidFill>
              </a:rPr>
              <a:t>výše škody</a:t>
            </a:r>
            <a:r>
              <a:rPr lang="cs-CZ" sz="3100" dirty="0"/>
              <a:t> podle § 138 odst. 1 TZ: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škoda nikoli nepatrná – nejméně </a:t>
            </a:r>
            <a:r>
              <a:rPr lang="cs-CZ" sz="2600" dirty="0">
                <a:solidFill>
                  <a:srgbClr val="FF0000"/>
                </a:solidFill>
              </a:rPr>
              <a:t>10 000 Kč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škoda nikoli malá – nejméně </a:t>
            </a:r>
            <a:r>
              <a:rPr lang="cs-CZ" sz="2600" dirty="0">
                <a:solidFill>
                  <a:srgbClr val="FF0000"/>
                </a:solidFill>
              </a:rPr>
              <a:t>50 000 Kč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větší škoda – nejméně </a:t>
            </a:r>
            <a:r>
              <a:rPr lang="cs-CZ" sz="2600" dirty="0">
                <a:solidFill>
                  <a:srgbClr val="FF0000"/>
                </a:solidFill>
              </a:rPr>
              <a:t>100 000 Kč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značná škoda – nejméně </a:t>
            </a:r>
            <a:r>
              <a:rPr lang="cs-CZ" sz="2600" dirty="0">
                <a:solidFill>
                  <a:srgbClr val="FF0000"/>
                </a:solidFill>
              </a:rPr>
              <a:t>1 000 000 Kč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škoda velkého rozsahu – nejméně </a:t>
            </a:r>
            <a:r>
              <a:rPr lang="cs-CZ" sz="2600" dirty="0">
                <a:solidFill>
                  <a:srgbClr val="FF0000"/>
                </a:solidFill>
              </a:rPr>
              <a:t>10 000 000 Kč</a:t>
            </a:r>
          </a:p>
          <a:p>
            <a:pPr lvl="1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900" dirty="0"/>
              <a:t>Do 30. 9. 2020 to byly poloviční částky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3100" dirty="0"/>
              <a:t>Stejné částky se použijí podle § 138 odst. 2 TZ při stanovení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výše </a:t>
            </a:r>
            <a:r>
              <a:rPr lang="cs-CZ" sz="2600" dirty="0">
                <a:solidFill>
                  <a:srgbClr val="FF0000"/>
                </a:solidFill>
              </a:rPr>
              <a:t>prospěchu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nákladů k odstranění poškození životního prostředí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hodnoty věci</a:t>
            </a:r>
          </a:p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3100" dirty="0"/>
              <a:t>Obdobně se vymezuje </a:t>
            </a:r>
            <a:r>
              <a:rPr lang="cs-CZ" sz="3100" dirty="0">
                <a:solidFill>
                  <a:srgbClr val="FF0000"/>
                </a:solidFill>
              </a:rPr>
              <a:t>rozsah</a:t>
            </a:r>
          </a:p>
          <a:p>
            <a:pPr lvl="2" eaLnBrk="1" hangingPunct="1">
              <a:lnSpc>
                <a:spcPct val="120000"/>
              </a:lnSpc>
              <a:buClr>
                <a:schemeClr val="accent6"/>
              </a:buClr>
              <a:defRPr/>
            </a:pPr>
            <a:r>
              <a:rPr lang="cs-CZ" sz="2600" dirty="0"/>
              <a:t>např. podle § 211 odst. 2, § 240, § 248 TZ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13857091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Zvýhodnění věřitele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>
                <a:solidFill>
                  <a:srgbClr val="FF0000"/>
                </a:solidFill>
              </a:rPr>
              <a:t>Příklady</a:t>
            </a:r>
            <a:r>
              <a:rPr lang="cs-CZ" sz="3400" dirty="0"/>
              <a:t> 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jednatel s. r. o., která byla v úpadku, si z jejího majetku vzal peníze, které jí půjčil k překlenutí finančních problémů, ale tím nezbyly peníze k uspokojení pohledávek ostatních věřitelů s. r. o.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usnesení NS sp. zn. 5 Tdo 204/2007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dlužník, který byl v úpadku, zvýhodnil jednoho ze svých věřitelů tím, že započetl svou pohledávku vůči jeho pohledávce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usnesení NS sp. zn. 8 Tdo 242/2004 – rozhodnutí č. 6/2005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podnikatel, který byl v úpadku, poskytl jinému podnikateli plnění v podobě zálohové platby za objednané zboží, ale nezbyly mu peníze na úhradu ostatních dluhů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usnesení NS sp. zn. 3 Tz 53/98</a:t>
            </a:r>
          </a:p>
          <a:p>
            <a:pPr lvl="2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6228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Způsobení úpadku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</a:t>
            </a:r>
            <a:r>
              <a:rPr lang="cs-CZ" sz="3100" dirty="0">
                <a:solidFill>
                  <a:srgbClr val="FF0000"/>
                </a:solidFill>
              </a:rPr>
              <a:t>§ 224 odst. 1 TZ </a:t>
            </a:r>
            <a:r>
              <a:rPr lang="cs-CZ" sz="3100" dirty="0"/>
              <a:t>se ho dopustí, kdo byť i z hrubé nedbalosti, si </a:t>
            </a:r>
            <a:r>
              <a:rPr lang="cs-CZ" sz="3100" dirty="0">
                <a:solidFill>
                  <a:srgbClr val="FF0000"/>
                </a:solidFill>
              </a:rPr>
              <a:t>přivodí úpadek </a:t>
            </a:r>
            <a:r>
              <a:rPr lang="cs-CZ" sz="3100" dirty="0"/>
              <a:t>tím, že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činí vydání hrubě nepřiměřená svým majetkovým poměrům,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spravuje svůj majetek způsobem, který neodpovídá zákonem mu uloženým nebo smluvně převzatým povinnostem nebo je s nimi v hrubém nepoměru,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užívá poskytnutý úvěr v rozporu nebo hrubém nepoměru s jeho účelem,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poskytuje ze svého majetku půjčky nebo úvěry jiným osobám, ač to je v hrubém nepoměru k jeho majetkovým poměrům,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učiní nad rámec obvyklého podnikatelského rizika obchod nebo operaci, která nenáleží k jeho pravidelné podnikatelské činnosti nebo je v hrubém nepoměru k jeho majetkovým poměrům</a:t>
            </a:r>
          </a:p>
        </p:txBody>
      </p:sp>
    </p:spTree>
    <p:extLst>
      <p:ext uri="{BB962C8B-B14F-4D97-AF65-F5344CB8AC3E}">
        <p14:creationId xmlns:p14="http://schemas.microsoft.com/office/powerpoint/2010/main" val="39249207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Způsobení úpadku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§ 224 odst. 2 TZ </a:t>
            </a:r>
            <a:r>
              <a:rPr lang="cs-CZ" dirty="0"/>
              <a:t>ho spáchá, kdo úmyslně nebo z hrubé nedbalosti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přijme nový závazek nebo zřídí zástavu,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ač ví, že </a:t>
            </a:r>
            <a:r>
              <a:rPr lang="cs-CZ" dirty="0">
                <a:solidFill>
                  <a:srgbClr val="FF0000"/>
                </a:solidFill>
              </a:rPr>
              <a:t>je v úpadku</a:t>
            </a:r>
            <a:r>
              <a:rPr lang="cs-CZ" dirty="0"/>
              <a:t>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a tím zhorší postavení dosavadních věřitelů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Úpadek</a:t>
            </a:r>
            <a:r>
              <a:rPr lang="cs-CZ" dirty="0"/>
              <a:t> se posuzuje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podle § 3 insolvenčního zákona (č. 182/2006 Sb., ve znění pozdějších předpisů)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jde o platební neschopnost nebo předlužení (resp. obojí)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Hrubá nedbalost se posuzuje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podle § 16 odst. 2 TZ – zřejmá bezohlednost pachatele</a:t>
            </a:r>
          </a:p>
        </p:txBody>
      </p:sp>
    </p:spTree>
    <p:extLst>
      <p:ext uri="{BB962C8B-B14F-4D97-AF65-F5344CB8AC3E}">
        <p14:creationId xmlns:p14="http://schemas.microsoft.com/office/powerpoint/2010/main" val="9887901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Způsobení úpadku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 </a:t>
            </a:r>
            <a:r>
              <a:rPr lang="cs-CZ" dirty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podnikatel si po skončení dřívějšího podnikání ponechal dluhy z něj vzniklé a v novém podnikání v rámci s. r. o. prohluboval její zadlužení a stále přijímal nové závazky až do prohlášení konkursu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5 Tdo 806/2007 – rozhodnutí č. 39/2008 Sb. rozh. tr.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podnikatel, který byl v úpadku, přijal nový úvěr od banky a dal jí do zástavy jedinou nemovitost, kterou vlastnil, aniž bylo reálné s ohledem na celkový stav jeho majetku, aby úvěr splatil, což také neučinil, přičemž zástava nepostačovala k uspokojení všech jeho závazků</a:t>
            </a:r>
          </a:p>
        </p:txBody>
      </p:sp>
    </p:spTree>
    <p:extLst>
      <p:ext uri="{BB962C8B-B14F-4D97-AF65-F5344CB8AC3E}">
        <p14:creationId xmlns:p14="http://schemas.microsoft.com/office/powerpoint/2010/main" val="28390384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povinnosti v insolvenčním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225 TZ se ho dopustí,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v insolvenčním řízení </a:t>
            </a:r>
            <a:r>
              <a:rPr lang="cs-CZ" dirty="0">
                <a:solidFill>
                  <a:srgbClr val="FF0000"/>
                </a:solidFill>
              </a:rPr>
              <a:t>maří nebo hrubě ztěžuje </a:t>
            </a:r>
            <a:r>
              <a:rPr lang="cs-CZ" dirty="0"/>
              <a:t>výkon funkce insolvenčního správce,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a tím </a:t>
            </a:r>
            <a:r>
              <a:rPr lang="cs-CZ" dirty="0">
                <a:solidFill>
                  <a:srgbClr val="FF0000"/>
                </a:solidFill>
              </a:rPr>
              <a:t>ohrozí účel </a:t>
            </a:r>
            <a:r>
              <a:rPr lang="cs-CZ" dirty="0"/>
              <a:t>insolvenčního řízení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Jde o postup podle zákona č. 182/2006 Sb., insolvenčního zákona, ve znění pozdějších předpisů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vůči insolvenčnímu správci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Pachatelem může být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dlužník</a:t>
            </a:r>
            <a:r>
              <a:rPr lang="cs-CZ" dirty="0"/>
              <a:t>, resp. osoba jednající za dlužníka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kdokoli jiný</a:t>
            </a:r>
            <a:r>
              <a:rPr lang="cs-CZ" dirty="0"/>
              <a:t>, pokud neposkytne insolvenčnímu správci potřebnou součinnost</a:t>
            </a:r>
          </a:p>
        </p:txBody>
      </p:sp>
    </p:spTree>
    <p:extLst>
      <p:ext uri="{BB962C8B-B14F-4D97-AF65-F5344CB8AC3E}">
        <p14:creationId xmlns:p14="http://schemas.microsoft.com/office/powerpoint/2010/main" val="7547793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povinnosti v insolvenčním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300" dirty="0">
                <a:solidFill>
                  <a:srgbClr val="FF0000"/>
                </a:solidFill>
              </a:rPr>
              <a:t>Příklady </a:t>
            </a:r>
            <a:r>
              <a:rPr lang="cs-CZ" sz="3300" dirty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podnikatel jako dlužník v úpadku odmítl předat insolvenčnímu správci účetnictví, majetek (např. motorové vozidlo), klíče od provozovny, peníze na účtu u banky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6 Tdo 153/2003, usnesení NS sp. zn. 3 Tdo 492/2004, usnesení NS sp. zn. 5 Tdo 777/2005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jiná osoba (např. i jiný podnikatel) odmítla vydat majetek (např. vypůjčené motorové vozidlo) do majetkové podstaty nebo poskytnout insolvenčnímu správci jinou potřebnou součinnost</a:t>
            </a:r>
          </a:p>
        </p:txBody>
      </p:sp>
    </p:spTree>
    <p:extLst>
      <p:ext uri="{BB962C8B-B14F-4D97-AF65-F5344CB8AC3E}">
        <p14:creationId xmlns:p14="http://schemas.microsoft.com/office/powerpoint/2010/main" val="10570051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Pletichy v insolvenčním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300" dirty="0"/>
              <a:t>Podle § 226 TZ se jich dopustí,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jako věřitel v souvislosti s hlasováním věřitelů v insolvenčním řízení </a:t>
            </a:r>
            <a:r>
              <a:rPr lang="cs-CZ" dirty="0">
                <a:solidFill>
                  <a:srgbClr val="FF0000"/>
                </a:solidFill>
              </a:rPr>
              <a:t>přijme nebo si dá slíbit </a:t>
            </a:r>
            <a:r>
              <a:rPr lang="cs-CZ" dirty="0"/>
              <a:t>v rozporu se zásadami a pravidly insolvenčního řízení majetkový nebo jiný </a:t>
            </a:r>
            <a:r>
              <a:rPr lang="cs-CZ" dirty="0">
                <a:solidFill>
                  <a:srgbClr val="FF0000"/>
                </a:solidFill>
              </a:rPr>
              <a:t>prospěch </a:t>
            </a:r>
            <a:r>
              <a:rPr lang="cs-CZ" dirty="0"/>
              <a:t>(odst. 1)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věřiteli v souvislosti s hlasováním věřitelů v insolvenčním řízení </a:t>
            </a:r>
            <a:r>
              <a:rPr lang="cs-CZ" dirty="0">
                <a:solidFill>
                  <a:srgbClr val="FF0000"/>
                </a:solidFill>
              </a:rPr>
              <a:t>poskytne, nabídne nebo slíbí </a:t>
            </a:r>
            <a:r>
              <a:rPr lang="cs-CZ" dirty="0"/>
              <a:t>v rozporu se zásadami a pravidly insolvenčního řízení majetkový nebo jiný </a:t>
            </a:r>
            <a:r>
              <a:rPr lang="cs-CZ" dirty="0">
                <a:solidFill>
                  <a:srgbClr val="FF0000"/>
                </a:solidFill>
              </a:rPr>
              <a:t>prospěch </a:t>
            </a:r>
            <a:r>
              <a:rPr lang="cs-CZ" dirty="0"/>
              <a:t>(odst. 2)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jako insolvenční správce, člen věřitelského výboru nebo zástupce věřitelů v insolvenčním řízení </a:t>
            </a:r>
            <a:r>
              <a:rPr lang="cs-CZ" dirty="0">
                <a:solidFill>
                  <a:srgbClr val="FF0000"/>
                </a:solidFill>
              </a:rPr>
              <a:t>přijme nebo si dá slíbit </a:t>
            </a:r>
            <a:r>
              <a:rPr lang="cs-CZ" dirty="0"/>
              <a:t>pro sebe nebo jiného ke škodě věřitelů majetkový nebo jiný </a:t>
            </a:r>
            <a:r>
              <a:rPr lang="cs-CZ" dirty="0">
                <a:solidFill>
                  <a:srgbClr val="FF0000"/>
                </a:solidFill>
              </a:rPr>
              <a:t>prospěch</a:t>
            </a:r>
            <a:r>
              <a:rPr lang="cs-CZ" dirty="0"/>
              <a:t>, který mu nepřísluší (odst. 3)</a:t>
            </a:r>
          </a:p>
        </p:txBody>
      </p:sp>
    </p:spTree>
    <p:extLst>
      <p:ext uri="{BB962C8B-B14F-4D97-AF65-F5344CB8AC3E}">
        <p14:creationId xmlns:p14="http://schemas.microsoft.com/office/powerpoint/2010/main" val="5759517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Pletichy v insolvenčním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Jde o postup podle zákona č. 182/2006 Sb., insolvenčního zákona, ve znění pozdějších předpisů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Podle § 226 TZ se však posoudí jen případy, na které se nevztahují obecná ustanovení o </a:t>
            </a:r>
            <a:r>
              <a:rPr lang="cs-CZ" sz="3200" dirty="0">
                <a:solidFill>
                  <a:srgbClr val="FF0000"/>
                </a:solidFill>
              </a:rPr>
              <a:t>úplatkářství</a:t>
            </a:r>
            <a:r>
              <a:rPr lang="cs-CZ" sz="3200" dirty="0"/>
              <a:t> podle § 331 až § 334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usnesení NS sp. zn. 15 Tdo 885/2013 – rozhodnutí č. 2/2015-I., II. Sb. rozh. tr.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Insolvenční správce ovšem </a:t>
            </a:r>
            <a:r>
              <a:rPr lang="cs-CZ" sz="3200" dirty="0">
                <a:solidFill>
                  <a:srgbClr val="FF0000"/>
                </a:solidFill>
              </a:rPr>
              <a:t>není úřední osobou</a:t>
            </a:r>
            <a:r>
              <a:rPr lang="cs-CZ" sz="3200" dirty="0"/>
              <a:t> ve smyslu § 127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usnesení NS sp. zn. 8 Tdo 708/2009 – rozhodnutí č.  40/2010-II. Sb. rozh. tr.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Příklad </a:t>
            </a:r>
            <a:r>
              <a:rPr lang="cs-CZ" sz="3200" dirty="0"/>
              <a:t>z praxe: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insolvenční správce si nechal slíbit úplatek za to, že v insolvenčním řízení dodatečně uznal již popřenou pohledávku věřitele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člen věřitelského výboru přijal úplatek za to, aby hlasoval na schůzi věřitelů pro řešení úpadku dlužníka prohlášením konkursu</a:t>
            </a:r>
          </a:p>
        </p:txBody>
      </p:sp>
    </p:spTree>
    <p:extLst>
      <p:ext uri="{BB962C8B-B14F-4D97-AF65-F5344CB8AC3E}">
        <p14:creationId xmlns:p14="http://schemas.microsoft.com/office/powerpoint/2010/main" val="38778382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povinnosti učinit pravdivé prohlášení 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227 TZ spáchá trestný čin, kdo v řízení před soudem nebo jiným orgánem veřejné moci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odmítne splnit zákonnou povinnost </a:t>
            </a:r>
            <a:r>
              <a:rPr lang="cs-CZ" sz="2900" dirty="0">
                <a:solidFill>
                  <a:srgbClr val="FF0000"/>
                </a:solidFill>
              </a:rPr>
              <a:t>učinit pravdivé prohlášení </a:t>
            </a:r>
            <a:r>
              <a:rPr lang="cs-CZ" sz="2900" dirty="0"/>
              <a:t>o majetku, nebo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se takové povinnosti vyhýbá anebo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v prohlášení o majetku uvede nepravdivé nebo hrubě zkreslené údaje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usnesení NS sp. zn. 5 Tdo 340/2016 – rozhodnutí č. 7/2017 Sb. rozh. tr., usnesení NS sp. zn. 5 Tdo 677/2018 – rozhodnutí č. 52/2018 Sb. rozh. tr.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Příklad </a:t>
            </a:r>
            <a:r>
              <a:rPr lang="cs-CZ" sz="3100" dirty="0"/>
              <a:t>z praxe: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podnikatel nesplnil povinnost učinit prohlášení o svém majetku v řízení o výkonu rozhodnutí podle § 260a až § 260h OSŘ</a:t>
            </a:r>
          </a:p>
        </p:txBody>
      </p:sp>
    </p:spTree>
    <p:extLst>
      <p:ext uri="{BB962C8B-B14F-4D97-AF65-F5344CB8AC3E}">
        <p14:creationId xmlns:p14="http://schemas.microsoft.com/office/powerpoint/2010/main" val="23413434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cizí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228 TZ spáchá trestný čin,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zničí, poškodí nebo učiní neupotřebitelnou cizí věc, a způsobí tak na cizím majetku škodu nikoli nepatrnou (odst. 1)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škoda nikoli nepatrná: škoda nejméně ve výši </a:t>
            </a:r>
            <a:r>
              <a:rPr lang="cs-CZ" dirty="0">
                <a:solidFill>
                  <a:srgbClr val="FF0000"/>
                </a:solidFill>
              </a:rPr>
              <a:t>10 000 Kč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poškodí cizí věc tím, že ji postříká, pomaluje či popíše barvou nebo jinou látkou (odst. 2)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 jde o tzv. sprejerství – nevyžaduje se konkrétní výše škody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</a:t>
            </a:r>
            <a:r>
              <a:rPr lang="cs-CZ" dirty="0"/>
              <a:t> z praxe: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podnikatel jako zhotovitel stavby budované pro jinou osobu záměrně vnikl do jejího rozestavěného domu a rozbil v něm vestavěné sanitární zařízení, které tam dodal a za něž mu tato osoba odmítla zaplatit</a:t>
            </a:r>
          </a:p>
        </p:txBody>
      </p:sp>
    </p:spTree>
    <p:extLst>
      <p:ext uri="{BB962C8B-B14F-4D97-AF65-F5344CB8AC3E}">
        <p14:creationId xmlns:p14="http://schemas.microsoft.com/office/powerpoint/2010/main" val="2775985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Typické majetkové TČ při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sz="2400" dirty="0"/>
              <a:t>Jde o trestné činy </a:t>
            </a:r>
            <a:r>
              <a:rPr lang="cs-CZ" sz="2400" dirty="0">
                <a:solidFill>
                  <a:srgbClr val="FF0000"/>
                </a:solidFill>
              </a:rPr>
              <a:t>proti majetku </a:t>
            </a:r>
            <a:r>
              <a:rPr lang="cs-CZ" sz="2400" dirty="0"/>
              <a:t>(hlava V zvláštní části trestního zákoníku)</a:t>
            </a:r>
          </a:p>
          <a:p>
            <a:pPr lvl="1" eaLnBrk="1" hangingPunct="1">
              <a:defRPr/>
            </a:pPr>
            <a:r>
              <a:rPr lang="cs-CZ" sz="2100" dirty="0"/>
              <a:t>TČ </a:t>
            </a:r>
            <a:r>
              <a:rPr lang="cs-CZ" sz="2100" dirty="0">
                <a:solidFill>
                  <a:srgbClr val="FF0000"/>
                </a:solidFill>
              </a:rPr>
              <a:t>obohacovací</a:t>
            </a:r>
            <a:r>
              <a:rPr lang="cs-CZ" sz="2100" dirty="0"/>
              <a:t> (§ 205 – krádež, § 206 – zpronevěra, § 209 až </a:t>
            </a:r>
            <a:r>
              <a:rPr lang="cs-CZ" sz="2100" dirty="0">
                <a:effectLst/>
              </a:rPr>
              <a:t>§ 212</a:t>
            </a:r>
            <a:r>
              <a:rPr lang="cs-CZ" sz="2100" dirty="0"/>
              <a:t> – podvody, § 213 – provozování nepoctivých her a sázek, </a:t>
            </a:r>
            <a:r>
              <a:rPr lang="cs-CZ" sz="2100" dirty="0">
                <a:effectLst/>
              </a:rPr>
              <a:t>§ 218</a:t>
            </a:r>
            <a:r>
              <a:rPr lang="cs-CZ" sz="2100" dirty="0"/>
              <a:t> – lichva, § 219 – zatajení věci)</a:t>
            </a:r>
          </a:p>
          <a:p>
            <a:pPr lvl="1" eaLnBrk="1" hangingPunct="1">
              <a:defRPr/>
            </a:pPr>
            <a:r>
              <a:rPr lang="cs-CZ" sz="2100" dirty="0"/>
              <a:t>TČ </a:t>
            </a:r>
            <a:r>
              <a:rPr lang="cs-CZ" sz="2100" dirty="0">
                <a:solidFill>
                  <a:srgbClr val="FF0000"/>
                </a:solidFill>
              </a:rPr>
              <a:t>poškozovací</a:t>
            </a:r>
            <a:r>
              <a:rPr lang="cs-CZ" sz="2100" dirty="0"/>
              <a:t> (</a:t>
            </a:r>
            <a:r>
              <a:rPr lang="cs-CZ" sz="2100" dirty="0">
                <a:effectLst/>
              </a:rPr>
              <a:t>§ 220 a § 221 – porušení povinnosti při správě cizího majetku,</a:t>
            </a:r>
            <a:r>
              <a:rPr lang="cs-CZ" sz="2100" dirty="0"/>
              <a:t> § 228 – poškození cizí věci, § 229 – zneužívání vlastnictví, </a:t>
            </a:r>
            <a:r>
              <a:rPr lang="cs-CZ" sz="2100" dirty="0">
                <a:effectLst/>
              </a:rPr>
              <a:t>§ 230</a:t>
            </a:r>
            <a:r>
              <a:rPr lang="cs-CZ" sz="2100" dirty="0"/>
              <a:t> až </a:t>
            </a:r>
            <a:r>
              <a:rPr lang="cs-CZ" sz="2100" dirty="0">
                <a:effectLst/>
              </a:rPr>
              <a:t>§ 232</a:t>
            </a:r>
            <a:r>
              <a:rPr lang="cs-CZ" sz="2100" dirty="0"/>
              <a:t> – počítačová kriminalita)</a:t>
            </a:r>
          </a:p>
          <a:p>
            <a:pPr lvl="1" eaLnBrk="1" hangingPunct="1">
              <a:defRPr/>
            </a:pPr>
            <a:r>
              <a:rPr lang="cs-CZ" sz="2100" dirty="0"/>
              <a:t>TČ </a:t>
            </a:r>
            <a:r>
              <a:rPr lang="cs-CZ" sz="2100" dirty="0">
                <a:solidFill>
                  <a:srgbClr val="FF0000"/>
                </a:solidFill>
              </a:rPr>
              <a:t>úpadkové</a:t>
            </a:r>
            <a:r>
              <a:rPr lang="cs-CZ" sz="2100" dirty="0"/>
              <a:t> (§ 222 – poškození věřitele, § 223 – zvýhodnění věřitele, § 224 – způsobení úpadku, § 225 – porušení povinnosti v insolvenčním řízení, § 226 – pletichy v insolvenčním řízení)</a:t>
            </a:r>
          </a:p>
          <a:p>
            <a:pPr lvl="1" eaLnBrk="1" hangingPunct="1">
              <a:defRPr/>
            </a:pPr>
            <a:r>
              <a:rPr lang="cs-CZ" sz="2100" dirty="0"/>
              <a:t>TČ </a:t>
            </a:r>
            <a:r>
              <a:rPr lang="cs-CZ" sz="2100" dirty="0">
                <a:solidFill>
                  <a:srgbClr val="FF0000"/>
                </a:solidFill>
              </a:rPr>
              <a:t>ostatní</a:t>
            </a:r>
            <a:r>
              <a:rPr lang="cs-CZ" sz="2100" dirty="0"/>
              <a:t> (např. § 216 a § 217 – legalizace výnosů z trestné činnosti,</a:t>
            </a:r>
            <a:r>
              <a:rPr lang="cs-CZ" dirty="0"/>
              <a:t> </a:t>
            </a:r>
            <a:r>
              <a:rPr lang="cs-CZ" sz="2100" dirty="0"/>
              <a:t>§ 227 – porušení povinnosti učinit pravdivé prohlášení o majetku)</a:t>
            </a:r>
          </a:p>
        </p:txBody>
      </p:sp>
    </p:spTree>
    <p:extLst>
      <p:ext uri="{BB962C8B-B14F-4D97-AF65-F5344CB8AC3E}">
        <p14:creationId xmlns:p14="http://schemas.microsoft.com/office/powerpoint/2010/main" val="11433908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Zneužívání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Podle § 229 TZ spáchá trestný čin, kdo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>
                <a:solidFill>
                  <a:srgbClr val="FF0000"/>
                </a:solidFill>
              </a:rPr>
              <a:t>poškodí důležitý zájem </a:t>
            </a:r>
            <a:r>
              <a:rPr lang="cs-CZ" sz="2900" dirty="0"/>
              <a:t>kulturní, vědecký, na ochraně přírody, krajiny nebo životního prostředí, chráněný jiným právním předpisem, tím, že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zničí, poškodí, učiní neupotřebitelnou nebo zašantročí </a:t>
            </a:r>
            <a:r>
              <a:rPr lang="cs-CZ" sz="2900" dirty="0">
                <a:solidFill>
                  <a:srgbClr val="FF0000"/>
                </a:solidFill>
              </a:rPr>
              <a:t>vlastní věc </a:t>
            </a:r>
            <a:r>
              <a:rPr lang="cs-CZ" sz="2900" dirty="0"/>
              <a:t>větší hodnoty, která požívá ochrany podle jiného právního předpisu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věc větší hodnoty: věc v hodnotě nejméně 100 000 Kč (§ 138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věc, která požívá ochrany: zejména kulturní památka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>
                <a:solidFill>
                  <a:srgbClr val="FF0000"/>
                </a:solidFill>
              </a:rPr>
              <a:t>Příklad</a:t>
            </a:r>
            <a:r>
              <a:rPr lang="cs-CZ" sz="3400" dirty="0"/>
              <a:t> z praxe: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podnikatel provedl takovou stavební rekonstrukci budovy, která byla kulturní památkou, že v důsledku ní byla zničena kulturní hodnota této budovy a zanikl důvod k její ochraně jako kulturní památky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usnesení NS sp. zn. 8 Tdo 503/2005</a:t>
            </a:r>
          </a:p>
        </p:txBody>
      </p:sp>
    </p:spTree>
    <p:extLst>
      <p:ext uri="{BB962C8B-B14F-4D97-AF65-F5344CB8AC3E}">
        <p14:creationId xmlns:p14="http://schemas.microsoft.com/office/powerpoint/2010/main" val="12317919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Počítačová kriminalita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Podle § 230 až § 232 TZ jsou 3 skutkové podstaty: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neoprávněný přístup</a:t>
            </a:r>
            <a:r>
              <a:rPr lang="cs-CZ" dirty="0"/>
              <a:t> k počítačovému systému a nosiči informací (§ 230 TZ)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opatření a přechovávání </a:t>
            </a:r>
            <a:r>
              <a:rPr lang="cs-CZ" dirty="0">
                <a:solidFill>
                  <a:srgbClr val="FF0000"/>
                </a:solidFill>
              </a:rPr>
              <a:t>přístupového zařízení a hesla</a:t>
            </a:r>
            <a:r>
              <a:rPr lang="cs-CZ" dirty="0"/>
              <a:t> k počítačovému systému a jiných takových dat (§ 231 TZ)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poškození</a:t>
            </a:r>
            <a:r>
              <a:rPr lang="cs-CZ" dirty="0"/>
              <a:t> záznamu v počítačovém systému a na nosiči informací a zásah do vybavení počítače </a:t>
            </a:r>
            <a:r>
              <a:rPr lang="cs-CZ" dirty="0">
                <a:solidFill>
                  <a:srgbClr val="FF0000"/>
                </a:solidFill>
              </a:rPr>
              <a:t>z nedbalosti </a:t>
            </a:r>
            <a:r>
              <a:rPr lang="cs-CZ" dirty="0"/>
              <a:t>(§ 232 TZ)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Postihují se různé útoky proti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počítačovým systémům, jejich částem i datům uloženým na nosičích informací</a:t>
            </a:r>
          </a:p>
        </p:txBody>
      </p:sp>
    </p:spTree>
    <p:extLst>
      <p:ext uri="{BB962C8B-B14F-4D97-AF65-F5344CB8AC3E}">
        <p14:creationId xmlns:p14="http://schemas.microsoft.com/office/powerpoint/2010/main" val="12251817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Zkratky</a:t>
            </a:r>
            <a:endParaRPr lang="cs-CZ" sz="4400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/>
              <a:t>TZ – zákon č. 40/2009 Sb., trestní zákoník, ve znění pozdějších předpisů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NOZ – zákon č. 89/2012 Sb., občanský zákoník, ve znění pozdějších předpisů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ZOK – zákon č. 90/2012 Sb., o obchodních korporacích, ve znění pozdějších předpisů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OSŘ – zákon č. 99/1963 Sb., občanský soudní řád, ve znění pozdějších předpisů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Sb. rozh. tr. – Sbírka soudních rozhodnutí a stanovisek, kterou vydává Nejvyšší soud, část trestní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NS – Nejvyšší soud České republiky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Texty rozhodnutí NS jsou podle spisové značky dostupné na www.nsoud.cz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 majetkové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Majetek</a:t>
            </a:r>
            <a:r>
              <a:rPr lang="cs-CZ" dirty="0"/>
              <a:t>: věci hmotné i nehmotné (např. pohledávky), práva, jiné majetkové hodnoty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např. obchodní podíl, majetková práva autorů děl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Zpravidla je trestní odpovědnost za útoky na majetek, který je pro pachatele </a:t>
            </a:r>
            <a:r>
              <a:rPr lang="cs-CZ" dirty="0">
                <a:solidFill>
                  <a:srgbClr val="FF0000"/>
                </a:solidFill>
              </a:rPr>
              <a:t>cizí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Někdy je trestní odpovědnost i za útok proti </a:t>
            </a:r>
            <a:r>
              <a:rPr lang="cs-CZ" dirty="0">
                <a:solidFill>
                  <a:srgbClr val="FF0000"/>
                </a:solidFill>
              </a:rPr>
              <a:t>vlastnímu</a:t>
            </a:r>
            <a:r>
              <a:rPr lang="cs-CZ" dirty="0"/>
              <a:t> majetku pachatele, např.: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poškození věřitele podle § 222 odst. 1 písm. a) TZ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zneužívání vlastnictví podle § 229 TZ</a:t>
            </a:r>
          </a:p>
        </p:txBody>
      </p:sp>
    </p:spTree>
    <p:extLst>
      <p:ext uri="{BB962C8B-B14F-4D97-AF65-F5344CB8AC3E}">
        <p14:creationId xmlns:p14="http://schemas.microsoft.com/office/powerpoint/2010/main" val="1442519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Krádež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4604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205 odst. 1 TZ si pachatel </a:t>
            </a:r>
            <a:r>
              <a:rPr lang="cs-CZ" dirty="0">
                <a:solidFill>
                  <a:srgbClr val="FF0000"/>
                </a:solidFill>
              </a:rPr>
              <a:t>přisvojí cizí věc </a:t>
            </a:r>
            <a:r>
              <a:rPr lang="cs-CZ" dirty="0"/>
              <a:t>tím, že se jí </a:t>
            </a:r>
            <a:r>
              <a:rPr lang="cs-CZ" dirty="0">
                <a:solidFill>
                  <a:srgbClr val="FF0000"/>
                </a:solidFill>
              </a:rPr>
              <a:t>zmocní</a:t>
            </a:r>
            <a:r>
              <a:rPr lang="cs-CZ" dirty="0"/>
              <a:t>, a zároveň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způsobí na cizím majetku škodu nikoliv nepatrnou (nejméně 10 000 Kč),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čin spáchá vloupáním,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bezprostředně po činu se pokusí uchovat si věc násilím nebo pohrůžkou bezprostředního násilí,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čin spáchá na věci, kterou má jiný na sobě nebo při sobě,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čin spáchá na území, na němž je prováděna nebo byla provedena evakuace osob</a:t>
            </a:r>
          </a:p>
        </p:txBody>
      </p:sp>
    </p:spTree>
    <p:extLst>
      <p:ext uri="{BB962C8B-B14F-4D97-AF65-F5344CB8AC3E}">
        <p14:creationId xmlns:p14="http://schemas.microsoft.com/office/powerpoint/2010/main" val="3212861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Krádež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dirty="0"/>
              <a:t>Podle § 205 odst. 2 TZ si pachatel přisvojí cizí věc tím, že se jí </a:t>
            </a:r>
            <a:r>
              <a:rPr lang="cs-CZ" dirty="0">
                <a:solidFill>
                  <a:srgbClr val="FF0000"/>
                </a:solidFill>
              </a:rPr>
              <a:t>zmocní</a:t>
            </a:r>
            <a:r>
              <a:rPr lang="cs-CZ" dirty="0"/>
              <a:t>, pokud</a:t>
            </a:r>
          </a:p>
          <a:p>
            <a:pPr lvl="1" eaLnBrk="1" hangingPunct="1">
              <a:lnSpc>
                <a:spcPct val="110000"/>
              </a:lnSpc>
              <a:buClr>
                <a:schemeClr val="accent6"/>
              </a:buClr>
              <a:defRPr/>
            </a:pPr>
            <a:r>
              <a:rPr lang="cs-CZ" dirty="0"/>
              <a:t>již byl za takový čin v posledních </a:t>
            </a:r>
            <a:r>
              <a:rPr lang="cs-CZ" dirty="0">
                <a:solidFill>
                  <a:srgbClr val="FF0000"/>
                </a:solidFill>
              </a:rPr>
              <a:t>třech letech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odsouzen v trestním řízení soudem nebo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potrestán (tj. po odsouzení vykonal alespoň část dříve uloženého trestu)</a:t>
            </a:r>
          </a:p>
          <a:p>
            <a:pPr eaLnBrk="1" hangingPunct="1">
              <a:lnSpc>
                <a:spcPct val="11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dirty="0"/>
              <a:t>Jde o postih krádeže v případě tzv. </a:t>
            </a:r>
            <a:r>
              <a:rPr lang="cs-CZ" dirty="0">
                <a:solidFill>
                  <a:srgbClr val="FF0000"/>
                </a:solidFill>
              </a:rPr>
              <a:t>recidivy</a:t>
            </a:r>
            <a:r>
              <a:rPr lang="cs-CZ" dirty="0"/>
              <a:t>, přičemž</a:t>
            </a:r>
          </a:p>
          <a:p>
            <a:pPr lvl="1" eaLnBrk="1" hangingPunct="1">
              <a:lnSpc>
                <a:spcPct val="110000"/>
              </a:lnSpc>
              <a:buClr>
                <a:schemeClr val="accent6"/>
              </a:buClr>
              <a:defRPr/>
            </a:pPr>
            <a:r>
              <a:rPr lang="cs-CZ" dirty="0"/>
              <a:t>zde nemusí být naplněny znaky uvedené pod písm. a) až e) v § 205 odst. 1 TZ</a:t>
            </a:r>
          </a:p>
        </p:txBody>
      </p:sp>
    </p:spTree>
    <p:extLst>
      <p:ext uri="{BB962C8B-B14F-4D97-AF65-F5344CB8AC3E}">
        <p14:creationId xmlns:p14="http://schemas.microsoft.com/office/powerpoint/2010/main" val="2275882177"/>
      </p:ext>
    </p:extLst>
  </p:cSld>
  <p:clrMapOvr>
    <a:masterClrMapping/>
  </p:clrMapOvr>
</p:sld>
</file>

<file path=ppt/theme/theme1.xml><?xml version="1.0" encoding="utf-8"?>
<a:theme xmlns:a="http://schemas.openxmlformats.org/drawingml/2006/main" name="TOPO-setkání kolegií NS-2017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TOPO-setkání kolegií NS-2017</Template>
  <TotalTime>3598</TotalTime>
  <Words>6270</Words>
  <Application>Microsoft Office PowerPoint</Application>
  <PresentationFormat>Předvádění na obrazovce (4:3)</PresentationFormat>
  <Paragraphs>447</Paragraphs>
  <Slides>62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5" baseType="lpstr">
      <vt:lpstr>Arial</vt:lpstr>
      <vt:lpstr>Wingdings</vt:lpstr>
      <vt:lpstr>TOPO-setkání kolegií NS-2017</vt:lpstr>
      <vt:lpstr>Prevence hospodářské kriminality 4</vt:lpstr>
      <vt:lpstr>Trestní odpovědnost při podnikání</vt:lpstr>
      <vt:lpstr>Hospodaření a nakládání s majetkem obchodních korporací</vt:lpstr>
      <vt:lpstr>Škoda v trestním právu</vt:lpstr>
      <vt:lpstr>Výše škody v trestním právu</vt:lpstr>
      <vt:lpstr>Typické majetkové TČ při podnikání</vt:lpstr>
      <vt:lpstr>Trestné činy majetkové</vt:lpstr>
      <vt:lpstr>Krádež</vt:lpstr>
      <vt:lpstr>Krádež</vt:lpstr>
      <vt:lpstr>Krádež</vt:lpstr>
      <vt:lpstr>Zpronevěra</vt:lpstr>
      <vt:lpstr>Zpronevěra</vt:lpstr>
      <vt:lpstr>Zpronevěra</vt:lpstr>
      <vt:lpstr>Neoprávněné užívání cizí věci</vt:lpstr>
      <vt:lpstr>Neoprávněné užívání cizí věci</vt:lpstr>
      <vt:lpstr>Neoprávněný zásah do práva k domu, bytu nebo k nebytovému prostoru</vt:lpstr>
      <vt:lpstr>Neoprávněný zásah do práva k domu, bytu nebo k nebytovému prostoru</vt:lpstr>
      <vt:lpstr>Podvod</vt:lpstr>
      <vt:lpstr>Podvod</vt:lpstr>
      <vt:lpstr>Podvod</vt:lpstr>
      <vt:lpstr>Pojistný podvod</vt:lpstr>
      <vt:lpstr>Pojistný podvod</vt:lpstr>
      <vt:lpstr>Úvěrový podvod</vt:lpstr>
      <vt:lpstr>Úvěrový podvod</vt:lpstr>
      <vt:lpstr>Dotační podvod</vt:lpstr>
      <vt:lpstr>Dotační podvod</vt:lpstr>
      <vt:lpstr>Legalizace výnosů z trestné činnosti</vt:lpstr>
      <vt:lpstr>Legalizace výnosů z trestné činnosti – podílnictví</vt:lpstr>
      <vt:lpstr>Legalizace výnosů z trestné činnosti – podílnictví</vt:lpstr>
      <vt:lpstr>Legalizace výnosů z trestné činnosti – podílnictví</vt:lpstr>
      <vt:lpstr>Legalizace výnosů z trestné činnosti – tzv. praní peněz</vt:lpstr>
      <vt:lpstr>Legalizace výnosů z trestné činnosti – tzv. praní peněz</vt:lpstr>
      <vt:lpstr>Legalizace výnosů z trestné činnosti – tzv. praní peněz</vt:lpstr>
      <vt:lpstr>Legalizace výnosů z trestné činnosti – tzv. praní peněz</vt:lpstr>
      <vt:lpstr>Lichva</vt:lpstr>
      <vt:lpstr>Lichva</vt:lpstr>
      <vt:lpstr>Lichva</vt:lpstr>
      <vt:lpstr>Zatajení věci</vt:lpstr>
      <vt:lpstr>Porušení povinnosti při správě cizího majetku</vt:lpstr>
      <vt:lpstr>Porušení povinnosti při správě cizího majetku</vt:lpstr>
      <vt:lpstr>Porušení povinnosti při správě cizího majetku</vt:lpstr>
      <vt:lpstr>Porušení povinnosti při správě cizího majetku</vt:lpstr>
      <vt:lpstr>Porušení povinnosti při správě cizího majetku</vt:lpstr>
      <vt:lpstr>Poškození věřitele</vt:lpstr>
      <vt:lpstr>Poškození věřitele – vlastního</vt:lpstr>
      <vt:lpstr>Poškození věřitele – cizího</vt:lpstr>
      <vt:lpstr>Poškození věřitele</vt:lpstr>
      <vt:lpstr>Poškození věřitele</vt:lpstr>
      <vt:lpstr>Zvýhodnění věřitele</vt:lpstr>
      <vt:lpstr>Zvýhodnění věřitele</vt:lpstr>
      <vt:lpstr>Způsobení úpadku</vt:lpstr>
      <vt:lpstr>Způsobení úpadku</vt:lpstr>
      <vt:lpstr>Způsobení úpadku</vt:lpstr>
      <vt:lpstr>Porušení povinnosti v insolvenčním řízení</vt:lpstr>
      <vt:lpstr>Porušení povinnosti v insolvenčním řízení</vt:lpstr>
      <vt:lpstr>Pletichy v insolvenčním řízení</vt:lpstr>
      <vt:lpstr>Pletichy v insolvenčním řízení</vt:lpstr>
      <vt:lpstr>Porušení povinnosti učinit pravdivé prohlášení o majetku</vt:lpstr>
      <vt:lpstr>Poškození cizí věci</vt:lpstr>
      <vt:lpstr>Zneužívání vlastnictví</vt:lpstr>
      <vt:lpstr>Počítačová kriminalita</vt:lpstr>
      <vt:lpstr>Zkratky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Judikatura v trestním právu se vztahem k obchodnímu právu</dc:title>
  <dc:creator>František</dc:creator>
  <cp:lastModifiedBy>František Púry</cp:lastModifiedBy>
  <cp:revision>161</cp:revision>
  <dcterms:created xsi:type="dcterms:W3CDTF">2017-03-19T20:47:29Z</dcterms:created>
  <dcterms:modified xsi:type="dcterms:W3CDTF">2020-10-17T22:20:27Z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