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8"/>
  </p:notesMasterIdLst>
  <p:handoutMasterIdLst>
    <p:handoutMasterId r:id="rId69"/>
  </p:handoutMasterIdLst>
  <p:sldIdLst>
    <p:sldId id="256" r:id="rId2"/>
    <p:sldId id="334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83" r:id="rId25"/>
    <p:sldId id="384" r:id="rId26"/>
    <p:sldId id="385" r:id="rId27"/>
    <p:sldId id="386" r:id="rId28"/>
    <p:sldId id="387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96" r:id="rId38"/>
    <p:sldId id="397" r:id="rId39"/>
    <p:sldId id="398" r:id="rId40"/>
    <p:sldId id="399" r:id="rId41"/>
    <p:sldId id="400" r:id="rId42"/>
    <p:sldId id="401" r:id="rId43"/>
    <p:sldId id="402" r:id="rId44"/>
    <p:sldId id="403" r:id="rId45"/>
    <p:sldId id="404" r:id="rId46"/>
    <p:sldId id="405" r:id="rId47"/>
    <p:sldId id="406" r:id="rId48"/>
    <p:sldId id="407" r:id="rId49"/>
    <p:sldId id="423" r:id="rId50"/>
    <p:sldId id="424" r:id="rId51"/>
    <p:sldId id="409" r:id="rId52"/>
    <p:sldId id="425" r:id="rId53"/>
    <p:sldId id="426" r:id="rId54"/>
    <p:sldId id="410" r:id="rId55"/>
    <p:sldId id="411" r:id="rId56"/>
    <p:sldId id="412" r:id="rId57"/>
    <p:sldId id="413" r:id="rId58"/>
    <p:sldId id="414" r:id="rId59"/>
    <p:sldId id="415" r:id="rId60"/>
    <p:sldId id="416" r:id="rId61"/>
    <p:sldId id="417" r:id="rId62"/>
    <p:sldId id="418" r:id="rId63"/>
    <p:sldId id="419" r:id="rId64"/>
    <p:sldId id="420" r:id="rId65"/>
    <p:sldId id="421" r:id="rId66"/>
    <p:sldId id="422" r:id="rId67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4" d="100"/>
          <a:sy n="74" d="100"/>
        </p:scale>
        <p:origin x="-169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06.11.2020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/>
              <a:t>Klepněte a vložte poznámky.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3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hospodářské</a:t>
            </a: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Ph.D.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soud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Padělání a pozměnění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Padělání</a:t>
            </a:r>
            <a:r>
              <a:rPr lang="cs-CZ" sz="2800" dirty="0"/>
              <a:t> peněz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úplné vyhotovení napodobeniny peněz (bankovek nebo mincí) bez oprávnění s cílem, aby vypadaly jako pravé (nikoli však postupem podle § 237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Pozměnění </a:t>
            </a:r>
            <a:r>
              <a:rPr lang="cs-CZ" sz="2800" dirty="0"/>
              <a:t>peněz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provedení takové změny na pravých penězích, která směřuje k tomu, aby peníze nižší hodnoty nabyly podoby peněz vyšší hodnoty, nebo aby již neplatné peníze vypadaly jako platné peníze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>
                <a:solidFill>
                  <a:srgbClr val="FF0000"/>
                </a:solidFill>
              </a:rPr>
              <a:t>Udání</a:t>
            </a:r>
            <a:r>
              <a:rPr lang="cs-CZ" sz="2800" dirty="0"/>
              <a:t> padělaných nebo pozměněných peněz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000" dirty="0"/>
              <a:t>jakýkoli způsob předání padělaných nebo pozměněných peněz jiné osobě (bez ohledu na účel jejich zhotovení) a předání do oběhu</a:t>
            </a:r>
          </a:p>
        </p:txBody>
      </p:sp>
    </p:spTree>
    <p:extLst>
      <p:ext uri="{BB962C8B-B14F-4D97-AF65-F5344CB8AC3E}">
        <p14:creationId xmlns:p14="http://schemas.microsoft.com/office/powerpoint/2010/main" val="46581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Opatření, padělání a pozměnění platebního prostředku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/>
              <a:t>Podle § 234 TZ jde o </a:t>
            </a:r>
            <a:r>
              <a:rPr lang="cs-CZ" sz="2800" dirty="0">
                <a:solidFill>
                  <a:srgbClr val="FF0000"/>
                </a:solidFill>
              </a:rPr>
              <a:t>tři alternativy</a:t>
            </a:r>
            <a:r>
              <a:rPr lang="cs-CZ" sz="2800" dirty="0"/>
              <a:t>, podle nichž pachatel</a:t>
            </a:r>
          </a:p>
          <a:p>
            <a:pPr lvl="1" eaLnBrk="1" hangingPunct="1">
              <a:defRPr/>
            </a:pPr>
            <a:r>
              <a:rPr lang="cs-CZ" sz="2400" dirty="0"/>
              <a:t>sobě nebo jinému opatří, zpřístupní, přijme nebo přechovává</a:t>
            </a:r>
          </a:p>
          <a:p>
            <a:pPr lvl="2" eaLnBrk="1" hangingPunct="1">
              <a:defRPr/>
            </a:pPr>
            <a:r>
              <a:rPr lang="cs-CZ" sz="2000" dirty="0"/>
              <a:t>bez souhlasu oprávněného držitele </a:t>
            </a:r>
            <a:r>
              <a:rPr lang="cs-CZ" sz="2000" dirty="0">
                <a:solidFill>
                  <a:srgbClr val="FF0000"/>
                </a:solidFill>
              </a:rPr>
              <a:t>pravý </a:t>
            </a:r>
            <a:r>
              <a:rPr lang="cs-CZ" sz="2000" dirty="0"/>
              <a:t>platební prostředek jiného (odst. 1) nebo</a:t>
            </a:r>
          </a:p>
          <a:p>
            <a:pPr lvl="2" eaLnBrk="1" hangingPunct="1">
              <a:defRPr/>
            </a:pPr>
            <a:r>
              <a:rPr lang="cs-CZ" sz="2000" dirty="0">
                <a:solidFill>
                  <a:srgbClr val="FF0000"/>
                </a:solidFill>
              </a:rPr>
              <a:t>padělaný</a:t>
            </a:r>
            <a:r>
              <a:rPr lang="cs-CZ" sz="2000" dirty="0"/>
              <a:t> nebo </a:t>
            </a:r>
            <a:r>
              <a:rPr lang="cs-CZ" sz="2000" dirty="0">
                <a:solidFill>
                  <a:srgbClr val="FF0000"/>
                </a:solidFill>
              </a:rPr>
              <a:t>pozměněný</a:t>
            </a:r>
            <a:r>
              <a:rPr lang="cs-CZ" sz="2000" dirty="0"/>
              <a:t> platební prostředek (odst. 2)</a:t>
            </a:r>
          </a:p>
          <a:p>
            <a:pPr lvl="1" eaLnBrk="1" hangingPunct="1">
              <a:defRPr/>
            </a:pPr>
            <a:r>
              <a:rPr lang="cs-CZ" sz="2400" dirty="0">
                <a:solidFill>
                  <a:srgbClr val="FF0000"/>
                </a:solidFill>
              </a:rPr>
              <a:t>padělá</a:t>
            </a:r>
            <a:r>
              <a:rPr lang="cs-CZ" sz="2400" dirty="0"/>
              <a:t> nebo </a:t>
            </a:r>
            <a:r>
              <a:rPr lang="cs-CZ" sz="2400" dirty="0">
                <a:solidFill>
                  <a:srgbClr val="FF0000"/>
                </a:solidFill>
              </a:rPr>
              <a:t>pozmění</a:t>
            </a:r>
            <a:r>
              <a:rPr lang="cs-CZ" sz="2400" dirty="0"/>
              <a:t> platební prostředek v úmyslu užít jej jako pravý nebo platný (odst. 3 alinea 1)</a:t>
            </a:r>
          </a:p>
          <a:p>
            <a:pPr lvl="1" eaLnBrk="1" hangingPunct="1">
              <a:defRPr/>
            </a:pPr>
            <a:r>
              <a:rPr lang="cs-CZ" sz="2400" dirty="0"/>
              <a:t>padělaný nebo pozměněný platební prostředek </a:t>
            </a:r>
            <a:r>
              <a:rPr lang="cs-CZ" sz="2400" dirty="0">
                <a:solidFill>
                  <a:srgbClr val="FF0000"/>
                </a:solidFill>
              </a:rPr>
              <a:t>použije</a:t>
            </a:r>
            <a:r>
              <a:rPr lang="cs-CZ" sz="2400" dirty="0"/>
              <a:t> jako pravý nebo platný (odst. 3 alinea 2)</a:t>
            </a:r>
          </a:p>
        </p:txBody>
      </p:sp>
    </p:spTree>
    <p:extLst>
      <p:ext uri="{BB962C8B-B14F-4D97-AF65-F5344CB8AC3E}">
        <p14:creationId xmlns:p14="http://schemas.microsoft.com/office/powerpoint/2010/main" val="369245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Opatření, padělání a pozměnění platebního prostředku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82411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4400" dirty="0">
                <a:solidFill>
                  <a:srgbClr val="FF0000"/>
                </a:solidFill>
              </a:rPr>
              <a:t>Příklady</a:t>
            </a:r>
            <a:r>
              <a:rPr lang="cs-CZ" sz="4400" dirty="0"/>
              <a:t> trestného činu podle § 234 TZ: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500" dirty="0"/>
              <a:t>pachatel před proplácející osobou doplnil do cestovního šeku podpis napodobující podpis pravého majitele šeku (rozsudek VS v Praze sp. zn. 3 To 108/95 – rozhodnutí č. 25/1997 Sb. rozh. tr.)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500" dirty="0"/>
              <a:t>pachatel vyhotovil a bance předložil příkaz k úhradě, který obsahoval nepravdivé údaje, jež ovšem mohly vést k bezhotovostnímu převodu peněz z cizího účtu na účet pachatele (rozsudek NS sp. zn. 9 Tz 219/2000 – rozhodnutí č. 21/2001 Sb. rozh. tr.)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500" dirty="0"/>
              <a:t>pachatel pomocí doplňujícího zařízení připojeného k bankomatu okopíroval údaje z cizí platební karty a poté je uložil na vyrobenou náhražku platební karty, jejímž prostřednictvím vybral z dalšího bankomatu peníze z účtu poškozeného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500" dirty="0"/>
              <a:t>pachatel odlákal pozornost klienta vybírajícího peníze z bankomatu a odcizil mu platební kartu</a:t>
            </a:r>
          </a:p>
        </p:txBody>
      </p:sp>
    </p:spTree>
    <p:extLst>
      <p:ext uri="{BB962C8B-B14F-4D97-AF65-F5344CB8AC3E}">
        <p14:creationId xmlns:p14="http://schemas.microsoft.com/office/powerpoint/2010/main" val="3278757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Udávání padělaných a pozměněných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235 TZ pachatel: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udá jako pravé takové padělané nebo pozměněné peníze,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jimiž mu bylo placeno jako pravými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Rozdíl oproti § 233 odst. 2 alinea 2 TZ: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pachateli </a:t>
            </a:r>
            <a:r>
              <a:rPr lang="cs-CZ" dirty="0">
                <a:solidFill>
                  <a:srgbClr val="FF0000"/>
                </a:solidFill>
              </a:rPr>
              <a:t>bylo placeno </a:t>
            </a:r>
            <a:r>
              <a:rPr lang="cs-CZ" dirty="0"/>
              <a:t>padělky jako pravými penězi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judikatury nezáleží na tom, že penězi, které pachatel takto udal, mu bylo placeno za nelegální obchod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např. za prodej drog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7 Tdo 796/2010 – rozhodnutí č. 31/2011 Sb. rozh. tr.</a:t>
            </a:r>
          </a:p>
        </p:txBody>
      </p:sp>
    </p:spTree>
    <p:extLst>
      <p:ext uri="{BB962C8B-B14F-4D97-AF65-F5344CB8AC3E}">
        <p14:creationId xmlns:p14="http://schemas.microsoft.com/office/powerpoint/2010/main" val="450186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Udávání padělaných a pozměněných peněz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Příklad</a:t>
            </a:r>
            <a:r>
              <a:rPr lang="cs-CZ" dirty="0"/>
              <a:t> trestného činu podle § 235 TZ:</a:t>
            </a:r>
          </a:p>
          <a:p>
            <a:pPr lvl="1">
              <a:defRPr/>
            </a:pPr>
            <a:r>
              <a:rPr lang="cs-CZ" dirty="0"/>
              <a:t>podnikatel zjistí, že mu někdo zaplatil za zboží nebo služby padělanými penězi, které jeho zaměstnanec při platbě nerozpoznal</a:t>
            </a:r>
          </a:p>
          <a:p>
            <a:pPr lvl="1">
              <a:defRPr/>
            </a:pPr>
            <a:r>
              <a:rPr lang="cs-CZ" dirty="0"/>
              <a:t>podnikatel se rozhodne tyto padělky jako pravé peníze vložit v bance na svůj bankovní účet nebo jimi zaplatí svému obchodnímu partnerovi při hotovostní platbě</a:t>
            </a:r>
          </a:p>
          <a:p>
            <a:pPr lvl="1">
              <a:defRPr/>
            </a:pPr>
            <a:r>
              <a:rPr lang="cs-CZ" dirty="0"/>
              <a:t>trestný čin je spáchán, i když osoba, které bylo takto placeno, později zjistí, že jde o padělky</a:t>
            </a:r>
          </a:p>
        </p:txBody>
      </p:sp>
    </p:spTree>
    <p:extLst>
      <p:ext uri="{BB962C8B-B14F-4D97-AF65-F5344CB8AC3E}">
        <p14:creationId xmlns:p14="http://schemas.microsoft.com/office/powerpoint/2010/main" val="5528632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Výroba a držení</a:t>
            </a:r>
            <a:b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padělatelského náčiní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Podle § 236 TZ: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podstatou je výroba, nabídka, prodej, zprostředkování, jiné zpřístupnění, opatření sobě nebo jinému nebo přechovávání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nástroje, zařízení nebo jeho součásti, postupu, pomůcky nebo jakéhokoli prostředku včetně počítačového programu, který byl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vytvořený nebo přizpůsobený k padělání nebo k pozměnění peněz, jejich ochranných prvků proti padělání nebo platebních prostředků</a:t>
            </a:r>
          </a:p>
        </p:txBody>
      </p:sp>
    </p:spTree>
    <p:extLst>
      <p:ext uri="{BB962C8B-B14F-4D97-AF65-F5344CB8AC3E}">
        <p14:creationId xmlns:p14="http://schemas.microsoft.com/office/powerpoint/2010/main" val="2531747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Neoprávněná výroba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Podle § 237 TZ jsou </a:t>
            </a:r>
            <a:r>
              <a:rPr lang="cs-CZ" dirty="0">
                <a:solidFill>
                  <a:srgbClr val="FF0000"/>
                </a:solidFill>
              </a:rPr>
              <a:t>dvě </a:t>
            </a:r>
            <a:r>
              <a:rPr lang="cs-CZ" dirty="0"/>
              <a:t>alternativy:</a:t>
            </a:r>
          </a:p>
          <a:p>
            <a:pPr lvl="2" eaLnBrk="1" hangingPunct="1">
              <a:defRPr/>
            </a:pPr>
            <a:r>
              <a:rPr lang="cs-CZ" sz="2200" dirty="0"/>
              <a:t>neoprávněná výroba peněz nebo prvků proti jejich padělání s použitím zařízení a materiálů určených k výrobě peněz a držených v souladu se zákonem (odst. 1 alinea 1)</a:t>
            </a:r>
          </a:p>
          <a:p>
            <a:pPr lvl="2" eaLnBrk="1" hangingPunct="1">
              <a:defRPr/>
            </a:pPr>
            <a:r>
              <a:rPr lang="cs-CZ" sz="2200" dirty="0"/>
              <a:t>opatření sobě nebo jinému, uvedení do oběhu nebo přechovávání neoprávněně vyrobených peněz nebo prvků sloužících k jejich ochraně proti padělání (odst. 1 alinea 2)</a:t>
            </a:r>
          </a:p>
          <a:p>
            <a:pPr eaLnBrk="1" hangingPunct="1">
              <a:defRPr/>
            </a:pPr>
            <a:r>
              <a:rPr lang="cs-CZ" dirty="0"/>
              <a:t>Rozdíl oproti § 233 odst. 1, 2 TZ:</a:t>
            </a:r>
          </a:p>
          <a:p>
            <a:pPr lvl="2" eaLnBrk="1" hangingPunct="1">
              <a:defRPr/>
            </a:pPr>
            <a:r>
              <a:rPr lang="cs-CZ" sz="2200" dirty="0"/>
              <a:t>zde jde o </a:t>
            </a:r>
            <a:r>
              <a:rPr lang="cs-CZ" sz="2200" dirty="0">
                <a:solidFill>
                  <a:srgbClr val="FF0000"/>
                </a:solidFill>
              </a:rPr>
              <a:t>zneužití jinak legální výroby </a:t>
            </a:r>
            <a:r>
              <a:rPr lang="cs-CZ" sz="2200" dirty="0"/>
              <a:t>peněz či jejich ochranných prvků</a:t>
            </a:r>
          </a:p>
        </p:txBody>
      </p:sp>
    </p:spTree>
    <p:extLst>
      <p:ext uri="{BB962C8B-B14F-4D97-AF65-F5344CB8AC3E}">
        <p14:creationId xmlns:p14="http://schemas.microsoft.com/office/powerpoint/2010/main" val="212982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Rozšíření ochrany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238 TZ platí, že ochrana podle § 233 až § 237 TZ (proti padělání a pozměnění) se poskytuje též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jiným než tuzemským penězům (včetně Eura)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jiným než tuzemským platebním prostředkům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tuzemským cenným papírům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zahraničním cenným papírům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Jejich padělání nebo pozměnění může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být </a:t>
            </a:r>
            <a:r>
              <a:rPr lang="cs-CZ" sz="2400" dirty="0">
                <a:solidFill>
                  <a:srgbClr val="FF0000"/>
                </a:solidFill>
              </a:rPr>
              <a:t>obdobné</a:t>
            </a:r>
            <a:r>
              <a:rPr lang="cs-CZ" sz="2400" dirty="0"/>
              <a:t> jako u peněz (např. napodobení ochranných prvků) nebo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400" dirty="0"/>
              <a:t>mít určité </a:t>
            </a:r>
            <a:r>
              <a:rPr lang="cs-CZ" sz="2400" dirty="0">
                <a:solidFill>
                  <a:srgbClr val="FF0000"/>
                </a:solidFill>
              </a:rPr>
              <a:t>zvláštnosti </a:t>
            </a:r>
            <a:r>
              <a:rPr lang="cs-CZ" sz="2400" dirty="0"/>
              <a:t>(např. napodobení podpisu na šeku)</a:t>
            </a:r>
          </a:p>
        </p:txBody>
      </p:sp>
    </p:spTree>
    <p:extLst>
      <p:ext uri="{BB962C8B-B14F-4D97-AF65-F5344CB8AC3E}">
        <p14:creationId xmlns:p14="http://schemas.microsoft.com/office/powerpoint/2010/main" val="367345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Rozšíření ochrany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padělání a pozměnění cenných papírů za použití § 238 TZ:</a:t>
            </a:r>
          </a:p>
          <a:p>
            <a:pPr lvl="2">
              <a:defRPr/>
            </a:pPr>
            <a:r>
              <a:rPr lang="cs-CZ" dirty="0"/>
              <a:t>vyhotovení falešné, a tedy i nekryté směnky (např. s údajem neexistující osoby jako výstavce a jejím podpisem) a její předání k zajištění závazku (např. k vylákání úvěru či půjčky)</a:t>
            </a:r>
          </a:p>
          <a:p>
            <a:pPr lvl="2">
              <a:defRPr/>
            </a:pPr>
            <a:r>
              <a:rPr lang="cs-CZ" dirty="0"/>
              <a:t>přepsání (zvýšení) peněžní částky určené k vyplacení v řádně vyplněném šeku vydaném zahraniční bankou</a:t>
            </a:r>
          </a:p>
        </p:txBody>
      </p:sp>
    </p:spTree>
    <p:extLst>
      <p:ext uri="{BB962C8B-B14F-4D97-AF65-F5344CB8AC3E}">
        <p14:creationId xmlns:p14="http://schemas.microsoft.com/office/powerpoint/2010/main" val="2516166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Ohrožování oběhu tuzemských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Podle § 239 TZ jde o 4 alternativy</a:t>
            </a:r>
          </a:p>
          <a:p>
            <a:pPr lvl="1" eaLnBrk="1" hangingPunct="1"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odst. 1 </a:t>
            </a:r>
            <a:r>
              <a:rPr lang="cs-CZ" dirty="0"/>
              <a:t>pachatel</a:t>
            </a:r>
          </a:p>
          <a:p>
            <a:pPr lvl="2" eaLnBrk="1" hangingPunct="1">
              <a:defRPr/>
            </a:pPr>
            <a:r>
              <a:rPr lang="cs-CZ" dirty="0"/>
              <a:t>neoprávněně vydá nebo vyrobí náhražky tuzemských peněz</a:t>
            </a:r>
          </a:p>
          <a:p>
            <a:pPr lvl="2" eaLnBrk="1" hangingPunct="1">
              <a:defRPr/>
            </a:pPr>
            <a:r>
              <a:rPr lang="cs-CZ" dirty="0"/>
              <a:t>neoprávněně dává takové náhražky do oběhu</a:t>
            </a:r>
          </a:p>
          <a:p>
            <a:pPr lvl="1" eaLnBrk="1" hangingPunct="1"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odst. 2 </a:t>
            </a:r>
            <a:r>
              <a:rPr lang="cs-CZ" dirty="0"/>
              <a:t>pachatel</a:t>
            </a:r>
          </a:p>
          <a:p>
            <a:pPr lvl="2" eaLnBrk="1" hangingPunct="1">
              <a:defRPr/>
            </a:pPr>
            <a:r>
              <a:rPr lang="cs-CZ" dirty="0"/>
              <a:t>bez zákonného důvodu odmítá tuzemské peníze</a:t>
            </a:r>
          </a:p>
          <a:p>
            <a:pPr lvl="2" eaLnBrk="1" hangingPunct="1">
              <a:defRPr/>
            </a:pPr>
            <a:r>
              <a:rPr lang="cs-CZ" dirty="0"/>
              <a:t>poškozuje tuzemské peníze</a:t>
            </a:r>
          </a:p>
        </p:txBody>
      </p:sp>
    </p:spTree>
    <p:extLst>
      <p:ext uri="{BB962C8B-B14F-4D97-AF65-F5344CB8AC3E}">
        <p14:creationId xmlns:p14="http://schemas.microsoft.com/office/powerpoint/2010/main" val="51153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Pachatel hospodářské kriminality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Podnikatel</a:t>
            </a:r>
            <a:r>
              <a:rPr lang="cs-CZ" dirty="0"/>
              <a:t> – typický pachatel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podnikající fyzická osoba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fyzická osoba jednající za podnikající právnickou osobu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podnikající právnická osoba (vyjma některých trestných činů uvedených v § 7 ZTOPO)</a:t>
            </a:r>
          </a:p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Jiná fyzická nebo právnická osoba</a:t>
            </a:r>
            <a:r>
              <a:rPr lang="cs-CZ" dirty="0"/>
              <a:t>, která není podnikatelem, např.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plátce či poplatník daně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ten, kdo podniká neoprávněně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příjemce úvěru, dotace nebo finanční pomoci</a:t>
            </a:r>
          </a:p>
          <a:p>
            <a:pPr lvl="2">
              <a:lnSpc>
                <a:spcPct val="110000"/>
              </a:lnSpc>
              <a:defRPr/>
            </a:pPr>
            <a:r>
              <a:rPr lang="cs-CZ" dirty="0"/>
              <a:t>účastník insolvenčního řízení, veřejné dražby apod.</a:t>
            </a:r>
          </a:p>
        </p:txBody>
      </p:sp>
    </p:spTree>
    <p:extLst>
      <p:ext uri="{BB962C8B-B14F-4D97-AF65-F5344CB8AC3E}">
        <p14:creationId xmlns:p14="http://schemas.microsoft.com/office/powerpoint/2010/main" val="25137848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Vliv na padělání peněz a platebních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Negativní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rozvoj kopírovacích a jiných technik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příliš velké množství hotovostních plateb a peněz v oběhu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Pozitivní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zdokonalování ochranných prvků peněz a některých cenných papírů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rozšiřování a podpora bezhotovostních plateb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Neutrální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rozvoj internetového bankovnictví a elektronických peněz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vliv tzv. počítačové kriminality</a:t>
            </a:r>
          </a:p>
        </p:txBody>
      </p:sp>
    </p:spTree>
    <p:extLst>
      <p:ext uri="{BB962C8B-B14F-4D97-AF65-F5344CB8AC3E}">
        <p14:creationId xmlns:p14="http://schemas.microsoft.com/office/powerpoint/2010/main" val="2785348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daňové a související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Jde o nejčastěji se vyskytující trestné činy podle hlavy VI zvláštní části TZ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jsou páchané nejen v souvislosti s podnikáním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Daně a podobné povinné platby se týkají velmi širokého okruhu povinných osob včetně všech podnikatelů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Od výše daňové zátěže a složitosti daňových a souvisejících právních předpisů se odvíjí rozsah daňových úniků</a:t>
            </a:r>
          </a:p>
        </p:txBody>
      </p:sp>
    </p:spTree>
    <p:extLst>
      <p:ext uri="{BB962C8B-B14F-4D97-AF65-F5344CB8AC3E}">
        <p14:creationId xmlns:p14="http://schemas.microsoft.com/office/powerpoint/2010/main" val="676735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Zkrácení daně a podobné platby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Podle § 240 odst. 1 TZ jde o zvláštní případy </a:t>
            </a:r>
            <a:r>
              <a:rPr lang="cs-CZ" sz="3500" dirty="0">
                <a:solidFill>
                  <a:srgbClr val="FF0000"/>
                </a:solidFill>
              </a:rPr>
              <a:t>podvodného jednání </a:t>
            </a:r>
            <a:r>
              <a:rPr lang="cs-CZ" sz="3500" dirty="0"/>
              <a:t>spočívající ve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900" dirty="0">
                <a:solidFill>
                  <a:srgbClr val="FF0000"/>
                </a:solidFill>
              </a:rPr>
              <a:t>zkrácení</a:t>
            </a:r>
            <a:r>
              <a:rPr lang="cs-CZ" sz="2900" dirty="0"/>
              <a:t> daně, poplatku, cla, pojistného na zdravotní pojištění, na sociální zabezpečení nebo podobné povinné platby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900" dirty="0">
                <a:solidFill>
                  <a:srgbClr val="FF0000"/>
                </a:solidFill>
              </a:rPr>
              <a:t>vylákání výhody </a:t>
            </a:r>
            <a:r>
              <a:rPr lang="cs-CZ" sz="2900" dirty="0"/>
              <a:t>na takové povinné platbě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Zkrácení i vylákání výhody musí být </a:t>
            </a:r>
            <a:r>
              <a:rPr lang="cs-CZ" sz="3500" dirty="0">
                <a:solidFill>
                  <a:srgbClr val="FF0000"/>
                </a:solidFill>
              </a:rPr>
              <a:t>ve větším rozsahu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do 30. 9. 2020 min. </a:t>
            </a:r>
            <a:r>
              <a:rPr lang="cs-CZ" sz="3200" dirty="0">
                <a:solidFill>
                  <a:srgbClr val="FF0000"/>
                </a:solidFill>
              </a:rPr>
              <a:t>50 000 Kč</a:t>
            </a:r>
            <a:r>
              <a:rPr lang="cs-CZ" sz="3200" dirty="0"/>
              <a:t>, od 1. 10. 2020 min.</a:t>
            </a:r>
            <a:r>
              <a:rPr lang="cs-CZ" sz="3200" dirty="0">
                <a:solidFill>
                  <a:srgbClr val="FF0000"/>
                </a:solidFill>
              </a:rPr>
              <a:t> 100 000 Kč</a:t>
            </a:r>
            <a:endParaRPr lang="cs-CZ" sz="3200" dirty="0"/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900" dirty="0"/>
              <a:t>lze ho dosáhnout i součtem více plateb a za více navazujících období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Týká se to jakéhokoli druhu daně či obdobné povinné platby (na rozdíl od § 241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900" dirty="0"/>
              <a:t>nejčastěji jde o daň z přidané hodnoty, daň z příjmů, spotřební daně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Možnost zániku trestní odpovědnosti za podmínek obecné účinné lítosti (§ 33 TZ)</a:t>
            </a:r>
          </a:p>
        </p:txBody>
      </p:sp>
    </p:spTree>
    <p:extLst>
      <p:ext uri="{BB962C8B-B14F-4D97-AF65-F5344CB8AC3E}">
        <p14:creationId xmlns:p14="http://schemas.microsoft.com/office/powerpoint/2010/main" val="39012373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Zkrácení daně a podobné platby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Zkrácení daně a podobné povinné platby nebo vylákání výhody na takové platbě může spočívat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 hlediska charakteru podvodného jednání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300" dirty="0"/>
              <a:t>v </a:t>
            </a:r>
            <a:r>
              <a:rPr lang="cs-CZ" sz="2300" dirty="0">
                <a:solidFill>
                  <a:srgbClr val="FF0000"/>
                </a:solidFill>
              </a:rPr>
              <a:t>předstírání neexistujících </a:t>
            </a:r>
            <a:r>
              <a:rPr lang="cs-CZ" sz="2300" dirty="0"/>
              <a:t>skutečností, např. vyšších výdajů, plnění odečitatelného na vstupu, nároku na vrácení odpočtu DPH, nároku na vrácení spotřební daně při vývozu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300" dirty="0"/>
              <a:t>v </a:t>
            </a:r>
            <a:r>
              <a:rPr lang="cs-CZ" sz="2300" dirty="0">
                <a:solidFill>
                  <a:srgbClr val="FF0000"/>
                </a:solidFill>
              </a:rPr>
              <a:t>zatajovaní existujících </a:t>
            </a:r>
            <a:r>
              <a:rPr lang="cs-CZ" sz="2300" dirty="0"/>
              <a:t>skutečností, např. zisku či jiného příjmu podléhajícího dani nebo jiné platbě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 hlediska aktivity pachatele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300" dirty="0"/>
              <a:t>v </a:t>
            </a:r>
            <a:r>
              <a:rPr lang="cs-CZ" sz="2300" dirty="0">
                <a:solidFill>
                  <a:srgbClr val="FF0000"/>
                </a:solidFill>
              </a:rPr>
              <a:t>aktivním</a:t>
            </a:r>
            <a:r>
              <a:rPr lang="cs-CZ" sz="2300" dirty="0"/>
              <a:t> jednání, např. ve vyhotovení fiktivních účetních dokladů, které mají potvrdit neuskutečněné plnění, vývoz či fiktivní náklady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300" dirty="0"/>
              <a:t>v </a:t>
            </a:r>
            <a:r>
              <a:rPr lang="cs-CZ" sz="2300" dirty="0">
                <a:solidFill>
                  <a:srgbClr val="FF0000"/>
                </a:solidFill>
              </a:rPr>
              <a:t>pasivním </a:t>
            </a:r>
            <a:r>
              <a:rPr lang="cs-CZ" sz="2300" dirty="0"/>
              <a:t>jednání, např. v zamlčení zdanitelného příjmu, zisku, v nepodání daňového přiznání (i když je plátce registrován u FÚ)</a:t>
            </a:r>
          </a:p>
        </p:txBody>
      </p:sp>
    </p:spTree>
    <p:extLst>
      <p:ext uri="{BB962C8B-B14F-4D97-AF65-F5344CB8AC3E}">
        <p14:creationId xmlns:p14="http://schemas.microsoft.com/office/powerpoint/2010/main" val="751683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Zkrácení daně a podobné platby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Podstatou </a:t>
            </a:r>
            <a:r>
              <a:rPr lang="cs-CZ" dirty="0">
                <a:solidFill>
                  <a:srgbClr val="FF0000"/>
                </a:solidFill>
              </a:rPr>
              <a:t>zkrácení </a:t>
            </a:r>
            <a:r>
              <a:rPr lang="cs-CZ" dirty="0"/>
              <a:t>plateb je podvodné jednání, kterým pachatel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snižuje rozsah zákonem stanovené výše daně či jiné platby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zatajuje existenci daňové či jiné platební povinnosti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Podstatou </a:t>
            </a:r>
            <a:r>
              <a:rPr lang="cs-CZ" dirty="0">
                <a:solidFill>
                  <a:srgbClr val="FF0000"/>
                </a:solidFill>
              </a:rPr>
              <a:t>vylákání výhody </a:t>
            </a:r>
            <a:r>
              <a:rPr lang="cs-CZ" dirty="0"/>
              <a:t>na některé platbě je jednání, kterým pachatel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v souvislosti s daní či obdobnou platbou vyláká plnění od státu nebo jiného subjektu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nejčastěji uplatňuje neoprávněný požadavek na vrácení fiktivního nadměrného odpočtu DPH na výstupu nebo na vrácení spotřební daně při fingovaném vývozu</a:t>
            </a:r>
          </a:p>
          <a:p>
            <a:pPr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448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Zkrácení daně a podobné platby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Rozsudek NS sp. zn. 5 Tz 101/2001 – rozhodnutí č. 20/2002 Sb. rozh. tr.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jde o trestný čin podle § 240 TZ (dříve podle § 148 TZ z roku 1961): zatajení části zdanitelného příjmu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větší rozsah zkrácení je stejný jako </a:t>
            </a:r>
            <a:r>
              <a:rPr lang="cs-CZ" dirty="0">
                <a:solidFill>
                  <a:srgbClr val="FF0000"/>
                </a:solidFill>
              </a:rPr>
              <a:t>větší škoda </a:t>
            </a:r>
            <a:r>
              <a:rPr lang="cs-CZ" dirty="0"/>
              <a:t>nebo </a:t>
            </a:r>
            <a:r>
              <a:rPr lang="cs-CZ" dirty="0">
                <a:solidFill>
                  <a:srgbClr val="FF0000"/>
                </a:solidFill>
              </a:rPr>
              <a:t>větší prospěch</a:t>
            </a:r>
            <a:r>
              <a:rPr lang="cs-CZ" dirty="0"/>
              <a:t> (nyní nejméně 100 000 Kč - § 138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příklad zkrácení daně z příjmů fyzických osob podnikajících v rámci sdružení bez právní subjektivity</a:t>
            </a:r>
          </a:p>
          <a:p>
            <a:pPr lvl="3">
              <a:lnSpc>
                <a:spcPct val="120000"/>
              </a:lnSpc>
              <a:defRPr/>
            </a:pPr>
            <a:r>
              <a:rPr lang="cs-CZ" dirty="0"/>
              <a:t>jeden pachatel zkrátil daň vůči všem fyzickým osobám jako účastníkům sdružení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pachatelem může být </a:t>
            </a:r>
            <a:r>
              <a:rPr lang="cs-CZ" dirty="0">
                <a:solidFill>
                  <a:srgbClr val="FF0000"/>
                </a:solidFill>
              </a:rPr>
              <a:t>i ten, kdo není plátcem nebo poplatníkem</a:t>
            </a:r>
            <a:r>
              <a:rPr lang="cs-CZ" dirty="0"/>
              <a:t> zkrácené daně, resp. daně, ohledně které byla vylákaná výhoda (obdobně rozsudek NS sp. zn. 8 Tz 10/68 – rozhodnutí č. 25/1968-I. Sb. rozh. tr.)</a:t>
            </a:r>
          </a:p>
        </p:txBody>
      </p:sp>
    </p:spTree>
    <p:extLst>
      <p:ext uri="{BB962C8B-B14F-4D97-AF65-F5344CB8AC3E}">
        <p14:creationId xmlns:p14="http://schemas.microsoft.com/office/powerpoint/2010/main" val="916981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Zkrácení daně a podobné platby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300" dirty="0"/>
              <a:t>Další </a:t>
            </a:r>
            <a:r>
              <a:rPr lang="cs-CZ" sz="3300" dirty="0">
                <a:solidFill>
                  <a:srgbClr val="FF0000"/>
                </a:solidFill>
              </a:rPr>
              <a:t>příklady</a:t>
            </a:r>
            <a:r>
              <a:rPr lang="cs-CZ" sz="3300" dirty="0"/>
              <a:t> zkrácení daně nebo vylákání výhody na dani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podnikatel fingovanými fakturami deklaruje platby DPH za zboží nebo služby na vstupu, aby mohl tyto platby odečíst na výstupu, a snížit tak vlastní povinnost k DPH, kterou má zaplatit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600" dirty="0"/>
              <a:t>usnesení NS sp. zn. 5 Tdo 191/2005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podnikatel vůbec nepodá přiznání k dani, ačkoli měl zdanitelný příjem nebo nastala jiná skutečnost odůvodňující přiznání a zaplacení daně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600" dirty="0"/>
              <a:t>usnesení NS sp. zn. 8 Tdo 790/2005 – rozhodnutí č. 34/2006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900" dirty="0"/>
              <a:t>podnikatel pokoutně prodává zboží (např. cigarety nebo alkoholické nápoje) bez jeho označení povinnými nálepkami („kolky“) pro daňové účely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600" dirty="0"/>
              <a:t>usnesení NS sp. zn. 5 Tdo 984/2006 – rozhodnutí č. 40/2007-I. Sb. rozh. tr.</a:t>
            </a:r>
          </a:p>
          <a:p>
            <a:pPr lvl="2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244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Neodvedení daně, pojistného 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Podle § 241 TZ jde o zvláštní případ </a:t>
            </a:r>
            <a:r>
              <a:rPr lang="cs-CZ" sz="2800" dirty="0">
                <a:solidFill>
                  <a:srgbClr val="FF0000"/>
                </a:solidFill>
              </a:rPr>
              <a:t>omisivního deliktu </a:t>
            </a:r>
            <a:r>
              <a:rPr lang="cs-CZ" sz="2800" dirty="0"/>
              <a:t>(opomenutí ve smyslu § 112 TZ), když pachatel neodvede </a:t>
            </a:r>
            <a:r>
              <a:rPr lang="cs-CZ" sz="2800" dirty="0">
                <a:solidFill>
                  <a:srgbClr val="FF0000"/>
                </a:solidFill>
              </a:rPr>
              <a:t>za jiného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jen některé platby a jen ty jejich části, které se odvádí za jiného (zaměstnavatel za zaměstnance, jiný plátce za poplatníka)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nejčastěji v praxi neodvedení plateb daní z příjmů a pojistného (na zdravotní pojištění a sociální zabezpečení) zaměstnavatelem za jeho zaměstnance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Rozsah neodvedení, který zakládá trestní odpovědnost,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větší rozsah (do 30. 9. 2020 nejméně </a:t>
            </a:r>
            <a:r>
              <a:rPr lang="cs-CZ" sz="2100" dirty="0">
                <a:solidFill>
                  <a:srgbClr val="FF0000"/>
                </a:solidFill>
              </a:rPr>
              <a:t>50 000 Kč</a:t>
            </a:r>
            <a:r>
              <a:rPr lang="cs-CZ" sz="2100" dirty="0"/>
              <a:t>, od 1. 10. 2020 nejméně </a:t>
            </a:r>
            <a:r>
              <a:rPr lang="cs-CZ" sz="2100" dirty="0">
                <a:solidFill>
                  <a:srgbClr val="FF0000"/>
                </a:solidFill>
              </a:rPr>
              <a:t>100 000 Kč</a:t>
            </a:r>
            <a:r>
              <a:rPr lang="cs-CZ" sz="2100" dirty="0"/>
              <a:t>) a to i v součtu více druhů plateb a více období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2800" dirty="0"/>
              <a:t>Možnost zániku trestní odpovědnosti v důsledku zvláštní účinné lítosti (§ 242 TZ)</a:t>
            </a:r>
          </a:p>
        </p:txBody>
      </p:sp>
    </p:spTree>
    <p:extLst>
      <p:ext uri="{BB962C8B-B14F-4D97-AF65-F5344CB8AC3E}">
        <p14:creationId xmlns:p14="http://schemas.microsoft.com/office/powerpoint/2010/main" val="23806289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Neodvedení daně, pojistného 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Příklad</a:t>
            </a:r>
            <a:r>
              <a:rPr lang="cs-CZ" dirty="0"/>
              <a:t> trestného činu podle § 241 TZ:</a:t>
            </a:r>
          </a:p>
          <a:p>
            <a:pPr lvl="1">
              <a:defRPr/>
            </a:pPr>
            <a:r>
              <a:rPr lang="cs-CZ" dirty="0"/>
              <a:t>podnikatel vyplatí zaměstnancům mzdy, z nichž jim sice srazí příslušné platby (daně a pojistného),</a:t>
            </a:r>
          </a:p>
          <a:p>
            <a:pPr lvl="1">
              <a:defRPr/>
            </a:pPr>
            <a:r>
              <a:rPr lang="cs-CZ" dirty="0"/>
              <a:t>ale tyto sražené částky neodvede oprávněným příjemcům a místo toho</a:t>
            </a:r>
          </a:p>
          <a:p>
            <a:pPr lvl="2">
              <a:defRPr/>
            </a:pPr>
            <a:r>
              <a:rPr lang="cs-CZ" dirty="0"/>
              <a:t>použije je na nákup surovin a materiálu pro další výrobu, protože banka mu odmítla na to poskytnout úvěr, nebo</a:t>
            </a:r>
          </a:p>
          <a:p>
            <a:pPr lvl="2">
              <a:defRPr/>
            </a:pPr>
            <a:r>
              <a:rPr lang="cs-CZ" dirty="0"/>
              <a:t>ponechá je na svém podnikatelském účtu, aby je měl k dispozici jako rezervu pro očekávanou výhodnou investici nebo pro doložení své solventnosti</a:t>
            </a:r>
          </a:p>
        </p:txBody>
      </p:sp>
    </p:spTree>
    <p:extLst>
      <p:ext uri="{BB962C8B-B14F-4D97-AF65-F5344CB8AC3E}">
        <p14:creationId xmlns:p14="http://schemas.microsoft.com/office/powerpoint/2010/main" val="907690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Ostatní případy související s daňovými úniky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Jednání obcházející nebo porušující opatření, kterými se předchází daňovým únikům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nesplnění </a:t>
            </a:r>
            <a:r>
              <a:rPr lang="cs-CZ" sz="2900" dirty="0">
                <a:solidFill>
                  <a:srgbClr val="FF0000"/>
                </a:solidFill>
              </a:rPr>
              <a:t>oznamovací povinnosti </a:t>
            </a:r>
            <a:r>
              <a:rPr lang="cs-CZ" sz="2900" dirty="0"/>
              <a:t>v daňovém řízení (§ 243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pokud např. podnikatel vyplácí fyzickým osobám určité platby podléhající dani z příjmů a nesdělí to na výzvu příslušnému finančnímu úřadu [§ 57 odst. 1 písm. b) DŘ]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porušení předpisů </a:t>
            </a:r>
            <a:r>
              <a:rPr lang="cs-CZ" sz="2900" dirty="0">
                <a:solidFill>
                  <a:srgbClr val="FF0000"/>
                </a:solidFill>
              </a:rPr>
              <a:t>o nálepkách </a:t>
            </a:r>
            <a:r>
              <a:rPr lang="cs-CZ" sz="2900" dirty="0"/>
              <a:t>a jiných předmětech k označení zboží (§ 244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týká se to zejména označování tabákových výrobků a alkoholických nápojů kolky a nálepkami pro účely spotřebních daní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padělání a pozměnění </a:t>
            </a:r>
            <a:r>
              <a:rPr lang="cs-CZ" sz="2900" dirty="0">
                <a:solidFill>
                  <a:srgbClr val="FF0000"/>
                </a:solidFill>
              </a:rPr>
              <a:t>předmětů k označení </a:t>
            </a:r>
            <a:r>
              <a:rPr lang="cs-CZ" sz="2900" dirty="0"/>
              <a:t>zboží pro daňové účely a předmětů dokazujících splnění poplatkové povinnosti (</a:t>
            </a:r>
            <a:r>
              <a:rPr lang="cs-CZ" sz="2900" dirty="0">
                <a:effectLst/>
              </a:rPr>
              <a:t>§ 245</a:t>
            </a:r>
            <a:r>
              <a:rPr lang="cs-CZ" sz="2900" dirty="0"/>
              <a:t>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jde o nakládání se samotnými kolky, nálepkami atd.</a:t>
            </a:r>
          </a:p>
        </p:txBody>
      </p:sp>
    </p:spTree>
    <p:extLst>
      <p:ext uri="{BB962C8B-B14F-4D97-AF65-F5344CB8AC3E}">
        <p14:creationId xmlns:p14="http://schemas.microsoft.com/office/powerpoint/2010/main" val="236918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pachatel nebo poškozený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Jako </a:t>
            </a:r>
            <a:r>
              <a:rPr lang="cs-CZ" sz="2800" dirty="0">
                <a:solidFill>
                  <a:srgbClr val="FF0000"/>
                </a:solidFill>
              </a:rPr>
              <a:t>pachatel</a:t>
            </a:r>
            <a:r>
              <a:rPr lang="cs-CZ" sz="2800" dirty="0">
                <a:solidFill>
                  <a:srgbClr val="C00000"/>
                </a:solidFill>
              </a:rPr>
              <a:t> </a:t>
            </a:r>
            <a:r>
              <a:rPr lang="cs-CZ" sz="2800" dirty="0"/>
              <a:t>trestného činu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/>
              <a:t>vůči vlastnímu podnikatelskému subjektu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na úkor jeho majetku či jiných hospodářských zájmů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na úkor jiných osob u něj činných (společníků, zaměstnanců)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/>
              <a:t>vůči jiným osobám (smluvním partnerům, jiným podnikatelům, zákazníkům, klientům)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sz="2400" dirty="0"/>
              <a:t>vůči státu (např. daně, obchodní rejstřík)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800" dirty="0"/>
              <a:t>Jako </a:t>
            </a:r>
            <a:r>
              <a:rPr lang="cs-CZ" sz="2800" dirty="0">
                <a:solidFill>
                  <a:srgbClr val="FF0000"/>
                </a:solidFill>
              </a:rPr>
              <a:t>poškozený </a:t>
            </a:r>
            <a:r>
              <a:rPr lang="cs-CZ" sz="2800" dirty="0"/>
              <a:t>trestným činem (oběť) spáchaným jinou osobou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zevnitř téhož subjektu (zaměstnancem, např. zpronevěra)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000" dirty="0"/>
              <a:t>zvenčí, mimo tento subjekt (např. podvod, nekalá soutěž)</a:t>
            </a:r>
          </a:p>
        </p:txBody>
      </p:sp>
    </p:spTree>
    <p:extLst>
      <p:ext uri="{BB962C8B-B14F-4D97-AF65-F5344CB8AC3E}">
        <p14:creationId xmlns:p14="http://schemas.microsoft.com/office/powerpoint/2010/main" val="16706275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Ostatní případy související s daňovými úniky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trestných činů: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vyplácel jiné fyzické osobě za její subdodavatelskou činnost platby podléhající dani z příjmů, přičemž to zatajil a na výzvu příslušného finančního úřadu mu to nesdělil (§ 243 TZ</a:t>
            </a:r>
            <a:r>
              <a:rPr lang="cs-CZ" dirty="0" smtClean="0"/>
              <a:t>)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100" dirty="0" smtClean="0"/>
              <a:t>jde o povinnost např. podle § 57 odst. 1 písm. b) daňového řádu</a:t>
            </a:r>
            <a:endParaRPr lang="cs-CZ" sz="2100" dirty="0"/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pachatelé vyrobili padělky kontrolních nálepek prokazujících zaplacení spotřební daně z tabáku a z lihu a prodávali je podnikatelům dovážejícím cigarety a vyrábějícím alkoholické nápoje, aby jimi mohlo být označeno toto zboží, aniž by byla zaplacena spotřební daň (§ 245 TZ)</a:t>
            </a:r>
          </a:p>
        </p:txBody>
      </p:sp>
    </p:spTree>
    <p:extLst>
      <p:ext uri="{BB962C8B-B14F-4D97-AF65-F5344CB8AC3E}">
        <p14:creationId xmlns:p14="http://schemas.microsoft.com/office/powerpoint/2010/main" val="15473003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pravidlech hospodářské soutěže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3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9800" dirty="0"/>
              <a:t>Podle § 248 odst. 1 a 2 TZ jde o </a:t>
            </a:r>
            <a:r>
              <a:rPr lang="cs-CZ" sz="9800" dirty="0">
                <a:solidFill>
                  <a:srgbClr val="FF0000"/>
                </a:solidFill>
              </a:rPr>
              <a:t>4 skupiny </a:t>
            </a:r>
            <a:r>
              <a:rPr lang="cs-CZ" sz="9800" dirty="0"/>
              <a:t>trestných činů: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7400" dirty="0"/>
              <a:t>nekalá soutěž (§ 248 odst. 1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7400" dirty="0"/>
              <a:t>uzavření dohody narušující hospodářskou soutěž (§ 248 odst. 2 alinea 1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7400" dirty="0"/>
              <a:t>závažný způsob porušení pravidel zadávacího řízení (§ 248 odst. 2 alinea 2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7400" dirty="0"/>
              <a:t>závažný způsob porušení pravidel obezřetného podnikání, obhospodařování majetku, odborné péče nebo zákazu některých činností (§ 248 odst. 2 alinea 3 TZ)</a:t>
            </a:r>
          </a:p>
        </p:txBody>
      </p:sp>
    </p:spTree>
    <p:extLst>
      <p:ext uri="{BB962C8B-B14F-4D97-AF65-F5344CB8AC3E}">
        <p14:creationId xmlns:p14="http://schemas.microsoft.com/office/powerpoint/2010/main" val="7489630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pravidlech hospodářské soutěže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Nekalá soutěž </a:t>
            </a:r>
            <a:r>
              <a:rPr lang="cs-CZ" dirty="0"/>
              <a:t>(§ 248 odst. 1 TZ)</a:t>
            </a:r>
          </a:p>
          <a:p>
            <a:pPr lvl="1">
              <a:defRPr/>
            </a:pPr>
            <a:r>
              <a:rPr lang="cs-CZ" dirty="0"/>
              <a:t>odkaz téměř na stejné případy nekalé soutěže jako v § 2976 a násl. ObčZ</a:t>
            </a:r>
          </a:p>
          <a:p>
            <a:pPr>
              <a:defRPr/>
            </a:pPr>
            <a:r>
              <a:rPr lang="cs-CZ" dirty="0"/>
              <a:t>Uzavření dohody </a:t>
            </a:r>
            <a:r>
              <a:rPr lang="cs-CZ" dirty="0">
                <a:solidFill>
                  <a:srgbClr val="FF0000"/>
                </a:solidFill>
              </a:rPr>
              <a:t>narušující hospodářskou soutěž</a:t>
            </a:r>
            <a:r>
              <a:rPr lang="cs-CZ" dirty="0"/>
              <a:t> (§ 248 odst. 2 alinea 1 TZ)</a:t>
            </a:r>
          </a:p>
          <a:p>
            <a:pPr lvl="1">
              <a:defRPr/>
            </a:pPr>
            <a:r>
              <a:rPr lang="cs-CZ" dirty="0"/>
              <a:t>zákon č. 143/2001 Sb., ve znění pozdějších předpisů</a:t>
            </a:r>
          </a:p>
          <a:p>
            <a:pPr lvl="1">
              <a:defRPr/>
            </a:pPr>
            <a:r>
              <a:rPr lang="cs-CZ" dirty="0"/>
              <a:t>kartely a podobné dohody omezující přístup na trh</a:t>
            </a:r>
          </a:p>
          <a:p>
            <a:pPr lvl="1">
              <a:defRPr/>
            </a:pPr>
            <a:r>
              <a:rPr lang="cs-CZ" dirty="0"/>
              <a:t>zvláštní možnost zániku trestní odpovědnosti podle § 248a TZ</a:t>
            </a:r>
          </a:p>
          <a:p>
            <a:pPr lvl="2">
              <a:defRPr/>
            </a:pPr>
            <a:r>
              <a:rPr lang="cs-CZ" sz="2200" dirty="0"/>
              <a:t>vázaná na splnění tzv. leniency programu</a:t>
            </a:r>
          </a:p>
        </p:txBody>
      </p:sp>
    </p:spTree>
    <p:extLst>
      <p:ext uri="{BB962C8B-B14F-4D97-AF65-F5344CB8AC3E}">
        <p14:creationId xmlns:p14="http://schemas.microsoft.com/office/powerpoint/2010/main" val="38231148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pravidlech hospodářské soutěže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Závažný způsob porušení pravidel </a:t>
            </a:r>
            <a:r>
              <a:rPr lang="cs-CZ" dirty="0">
                <a:solidFill>
                  <a:srgbClr val="FF0000"/>
                </a:solidFill>
              </a:rPr>
              <a:t>zadávacího řízení </a:t>
            </a:r>
            <a:r>
              <a:rPr lang="cs-CZ" dirty="0"/>
              <a:t>(§ 248 odst. 2 alinea 2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vztahuje se to na zadávání veřejných zakázek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zákon č. 134/2016 Sb., o zadávání veřejných zakázek,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Závažný způsob porušení pravidel </a:t>
            </a:r>
            <a:r>
              <a:rPr lang="cs-CZ" dirty="0">
                <a:solidFill>
                  <a:srgbClr val="FF0000"/>
                </a:solidFill>
              </a:rPr>
              <a:t>obezřetného podnikání</a:t>
            </a:r>
            <a:r>
              <a:rPr lang="cs-CZ" dirty="0"/>
              <a:t>, obhospodařování majetku, odborné péče nebo zákazu některých činností (§ 248 odst. 2 alinea 3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banky, jiné finanční instituce, obchodníci s investičními nástroji, kolektivní investování apod.</a:t>
            </a:r>
          </a:p>
        </p:txBody>
      </p:sp>
    </p:spTree>
    <p:extLst>
      <p:ext uri="{BB962C8B-B14F-4D97-AF65-F5344CB8AC3E}">
        <p14:creationId xmlns:p14="http://schemas.microsoft.com/office/powerpoint/2010/main" val="38155734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pravidlech hospodářské soutěže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Musí být </a:t>
            </a:r>
            <a:r>
              <a:rPr lang="cs-CZ" dirty="0">
                <a:solidFill>
                  <a:srgbClr val="FF0000"/>
                </a:solidFill>
              </a:rPr>
              <a:t>větší rozsah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újmy u jiných soutěžitelů, spotřebitelů, zadavatelů či jiných dodavatelů nebo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neoprávněných výhod pachatele či někoho jiného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Větším rozsahem je podobně jako u škody nebo prospěchu (§ 138 TZ)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ve finančním vyjádření rozsah </a:t>
            </a:r>
            <a:r>
              <a:rPr lang="cs-CZ" dirty="0"/>
              <a:t>ve výši nejméně </a:t>
            </a:r>
            <a:r>
              <a:rPr lang="cs-CZ" dirty="0">
                <a:solidFill>
                  <a:srgbClr val="FF0000"/>
                </a:solidFill>
              </a:rPr>
              <a:t>100 000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Kč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nemusí to být jen finanční újma nebo výhoda, ale i jiná, např. protislužba jako výhoda, újma na dobré pověsti</a:t>
            </a:r>
          </a:p>
        </p:txBody>
      </p:sp>
    </p:spTree>
    <p:extLst>
      <p:ext uri="{BB962C8B-B14F-4D97-AF65-F5344CB8AC3E}">
        <p14:creationId xmlns:p14="http://schemas.microsoft.com/office/powerpoint/2010/main" val="10499495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pravidlech hospodářské soutěže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800" dirty="0">
                <a:solidFill>
                  <a:srgbClr val="FF0000"/>
                </a:solidFill>
              </a:rPr>
              <a:t>Příklad </a:t>
            </a:r>
            <a:r>
              <a:rPr lang="cs-CZ" sz="3800" dirty="0"/>
              <a:t>trestného činu podle § 248 odst. 1 písm. f) TZ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nekalá soutěž – zlehčování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podnikatel rozšířil nepravdivé informace o svém konkurentovi, že je ve špatné finanční situaci a hrozí mu úpadek, proto na něj hodlá podat insolvenční návrh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podnikatel tak učinil se záměrem, aby mohl od věřitelů nařčeného svého konkurenta odkoupit jejich pohledávky za tímto konkurentem za nižší cenu (přiměřeně usnesení NS sp. zn. 5 Tdo 102/2006)</a:t>
            </a:r>
          </a:p>
          <a:p>
            <a:pPr>
              <a:lnSpc>
                <a:spcPct val="120000"/>
              </a:lnSpc>
              <a:defRPr/>
            </a:pPr>
            <a:r>
              <a:rPr lang="cs-CZ" sz="3800" dirty="0">
                <a:solidFill>
                  <a:srgbClr val="FF0000"/>
                </a:solidFill>
              </a:rPr>
              <a:t>Příklad </a:t>
            </a:r>
            <a:r>
              <a:rPr lang="cs-CZ" sz="3800" dirty="0"/>
              <a:t>trestného činu podle § 248 odst. 2 alinea 3 TZ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200" dirty="0"/>
              <a:t>závažné porušení pravidel obezřetného podnikání banky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900" dirty="0"/>
              <a:t>pachatel jako odpovědný člen managementu banky v rozporu s pravidly jejího hospodaření použil část peněz banky na nákup nehodnotných cenných papírů, které posléze banka nemohla prodat a k nimž musela vytvořit vysoké opravné položky</a:t>
            </a:r>
          </a:p>
        </p:txBody>
      </p:sp>
    </p:spTree>
    <p:extLst>
      <p:ext uri="{BB962C8B-B14F-4D97-AF65-F5344CB8AC3E}">
        <p14:creationId xmlns:p14="http://schemas.microsoft.com/office/powerpoint/2010/main" val="802761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vydání cenného papíru a manipulace s kursem investičních nástrojů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§ 249 TZ</a:t>
            </a:r>
            <a:r>
              <a:rPr lang="cs-CZ" dirty="0"/>
              <a:t>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neoprávněné uvedení listiny do oběhu jako cenného papíru bez splnění zákonných podmínek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 úmyslem způsobit škodu nebo získat pro sebe nebo pro jiného neoprávněnou výhodu nebo prospěch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§ 250 TZ</a:t>
            </a:r>
            <a:r>
              <a:rPr lang="cs-CZ" dirty="0"/>
              <a:t>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rozšíření nepravdivé nebo hrubě zkreslené informace nebo uskutečnění obchodu či popud k němu významně nebo negativně ovlivňujících cenu nebo kurs investičního nástroje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 úmyslem ovlivnit cenu nebo kurs na regulovaném trhu</a:t>
            </a:r>
          </a:p>
          <a:p>
            <a:pPr lvl="2"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480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251 TZ jde 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poskytování služeb, výrobní nebo jiné výdělečné podnikání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bez podnikatelského oprávnění </a:t>
            </a:r>
            <a:r>
              <a:rPr lang="cs-CZ" sz="2600" dirty="0"/>
              <a:t>(podle ZOK, živnostenského zákona, jiného zvláštního předpisu)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>
                <a:solidFill>
                  <a:srgbClr val="FF0000"/>
                </a:solidFill>
              </a:rPr>
              <a:t>nad rámec </a:t>
            </a:r>
            <a:r>
              <a:rPr lang="cs-CZ" sz="2600" dirty="0"/>
              <a:t>existujícího oprávnění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příklady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neoprávněné shromažďování vkladů s příslibem úročení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poskytování právních služeb nikoli advokátem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provádění staveb tím, kdo není podnikatelem ve stavebnictví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Nutný </a:t>
            </a:r>
            <a:r>
              <a:rPr lang="cs-CZ" sz="3100" dirty="0">
                <a:solidFill>
                  <a:srgbClr val="FF0000"/>
                </a:solidFill>
              </a:rPr>
              <a:t>větší rozsah </a:t>
            </a:r>
            <a:r>
              <a:rPr lang="cs-CZ" sz="3100" dirty="0"/>
              <a:t>podnikání (delší doba, vyšší obrat)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Zvláštní případ podle § 252 TZ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800" dirty="0"/>
              <a:t>neoprávněné provozování hazardní hry</a:t>
            </a:r>
          </a:p>
          <a:p>
            <a:pPr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92183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37403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Příklady</a:t>
            </a:r>
            <a:r>
              <a:rPr lang="cs-CZ" sz="3100" dirty="0"/>
              <a:t> trestného činu podle § 251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sice měl oprávnění (živnostenský list) k provádění určitých prací souvisejících se stavební činností (např. terénních prací na staveništi), ale nebyl oprávněn provádět rekonstrukce částí staveb (např. balkonů obytných domů),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podnikatel přesto prováděl rekonstrukce částí staveb a další stavební práce, byť tak činil i prostřednictvím svých subdodavatelů, kteří ovšem rovněž neměli takové oprávnění (usnesení NS sp. zn. 5 Tdo 1605/2008 – rozhodnutí č. 9/2010 Sb. rozh. tr.)</a:t>
            </a:r>
          </a:p>
          <a:p>
            <a:pPr lvl="1">
              <a:lnSpc>
                <a:spcPct val="120000"/>
              </a:lnSpc>
              <a:buClr>
                <a:srgbClr val="669999"/>
              </a:buClr>
              <a:defRPr/>
            </a:pPr>
            <a:r>
              <a:rPr lang="cs-CZ" dirty="0">
                <a:solidFill>
                  <a:srgbClr val="000000"/>
                </a:solidFill>
              </a:rPr>
              <a:t>osoba, která nebyla podnikatelem ani nebyla oprávněna prodávat léky, nabízela na internetu a zájemcům prodávala padělky léků na zlepšení erekce zn. Viagra a </a:t>
            </a:r>
            <a:r>
              <a:rPr lang="cs-CZ" dirty="0" smtClean="0">
                <a:solidFill>
                  <a:srgbClr val="000000"/>
                </a:solidFill>
              </a:rPr>
              <a:t>Cialis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(usnesení NS sp. zn. 5 Tdo 213/2017 – rozhodnutí č. 3/2018 Sb. rozh. tr.)</a:t>
            </a:r>
          </a:p>
        </p:txBody>
      </p:sp>
    </p:spTree>
    <p:extLst>
      <p:ext uri="{BB962C8B-B14F-4D97-AF65-F5344CB8AC3E}">
        <p14:creationId xmlns:p14="http://schemas.microsoft.com/office/powerpoint/2010/main" val="37919443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Poškozování spotřebitele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Podle § 253 TZ dvě skutkové podstaty: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šizení </a:t>
            </a:r>
            <a:r>
              <a:rPr lang="cs-CZ" dirty="0"/>
              <a:t>spotřebitele na jakosti, množství nebo hmotnosti zboží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zatajení </a:t>
            </a:r>
            <a:r>
              <a:rPr lang="cs-CZ" dirty="0"/>
              <a:t>podstatných vad výrobků, prací nebo služeb uvedených na trh</a:t>
            </a:r>
          </a:p>
          <a:p>
            <a:pPr>
              <a:lnSpc>
                <a:spcPct val="110000"/>
              </a:lnSpc>
              <a:defRPr/>
            </a:pPr>
            <a:r>
              <a:rPr lang="cs-CZ" dirty="0"/>
              <a:t>Jde o speciální případy podvodu ve vztahu k </a:t>
            </a:r>
            <a:r>
              <a:rPr lang="cs-CZ" dirty="0"/>
              <a:t>§ 209</a:t>
            </a:r>
            <a:r>
              <a:rPr lang="cs-CZ" dirty="0" smtClean="0"/>
              <a:t> </a:t>
            </a:r>
            <a:r>
              <a:rPr lang="cs-CZ" dirty="0"/>
              <a:t>TZ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Pachatelem může být kdokoli, nejen </a:t>
            </a:r>
            <a:r>
              <a:rPr lang="cs-CZ" dirty="0" smtClean="0"/>
              <a:t>podnikatel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 smtClean="0"/>
              <a:t>může to být např</a:t>
            </a:r>
            <a:r>
              <a:rPr lang="cs-CZ" dirty="0"/>
              <a:t>. i zaměstnanec </a:t>
            </a:r>
            <a:r>
              <a:rPr lang="cs-CZ" dirty="0" smtClean="0"/>
              <a:t>podnikatele (prodavač)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9413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Podnikatel jako pachatel TČ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Právnická osoba </a:t>
            </a:r>
            <a:r>
              <a:rPr lang="cs-CZ" dirty="0"/>
              <a:t>(obchodní společnost, družstvo, evropská korporace)</a:t>
            </a:r>
          </a:p>
          <a:p>
            <a:pPr lvl="2" eaLnBrk="1" hangingPunct="1">
              <a:defRPr/>
            </a:pPr>
            <a:r>
              <a:rPr lang="cs-CZ" dirty="0"/>
              <a:t>nese vlastní trestní odpovědnost za trestné činy, jejichž spáchání se jí přičítá (kromě výjimek), a/nebo</a:t>
            </a:r>
          </a:p>
          <a:p>
            <a:pPr lvl="2" eaLnBrk="1" hangingPunct="1">
              <a:defRPr/>
            </a:pPr>
            <a:r>
              <a:rPr lang="cs-CZ" dirty="0"/>
              <a:t>trestně odpovídá fyzická osoba, která jednala za právnickou osobu (jejím jménem nebo jako její zástupce), anebo</a:t>
            </a:r>
          </a:p>
          <a:p>
            <a:pPr lvl="2" eaLnBrk="1" hangingPunct="1">
              <a:defRPr/>
            </a:pPr>
            <a:r>
              <a:rPr lang="cs-CZ" dirty="0"/>
              <a:t>může vedle sebe odpovídat právnická i fyzická osoba</a:t>
            </a:r>
          </a:p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Fyzická osoba </a:t>
            </a:r>
            <a:r>
              <a:rPr lang="cs-CZ" dirty="0"/>
              <a:t>(živnostník apod.)</a:t>
            </a:r>
          </a:p>
          <a:p>
            <a:pPr lvl="2" eaLnBrk="1" hangingPunct="1">
              <a:defRPr/>
            </a:pPr>
            <a:r>
              <a:rPr lang="cs-CZ" dirty="0"/>
              <a:t>nese sama trestní odpovědnost</a:t>
            </a:r>
          </a:p>
        </p:txBody>
      </p:sp>
    </p:spTree>
    <p:extLst>
      <p:ext uri="{BB962C8B-B14F-4D97-AF65-F5344CB8AC3E}">
        <p14:creationId xmlns:p14="http://schemas.microsoft.com/office/powerpoint/2010/main" val="14106471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Poškozování spotřebitele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trestného činu podle § 253 TZ:</a:t>
            </a:r>
          </a:p>
          <a:p>
            <a:pPr lvl="2">
              <a:defRPr/>
            </a:pPr>
            <a:r>
              <a:rPr lang="cs-CZ" dirty="0"/>
              <a:t>podnikatel dovážel z Číny a v prodejnách v České republice prodával dětské hračky vyrobené z materiálů obsahujících zdraví škodlivé látky, aniž si na ně opatřil posudek zdravotní nezávadnosti</a:t>
            </a:r>
          </a:p>
          <a:p>
            <a:pPr lvl="2">
              <a:defRPr/>
            </a:pPr>
            <a:r>
              <a:rPr lang="cs-CZ" dirty="0"/>
              <a:t>cestovní kancelář prodávala pobytové zájezdy do ciziny, přestože věděla a zákazníkům zatajila, že kvalita ubytování a stravování v místě pobytu není taková, jakou uvádí ve svém nabídkovém katalogu a za jakou inkasuje (vyšší) ceny</a:t>
            </a:r>
          </a:p>
        </p:txBody>
      </p:sp>
    </p:spTree>
    <p:extLst>
      <p:ext uri="{BB962C8B-B14F-4D97-AF65-F5344CB8AC3E}">
        <p14:creationId xmlns:p14="http://schemas.microsoft.com/office/powerpoint/2010/main" val="35710263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Zkreslování údajů o stavu hospodaření a jmění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254 TZ dvě skutkové podstaty: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 § 254 odst. 1 TZ různá jednání směřující proti </a:t>
            </a:r>
            <a:r>
              <a:rPr lang="cs-CZ" dirty="0">
                <a:solidFill>
                  <a:srgbClr val="FF0000"/>
                </a:solidFill>
              </a:rPr>
              <a:t>účetnictví </a:t>
            </a:r>
            <a:r>
              <a:rPr lang="cs-CZ" dirty="0"/>
              <a:t>a jiným evidenčním dokladům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 § 254 odst. 2 TZ různá jednání ovlivňující úplnost a pravdivost údajů </a:t>
            </a:r>
            <a:r>
              <a:rPr lang="cs-CZ" dirty="0">
                <a:solidFill>
                  <a:srgbClr val="FF0000"/>
                </a:solidFill>
              </a:rPr>
              <a:t>ve veřejných rejstřících </a:t>
            </a:r>
            <a:r>
              <a:rPr lang="cs-CZ" dirty="0"/>
              <a:t>(obchodním rejstříku, nadačním rejstříku, rejstříku obecně prospěšných společností nebo v rejstříku společenství vlastníků jednotek)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Dále se zde vyžaduje </a:t>
            </a:r>
            <a:r>
              <a:rPr lang="cs-CZ" dirty="0">
                <a:solidFill>
                  <a:srgbClr val="FF0000"/>
                </a:solidFill>
              </a:rPr>
              <a:t>ohrožení</a:t>
            </a:r>
            <a:r>
              <a:rPr lang="cs-CZ" dirty="0"/>
              <a:t> (omezení)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majetkových práv jiného (např. věřitele) nebo řádného a včasného vyměření daně (§ 254 odst. 1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práv jiného (§ 254 odst. 2 alinea 3 TZ)</a:t>
            </a:r>
          </a:p>
        </p:txBody>
      </p:sp>
    </p:spTree>
    <p:extLst>
      <p:ext uri="{BB962C8B-B14F-4D97-AF65-F5344CB8AC3E}">
        <p14:creationId xmlns:p14="http://schemas.microsoft.com/office/powerpoint/2010/main" val="37331354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Zkreslování údajů o stavu hospodaření a jmění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 § 254 odst. 1 TZ jde o porušení či nesplnění povinností stanovených zejména </a:t>
            </a:r>
            <a:r>
              <a:rPr lang="cs-CZ" sz="3100" dirty="0">
                <a:solidFill>
                  <a:srgbClr val="FF0000"/>
                </a:solidFill>
              </a:rPr>
              <a:t>zákonem č. 563/1991 Sb.</a:t>
            </a:r>
            <a:r>
              <a:rPr lang="cs-CZ" sz="3100" dirty="0"/>
              <a:t>, o účetnictví, ve znění pozdějších předpisů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jde o subsidiární postih ve vztahu ke zkrácení daně ve smyslu § 240 TZ nebo např. k podvodu podle § 209 TZ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V § 254 odst. 2 TZ jde o porušení či nesplnění povinností vyplývajících ze </a:t>
            </a:r>
            <a:r>
              <a:rPr lang="cs-CZ" sz="3100" dirty="0">
                <a:solidFill>
                  <a:srgbClr val="FF0000"/>
                </a:solidFill>
              </a:rPr>
              <a:t>zákona č. 304/2013 Sb.</a:t>
            </a:r>
            <a:r>
              <a:rPr lang="cs-CZ" sz="3100" dirty="0"/>
              <a:t>, o veřejných rejstřících PO a </a:t>
            </a:r>
            <a:r>
              <a:rPr lang="cs-CZ" sz="3100" dirty="0" smtClean="0"/>
              <a:t>FO a o evidenci </a:t>
            </a:r>
            <a:r>
              <a:rPr lang="cs-CZ" sz="3100" dirty="0" smtClean="0"/>
              <a:t>svěřenských</a:t>
            </a:r>
            <a:r>
              <a:rPr lang="cs-CZ" sz="3100" dirty="0" smtClean="0"/>
              <a:t> fondů, </a:t>
            </a:r>
            <a:r>
              <a:rPr lang="cs-CZ" sz="3100" dirty="0"/>
              <a:t>ve znění pozdějších předpisů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 podnikatele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 ostatní osoby</a:t>
            </a:r>
          </a:p>
        </p:txBody>
      </p:sp>
    </p:spTree>
    <p:extLst>
      <p:ext uri="{BB962C8B-B14F-4D97-AF65-F5344CB8AC3E}">
        <p14:creationId xmlns:p14="http://schemas.microsoft.com/office/powerpoint/2010/main" val="42595124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Zkreslování údajů o stavu hospodaření a jmění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Příklady</a:t>
            </a:r>
            <a:r>
              <a:rPr lang="cs-CZ" sz="3100" dirty="0"/>
              <a:t> trestného činu podle § 254 odst. 1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ukryl účetní doklady na neznámém místě nebo nepravdivě předstíral, že je nemá, aby se tak vyhnul placení daní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1220/2007 – rozhodnutí č. 7/2009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nevedl vůbec nebo řádně povinné účetní doklady, např. peněžní deník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rozsudek NS sp. zn. 2 Tzn 27/97 – rozhodnutí č. 8/1998-II.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nesplnil svou povinnost obnovit ztracené, odcizené, zničené nebo poškozené účetnictví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1226/2015 – rozhodnutí č. 34/2016 Sb. rozh. tr.)</a:t>
            </a:r>
          </a:p>
        </p:txBody>
      </p:sp>
    </p:spTree>
    <p:extLst>
      <p:ext uri="{BB962C8B-B14F-4D97-AF65-F5344CB8AC3E}">
        <p14:creationId xmlns:p14="http://schemas.microsoft.com/office/powerpoint/2010/main" val="30869606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Zneužití informace a postavení v obchodním styku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255 a § 255a TZ </a:t>
            </a:r>
            <a:r>
              <a:rPr lang="cs-CZ" sz="3100" dirty="0">
                <a:solidFill>
                  <a:srgbClr val="FF0000"/>
                </a:solidFill>
              </a:rPr>
              <a:t>dvě skutkové podstaty</a:t>
            </a:r>
            <a:r>
              <a:rPr lang="cs-CZ" sz="3100" dirty="0"/>
              <a:t>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v § 255 odst. 1, 2 TZ jde o tzv. insider trading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 § 255a TZ jde o tzv. selftrading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255 odst. 1, 2 TZ jde o </a:t>
            </a:r>
            <a:r>
              <a:rPr lang="cs-CZ" sz="3100" dirty="0">
                <a:solidFill>
                  <a:srgbClr val="FF0000"/>
                </a:solidFill>
              </a:rPr>
              <a:t>zneužití informací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dosud nikoli veřejně přístupných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získaných z titulu zvláštního postavení pachatele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podstatně ovlivňujících rozhodování v obchodním styku a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jejich neoprávněné zveřejnění, zpřístupnění nebo sdělení třetí osobě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jejich užití k uskutečnění smlouvy nebo operace na regulovaném trhu s investičními nástroji nebo na organizovaném trhu se zbožím (zejména na burze)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a způsobení větší škody nebo jiného závažného následku nebo opatření většího prospěchu sobě nebo jinému</a:t>
            </a:r>
          </a:p>
        </p:txBody>
      </p:sp>
    </p:spTree>
    <p:extLst>
      <p:ext uri="{BB962C8B-B14F-4D97-AF65-F5344CB8AC3E}">
        <p14:creationId xmlns:p14="http://schemas.microsoft.com/office/powerpoint/2010/main" val="36034065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Zneužití informace a postavení v obchodním styku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255a TZ: </a:t>
            </a:r>
            <a:r>
              <a:rPr lang="cs-CZ" sz="3100" dirty="0">
                <a:solidFill>
                  <a:srgbClr val="FF0000"/>
                </a:solidFill>
              </a:rPr>
              <a:t>porušení zákazu konkurence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není to však blanketní či odkazovací norma, nemusí jít o zákaz konkurence podle ZOK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pachatel je zaměstnanec, člen orgánu, společník, podnikatel nebo účastník na podnikání dvou nebo více podnikatelů – může mít v každém z nich jiné postavení (</a:t>
            </a:r>
            <a:r>
              <a:rPr lang="cs-CZ" sz="2400" dirty="0"/>
              <a:t>usnesení KS v ČB sp. zn. 3 To 289/98 – </a:t>
            </a:r>
            <a:r>
              <a:rPr lang="cs-CZ" dirty="0"/>
              <a:t>rozhodnutí č. 41/1999 Sb. rozh. tr. a usnesení KS v ČB sp. zn. 4 To 597/2002 – rozhodnutí č. 31/2003 Sb. rozh. tr.)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tito podnikatelé mají stejný nebo podobný předmět činnosti (usnesení NS sp. zn. 5 Tdo 1640/2005 – rozhodnutí č. 39/2006 Sb. rozh. tr.)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pachatel dá popud nebo uzavře smlouvu na úkor jednoho z nich (rozsudek KS v ČB sp. zn. 3 To 148/98 – rozhodnutí č. 36/2000 Sb. rozh. tr. a rozsudek NS sp. zn. 11 Tz 276/2000 – rozhodnutí č. 21/2002-III. Sb. rozh. tr.)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je zde obohacovací úmysl pachatele (snaha získat výhodu nebo prospěch pro sebe nebo pro jiného)</a:t>
            </a:r>
          </a:p>
        </p:txBody>
      </p:sp>
    </p:spTree>
    <p:extLst>
      <p:ext uri="{BB962C8B-B14F-4D97-AF65-F5344CB8AC3E}">
        <p14:creationId xmlns:p14="http://schemas.microsoft.com/office/powerpoint/2010/main" val="18668027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Zneužití informace a postavení v obchodním styku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5100" dirty="0">
                <a:solidFill>
                  <a:srgbClr val="FF0000"/>
                </a:solidFill>
              </a:rPr>
              <a:t>Příklady</a:t>
            </a:r>
            <a:r>
              <a:rPr lang="cs-CZ" sz="5100" dirty="0"/>
              <a:t> trestného činu podle § 255a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500" dirty="0"/>
              <a:t>podnikatel jako fyzická osoba převedl na sebe zakázku, kterou původně získala ve výběrovém řízení obchodní společnost, jejímž byl statutárním orgánem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200" dirty="0"/>
              <a:t>usnesení KS v ČB sp. zn. 3 To 289/98 – rozhodnutí č. 41/1999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500" dirty="0"/>
              <a:t>jeden ze dvou společníků a jednatelů s. r. o. původně podnikajících společně převedl veškerý majetek s. r. o., který zajišťoval její příjmy a možnost podnikání, na nově založenou jinou obchodní společnost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200" dirty="0"/>
              <a:t>rozsudek NS sp. zn. 4 Tz 2/2000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3500" dirty="0"/>
              <a:t>společník a jednatel ekonomicky slabé s. r. o. zajistil splacení úvěru, který jí byl poskytnut, směnečným rukojemstvím ekonomicky silné a. s., kde byl zároveň členem představenstva, přičemž nesplacený úvěr musela z titulu směnečného rukojmího uhradit a. s.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3200" dirty="0"/>
              <a:t>usnesení NS sp. zn. 5 Tdo 1640/2005</a:t>
            </a:r>
          </a:p>
        </p:txBody>
      </p:sp>
    </p:spTree>
    <p:extLst>
      <p:ext uri="{BB962C8B-B14F-4D97-AF65-F5344CB8AC3E}">
        <p14:creationId xmlns:p14="http://schemas.microsoft.com/office/powerpoint/2010/main" val="2813390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veřejné zakázce, veřejné soutěži nebo veřejné dražbě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§ 256 až § 258 TZ různá jednání směřující proti řádnému průběhu řízení o veřejné zakázce, průběhu veřejné soutěže nebo veřejné dražby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zvýhodnění, lest, vyhrožování či jiné ovlivnění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korupční jednání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Veřejná zakázka</a:t>
            </a:r>
            <a:r>
              <a:rPr lang="cs-CZ" sz="3400" dirty="0"/>
              <a:t>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zákon č. 134/2016 Sb., o zadávání veřejných zakázek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Veřejná soutěž</a:t>
            </a:r>
            <a:r>
              <a:rPr lang="cs-CZ" sz="3400" dirty="0"/>
              <a:t>:</a:t>
            </a:r>
            <a:endParaRPr lang="cs-CZ" sz="2600" dirty="0"/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§ 1772 až § 1779 ObčZ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Veřejná dražba</a:t>
            </a:r>
            <a:r>
              <a:rPr lang="cs-CZ" sz="3400" dirty="0"/>
              <a:t>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zákon č. 26/2000 Sb., o veřejných dražbách,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22461628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veřejné zakázce, veřejné soutěži nebo veřejné dražbě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cs-CZ" altLang="cs-CZ" sz="2200" dirty="0"/>
              <a:t>Určitý střet soukromého a veřejného práva</a:t>
            </a:r>
          </a:p>
          <a:p>
            <a:pPr>
              <a:defRPr/>
            </a:pPr>
            <a:r>
              <a:rPr lang="cs-CZ" altLang="cs-CZ" sz="2200" dirty="0"/>
              <a:t>Smyslem je dosažení co nejvýhodnější ceny pro poptávajícího i nabízejícího</a:t>
            </a:r>
          </a:p>
          <a:p>
            <a:pPr>
              <a:defRPr/>
            </a:pPr>
            <a:r>
              <a:rPr lang="cs-CZ" altLang="cs-CZ" sz="2200" dirty="0"/>
              <a:t>Při nakládání s prostředky z veřejných zdrojů (státní správa, územní samospráva) jde o hospodárnost a efektivnost</a:t>
            </a:r>
          </a:p>
          <a:p>
            <a:pPr lvl="1">
              <a:defRPr/>
            </a:pPr>
            <a:r>
              <a:rPr lang="cs-CZ" altLang="cs-CZ" sz="1800" dirty="0"/>
              <a:t>nikoli jen o co nejnižší náklady, cenu</a:t>
            </a:r>
          </a:p>
          <a:p>
            <a:pPr>
              <a:defRPr/>
            </a:pPr>
            <a:r>
              <a:rPr lang="cs-CZ" altLang="cs-CZ" sz="2200" dirty="0"/>
              <a:t>Možné </a:t>
            </a:r>
            <a:r>
              <a:rPr lang="cs-CZ" altLang="cs-CZ" sz="2200" dirty="0">
                <a:solidFill>
                  <a:srgbClr val="FF0000"/>
                </a:solidFill>
              </a:rPr>
              <a:t>trestné činy</a:t>
            </a:r>
            <a:r>
              <a:rPr lang="cs-CZ" altLang="cs-CZ" sz="2200" dirty="0"/>
              <a:t>:</a:t>
            </a:r>
          </a:p>
          <a:p>
            <a:pPr lvl="2">
              <a:defRPr/>
            </a:pPr>
            <a:r>
              <a:rPr lang="cs-CZ" altLang="cs-CZ" sz="1800" dirty="0"/>
              <a:t>zjednání výhody a pletichy podle § 256 až § 258 TZ</a:t>
            </a:r>
          </a:p>
          <a:p>
            <a:pPr lvl="2">
              <a:defRPr/>
            </a:pPr>
            <a:r>
              <a:rPr lang="cs-CZ" altLang="cs-CZ" sz="1800" dirty="0"/>
              <a:t>porušení závazných pravidel zadávacího řízení podle § 248 odst. 2 alinea 2 TZ</a:t>
            </a:r>
          </a:p>
          <a:p>
            <a:pPr lvl="2">
              <a:defRPr/>
            </a:pPr>
            <a:r>
              <a:rPr lang="cs-CZ" altLang="cs-CZ" sz="1800" dirty="0"/>
              <a:t>jiné: např. porušení povinnosti při správě cizího majetku podle § 220 a § 221 TZ, zneužití pravomoci úřední osoby podle § 329 TZ apod.</a:t>
            </a:r>
          </a:p>
        </p:txBody>
      </p:sp>
    </p:spTree>
    <p:extLst>
      <p:ext uri="{BB962C8B-B14F-4D97-AF65-F5344CB8AC3E}">
        <p14:creationId xmlns:p14="http://schemas.microsoft.com/office/powerpoint/2010/main" val="10513934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veřejné zakázce, veřejné soutěži nebo veřejné dražbě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20000"/>
              </a:lnSpc>
            </a:pPr>
            <a:r>
              <a:rPr lang="cs-CZ" altLang="cs-CZ" sz="3600" dirty="0">
                <a:solidFill>
                  <a:srgbClr val="FF0000"/>
                </a:solidFill>
              </a:rPr>
              <a:t>Porušení předpisů </a:t>
            </a:r>
            <a:r>
              <a:rPr lang="cs-CZ" altLang="cs-CZ" sz="3600" dirty="0">
                <a:solidFill>
                  <a:srgbClr val="000000"/>
                </a:solidFill>
              </a:rPr>
              <a:t>o pravidlech hospodářské soutěže (§ 248 odst. 2 alinea 2 TZ)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porušení pravidel zadávacího řízení podle zákona č. 134/2016 Sb., o zadávání veřejných zakázek, ve znění pozdějších předpisů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např. nedodržení stanoveného typu zadávacího řízení, umělé rozdělení zakázky na více „podlimitních“, apod.</a:t>
            </a:r>
          </a:p>
          <a:p>
            <a:pPr>
              <a:lnSpc>
                <a:spcPct val="120000"/>
              </a:lnSpc>
            </a:pPr>
            <a:r>
              <a:rPr lang="cs-CZ" sz="3600" dirty="0">
                <a:solidFill>
                  <a:srgbClr val="FF0000"/>
                </a:solidFill>
              </a:rPr>
              <a:t>Zjednání výhody</a:t>
            </a:r>
            <a:r>
              <a:rPr lang="cs-CZ" sz="3600" dirty="0"/>
              <a:t> při zadání veřejné zakázky, při veřejné soutěži a veřejné dražbě (§ 256 TZ)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zjednání přednosti nebo výhodnějších podmínek některému dodavateli, soutěžiteli nebo účastníkovi dražby na úkor jiného, a to v úmyslu způsobit jinému škodu nebo opatřit sobě nebo jinému prospěch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např. sdělení údajů o nabídce konkurenčního uchazeče ještě před vyhodnocením zakázky</a:t>
            </a:r>
          </a:p>
          <a:p>
            <a:pPr>
              <a:lnSpc>
                <a:spcPct val="120000"/>
              </a:lnSpc>
            </a:pPr>
            <a:r>
              <a:rPr lang="cs-CZ" sz="3600" dirty="0">
                <a:solidFill>
                  <a:srgbClr val="FF0000"/>
                </a:solidFill>
              </a:rPr>
              <a:t>Pletichy</a:t>
            </a:r>
            <a:r>
              <a:rPr lang="cs-CZ" sz="3600" dirty="0"/>
              <a:t> při zadání veřejné zakázky a při veřejné soutěži (§ 257 TZ)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různá nekalá jednání se snahou o ovlivnění účasti některého účastníka v zadávacím řízení nebo ve veřejné soutěži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např. podplacení uchazeče o veřejnou zakázku se záměrem, aby se nezúčastnil zadávacího řízení, vyhrožování za tímtéž účelem, domluva na ceně</a:t>
            </a:r>
          </a:p>
        </p:txBody>
      </p:sp>
    </p:spTree>
    <p:extLst>
      <p:ext uri="{BB962C8B-B14F-4D97-AF65-F5344CB8AC3E}">
        <p14:creationId xmlns:p14="http://schemas.microsoft.com/office/powerpoint/2010/main" val="300853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odpovědnost při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Trestným činem není každé způsobení škody (újmy) nebo získání prospěchu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Způsobení </a:t>
            </a:r>
            <a:r>
              <a:rPr lang="cs-CZ" sz="3400" dirty="0">
                <a:solidFill>
                  <a:srgbClr val="FF0000"/>
                </a:solidFill>
              </a:rPr>
              <a:t>škody </a:t>
            </a:r>
            <a:r>
              <a:rPr lang="cs-CZ" sz="3400" dirty="0"/>
              <a:t>je trestným činem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došlo-li k tomu určitým jednáním (např. podvodem)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dosáhlo-li určité výše (např. alespoň 10 000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Získání </a:t>
            </a:r>
            <a:r>
              <a:rPr lang="cs-CZ" sz="3400" dirty="0">
                <a:solidFill>
                  <a:srgbClr val="FF0000"/>
                </a:solidFill>
              </a:rPr>
              <a:t>prospěchu </a:t>
            </a:r>
            <a:r>
              <a:rPr lang="cs-CZ" sz="3400" dirty="0"/>
              <a:t>je trestným činem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došlo-li k tomu neoprávněně (jinak jde o žádoucí výsledek podnikání – zisk)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byla-li porušena určitá pravidla závažnějším způsobem (např. při zadání veřejné zakázky podle § 248 odst. 2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dosáhlo-li určité výše prospěchu, např. většího rozsahu (§ 248 odst. 1, 2 TZ – nejméně 100 000 Kč)</a:t>
            </a:r>
          </a:p>
        </p:txBody>
      </p:sp>
    </p:spTree>
    <p:extLst>
      <p:ext uri="{BB962C8B-B14F-4D97-AF65-F5344CB8AC3E}">
        <p14:creationId xmlns:p14="http://schemas.microsoft.com/office/powerpoint/2010/main" val="17074287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veřejné zakázce, veřejné soutěži nebo veřejné dražbě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 smtClean="0">
                <a:solidFill>
                  <a:srgbClr val="FF0000"/>
                </a:solidFill>
              </a:rPr>
              <a:t>Příklady</a:t>
            </a:r>
            <a:r>
              <a:rPr lang="cs-CZ" sz="3100" dirty="0" smtClean="0"/>
              <a:t> trestných činů: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pachatelé jako členové výběrové komise pro posouzení nabídek podaných v zadávacím řízení na výběr dodavatele stavby k veřejné zakázce záměrně a nedůvodně vyřadili ekonomicky nejvýhodnější nabídku jednoho podnikatele, a tím zvýhodnili dalšího </a:t>
            </a:r>
            <a:r>
              <a:rPr lang="cs-CZ" dirty="0"/>
              <a:t>dodavatele [§ </a:t>
            </a:r>
            <a:r>
              <a:rPr lang="cs-CZ" dirty="0" smtClean="0"/>
              <a:t>256 odst. 1, odst. 2 písm. a) TZ</a:t>
            </a:r>
            <a:r>
              <a:rPr lang="cs-CZ" dirty="0"/>
              <a:t>]</a:t>
            </a:r>
            <a:endParaRPr lang="cs-CZ" dirty="0" smtClean="0"/>
          </a:p>
          <a:p>
            <a:pPr lvl="2">
              <a:lnSpc>
                <a:spcPct val="120000"/>
              </a:lnSpc>
            </a:pPr>
            <a:r>
              <a:rPr lang="cs-CZ" dirty="0" smtClean="0"/>
              <a:t>usnesení NS sp. zn. 5 Tdo 178/2014 a 5 Tdo 1475/2015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pachatel jako člen komise pro otevírání obálek s nabídkami uchazečů na dodávku vozidel pro rozvoz jídel a jako řešitel veřejné zakázky na tuto dodávku umožnil, aby jeden ze dvou uchazečů dodatečně upravil svou nabídku tak, aby jeho vozidla vyhovovala zadání, a tím vyřadil jeho konkurenta, který od počátku vyhověl zadání (§ </a:t>
            </a:r>
            <a:r>
              <a:rPr lang="cs-CZ" dirty="0"/>
              <a:t>256 odst. 1 TZ)</a:t>
            </a:r>
            <a:endParaRPr lang="cs-CZ" dirty="0" smtClean="0"/>
          </a:p>
          <a:p>
            <a:pPr lvl="2">
              <a:lnSpc>
                <a:spcPct val="120000"/>
              </a:lnSpc>
            </a:pPr>
            <a:r>
              <a:rPr lang="cs-CZ" dirty="0" smtClean="0"/>
              <a:t>usnesení NS sp. zn. 5 Tdo 279/2016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07344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veřejné zakázce, veřejné soutěži nebo veřejné dražbě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trestných činů: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podnikatel jako jeden z uchazečů o významnou veřejnou zakázku na rekonstrukci silnice přijal úplatek od jiného podnikatele a uchazeče za to, že odstoupí a již se nezúčastní zadávacího řízení [§ 257 odst. 1 písm. c) TZ]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podnikatel, který měl zájem získat lukrativní nemovitosti ve veřejné dražbě, vyhrožoval jinému účastníkovi dražby jeho „likvidací“, pokud ten bude dále podávat návrhy („přihazovat“) v dražbě [§ 258 odst. 1 písm. a) TZ]</a:t>
            </a:r>
          </a:p>
        </p:txBody>
      </p:sp>
    </p:spTree>
    <p:extLst>
      <p:ext uri="{BB962C8B-B14F-4D97-AF65-F5344CB8AC3E}">
        <p14:creationId xmlns:p14="http://schemas.microsoft.com/office/powerpoint/2010/main" val="32243857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b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finančních zájmů Evropské unie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sz="3100" dirty="0" smtClean="0"/>
              <a:t>Podle § 260 odst. 1 a 2 TZ jde o dvě samostatné skutkové podstaty: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podle</a:t>
            </a:r>
            <a:r>
              <a:rPr lang="cs-CZ" dirty="0" smtClean="0">
                <a:solidFill>
                  <a:srgbClr val="FF0000"/>
                </a:solidFill>
              </a:rPr>
              <a:t> odst. 1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pachatel vyhotoví, použije nebo předloží nepravdivé, nesprávné nebo neúplné doklady, nebo uvede nepravdivé nebo hrubě zkreslené údaje, anebo zatají doklady nebo podstatné údaje, a tím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umožní neoprávněné použití nebo zadržování finančních prostředků z rozpočtu EU nebo způsobí další majetkové důsledky ve vztahu k rozpočtům týkajícím se EU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podle </a:t>
            </a:r>
            <a:r>
              <a:rPr lang="cs-CZ" dirty="0" smtClean="0">
                <a:solidFill>
                  <a:srgbClr val="FF0000"/>
                </a:solidFill>
              </a:rPr>
              <a:t>odst. 2</a:t>
            </a:r>
          </a:p>
          <a:p>
            <a:pPr lvl="2">
              <a:lnSpc>
                <a:spcPct val="120000"/>
              </a:lnSpc>
            </a:pPr>
            <a:r>
              <a:rPr lang="cs-CZ" dirty="0" smtClean="0"/>
              <a:t>pachatel neoprávněné použije finanční prostředky z rozpočtu EU, resp. z dalších rozpočtů týkajících se EU</a:t>
            </a:r>
          </a:p>
          <a:p>
            <a:pPr>
              <a:lnSpc>
                <a:spcPct val="120000"/>
              </a:lnSpc>
            </a:pPr>
            <a:r>
              <a:rPr lang="cs-CZ" sz="3100" dirty="0" smtClean="0"/>
              <a:t>Jde o zvláštní případy podvodu, resp. úvěrového nebo dotačního podvodu ve vztahu k § 209, § 211 a § 212 TZ</a:t>
            </a:r>
          </a:p>
        </p:txBody>
      </p:sp>
    </p:spTree>
    <p:extLst>
      <p:ext uri="{BB962C8B-B14F-4D97-AF65-F5344CB8AC3E}">
        <p14:creationId xmlns:p14="http://schemas.microsoft.com/office/powerpoint/2010/main" val="18602095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finančních zájmů Evropské unie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</a:pPr>
            <a:r>
              <a:rPr lang="cs-CZ" dirty="0" smtClean="0">
                <a:solidFill>
                  <a:srgbClr val="FF0000"/>
                </a:solidFill>
              </a:rPr>
              <a:t>Příklady</a:t>
            </a:r>
            <a:r>
              <a:rPr lang="cs-CZ" dirty="0" smtClean="0"/>
              <a:t> trestných činů: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podnikatel na podkladě své žádosti a předložených dokladů získal dotaci z fondů EU na rekonstrukci svého sídla a po jejím provedení zčásti poskytl nepravdivé doklady o čerpání dotace a zčásti odmítl poskytnout další potřebné doklady (§ 260 odst. 1 TZ)</a:t>
            </a:r>
          </a:p>
          <a:p>
            <a:pPr lvl="1">
              <a:lnSpc>
                <a:spcPct val="120000"/>
              </a:lnSpc>
            </a:pPr>
            <a:r>
              <a:rPr lang="cs-CZ" dirty="0" smtClean="0"/>
              <a:t>podnikateli byla poskytnuta dotace z rozpočtu EU a z menší části i ze státního rozpočtu ČR na rozšíření jeho podnikání a na vytvoření nových pracovních míst, ale tuto dotaci použil na nákup nového automobilu a na splacení svých dřívějších dluhů (§ 260 odst. 2 TZ)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23796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oběhu zboží ve styku s cizinou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261 TZ: porušení </a:t>
            </a:r>
            <a:r>
              <a:rPr lang="cs-CZ" dirty="0">
                <a:solidFill>
                  <a:srgbClr val="FF0000"/>
                </a:solidFill>
              </a:rPr>
              <a:t>zákazu nebo omezení </a:t>
            </a:r>
            <a:r>
              <a:rPr lang="cs-CZ" dirty="0"/>
              <a:t>dovozu, vývozu, průvozu zboží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Odkaz na zvláštní předpisy, např.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celní zákon, zákon o zbraních a střelivu apod.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Musí být dále </a:t>
            </a:r>
            <a:r>
              <a:rPr lang="cs-CZ" dirty="0">
                <a:solidFill>
                  <a:srgbClr val="FF0000"/>
                </a:solidFill>
              </a:rPr>
              <a:t>podstatné ohrožení </a:t>
            </a:r>
            <a:r>
              <a:rPr lang="cs-CZ" dirty="0"/>
              <a:t>obecného zájmu a porušení důležité povinnosti, např.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zboží v hodnotě nad 80 000 Kč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např. dovoz či vývoz střelných zbraní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Speciální</a:t>
            </a:r>
            <a:r>
              <a:rPr lang="cs-CZ" dirty="0"/>
              <a:t> jsou ustanovení o dovozu, vývozu, průvozu např.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drog (§ 283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pornografie (§ 191, § 192 TZ),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chráněných živočichů a rostlin (§ 299 a § 300 TZ) apod.</a:t>
            </a:r>
          </a:p>
        </p:txBody>
      </p:sp>
    </p:spTree>
    <p:extLst>
      <p:ext uri="{BB962C8B-B14F-4D97-AF65-F5344CB8AC3E}">
        <p14:creationId xmlns:p14="http://schemas.microsoft.com/office/powerpoint/2010/main" val="35861530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předpisů o vývozu zboží a technologií dvojího užití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44604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§ 262 až § 264 TZ</a:t>
            </a:r>
            <a:r>
              <a:rPr lang="cs-CZ" dirty="0"/>
              <a:t>:</a:t>
            </a:r>
          </a:p>
          <a:p>
            <a:pPr lvl="1" eaLnBrk="1" hangingPunct="1">
              <a:defRPr/>
            </a:pPr>
            <a:r>
              <a:rPr lang="cs-CZ" dirty="0"/>
              <a:t>různá jednání zaměřená proti kontrolnímu a licenčnímu režimu u strategicky významného zboží a technologií (např. uran, jaderný reaktor)</a:t>
            </a:r>
          </a:p>
          <a:p>
            <a:pPr lvl="2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dvojí užití</a:t>
            </a:r>
            <a:r>
              <a:rPr lang="cs-CZ" dirty="0"/>
              <a:t>: pro civilní i vojenské účely</a:t>
            </a:r>
          </a:p>
          <a:p>
            <a:pPr lvl="2" eaLnBrk="1" hangingPunct="1">
              <a:defRPr/>
            </a:pPr>
            <a:r>
              <a:rPr lang="cs-CZ" dirty="0"/>
              <a:t>neoprávněný vývoz, převod, získání licence k obchodu</a:t>
            </a:r>
          </a:p>
          <a:p>
            <a:pPr eaLnBrk="1" hangingPunct="1">
              <a:defRPr/>
            </a:pPr>
            <a:r>
              <a:rPr lang="cs-CZ" dirty="0"/>
              <a:t>Odkaz na mimotrestní předpisy</a:t>
            </a:r>
          </a:p>
          <a:p>
            <a:pPr lvl="2" eaLnBrk="1" hangingPunct="1">
              <a:defRPr/>
            </a:pPr>
            <a:r>
              <a:rPr lang="cs-CZ" dirty="0"/>
              <a:t>zákon č. 594/2004 Sb., ve znění pozdějších předpisů</a:t>
            </a:r>
          </a:p>
          <a:p>
            <a:pPr lvl="2" eaLnBrk="1" hangingPunct="1">
              <a:defRPr/>
            </a:pPr>
            <a:r>
              <a:rPr lang="cs-CZ" dirty="0"/>
              <a:t>nařízení Rady ES ze dne 5. 5. 2009 č. 428/2009</a:t>
            </a:r>
          </a:p>
        </p:txBody>
      </p:sp>
    </p:spTree>
    <p:extLst>
      <p:ext uri="{BB962C8B-B14F-4D97-AF65-F5344CB8AC3E}">
        <p14:creationId xmlns:p14="http://schemas.microsoft.com/office/powerpoint/2010/main" val="20943459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pravidel při zahraničním obchodu s vojenským materiálem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</a:t>
            </a:r>
            <a:r>
              <a:rPr lang="cs-CZ" sz="3400" dirty="0">
                <a:solidFill>
                  <a:srgbClr val="FF0000"/>
                </a:solidFill>
              </a:rPr>
              <a:t>§ 265 až § 267 TZ</a:t>
            </a:r>
            <a:r>
              <a:rPr lang="cs-CZ" sz="3400" dirty="0"/>
              <a:t>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různá jednání zaměřená proti pravidlům pro zahraniční obchod s vojenským materiálem (zbraňové systémy, bomby, tanky, vojenská letadla apod.)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neoprávněný vývoz, dovoz, získání licence k obchodu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Odkaz na zákon č. 38/1994 Sb., o zahraničním obchodu s vojenským materiálem, ve znění pozdějších </a:t>
            </a:r>
            <a:r>
              <a:rPr lang="cs-CZ" sz="3400" dirty="0" smtClean="0"/>
              <a:t>předpisů</a:t>
            </a:r>
          </a:p>
          <a:p>
            <a:pPr>
              <a:lnSpc>
                <a:spcPct val="120000"/>
              </a:lnSpc>
              <a:defRPr/>
            </a:pPr>
            <a:r>
              <a:rPr lang="cs-CZ" sz="3400" dirty="0" smtClean="0">
                <a:solidFill>
                  <a:srgbClr val="FF0000"/>
                </a:solidFill>
              </a:rPr>
              <a:t>Příklad</a:t>
            </a:r>
            <a:r>
              <a:rPr lang="cs-CZ" sz="3400" dirty="0" smtClean="0"/>
              <a:t> trestného činu podle § 265 odst. 1, odst. 2 písm. g)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 smtClean="0"/>
              <a:t>občan Íránu se snažil v ČR nakoupit a do Íránu přes Sýrii vyvézt vojenské útočné pušky a další zbraně (400 ks) a střelivo (1 mil. nábojů)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 smtClean="0"/>
              <a:t>usnesení NS sp. zn. 5 Tdo 68/2014 a sp. zn. 5 Tdo 1051/2016 – rozhodnutí </a:t>
            </a:r>
            <a:r>
              <a:rPr lang="cs-CZ" dirty="0"/>
              <a:t>č. 29/2019 Sb. </a:t>
            </a:r>
            <a:r>
              <a:rPr lang="cs-CZ" dirty="0"/>
              <a:t>rozh</a:t>
            </a:r>
            <a:r>
              <a:rPr lang="cs-CZ" dirty="0"/>
              <a:t>. </a:t>
            </a:r>
            <a:r>
              <a:rPr lang="cs-CZ" dirty="0"/>
              <a:t>tr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04816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Obecná východiska k postihu zásahů do práv duševního vlastnictví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8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200" dirty="0">
                <a:solidFill>
                  <a:srgbClr val="FF0000"/>
                </a:solidFill>
              </a:rPr>
              <a:t>Mezinárodní ochrana </a:t>
            </a:r>
            <a:r>
              <a:rPr lang="cs-CZ" sz="3200" dirty="0"/>
              <a:t>práv k duševnímu vlastnictví (nehmotných statků), např.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Pařížská úmluva na ochranu průmyslového vlastnictví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publikovaná pod č. 64/1975 Sb.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Madridská dohoda o mezinárodním zápisu továrních nebo obchodních značek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publikovaná pod č. 65/1975 Sb.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Lisabonská dohoda na ochranu označení původu a jejich mezinárodním zápisu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publikovaná pod č. 67/1975 Sb.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Bernská úmluva o ochraně děl literárních a uměleckých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publikovaná pod č. 401/1921 Sb.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Všeobecná úmluva o autorském právu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publikovaná pod č. 2/1960 Sb.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>
                <a:solidFill>
                  <a:srgbClr val="FF0000"/>
                </a:solidFill>
              </a:rPr>
              <a:t>Ekonomický význam </a:t>
            </a:r>
            <a:r>
              <a:rPr lang="cs-CZ" sz="3200" dirty="0"/>
              <a:t>práv k duševnímu vlastnictví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nositel práv obvykle vynaložil velké množství úsilí a nákladů na zajištění svého dobrého jména, kvality zboží, realizace nápadů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pachatel ušetří tyto náklady i výdaje za případné licence a zneužívá cizí myšlenky, postavení, dobré jméno atd.</a:t>
            </a:r>
          </a:p>
        </p:txBody>
      </p:sp>
    </p:spTree>
    <p:extLst>
      <p:ext uri="{BB962C8B-B14F-4D97-AF65-F5344CB8AC3E}">
        <p14:creationId xmlns:p14="http://schemas.microsoft.com/office/powerpoint/2010/main" val="41960584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práv k ochranné známce a jiným označením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§ 268 odst. 1 a 2 TZ jsou tři alternativy: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1. uvedení do oběhu výrobků nebo služeb neoprávněně označených </a:t>
            </a:r>
            <a:r>
              <a:rPr lang="cs-CZ" dirty="0">
                <a:solidFill>
                  <a:srgbClr val="FF0000"/>
                </a:solidFill>
              </a:rPr>
              <a:t>ochrannou známkou </a:t>
            </a:r>
            <a:r>
              <a:rPr lang="cs-CZ" dirty="0"/>
              <a:t>jiného nebo známkou s ní snadno zaměnitelnou nebo další dispozice s takovými výrobky nebo službami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zákon č. 441/2003 Sb., o ochranných známkách, ve znění pozděj. předpisů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1299/2006 – rozhodnutí č. 51/2007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2. neoprávněné použití </a:t>
            </a:r>
            <a:r>
              <a:rPr lang="cs-CZ" dirty="0">
                <a:solidFill>
                  <a:srgbClr val="FF0000"/>
                </a:solidFill>
              </a:rPr>
              <a:t>obchodní firmy </a:t>
            </a:r>
            <a:r>
              <a:rPr lang="cs-CZ" dirty="0"/>
              <a:t>nebo označení s ním zaměnitelného (§ 423 ObčZ)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3. uvedení do oběhu výrobků nebo služeb neoprávněně opatřených </a:t>
            </a:r>
            <a:r>
              <a:rPr lang="cs-CZ" dirty="0">
                <a:solidFill>
                  <a:srgbClr val="FF0000"/>
                </a:solidFill>
              </a:rPr>
              <a:t>označením původu </a:t>
            </a:r>
            <a:r>
              <a:rPr lang="cs-CZ" dirty="0"/>
              <a:t>nebo </a:t>
            </a:r>
            <a:r>
              <a:rPr lang="cs-CZ" dirty="0">
                <a:solidFill>
                  <a:srgbClr val="FF0000"/>
                </a:solidFill>
              </a:rPr>
              <a:t>zeměpisným označením </a:t>
            </a:r>
            <a:r>
              <a:rPr lang="cs-CZ" dirty="0"/>
              <a:t>anebo zaměnitelným označením nebo další dispozice s takovými výrobky nebo službami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zákon č. 452/2001 Sb., ve znění pozdějších předpisů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vyžaduje se i jednání pachatele zaměřené na dosažení hospodářského prospěchu (ad 2. a 3.)</a:t>
            </a:r>
          </a:p>
        </p:txBody>
      </p:sp>
    </p:spTree>
    <p:extLst>
      <p:ext uri="{BB962C8B-B14F-4D97-AF65-F5344CB8AC3E}">
        <p14:creationId xmlns:p14="http://schemas.microsoft.com/office/powerpoint/2010/main" val="95420631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práv k ochranné známce a jiným označením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Příklady</a:t>
            </a:r>
            <a:r>
              <a:rPr lang="cs-CZ" sz="3400" dirty="0"/>
              <a:t> trestného činu podle § 268 odst. 1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– fyzická osoba nabízel a prodával zboží (oblečení, obuv, dámské kabelky, hodinky atd.) neoprávněně označené ochrannými známkami (logy) světově známých výrobců značkového zboží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např. usnesení NS sp. zn. 5 Tdo 751/2011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na internetu nabízel a prodával sklářské výrobky, ohledně nichž používal název („dekor E.“), jímž naznačoval jejich souvislost s výrobky jiného podnikatele (E.), který měl stejný název zapsán jako ochrannou známku (slovní i grafickou E.)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1299/2006 – rozhodnutí č. 51/2007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osoba, která nebyla podnikatelem ani nebyla oprávněna prodávat léky, nabízela na internetu a zájemcům prodávala padělky léků na zlepšení erekce zn. Viagra a Cialis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213/2017 – rozhodnutí č. 3/2018 Sb. rozh. tr.</a:t>
            </a:r>
          </a:p>
        </p:txBody>
      </p:sp>
    </p:spTree>
    <p:extLst>
      <p:ext uri="{BB962C8B-B14F-4D97-AF65-F5344CB8AC3E}">
        <p14:creationId xmlns:p14="http://schemas.microsoft.com/office/powerpoint/2010/main" val="1606571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hospodářské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Jejich skutkové podstaty jsou obsaženy v </a:t>
            </a:r>
            <a:r>
              <a:rPr lang="cs-CZ" dirty="0">
                <a:solidFill>
                  <a:srgbClr val="FF0000"/>
                </a:solidFill>
              </a:rPr>
              <a:t>hlavě VI </a:t>
            </a:r>
            <a:r>
              <a:rPr lang="cs-CZ" dirty="0"/>
              <a:t>zvláštní části trestního zákoníku (§ 233 až § 271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Díl 1</a:t>
            </a:r>
            <a:r>
              <a:rPr lang="cs-CZ" dirty="0"/>
              <a:t>: trestné činy proti měně a platebním prostředkům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§ 233 až § 239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Díl 2</a:t>
            </a:r>
            <a:r>
              <a:rPr lang="cs-CZ" dirty="0"/>
              <a:t>: trestné činy daňové, poplatkové a devizové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§ 240 až § 247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Díl 3</a:t>
            </a:r>
            <a:r>
              <a:rPr lang="cs-CZ" dirty="0"/>
              <a:t>: trestné činy proti závazným pravidlům tržní ekonomiky a oběhu zboží ve styku s cizinou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§ 248 až § 267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Díl 4</a:t>
            </a:r>
            <a:r>
              <a:rPr lang="cs-CZ" dirty="0"/>
              <a:t>: trestné činy proti průmyslovým právům a proti autorskému právu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§ 268 až § 271 TZ</a:t>
            </a:r>
          </a:p>
        </p:txBody>
      </p:sp>
    </p:spTree>
    <p:extLst>
      <p:ext uri="{BB962C8B-B14F-4D97-AF65-F5344CB8AC3E}">
        <p14:creationId xmlns:p14="http://schemas.microsoft.com/office/powerpoint/2010/main" val="6933491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chráněných průmyslových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269 TZ jde o neoprávněný a nikoli nepatrný zásah do práv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chráněnému </a:t>
            </a:r>
            <a:r>
              <a:rPr lang="cs-CZ" dirty="0">
                <a:solidFill>
                  <a:srgbClr val="FF0000"/>
                </a:solidFill>
              </a:rPr>
              <a:t>vynálezu</a:t>
            </a:r>
            <a:r>
              <a:rPr lang="cs-CZ" dirty="0"/>
              <a:t> (zákon č. 527/1990 Sb., ve znění pozdějších předpisů)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</a:t>
            </a:r>
            <a:r>
              <a:rPr lang="cs-CZ" dirty="0">
                <a:solidFill>
                  <a:srgbClr val="FF0000"/>
                </a:solidFill>
              </a:rPr>
              <a:t>průmyslovému vzoru </a:t>
            </a:r>
            <a:r>
              <a:rPr lang="cs-CZ" dirty="0"/>
              <a:t>(zákon č. 207/2000 Sb., ve znění pozdějších předpisů)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KS v HK sp. zn. 10 To 314/2005 – rozhodnutí č. 31/2007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</a:t>
            </a:r>
            <a:r>
              <a:rPr lang="cs-CZ" dirty="0">
                <a:solidFill>
                  <a:srgbClr val="FF0000"/>
                </a:solidFill>
              </a:rPr>
              <a:t>užitnému vzoru</a:t>
            </a:r>
            <a:r>
              <a:rPr lang="cs-CZ" dirty="0"/>
              <a:t> (zákon č. 478/1992 Sb., ve znění pozdějších předpisů)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k </a:t>
            </a:r>
            <a:r>
              <a:rPr lang="cs-CZ" dirty="0">
                <a:solidFill>
                  <a:srgbClr val="FF0000"/>
                </a:solidFill>
              </a:rPr>
              <a:t>topografii polovodičového výrobku </a:t>
            </a:r>
            <a:r>
              <a:rPr lang="cs-CZ" dirty="0"/>
              <a:t>(zákon č. 529/1991 Sb., ve znění pozdějších předpisů)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Přísnější postih činnosti, která má znaky podnikání</a:t>
            </a:r>
          </a:p>
        </p:txBody>
      </p:sp>
    </p:spTree>
    <p:extLst>
      <p:ext uri="{BB962C8B-B14F-4D97-AF65-F5344CB8AC3E}">
        <p14:creationId xmlns:p14="http://schemas.microsoft.com/office/powerpoint/2010/main" val="10429695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chráněných průmyslových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 </a:t>
            </a:r>
            <a:r>
              <a:rPr lang="cs-CZ" dirty="0"/>
              <a:t>trestného činu podle § 269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neoprávněně používal pro označení svých výrobků (balení sportovní výživy) dodávaných do obchodní sítě etikety snadno zaměnitelné s těmi, které měl jiný podnikatel zapsané jako průmyslový vzor pro své zboží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KS v HK sp. zn. 10 To 314/2005 – rozhodnutí č. 31/2007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vyráběl a do jiných států vyvážel skleněné pilníky shodné s těmi, které měl v těchto státech chráněny svým patentem jako vynález a užitný vzor jiný podnikatel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834/2010 – rozhodnutí č. 47/2011 Sb. rozh. tr.</a:t>
            </a:r>
          </a:p>
        </p:txBody>
      </p:sp>
    </p:spTree>
    <p:extLst>
      <p:ext uri="{BB962C8B-B14F-4D97-AF65-F5344CB8AC3E}">
        <p14:creationId xmlns:p14="http://schemas.microsoft.com/office/powerpoint/2010/main" val="29538876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autorského práva a s ním souvisejících práv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270 TZ jde o </a:t>
            </a:r>
            <a:r>
              <a:rPr lang="cs-CZ" sz="3100" dirty="0">
                <a:solidFill>
                  <a:srgbClr val="FF0000"/>
                </a:solidFill>
              </a:rPr>
              <a:t>neoprávněný </a:t>
            </a:r>
            <a:r>
              <a:rPr lang="cs-CZ" sz="3100" dirty="0"/>
              <a:t>a </a:t>
            </a:r>
            <a:r>
              <a:rPr lang="cs-CZ" sz="3100" dirty="0">
                <a:solidFill>
                  <a:srgbClr val="FF0000"/>
                </a:solidFill>
              </a:rPr>
              <a:t>nikoli nepatrný zásah</a:t>
            </a:r>
            <a:r>
              <a:rPr lang="cs-CZ" sz="3100" dirty="0"/>
              <a:t> do zákonem chráněných práv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 autorskému dílu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 uměleckému výkonu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ke zvukovému či zvukově obrazovému záznamu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 rozhlasovému nebo televiznímu vysílání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 databázi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Je zde odkaz na </a:t>
            </a:r>
            <a:r>
              <a:rPr lang="cs-CZ" sz="3100" dirty="0">
                <a:solidFill>
                  <a:srgbClr val="FF0000"/>
                </a:solidFill>
              </a:rPr>
              <a:t>autorský zákon</a:t>
            </a:r>
            <a:r>
              <a:rPr lang="cs-CZ" sz="3100" dirty="0"/>
              <a:t> č. 121/2000 Sb., ve znění pozdějších předpisů, který vymezuje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okruh nositelů práv, jejich práva a možná omezení, způsoby nakládání s chráněnými díly, uměleckými výkony atd.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Přísnější postih činnosti, která má znaky podnikání</a:t>
            </a:r>
          </a:p>
        </p:txBody>
      </p:sp>
    </p:spTree>
    <p:extLst>
      <p:ext uri="{BB962C8B-B14F-4D97-AF65-F5344CB8AC3E}">
        <p14:creationId xmlns:p14="http://schemas.microsoft.com/office/powerpoint/2010/main" val="31050885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autorského práva a s ním souvisejících práv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Příklady </a:t>
            </a:r>
            <a:r>
              <a:rPr lang="cs-CZ" sz="3100" dirty="0"/>
              <a:t>trestného činu podle § 270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jako nakladatel neoprávněně vydal a distribuoval literární dílo (knihu) bez souhlasu autora a dalších osob, které byly nositelem příslušných práv k takovému dílu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1361/2008 – rozhodnutí č. 55/2009 Sb. rozh. tr.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zhotovil rozmnoženiny autorského díla včetně počítačového programu nad rámec své osobní potřeby a nabízel a prodával je zájemcům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usnesení NS sp. zn. 5 Tdo 234/2009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shromažďoval z internetu neoprávněně opatřené kopie chráněných autorských děl a nabízel je k dispozici jiným uživatelům internetu</a:t>
            </a:r>
          </a:p>
          <a:p>
            <a:pPr lvl="2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745228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autorského práva a s ním souvisejících práv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trestného činu podle § 270 TZ: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podnikatel jako provozovatel kopírovacího centra za úplatu pořizoval studentům kopie učebnic a jiných odborných knih chráněných autorským právem bez souhlasu autorů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student školy nabízel na svých internetových stránkách přímé odkazy („linky“) na příslušné servery s možností stáhnout (nikoli jen zhlédnout) si z nich elektronické kopie filmů či jiných děl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400" dirty="0"/>
              <a:t>usnesení NS sp. zn. 5 Tdo 271/2013</a:t>
            </a:r>
          </a:p>
          <a:p>
            <a:pPr lvl="2">
              <a:lnSpc>
                <a:spcPct val="120000"/>
              </a:lnSpc>
              <a:defRPr/>
            </a:pPr>
            <a:r>
              <a:rPr lang="cs-CZ" sz="2400" dirty="0"/>
              <a:t>usnesení NS sp. zn. 8 Tdo 137/2013 – rozhodnutí č. 7/2014 Sb. rozh. tr.</a:t>
            </a:r>
          </a:p>
        </p:txBody>
      </p:sp>
    </p:spTree>
    <p:extLst>
      <p:ext uri="{BB962C8B-B14F-4D97-AF65-F5344CB8AC3E}">
        <p14:creationId xmlns:p14="http://schemas.microsoft.com/office/powerpoint/2010/main" val="30171777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Padělání a napodobení díla výtvarného umění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Podle § 271 TZ jde o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400" dirty="0"/>
              <a:t>padělání výtvarného autorského díla nebo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400" dirty="0"/>
              <a:t>napodobení výtvarného projevu jiného autora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u obou alternativ musí být ještě úmysl pachatele, aby nové dílo bylo považované za původní dílo onoho jiného autora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Postihují se zde zvláštní způsoby zásahu do zákonem chráněných práv k </a:t>
            </a:r>
            <a:r>
              <a:rPr lang="cs-CZ" dirty="0">
                <a:solidFill>
                  <a:srgbClr val="FF0000"/>
                </a:solidFill>
              </a:rPr>
              <a:t>výtvarnému </a:t>
            </a:r>
            <a:r>
              <a:rPr lang="cs-CZ" dirty="0"/>
              <a:t>autorskému dílu 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400" dirty="0"/>
              <a:t>speciální ve vztahu k § 270 TZ</a:t>
            </a:r>
          </a:p>
        </p:txBody>
      </p:sp>
    </p:spTree>
    <p:extLst>
      <p:ext uri="{BB962C8B-B14F-4D97-AF65-F5344CB8AC3E}">
        <p14:creationId xmlns:p14="http://schemas.microsoft.com/office/powerpoint/2010/main" val="31091591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Vysvětlivky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65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TZ – zákon č. 40/2009 Sb., trestní zákoník,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ObčZ – zákon č. 89/2012 Sb., občanský zákoník,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ZOK – zákon č. 90/2012 Sb., o obchodních korporacích,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DŘ – zákon č. 280/2009 Sb., daňový řád, ve znění pozdějších předpisů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Sb. rozh. tr. – označení judikátu v oficiální Sbírce soudních rozhodnutí a stanovisek vydávané Nejvyšším soudem, část trestní (pořadové číslo/ročník)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sz="2400" dirty="0"/>
              <a:t>… Tdo …/… – spisová značka, pod kterou lze rozhodnutí vyhledat na internetových stránkách Nejvyššího soudu www.nsoud.cz</a:t>
            </a:r>
          </a:p>
        </p:txBody>
      </p:sp>
    </p:spTree>
    <p:extLst>
      <p:ext uri="{BB962C8B-B14F-4D97-AF65-F5344CB8AC3E}">
        <p14:creationId xmlns:p14="http://schemas.microsoft.com/office/powerpoint/2010/main" val="2318333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Obecná východiska k postihu padělání peněz a plateb. prostředků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Mezinárodní ochrana měny</a:t>
            </a:r>
          </a:p>
          <a:p>
            <a:pPr lvl="2" eaLnBrk="1" hangingPunct="1">
              <a:defRPr/>
            </a:pPr>
            <a:r>
              <a:rPr lang="cs-CZ" dirty="0"/>
              <a:t>zejména Úmluva o potírání penězokazectví (publikovaná pod č. 15/1932 Sb.)</a:t>
            </a:r>
          </a:p>
          <a:p>
            <a:pPr eaLnBrk="1" hangingPunct="1">
              <a:defRPr/>
            </a:pPr>
            <a:r>
              <a:rPr lang="cs-CZ" dirty="0"/>
              <a:t>Ochrana měny EURO</a:t>
            </a:r>
          </a:p>
          <a:p>
            <a:pPr lvl="2" eaLnBrk="1" hangingPunct="1">
              <a:defRPr/>
            </a:pPr>
            <a:r>
              <a:rPr lang="cs-CZ" dirty="0"/>
              <a:t>zejména nařízení Rady ES č. 1338/2001, směrnice EP a Rady EU č. 2014/62/EU</a:t>
            </a:r>
          </a:p>
          <a:p>
            <a:pPr eaLnBrk="1" hangingPunct="1">
              <a:defRPr/>
            </a:pPr>
            <a:r>
              <a:rPr lang="cs-CZ" dirty="0"/>
              <a:t>Zvláštnosti ochrany cenných papírů</a:t>
            </a:r>
          </a:p>
          <a:p>
            <a:pPr eaLnBrk="1" hangingPunct="1">
              <a:defRPr/>
            </a:pPr>
            <a:r>
              <a:rPr lang="cs-CZ" dirty="0"/>
              <a:t>Ochrana platebních prostředků</a:t>
            </a:r>
          </a:p>
        </p:txBody>
      </p:sp>
    </p:spTree>
    <p:extLst>
      <p:ext uri="{BB962C8B-B14F-4D97-AF65-F5344CB8AC3E}">
        <p14:creationId xmlns:p14="http://schemas.microsoft.com/office/powerpoint/2010/main" val="979315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Předmět trestněprávní ochrany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000" dirty="0">
                <a:solidFill>
                  <a:srgbClr val="FF0000"/>
                </a:solidFill>
              </a:rPr>
              <a:t>Peníze</a:t>
            </a:r>
            <a:r>
              <a:rPr lang="cs-CZ" sz="3000" dirty="0"/>
              <a:t> tuzemské i jiné než tuzemské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2600" dirty="0"/>
              <a:t>tj. též peníze cizozemské + Euro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>
                <a:solidFill>
                  <a:srgbClr val="FF0000"/>
                </a:solidFill>
              </a:rPr>
              <a:t>Cenné papíry</a:t>
            </a:r>
            <a:r>
              <a:rPr lang="cs-CZ" sz="3000" dirty="0"/>
              <a:t> tuzemské i cizozemské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>
                <a:solidFill>
                  <a:srgbClr val="FF0000"/>
                </a:solidFill>
              </a:rPr>
              <a:t>Prvky</a:t>
            </a:r>
            <a:r>
              <a:rPr lang="cs-CZ" sz="3000" dirty="0"/>
              <a:t> peněz sloužící k ochraně proti padělání peněz (§ 233 odst. 1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000" dirty="0">
                <a:solidFill>
                  <a:srgbClr val="FF0000"/>
                </a:solidFill>
              </a:rPr>
              <a:t>Platební prostředky</a:t>
            </a:r>
            <a:r>
              <a:rPr lang="cs-CZ" sz="3000" dirty="0"/>
              <a:t> (§ 234 TZ) určené k bezhotovostnímu platebnímu styku, zejména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nepřenosná platební karta identifikovatelná podle jména nebo čísla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elektronické peníze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příkaz k zúčtování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cestovní šek nebo zaručená šeková karta</a:t>
            </a:r>
          </a:p>
        </p:txBody>
      </p:sp>
    </p:spTree>
    <p:extLst>
      <p:ext uri="{BB962C8B-B14F-4D97-AF65-F5344CB8AC3E}">
        <p14:creationId xmlns:p14="http://schemas.microsoft.com/office/powerpoint/2010/main" val="2353749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Padělání a pozměnění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Podle § 233 TZ jde o dvě alternativy:</a:t>
            </a:r>
          </a:p>
          <a:p>
            <a:pPr lvl="1" eaLnBrk="1" hangingPunct="1"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odst. 1</a:t>
            </a:r>
          </a:p>
          <a:p>
            <a:pPr lvl="2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opatření</a:t>
            </a:r>
            <a:r>
              <a:rPr lang="cs-CZ" dirty="0"/>
              <a:t> sobě nebo jinému padělaných nebo pozměněných peněz nebo prvků určených k jejich ochraně proti padělání anebo jejich přechovávání</a:t>
            </a:r>
          </a:p>
          <a:p>
            <a:pPr lvl="1" eaLnBrk="1" hangingPunct="1"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odst. 2</a:t>
            </a:r>
          </a:p>
          <a:p>
            <a:pPr lvl="2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padělání</a:t>
            </a:r>
            <a:r>
              <a:rPr lang="cs-CZ" dirty="0"/>
              <a:t> nebo </a:t>
            </a:r>
            <a:r>
              <a:rPr lang="cs-CZ" dirty="0">
                <a:solidFill>
                  <a:srgbClr val="FF0000"/>
                </a:solidFill>
              </a:rPr>
              <a:t>pozměnění</a:t>
            </a:r>
            <a:r>
              <a:rPr lang="cs-CZ" dirty="0"/>
              <a:t> peněz v úmyslu udat je jako pravé nebo platné nebo jako peníze vyšší hodnoty</a:t>
            </a:r>
          </a:p>
          <a:p>
            <a:pPr lvl="2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udání</a:t>
            </a:r>
            <a:r>
              <a:rPr lang="cs-CZ" dirty="0"/>
              <a:t> padělaných nebo pozměněných peněz jako pravých, platných nebo jako peněz vyšší hodnoty</a:t>
            </a:r>
          </a:p>
        </p:txBody>
      </p:sp>
    </p:spTree>
    <p:extLst>
      <p:ext uri="{BB962C8B-B14F-4D97-AF65-F5344CB8AC3E}">
        <p14:creationId xmlns:p14="http://schemas.microsoft.com/office/powerpoint/2010/main" val="2786001057"/>
      </p:ext>
    </p:extLst>
  </p:cSld>
  <p:clrMapOvr>
    <a:masterClrMapping/>
  </p:clrMapOvr>
</p:sld>
</file>

<file path=ppt/theme/theme1.xml><?xml version="1.0" encoding="utf-8"?>
<a:theme xmlns:a="http://schemas.openxmlformats.org/drawingml/2006/main" name="Prevence HK - 2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Prevence HK - 2</Template>
  <TotalTime>1788</TotalTime>
  <Words>6001</Words>
  <Application>Microsoft Office PowerPoint</Application>
  <PresentationFormat>Předvádění na obrazovce (4:3)</PresentationFormat>
  <Paragraphs>503</Paragraphs>
  <Slides>66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66</vt:i4>
      </vt:variant>
    </vt:vector>
  </HeadingPairs>
  <TitlesOfParts>
    <vt:vector size="67" baseType="lpstr">
      <vt:lpstr>Prevence HK - 2</vt:lpstr>
      <vt:lpstr>Prevence hospodářské kriminality 3</vt:lpstr>
      <vt:lpstr>Pachatel hospodářské kriminality</vt:lpstr>
      <vt:lpstr>Podnikatel jako pachatel nebo poškozený</vt:lpstr>
      <vt:lpstr>Podnikatel jako pachatel TČ</vt:lpstr>
      <vt:lpstr>Trestní odpovědnost při podnikání</vt:lpstr>
      <vt:lpstr>Trestné činy hospodářské</vt:lpstr>
      <vt:lpstr>Obecná východiska k postihu padělání peněz a plateb. prostředků</vt:lpstr>
      <vt:lpstr>Předmět trestněprávní ochrany</vt:lpstr>
      <vt:lpstr>Padělání a pozměnění peněz</vt:lpstr>
      <vt:lpstr>Padělání a pozměnění peněz</vt:lpstr>
      <vt:lpstr>Opatření, padělání a pozměnění platebního prostředku</vt:lpstr>
      <vt:lpstr>Opatření, padělání a pozměnění platebního prostředku</vt:lpstr>
      <vt:lpstr>Udávání padělaných a pozměněných peněz</vt:lpstr>
      <vt:lpstr>Udávání padělaných a pozměněných peněz</vt:lpstr>
      <vt:lpstr>Výroba a držení padělatelského náčiní</vt:lpstr>
      <vt:lpstr>Neoprávněná výroba peněz</vt:lpstr>
      <vt:lpstr>Rozšíření ochrany</vt:lpstr>
      <vt:lpstr>Rozšíření ochrany</vt:lpstr>
      <vt:lpstr>Ohrožování oběhu tuzemských peněz</vt:lpstr>
      <vt:lpstr>Vliv na padělání peněz a platebních prostředků</vt:lpstr>
      <vt:lpstr>Trestné činy daňové a související</vt:lpstr>
      <vt:lpstr>Zkrácení daně a podobné platby</vt:lpstr>
      <vt:lpstr>Zkrácení daně a podobné platby</vt:lpstr>
      <vt:lpstr>Zkrácení daně a podobné platby</vt:lpstr>
      <vt:lpstr>Zkrácení daně a podobné platby</vt:lpstr>
      <vt:lpstr>Zkrácení daně a podobné platby</vt:lpstr>
      <vt:lpstr>Neodvedení daně, pojistného …</vt:lpstr>
      <vt:lpstr>Neodvedení daně, pojistného …</vt:lpstr>
      <vt:lpstr>Ostatní případy související s daňovými úniky</vt:lpstr>
      <vt:lpstr>Ostatní případy související s daňovými úniky</vt:lpstr>
      <vt:lpstr>Porušení předpisů o pravidlech hospodářské soutěže</vt:lpstr>
      <vt:lpstr>Porušení předpisů o pravidlech hospodářské soutěže</vt:lpstr>
      <vt:lpstr>Porušení předpisů o pravidlech hospodářské soutěže</vt:lpstr>
      <vt:lpstr>Porušení předpisů o pravidlech hospodářské soutěže</vt:lpstr>
      <vt:lpstr>Porušení předpisů o pravidlech hospodářské soutěže</vt:lpstr>
      <vt:lpstr>Neoprávněné vydání cenného papíru a manipulace s kursem investičních nástrojů</vt:lpstr>
      <vt:lpstr>Neoprávněné podnikání</vt:lpstr>
      <vt:lpstr>Neoprávněné podnikání</vt:lpstr>
      <vt:lpstr>Poškozování spotřebitele</vt:lpstr>
      <vt:lpstr>Poškozování spotřebitele</vt:lpstr>
      <vt:lpstr>Zkreslování údajů o stavu hospodaření a jmění</vt:lpstr>
      <vt:lpstr>Zkreslování údajů o stavu hospodaření a jmění</vt:lpstr>
      <vt:lpstr>Zkreslování údajů o stavu hospodaření a jmění</vt:lpstr>
      <vt:lpstr>Zneužití informace a postavení v obchodním styku</vt:lpstr>
      <vt:lpstr>Zneužití informace a postavení v obchodním styku</vt:lpstr>
      <vt:lpstr>Zneužití informace a postavení v obchodním styku</vt:lpstr>
      <vt:lpstr>Porušení pravidel při veřejné zakázce, veřejné soutěži nebo veřejné dražbě</vt:lpstr>
      <vt:lpstr>Porušení pravidel při veřejné zakázce, veřejné soutěži nebo veřejné dražbě</vt:lpstr>
      <vt:lpstr>Porušení pravidel při veřejné zakázce, veřejné soutěži nebo veřejné dražbě</vt:lpstr>
      <vt:lpstr>Porušení pravidel při veřejné zakázce, veřejné soutěži nebo veřejné dražbě</vt:lpstr>
      <vt:lpstr>Porušení pravidel při veřejné zakázce, veřejné soutěži nebo veřejné dražbě</vt:lpstr>
      <vt:lpstr>Poškození finančních zájmů Evropské unie</vt:lpstr>
      <vt:lpstr>Poškození finančních zájmů Evropské unie</vt:lpstr>
      <vt:lpstr>Porušení předpisů o oběhu zboží ve styku s cizinou</vt:lpstr>
      <vt:lpstr>Porušení předpisů o vývozu zboží a technologií dvojího užití</vt:lpstr>
      <vt:lpstr>Porušení pravidel při zahraničním obchodu s vojenským materiálem</vt:lpstr>
      <vt:lpstr>Obecná východiska k postihu zásahů do práv duševního vlastnictví</vt:lpstr>
      <vt:lpstr>Porušení práv k ochranné známce a jiným označením</vt:lpstr>
      <vt:lpstr>Porušení práv k ochranné známce a jiným označením</vt:lpstr>
      <vt:lpstr>Porušení chráněných průmyslových práv</vt:lpstr>
      <vt:lpstr>Porušení chráněných průmyslových práv</vt:lpstr>
      <vt:lpstr>Porušení autorského práva a s ním souvisejících práv</vt:lpstr>
      <vt:lpstr>Porušení autorského práva a s ním souvisejících práv</vt:lpstr>
      <vt:lpstr>Porušení autorského práva a s ním souvisejících práv</vt:lpstr>
      <vt:lpstr>Padělání a napodobení díla výtvarného umění</vt:lpstr>
      <vt:lpstr>Vysvětlivky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hospodářské kriminality 3</dc:title>
  <dc:creator>František Púry</dc:creator>
  <cp:lastModifiedBy>JUDr. František Púry</cp:lastModifiedBy>
  <cp:revision>51</cp:revision>
  <dcterms:created xsi:type="dcterms:W3CDTF">2019-10-13T18:01:31Z</dcterms:created>
  <dcterms:modified xsi:type="dcterms:W3CDTF">2020-11-06T18:19:37Z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