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3"/>
  </p:notesMasterIdLst>
  <p:handoutMasterIdLst>
    <p:handoutMasterId r:id="rId34"/>
  </p:handoutMasterIdLst>
  <p:sldIdLst>
    <p:sldId id="256" r:id="rId2"/>
    <p:sldId id="334" r:id="rId3"/>
    <p:sldId id="335" r:id="rId4"/>
    <p:sldId id="32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31" r:id="rId32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140" autoAdjust="0"/>
  </p:normalViewPr>
  <p:slideViewPr>
    <p:cSldViewPr>
      <p:cViewPr varScale="1">
        <p:scale>
          <a:sx n="74" d="100"/>
          <a:sy n="74" d="100"/>
        </p:scale>
        <p:origin x="-169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5E654-0A7A-43C6-B660-C9913AD189FB}" type="datetimeFigureOut">
              <a:rPr lang="cs-CZ"/>
              <a:pPr>
                <a:defRPr/>
              </a:pPr>
              <a:t>28.09.2020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0FF7C-3D6C-4264-8A16-9531B0BD30A6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3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538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69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4492BE8E-A6C3-4B19-B4F2-94E6BED2BF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293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2589E5-A992-4232-AEE5-C131061F5098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 smtClean="0"/>
              <a:t>Klepněte a vložte poznámky.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3BF539B-0C63-41CA-A9F9-5879A656A836}" type="slidenum">
              <a:rPr lang="cs-CZ" altLang="cs-CZ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3E130-C0F9-40B8-91D1-BA2D5EF0F7C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EDDA-4BA3-4EED-A45B-48C6817BC29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9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01ED2-6CB6-47D5-BCA8-320E8BEFDCD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74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D5C3C-F172-4DA1-9B1E-B71B49255BA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900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4077E-41F4-4077-849E-92C9872DDA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58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0D164-7E3C-4A1E-B558-CB71A651062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0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1837F-FB14-4E45-B13E-3352C77225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05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58AC9-B473-46EE-A504-97503AE3760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56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AF363-3C5B-4CDB-BE4C-86B2F29F59B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60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7FEA-8D0D-4F08-A6FB-A80F9088C46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00ABD-8BE0-46E8-95B1-FC5A308E67F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0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3D113-8C90-4047-9A5A-2650E1E20B4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66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60A141-9CB4-48F5-B373-743DDFBA68D9}" type="slidenum">
              <a:rPr lang="cs-CZ" altLang="cs-CZ"/>
              <a:pPr/>
              <a:t>‹#›</a:t>
            </a:fld>
            <a:endParaRPr lang="cs-CZ" altLang="cs-CZ" dirty="0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5913"/>
            <a:ext cx="5703888" cy="213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hospodářské kriminality 2</a:t>
            </a:r>
            <a:endParaRPr lang="cs-CZ" alt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971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3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trestní odpovědnosti</a:t>
            </a:r>
            <a:endParaRPr lang="cs-CZ" altLang="cs-CZ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cs-CZ" alt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František Púry, Ph.D</a:t>
            </a: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alt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Nejvyšší </a:t>
            </a: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soud</a:t>
            </a:r>
          </a:p>
          <a:p>
            <a:pPr algn="ctr" eaLnBrk="1" hangingPunct="1">
              <a:defRPr/>
            </a:pPr>
            <a:r>
              <a:rPr lang="cs-CZ" altLang="cs-CZ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CEVRO Institut, KVPVS</a:t>
            </a:r>
            <a:endParaRPr lang="cs-CZ" alt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Subsidiarita trestního postihu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Směrnice pro </a:t>
            </a:r>
            <a:r>
              <a:rPr lang="cs-CZ" dirty="0">
                <a:solidFill>
                  <a:srgbClr val="FF0000"/>
                </a:solidFill>
              </a:rPr>
              <a:t>zákonodárce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kriminalizace jen závažných </a:t>
            </a:r>
            <a:r>
              <a:rPr lang="cs-CZ" dirty="0" smtClean="0"/>
              <a:t>činů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např</a:t>
            </a:r>
            <a:r>
              <a:rPr lang="cs-CZ" dirty="0"/>
              <a:t>. </a:t>
            </a:r>
            <a:r>
              <a:rPr lang="cs-CZ" dirty="0" smtClean="0"/>
              <a:t>musí být větší rozsah podle § </a:t>
            </a:r>
            <a:r>
              <a:rPr lang="cs-CZ" dirty="0"/>
              <a:t>240 odst. </a:t>
            </a:r>
            <a:r>
              <a:rPr lang="cs-CZ" dirty="0" smtClean="0"/>
              <a:t>1 a </a:t>
            </a:r>
            <a:r>
              <a:rPr lang="cs-CZ" dirty="0"/>
              <a:t>§ 248 odst. 1, </a:t>
            </a:r>
            <a:r>
              <a:rPr lang="cs-CZ" dirty="0" smtClean="0"/>
              <a:t>2 TZ nebo zásah nikoli nepatrný podle </a:t>
            </a:r>
            <a:r>
              <a:rPr lang="cs-CZ" dirty="0"/>
              <a:t>§ 270 odst. 1 </a:t>
            </a:r>
            <a:r>
              <a:rPr lang="cs-CZ" dirty="0" smtClean="0"/>
              <a:t>TZ</a:t>
            </a:r>
            <a:endParaRPr lang="cs-CZ" dirty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možnosti zmírňování represe (např. </a:t>
            </a:r>
            <a:r>
              <a:rPr lang="cs-CZ" dirty="0" smtClean="0"/>
              <a:t>podle § 46, </a:t>
            </a:r>
            <a:r>
              <a:rPr lang="cs-CZ" dirty="0"/>
              <a:t>§ </a:t>
            </a:r>
            <a:r>
              <a:rPr lang="cs-CZ" dirty="0" smtClean="0"/>
              <a:t>58 </a:t>
            </a:r>
            <a:r>
              <a:rPr lang="cs-CZ" dirty="0"/>
              <a:t>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 smtClean="0"/>
              <a:t>Směrnice pro </a:t>
            </a:r>
            <a:r>
              <a:rPr lang="cs-CZ" dirty="0" smtClean="0">
                <a:solidFill>
                  <a:srgbClr val="FF0000"/>
                </a:solidFill>
              </a:rPr>
              <a:t>orgány činné </a:t>
            </a:r>
            <a:r>
              <a:rPr lang="cs-CZ" dirty="0">
                <a:solidFill>
                  <a:srgbClr val="FF0000"/>
                </a:solidFill>
              </a:rPr>
              <a:t>v trestním řízení </a:t>
            </a:r>
            <a:r>
              <a:rPr lang="cs-CZ" dirty="0"/>
              <a:t>– zásada podle § 12 odst. 2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uplatnění trestní </a:t>
            </a:r>
            <a:r>
              <a:rPr lang="cs-CZ" dirty="0" smtClean="0"/>
              <a:t>odpovědnosti a důsledků s ní spojených je možné </a:t>
            </a:r>
            <a:r>
              <a:rPr lang="cs-CZ" dirty="0" smtClean="0"/>
              <a:t>jen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 smtClean="0"/>
              <a:t>v </a:t>
            </a:r>
            <a:r>
              <a:rPr lang="cs-CZ" dirty="0"/>
              <a:t>případech společensky škodlivých 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pokud nepostačuje uplatnění odpovědnosti podle jiných, mimotrestních právních </a:t>
            </a:r>
            <a:r>
              <a:rPr lang="cs-CZ" dirty="0" smtClean="0"/>
              <a:t>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06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proti hospodářské kriminalitě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Mimoprávní: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ekonomická (např. podmínky pro řádné fungování trhu)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organizační (např. uspořádání institucí s </a:t>
            </a:r>
            <a:r>
              <a:rPr lang="cs-CZ" dirty="0" smtClean="0"/>
              <a:t>ekonomickým </a:t>
            </a:r>
            <a:r>
              <a:rPr lang="cs-CZ" dirty="0"/>
              <a:t>vlivem)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politická (např. stanovení ekonomických priorit vlády)</a:t>
            </a:r>
          </a:p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Právní: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legislativní – přijímání právních norem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mimotrestních právních odvětví (např. </a:t>
            </a:r>
            <a:r>
              <a:rPr lang="cs-CZ" dirty="0" smtClean="0"/>
              <a:t>obchodních, daňových</a:t>
            </a:r>
            <a:r>
              <a:rPr lang="cs-CZ" dirty="0"/>
              <a:t>)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trestního práva hmotného a procesního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aplikační – uplatňování a vymáhání plnění norem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mimotrestních právních odvětví (např. </a:t>
            </a:r>
            <a:r>
              <a:rPr lang="cs-CZ" dirty="0" smtClean="0"/>
              <a:t>obchodní, daňové)</a:t>
            </a:r>
            <a:endParaRPr lang="cs-CZ" dirty="0"/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trestního práva hmotného a </a:t>
            </a:r>
            <a:r>
              <a:rPr lang="cs-CZ" dirty="0" smtClean="0"/>
              <a:t>procesního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4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odpovědnost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Odpovědnost za spáchání </a:t>
            </a:r>
            <a:r>
              <a:rPr lang="cs-CZ" dirty="0" smtClean="0">
                <a:solidFill>
                  <a:srgbClr val="FF0000"/>
                </a:solidFill>
              </a:rPr>
              <a:t>trestného činu </a:t>
            </a:r>
            <a:r>
              <a:rPr lang="cs-CZ" dirty="0" smtClean="0"/>
              <a:t>(provinění)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Jen zákon stanoví, jaký čin (jednání) je trestným činem a jaký </a:t>
            </a:r>
            <a:r>
              <a:rPr lang="cs-CZ" dirty="0" smtClean="0">
                <a:solidFill>
                  <a:srgbClr val="FF0000"/>
                </a:solidFill>
              </a:rPr>
              <a:t>trest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či jinou újmu lze za jeho spáchání uložit (čl. 39 Listiny základních práv a svobod)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Podmínky trestní odpovědnosti stanoví</a:t>
            </a:r>
          </a:p>
          <a:p>
            <a:pPr lvl="1">
              <a:lnSpc>
                <a:spcPct val="120000"/>
              </a:lnSpc>
            </a:pPr>
            <a:r>
              <a:rPr lang="cs-CZ" dirty="0" smtClean="0">
                <a:solidFill>
                  <a:srgbClr val="FF0000"/>
                </a:solidFill>
              </a:rPr>
              <a:t>trestní zákoník </a:t>
            </a:r>
            <a:r>
              <a:rPr lang="cs-CZ" dirty="0" smtClean="0"/>
              <a:t>– zákon č. 40/2009 Sb., ve znění pozdějších předpisů (do 31. 12. 2009 platil starý trestní zákon č. 140/1961 Sb., ve znění pozdějších předpisů) – obecná úprava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zákon č. 218/2003 Sb., o soudnictví ve věcech mládeže, ve znění pozdějších předpisů – odchylky od TZ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zákon č. 418/2011 Sb., o trestní odpovědnosti právnických osob a řízení proti nim, ve znění pozdějších předpisů – odchylky od TZ</a:t>
            </a:r>
          </a:p>
        </p:txBody>
      </p:sp>
    </p:spTree>
    <p:extLst>
      <p:ext uri="{BB962C8B-B14F-4D97-AF65-F5344CB8AC3E}">
        <p14:creationId xmlns:p14="http://schemas.microsoft.com/office/powerpoint/2010/main" val="31853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zákoník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Obecná část </a:t>
            </a:r>
            <a:r>
              <a:rPr lang="cs-CZ" dirty="0"/>
              <a:t>(§ 1 až § 139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působnost trestních zákonů (§ 1 až § 11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základy trestní odpovědnosti (§ 12 až § 35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trestní sankce (§ 36 až § 104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výkladová ustanovení (§ 110 až § 139 TZ)</a:t>
            </a:r>
          </a:p>
          <a:p>
            <a:pPr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Zvláštní část </a:t>
            </a:r>
            <a:r>
              <a:rPr lang="cs-CZ" dirty="0"/>
              <a:t>(§ 140 až § 418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skutkové podstaty jednotlivých trestných činů seřazené do 13 hlav podle druhového objektu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ekonomická kriminalita: zejména trestné činy uvedené v hlavách V a VI zvláštní části TZ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Skutková podstata trestného činu</a:t>
            </a:r>
            <a:endParaRPr lang="cs-CZ" sz="38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Objekt:</a:t>
            </a:r>
            <a:r>
              <a:rPr lang="cs-CZ" sz="2600" dirty="0">
                <a:solidFill>
                  <a:srgbClr val="C00000"/>
                </a:solidFill>
              </a:rPr>
              <a:t> </a:t>
            </a:r>
            <a:r>
              <a:rPr lang="cs-CZ" sz="2600" dirty="0"/>
              <a:t>chráněné společenské vztahy, zájmy a </a:t>
            </a:r>
            <a:r>
              <a:rPr lang="cs-CZ" sz="2600" dirty="0" smtClean="0"/>
              <a:t>hodnoty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u </a:t>
            </a:r>
            <a:r>
              <a:rPr lang="cs-CZ" sz="2400" dirty="0"/>
              <a:t>podnikatelů zejména </a:t>
            </a:r>
            <a:r>
              <a:rPr lang="cs-CZ" sz="2400" dirty="0" smtClean="0"/>
              <a:t>majetkové a hospodářské</a:t>
            </a:r>
            <a:endParaRPr lang="cs-CZ" sz="2400" dirty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Objektivní stránka:</a:t>
            </a:r>
            <a:r>
              <a:rPr lang="cs-CZ" sz="2600" dirty="0">
                <a:solidFill>
                  <a:srgbClr val="C00000"/>
                </a:solidFill>
              </a:rPr>
              <a:t> </a:t>
            </a:r>
            <a:r>
              <a:rPr lang="cs-CZ" sz="2600" dirty="0"/>
              <a:t>jednání pachatele, následek a příčinná souvislost mezi nimi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Subjekt:</a:t>
            </a:r>
            <a:r>
              <a:rPr lang="cs-CZ" sz="2600" dirty="0">
                <a:solidFill>
                  <a:srgbClr val="C00000"/>
                </a:solidFill>
              </a:rPr>
              <a:t> </a:t>
            </a:r>
            <a:r>
              <a:rPr lang="cs-CZ" sz="2600" dirty="0"/>
              <a:t>pachatel trestného činu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obecný (kdokoli) nebo zvláštní (jen určitá osoba)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fyzická osoba nebo právnická osoba (resp. obě zároveň)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Subjektivní stránka: </a:t>
            </a:r>
            <a:r>
              <a:rPr lang="cs-CZ" sz="2600" dirty="0"/>
              <a:t>zavinění u fyzické osoby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úmysl (zpravidla) nebo nedbalost (jen někdy)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u právnické osoby místo toho přičitatelnost trestného činu 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Protiprávnost: </a:t>
            </a:r>
            <a:r>
              <a:rPr lang="cs-CZ" sz="2600" dirty="0"/>
              <a:t>rozpor </a:t>
            </a:r>
            <a:r>
              <a:rPr lang="cs-CZ" sz="2600" dirty="0" smtClean="0"/>
              <a:t>s normami právního řádu jako celku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121423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Skupinový objekt trestných činů souvisejících s podnikáním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Plnění některých </a:t>
            </a:r>
            <a:r>
              <a:rPr lang="cs-CZ" dirty="0">
                <a:solidFill>
                  <a:srgbClr val="FF0000"/>
                </a:solidFill>
              </a:rPr>
              <a:t>povinností vůči </a:t>
            </a:r>
            <a:r>
              <a:rPr lang="cs-CZ" dirty="0" smtClean="0">
                <a:solidFill>
                  <a:srgbClr val="FF0000"/>
                </a:solidFill>
              </a:rPr>
              <a:t>státu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zejména </a:t>
            </a:r>
            <a:r>
              <a:rPr lang="cs-CZ" dirty="0"/>
              <a:t>daňových a jiných (majetkových)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Zajištění </a:t>
            </a:r>
            <a:r>
              <a:rPr lang="cs-CZ" dirty="0">
                <a:solidFill>
                  <a:srgbClr val="FF0000"/>
                </a:solidFill>
              </a:rPr>
              <a:t>rovných podmínek</a:t>
            </a:r>
            <a:r>
              <a:rPr lang="cs-CZ" dirty="0"/>
              <a:t> k ekonomické činnosti a k přístupu na </a:t>
            </a:r>
            <a:r>
              <a:rPr lang="cs-CZ" dirty="0" smtClean="0"/>
              <a:t>trh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ochrana </a:t>
            </a:r>
            <a:r>
              <a:rPr lang="cs-CZ" dirty="0"/>
              <a:t>čistoty trhu, dodržování pravidel stanovených pro podnikání a pro hospodářskou soutěž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Ochrana</a:t>
            </a:r>
            <a:r>
              <a:rPr lang="cs-CZ" dirty="0"/>
              <a:t> měny, cenných papírů a platebních </a:t>
            </a:r>
            <a:r>
              <a:rPr lang="cs-CZ" dirty="0" smtClean="0"/>
              <a:t>prostředků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 smtClean="0"/>
              <a:t>a to tuzemských </a:t>
            </a:r>
            <a:r>
              <a:rPr lang="cs-CZ" dirty="0"/>
              <a:t>i </a:t>
            </a:r>
            <a:r>
              <a:rPr lang="cs-CZ" dirty="0" smtClean="0"/>
              <a:t>cizozemských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185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Skupinový objekt trestných činů souvisejících s podnikáním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518049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300" dirty="0"/>
              <a:t>Postih některých </a:t>
            </a:r>
            <a:r>
              <a:rPr lang="cs-CZ" sz="3300" dirty="0">
                <a:solidFill>
                  <a:srgbClr val="FF0000"/>
                </a:solidFill>
              </a:rPr>
              <a:t>zvláštních podvodných jednání</a:t>
            </a:r>
            <a:r>
              <a:rPr lang="cs-CZ" sz="3300" dirty="0"/>
              <a:t>, machinací při veřejných dražbách, soutěžích a zdávání zakázek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300" dirty="0"/>
              <a:t>Ochrana </a:t>
            </a:r>
            <a:r>
              <a:rPr lang="cs-CZ" sz="3300" dirty="0">
                <a:solidFill>
                  <a:srgbClr val="FF0000"/>
                </a:solidFill>
              </a:rPr>
              <a:t>obchodní evidence </a:t>
            </a:r>
            <a:r>
              <a:rPr lang="cs-CZ" sz="3300" dirty="0"/>
              <a:t>a určitých významných informací zapisovaných do veřejných </a:t>
            </a:r>
            <a:r>
              <a:rPr lang="cs-CZ" sz="3300" dirty="0" smtClean="0"/>
              <a:t>rejstříků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účetnictví, obchodní rejstřík</a:t>
            </a:r>
            <a:endParaRPr lang="cs-CZ" dirty="0"/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Ochrana </a:t>
            </a:r>
            <a:r>
              <a:rPr lang="cs-CZ" dirty="0">
                <a:solidFill>
                  <a:srgbClr val="FF0000"/>
                </a:solidFill>
              </a:rPr>
              <a:t>nehmotných statků</a:t>
            </a:r>
            <a:r>
              <a:rPr lang="cs-CZ" dirty="0"/>
              <a:t> hospodářské </a:t>
            </a:r>
            <a:r>
              <a:rPr lang="cs-CZ" dirty="0" smtClean="0"/>
              <a:t>povahy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 smtClean="0"/>
              <a:t>ochranné </a:t>
            </a:r>
            <a:r>
              <a:rPr lang="cs-CZ" dirty="0"/>
              <a:t>známky, průmyslová práva, autorská a související </a:t>
            </a:r>
            <a:r>
              <a:rPr lang="cs-CZ" dirty="0" smtClean="0"/>
              <a:t>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677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Skupinový objekt trestných činů souvisejících s podnikáním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Ochrana </a:t>
            </a:r>
            <a:r>
              <a:rPr lang="cs-CZ" dirty="0">
                <a:solidFill>
                  <a:srgbClr val="FF0000"/>
                </a:solidFill>
              </a:rPr>
              <a:t>majetku</a:t>
            </a:r>
            <a:r>
              <a:rPr lang="cs-CZ" dirty="0"/>
              <a:t> podnikatelů nebo jejich smluvních </a:t>
            </a:r>
            <a:r>
              <a:rPr lang="cs-CZ" dirty="0" smtClean="0"/>
              <a:t>partnerů</a:t>
            </a:r>
          </a:p>
          <a:p>
            <a:pPr lvl="1">
              <a:defRPr/>
            </a:pPr>
            <a:r>
              <a:rPr lang="cs-CZ" dirty="0" smtClean="0"/>
              <a:t>klientů</a:t>
            </a:r>
            <a:r>
              <a:rPr lang="cs-CZ" dirty="0"/>
              <a:t>, zákazníků, </a:t>
            </a:r>
            <a:r>
              <a:rPr lang="cs-CZ" dirty="0" smtClean="0"/>
              <a:t>spotřebitelů</a:t>
            </a:r>
            <a:endParaRPr lang="cs-CZ" dirty="0"/>
          </a:p>
          <a:p>
            <a:pPr>
              <a:defRPr/>
            </a:pPr>
            <a:r>
              <a:rPr lang="cs-CZ" dirty="0"/>
              <a:t>Zájem na řádném průběhu </a:t>
            </a:r>
            <a:r>
              <a:rPr lang="cs-CZ" dirty="0">
                <a:solidFill>
                  <a:srgbClr val="FF0000"/>
                </a:solidFill>
              </a:rPr>
              <a:t>insolvenčního řízení</a:t>
            </a:r>
            <a:r>
              <a:rPr lang="cs-CZ" dirty="0"/>
              <a:t>, ochrana věřitelů, řešení úpadku</a:t>
            </a:r>
          </a:p>
          <a:p>
            <a:pPr>
              <a:defRPr/>
            </a:pPr>
            <a:r>
              <a:rPr lang="cs-CZ" dirty="0"/>
              <a:t>Ochrana některých </a:t>
            </a:r>
            <a:r>
              <a:rPr lang="cs-CZ" dirty="0">
                <a:solidFill>
                  <a:srgbClr val="FF0000"/>
                </a:solidFill>
              </a:rPr>
              <a:t>specifických zájmů a </a:t>
            </a:r>
            <a:r>
              <a:rPr lang="cs-CZ" dirty="0" smtClean="0">
                <a:solidFill>
                  <a:srgbClr val="FF0000"/>
                </a:solidFill>
              </a:rPr>
              <a:t>hodnot</a:t>
            </a:r>
          </a:p>
          <a:p>
            <a:pPr lvl="1">
              <a:defRPr/>
            </a:pPr>
            <a:r>
              <a:rPr lang="cs-CZ" dirty="0" smtClean="0"/>
              <a:t>životní </a:t>
            </a:r>
            <a:r>
              <a:rPr lang="cs-CZ" dirty="0"/>
              <a:t>prostředí, potravinový trh, potírání obchodu s pornografií atd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508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znaky skutkových podstat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Objektivní stránka</a:t>
            </a:r>
            <a:r>
              <a:rPr lang="cs-CZ" sz="2800" dirty="0" smtClean="0">
                <a:solidFill>
                  <a:srgbClr val="FF0000"/>
                </a:solidFill>
              </a:rPr>
              <a:t>: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100" dirty="0" smtClean="0"/>
              <a:t>často </a:t>
            </a:r>
            <a:r>
              <a:rPr lang="cs-CZ" sz="2100" dirty="0"/>
              <a:t>jde o ohrožovací a omisivní delikty, </a:t>
            </a:r>
            <a:r>
              <a:rPr lang="cs-CZ" sz="2100" dirty="0" smtClean="0"/>
              <a:t>je nutná </a:t>
            </a:r>
            <a:r>
              <a:rPr lang="cs-CZ" sz="2100" dirty="0"/>
              <a:t>protiprávnost, následkem je obohacení, výhoda, škoda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Subjekt: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/>
              <a:t>pachatelem může být zpravidla kdokoli 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000" dirty="0"/>
              <a:t>někdy je nutný konkrétní nebo speciální subjekt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000" dirty="0"/>
              <a:t>v takovém případě jednání za jiného (§ 114 odst. 1, 2 TZ)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Subjektivní stránka: </a:t>
            </a:r>
            <a:r>
              <a:rPr lang="cs-CZ" sz="2800" dirty="0"/>
              <a:t>zpravidla nutný úmysl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000" dirty="0"/>
              <a:t>někdy i tzv. druhý úmysl (zejména obohacovací), např. podle § 255</a:t>
            </a:r>
            <a:r>
              <a:rPr lang="cs-CZ" sz="2000" dirty="0" smtClean="0"/>
              <a:t>, § 255a, § </a:t>
            </a:r>
            <a:r>
              <a:rPr lang="cs-CZ" sz="2000" dirty="0"/>
              <a:t>256 odst. 1  TZ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000" dirty="0"/>
              <a:t>nedbalost stačí jen někdy, je-li to výslovně uvedeno (§ 13 odst. 2 TZ), např. podle § 221, § 224 </a:t>
            </a:r>
            <a:r>
              <a:rPr lang="cs-CZ" sz="2000" dirty="0" smtClean="0"/>
              <a:t>TZ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74579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TČ při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5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Trestné činy </a:t>
            </a:r>
            <a:r>
              <a:rPr lang="cs-CZ" sz="2400" dirty="0">
                <a:solidFill>
                  <a:srgbClr val="FF0000"/>
                </a:solidFill>
              </a:rPr>
              <a:t>proti majetku </a:t>
            </a:r>
            <a:r>
              <a:rPr lang="cs-CZ" sz="2400" dirty="0"/>
              <a:t>(hlava V zvláštní části trestního zákoníku)</a:t>
            </a:r>
          </a:p>
          <a:p>
            <a:pPr lvl="2" eaLnBrk="1" hangingPunct="1">
              <a:defRPr/>
            </a:pPr>
            <a:r>
              <a:rPr lang="cs-CZ" sz="1800" dirty="0"/>
              <a:t>TČ obohacovací (§ 205 – krádež, § 206 – zpronevěra, § 209 až § 212 – podvody, § 213 – provozování nepoctivých her a sázek, § 218 – lichva, § 219 – zatajení věci)</a:t>
            </a:r>
          </a:p>
          <a:p>
            <a:pPr lvl="2" eaLnBrk="1" hangingPunct="1">
              <a:defRPr/>
            </a:pPr>
            <a:r>
              <a:rPr lang="cs-CZ" sz="1800" dirty="0"/>
              <a:t>TČ poškozovací (§ 220 a § 221 – porušení povinnosti při správě cizího majetku, § 228 – poškození cizí věci, § 230 až § 232 – počítačová kriminalita)</a:t>
            </a:r>
          </a:p>
          <a:p>
            <a:pPr lvl="2" eaLnBrk="1" hangingPunct="1">
              <a:defRPr/>
            </a:pPr>
            <a:r>
              <a:rPr lang="cs-CZ" sz="1800" dirty="0"/>
              <a:t>TČ úpadkové (§ 222 – poškození věřitele, § 223 – zvýhodnění věřitele, § 224 – způsobení úpadku, § 225 – porušení povinnosti v insolvenčním řízení, § 226 – pletichy v insolvenčním řízení)</a:t>
            </a:r>
          </a:p>
          <a:p>
            <a:pPr lvl="2" eaLnBrk="1" hangingPunct="1">
              <a:defRPr/>
            </a:pPr>
            <a:r>
              <a:rPr lang="cs-CZ" sz="1800" dirty="0"/>
              <a:t>TČ ostatní (např</a:t>
            </a:r>
            <a:r>
              <a:rPr lang="cs-CZ" sz="1800" dirty="0" smtClean="0"/>
              <a:t>. </a:t>
            </a:r>
            <a:r>
              <a:rPr lang="cs-CZ" sz="1800" dirty="0"/>
              <a:t>§ 216 a § 217 – legalizace výnosů z </a:t>
            </a:r>
            <a:r>
              <a:rPr lang="cs-CZ" sz="1800" dirty="0" smtClean="0"/>
              <a:t>trestné </a:t>
            </a:r>
            <a:r>
              <a:rPr lang="cs-CZ" sz="1800" dirty="0"/>
              <a:t>činnosti,</a:t>
            </a:r>
            <a:r>
              <a:rPr lang="cs-CZ" sz="2000" dirty="0"/>
              <a:t> </a:t>
            </a:r>
            <a:r>
              <a:rPr lang="cs-CZ" sz="1800" dirty="0"/>
              <a:t>§ 227 – porušení povinnosti učinit pravdivé prohlášení o majetku)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3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právo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/>
              <a:t>Jedno z odvětví </a:t>
            </a:r>
            <a:r>
              <a:rPr lang="cs-CZ" dirty="0">
                <a:solidFill>
                  <a:srgbClr val="FF0000"/>
                </a:solidFill>
              </a:rPr>
              <a:t>veřejného</a:t>
            </a:r>
            <a:r>
              <a:rPr lang="cs-CZ" dirty="0"/>
              <a:t> práva</a:t>
            </a:r>
          </a:p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Chrání</a:t>
            </a:r>
            <a:r>
              <a:rPr lang="cs-CZ" dirty="0"/>
              <a:t> nejdůležitější veřejné i soukromé zájmy, hodnoty a </a:t>
            </a:r>
            <a:r>
              <a:rPr lang="cs-CZ" dirty="0" smtClean="0"/>
              <a:t>vztahy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život</a:t>
            </a:r>
            <a:r>
              <a:rPr lang="cs-CZ" dirty="0"/>
              <a:t>, zdraví, svobodu, </a:t>
            </a:r>
            <a:r>
              <a:rPr lang="cs-CZ" dirty="0" smtClean="0"/>
              <a:t>majetek</a:t>
            </a:r>
            <a:endParaRPr lang="cs-CZ" dirty="0"/>
          </a:p>
          <a:p>
            <a:pPr>
              <a:lnSpc>
                <a:spcPct val="120000"/>
              </a:lnSpc>
              <a:defRPr/>
            </a:pPr>
            <a:r>
              <a:rPr lang="cs-CZ" dirty="0"/>
              <a:t>Umožňuje použití velmi </a:t>
            </a:r>
            <a:r>
              <a:rPr lang="cs-CZ" dirty="0">
                <a:solidFill>
                  <a:srgbClr val="FF0000"/>
                </a:solidFill>
              </a:rPr>
              <a:t>represivních</a:t>
            </a:r>
            <a:r>
              <a:rPr lang="cs-CZ" dirty="0"/>
              <a:t> opatření a stanoví </a:t>
            </a:r>
            <a:r>
              <a:rPr lang="cs-CZ" dirty="0">
                <a:solidFill>
                  <a:srgbClr val="FF0000"/>
                </a:solidFill>
              </a:rPr>
              <a:t>nejpřísnější druhy sankcí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Proto se uplatňuje jen proti </a:t>
            </a:r>
            <a:r>
              <a:rPr lang="cs-CZ" dirty="0">
                <a:solidFill>
                  <a:srgbClr val="FF0000"/>
                </a:solidFill>
              </a:rPr>
              <a:t>nejzávažnějším</a:t>
            </a:r>
            <a:r>
              <a:rPr lang="cs-CZ" dirty="0"/>
              <a:t> případům porušení práva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Platí zde </a:t>
            </a:r>
            <a:r>
              <a:rPr lang="cs-CZ" dirty="0">
                <a:solidFill>
                  <a:srgbClr val="FF0000"/>
                </a:solidFill>
              </a:rPr>
              <a:t>subsidiarita trestní </a:t>
            </a:r>
            <a:r>
              <a:rPr lang="cs-CZ" dirty="0" smtClean="0">
                <a:solidFill>
                  <a:srgbClr val="FF0000"/>
                </a:solidFill>
              </a:rPr>
              <a:t>represe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7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TČ při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Trestné činy </a:t>
            </a:r>
            <a:r>
              <a:rPr lang="cs-CZ" dirty="0">
                <a:solidFill>
                  <a:srgbClr val="FF0000"/>
                </a:solidFill>
              </a:rPr>
              <a:t>hospodářské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(hlava VI zvláštní části trestního zákoníku)</a:t>
            </a:r>
          </a:p>
          <a:p>
            <a:pPr lvl="1" eaLnBrk="1" hangingPunct="1">
              <a:defRPr/>
            </a:pPr>
            <a:r>
              <a:rPr lang="cs-CZ" sz="2400" dirty="0"/>
              <a:t>Díl 1: TČ proti měně a platebním prostředkům (§ 233 až § 239 TZ)</a:t>
            </a:r>
          </a:p>
          <a:p>
            <a:pPr lvl="1" eaLnBrk="1" hangingPunct="1">
              <a:defRPr/>
            </a:pPr>
            <a:r>
              <a:rPr lang="cs-CZ" sz="2400" dirty="0"/>
              <a:t>Díl 2: TČ daňové, poplatkové a devizové (§ 240 až § 247 TZ)</a:t>
            </a:r>
          </a:p>
          <a:p>
            <a:pPr lvl="1" eaLnBrk="1" hangingPunct="1">
              <a:defRPr/>
            </a:pPr>
            <a:r>
              <a:rPr lang="cs-CZ" sz="2400" dirty="0"/>
              <a:t>Díl 3: TČ proti závazným pravidlům tržní ekonomiky a oběhu zboží ve styku s cizinou (§ 248 až § 267 TZ)</a:t>
            </a:r>
          </a:p>
          <a:p>
            <a:pPr lvl="1" eaLnBrk="1" hangingPunct="1">
              <a:defRPr/>
            </a:pPr>
            <a:r>
              <a:rPr lang="cs-CZ" sz="2400" dirty="0"/>
              <a:t>Díl 4: TČ proti průmyslovým právům a proti autorskému právu (§ 268 až § 271 TZ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0823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TČ při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Některé </a:t>
            </a:r>
            <a:r>
              <a:rPr lang="cs-CZ" dirty="0">
                <a:solidFill>
                  <a:srgbClr val="FF0000"/>
                </a:solidFill>
              </a:rPr>
              <a:t>další trestné činy </a:t>
            </a:r>
            <a:r>
              <a:rPr lang="cs-CZ" dirty="0"/>
              <a:t>podnikatelů nebo spáchané na jejich úkor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trestné činy proti životnímu prostředí (§ 293 až § 307 TZ)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některé případy úplatkářství (zejména § 331 odst. 1 alinea 2, § 332 odst. 1 alinea 2, § 334 odst. 3 TZ)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další trestné činy, např.</a:t>
            </a:r>
          </a:p>
          <a:p>
            <a:pPr lvl="4" eaLnBrk="1" hangingPunct="1">
              <a:lnSpc>
                <a:spcPct val="110000"/>
              </a:lnSpc>
              <a:defRPr/>
            </a:pPr>
            <a:r>
              <a:rPr lang="cs-CZ" dirty="0"/>
              <a:t>§ 342 TZ – neoprávněné zaměstnávání cizinců</a:t>
            </a:r>
          </a:p>
          <a:p>
            <a:pPr lvl="4" eaLnBrk="1" hangingPunct="1">
              <a:lnSpc>
                <a:spcPct val="110000"/>
              </a:lnSpc>
              <a:defRPr/>
            </a:pPr>
            <a:r>
              <a:rPr lang="cs-CZ" dirty="0"/>
              <a:t>§ 168 TZ – obchodování s lidmi</a:t>
            </a:r>
          </a:p>
          <a:p>
            <a:pPr lvl="4" eaLnBrk="1" hangingPunct="1">
              <a:lnSpc>
                <a:spcPct val="110000"/>
              </a:lnSpc>
              <a:defRPr/>
            </a:pPr>
            <a:r>
              <a:rPr lang="cs-CZ" dirty="0"/>
              <a:t>§ 158 a § 157 TZ – ohrožování zdraví závadnými potravinami a jinými předměty</a:t>
            </a:r>
          </a:p>
          <a:p>
            <a:pPr lvl="4" eaLnBrk="1" hangingPunct="1">
              <a:lnSpc>
                <a:spcPct val="110000"/>
              </a:lnSpc>
              <a:defRPr/>
            </a:pPr>
            <a:r>
              <a:rPr lang="cs-CZ" dirty="0"/>
              <a:t>§ 191 TZ – šíření </a:t>
            </a:r>
            <a:r>
              <a:rPr lang="cs-CZ" dirty="0" smtClean="0"/>
              <a:t>pornografie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625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Pachatel trestného činu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V České republice od 1. 1. 2012 může být pachatelem trestného činu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fyzická osoba </a:t>
            </a:r>
            <a:r>
              <a:rPr lang="cs-CZ" sz="2400" dirty="0"/>
              <a:t>(starší 15 let a příčetná)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právnická osoba </a:t>
            </a:r>
            <a:r>
              <a:rPr lang="cs-CZ" sz="2400" dirty="0"/>
              <a:t>(vyjma státu a územních samosprávných celků při výkonu veřejné moci)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Někdy se vyžaduje zvláštní vlastnost nebo postavení pachatele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200" dirty="0"/>
              <a:t>tzv. konkrétní nebo speciální subjekt (§ 114 odst. 1, 2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Právnická osoba odpovídá zásadně za všechny trestné </a:t>
            </a:r>
            <a:r>
              <a:rPr lang="cs-CZ" sz="2800" dirty="0" smtClean="0"/>
              <a:t>činy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 smtClean="0"/>
              <a:t>kromě </a:t>
            </a:r>
            <a:r>
              <a:rPr lang="cs-CZ" sz="2100" dirty="0"/>
              <a:t>těch, které </a:t>
            </a:r>
            <a:r>
              <a:rPr lang="cs-CZ" sz="2100" dirty="0" smtClean="0"/>
              <a:t>jsou </a:t>
            </a:r>
            <a:r>
              <a:rPr lang="cs-CZ" sz="2200" dirty="0" smtClean="0"/>
              <a:t>vyjmenované </a:t>
            </a:r>
            <a:r>
              <a:rPr lang="cs-CZ" sz="2200" dirty="0"/>
              <a:t>v § 7 ZTOPO (platí to od 1. 12. 2016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66889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Pachatel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sz="3200" dirty="0">
                <a:solidFill>
                  <a:srgbClr val="FF0000"/>
                </a:solidFill>
              </a:rPr>
              <a:t>Pachatelem</a:t>
            </a:r>
            <a:r>
              <a:rPr lang="cs-CZ" sz="3200" dirty="0"/>
              <a:t> je (§ 22 odst. 1 TZ)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ten, kdo svým jednáním naplnil všechny znaky trestného činu (pokusu, přípravy)</a:t>
            </a:r>
          </a:p>
          <a:p>
            <a:pPr>
              <a:lnSpc>
                <a:spcPct val="110000"/>
              </a:lnSpc>
            </a:pPr>
            <a:r>
              <a:rPr lang="cs-CZ" sz="3200" dirty="0">
                <a:solidFill>
                  <a:srgbClr val="FF0000"/>
                </a:solidFill>
              </a:rPr>
              <a:t>Nepřímý pachatel </a:t>
            </a:r>
            <a:r>
              <a:rPr lang="cs-CZ" sz="3200" dirty="0"/>
              <a:t>(§ 22 odst. 2 TZ)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užití trestně neodpovědné osoby, omylu jiné osoby, donucení atd</a:t>
            </a:r>
            <a:r>
              <a:rPr lang="cs-CZ" dirty="0" smtClean="0"/>
              <a:t>.</a:t>
            </a:r>
          </a:p>
          <a:p>
            <a:pPr lvl="2">
              <a:lnSpc>
                <a:spcPct val="110000"/>
              </a:lnSpc>
            </a:pPr>
            <a:r>
              <a:rPr lang="cs-CZ" dirty="0" smtClean="0"/>
              <a:t>např. zneužití </a:t>
            </a:r>
            <a:r>
              <a:rPr lang="cs-CZ" dirty="0"/>
              <a:t>tzv. bílého </a:t>
            </a:r>
            <a:r>
              <a:rPr lang="cs-CZ" dirty="0" smtClean="0"/>
              <a:t>koně</a:t>
            </a:r>
            <a:endParaRPr lang="cs-CZ" dirty="0"/>
          </a:p>
          <a:p>
            <a:pPr lvl="1">
              <a:lnSpc>
                <a:spcPct val="110000"/>
              </a:lnSpc>
            </a:pPr>
            <a:r>
              <a:rPr lang="cs-CZ" dirty="0"/>
              <a:t>zneužitá osoba není trestně odpovědná buď vůbec (např. dítě do 15 let), nebo jen </a:t>
            </a:r>
            <a:r>
              <a:rPr lang="cs-CZ" dirty="0" smtClean="0"/>
              <a:t>částečně</a:t>
            </a:r>
          </a:p>
          <a:p>
            <a:pPr lvl="2">
              <a:lnSpc>
                <a:spcPct val="110000"/>
              </a:lnSpc>
            </a:pPr>
            <a:r>
              <a:rPr lang="cs-CZ" dirty="0" smtClean="0"/>
              <a:t>např</a:t>
            </a:r>
            <a:r>
              <a:rPr lang="cs-CZ" dirty="0"/>
              <a:t>. </a:t>
            </a:r>
            <a:r>
              <a:rPr lang="cs-CZ" dirty="0" smtClean="0"/>
              <a:t>jen za </a:t>
            </a:r>
            <a:r>
              <a:rPr lang="cs-CZ" dirty="0"/>
              <a:t>nedbalost, pokud </a:t>
            </a:r>
            <a:r>
              <a:rPr lang="cs-CZ" dirty="0" smtClean="0"/>
              <a:t>postačí</a:t>
            </a:r>
            <a:r>
              <a:rPr lang="cs-CZ" dirty="0"/>
              <a:t> </a:t>
            </a:r>
            <a:r>
              <a:rPr lang="cs-CZ" dirty="0" smtClean="0"/>
              <a:t>ke spáchání tr. činu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976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Pachatel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rgbClr val="FF0000"/>
                </a:solidFill>
              </a:rPr>
              <a:t>Spolupachatelé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(§ 23 TZ)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trestný čin spáchán společným jednáním více osob (fyzických i právnických, resp. fyzické a právnické)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FF0000"/>
                </a:solidFill>
              </a:rPr>
              <a:t>Účastník </a:t>
            </a:r>
            <a:r>
              <a:rPr lang="cs-CZ" dirty="0"/>
              <a:t>na trestném činu jiného (§ 24 TZ)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organizátor [§ 24 odst. 1 písm. a) TZ]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návodce [§ 24 odst. 1 písm. b) TZ]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pomocník [§ 24 odst. 1 písm. c) TZ]</a:t>
            </a:r>
          </a:p>
          <a:p>
            <a:pPr>
              <a:lnSpc>
                <a:spcPct val="120000"/>
              </a:lnSpc>
            </a:pPr>
            <a:r>
              <a:rPr lang="cs-CZ" dirty="0"/>
              <a:t>Všichni spolupachatelé i účastníci odpovídají, jako kdyby spáchali trestný čin sami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přičítá se jim </a:t>
            </a:r>
            <a:r>
              <a:rPr lang="cs-CZ" dirty="0" smtClean="0"/>
              <a:t>k tíži např</a:t>
            </a:r>
            <a:r>
              <a:rPr lang="cs-CZ" dirty="0"/>
              <a:t>. celá způsobená škoda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podíl každého na trestném činu se vyjádří v uloženém trestu (§ 39 odst. 6 TZ), ale hrozí jim stejně vysoký trest jako </a:t>
            </a:r>
            <a:r>
              <a:rPr lang="cs-CZ" dirty="0" smtClean="0"/>
              <a:t>pachateli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937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Konkrétní a speciální subjekt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>
                <a:solidFill>
                  <a:srgbClr val="FF0000"/>
                </a:solidFill>
              </a:rPr>
              <a:t>Konkrétní subjekt </a:t>
            </a:r>
            <a:r>
              <a:rPr lang="cs-CZ" sz="2800" dirty="0"/>
              <a:t>– pachatel trestného činu, u něhož se vyžaduje zvláštní vlastnost</a:t>
            </a:r>
          </a:p>
          <a:p>
            <a:pPr lvl="1" eaLnBrk="1" hangingPunct="1">
              <a:defRPr/>
            </a:pPr>
            <a:r>
              <a:rPr lang="cs-CZ" sz="2400" dirty="0"/>
              <a:t>např. </a:t>
            </a:r>
            <a:r>
              <a:rPr lang="cs-CZ" sz="2400" dirty="0" smtClean="0"/>
              <a:t>dlužník, který je v úpadku, </a:t>
            </a:r>
            <a:r>
              <a:rPr lang="cs-CZ" sz="2400" dirty="0"/>
              <a:t>u zvýhodnění věřitele podle § 223 TZ</a:t>
            </a:r>
          </a:p>
          <a:p>
            <a:pPr marL="457200" lvl="1" indent="0" eaLnBrk="1" hangingPunct="1"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r>
              <a:rPr lang="cs-CZ" sz="2800" dirty="0">
                <a:solidFill>
                  <a:srgbClr val="FF0000"/>
                </a:solidFill>
              </a:rPr>
              <a:t>Speciální subjekt </a:t>
            </a:r>
            <a:r>
              <a:rPr lang="cs-CZ" sz="2800" dirty="0"/>
              <a:t>– pachatel trestného činu, u něhož se vyžaduje zvláštní způsobilost nebo postavení</a:t>
            </a:r>
          </a:p>
          <a:p>
            <a:pPr lvl="1" eaLnBrk="1" hangingPunct="1">
              <a:defRPr/>
            </a:pPr>
            <a:r>
              <a:rPr lang="cs-CZ" sz="2400" dirty="0"/>
              <a:t>např. úřední osoba u trestných činů podle § 329 a § 330 </a:t>
            </a:r>
            <a:r>
              <a:rPr lang="cs-CZ" sz="2400" dirty="0" smtClean="0"/>
              <a:t>TZ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43041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 jednání za jiného v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Podle </a:t>
            </a:r>
            <a:r>
              <a:rPr lang="cs-CZ" sz="2800" dirty="0">
                <a:solidFill>
                  <a:srgbClr val="FF0000"/>
                </a:solidFill>
              </a:rPr>
              <a:t>§ 114 odst. 2 TZ </a:t>
            </a:r>
            <a:r>
              <a:rPr lang="cs-CZ" sz="2800" dirty="0"/>
              <a:t>u konkrétního a speciálního subjektu platí: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jestliže zákon stanoví, že pachatel musí být nositelem zvláštní vlastnosti, způsobilosti nebo postavení, postačí, že zvláštní vlastnost, způsobilost nebo postavení jsou dány u právnické osoby, jejímž jménem pachatel </a:t>
            </a:r>
            <a:r>
              <a:rPr lang="cs-CZ" dirty="0" smtClean="0"/>
              <a:t>jedná</a:t>
            </a:r>
            <a:endParaRPr lang="cs-CZ" dirty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Příklad </a:t>
            </a:r>
            <a:r>
              <a:rPr lang="cs-CZ" sz="2800" dirty="0">
                <a:solidFill>
                  <a:srgbClr val="FF0000"/>
                </a:solidFill>
              </a:rPr>
              <a:t>konkrétního</a:t>
            </a:r>
            <a:r>
              <a:rPr lang="cs-CZ" sz="2800" dirty="0"/>
              <a:t> subjektu: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pachatelem trestného činu zvýhodnění věřitele podle § 223 TZ může být statutární orgán obchodní společnosti (např. člen představenstva a. s.), přestože sám není dlužníkem, ale dlužníkem je obchodní společnost (např. a. s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995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Pachatel hospodářské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Podnikatel</a:t>
            </a:r>
            <a:r>
              <a:rPr lang="cs-CZ" dirty="0"/>
              <a:t> – typický pachatel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podnikající fyzická osoba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fyzická osoba jednající za podnikající právnickou osobu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podnikající právnická osoba (kromě některých trestných činů)</a:t>
            </a:r>
          </a:p>
          <a:p>
            <a:pPr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Jiná fyzická nebo právnická osoba</a:t>
            </a:r>
            <a:r>
              <a:rPr lang="cs-CZ" dirty="0"/>
              <a:t>, která není podnikatelem, např.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plátce či poplatník daně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ten, kdo podniká neoprávněně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příjemce úvěru, dotace nebo finanční pomoci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účastník insolvenčního řízení, veřejné dražby apod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1080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Jako </a:t>
            </a:r>
            <a:r>
              <a:rPr lang="cs-CZ" sz="2800" dirty="0">
                <a:solidFill>
                  <a:srgbClr val="FF0000"/>
                </a:solidFill>
              </a:rPr>
              <a:t>pachatel </a:t>
            </a:r>
            <a:r>
              <a:rPr lang="cs-CZ" sz="2800" dirty="0"/>
              <a:t>trestného činu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vůči vlastnímu podnikatelskému subjektu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000" dirty="0"/>
              <a:t>proti majetku či jiným hospodářským zájmům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000" dirty="0"/>
              <a:t>proti jiným osobám (společníkům, zaměstnancům)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vůči jiným </a:t>
            </a:r>
            <a:r>
              <a:rPr lang="cs-CZ" sz="2400" dirty="0" smtClean="0"/>
              <a:t>osobám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 smtClean="0"/>
              <a:t>smluvním </a:t>
            </a:r>
            <a:r>
              <a:rPr lang="cs-CZ" sz="2100" dirty="0"/>
              <a:t>partnerům, jiným podnikatelům, zákazníkům, </a:t>
            </a:r>
            <a:r>
              <a:rPr lang="cs-CZ" sz="2100" dirty="0" smtClean="0"/>
              <a:t>klientům</a:t>
            </a:r>
            <a:endParaRPr lang="cs-CZ" sz="2100" dirty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vůči </a:t>
            </a:r>
            <a:r>
              <a:rPr lang="cs-CZ" sz="2400" dirty="0" smtClean="0"/>
              <a:t>státu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 smtClean="0"/>
              <a:t>např. jde-li o </a:t>
            </a:r>
            <a:r>
              <a:rPr lang="cs-CZ" sz="2100" dirty="0"/>
              <a:t>daně</a:t>
            </a:r>
            <a:r>
              <a:rPr lang="cs-CZ" sz="2100" dirty="0" smtClean="0"/>
              <a:t>, dotace, údaje v obchodním rejstříku</a:t>
            </a:r>
            <a:endParaRPr lang="cs-CZ" sz="2100" dirty="0"/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Jako </a:t>
            </a:r>
            <a:r>
              <a:rPr lang="cs-CZ" sz="2800" dirty="0">
                <a:solidFill>
                  <a:srgbClr val="FF0000"/>
                </a:solidFill>
              </a:rPr>
              <a:t>poškozený </a:t>
            </a:r>
            <a:r>
              <a:rPr lang="cs-CZ" sz="2800" dirty="0"/>
              <a:t>trestným činem spáchaným jinou osobou (oběť trestného činu)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000" dirty="0"/>
              <a:t>zevnitř téhož subjektu (zaměstnancem, např. zpronevěra)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000" dirty="0"/>
              <a:t>zvenčí, mimo tento subjekt (např. podvod, nekalá soutěž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757757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Podnikatel jako pachatel TČ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Právnická osoba </a:t>
            </a:r>
            <a:r>
              <a:rPr lang="cs-CZ" dirty="0"/>
              <a:t>(obchodní společnost, družstvo, evropská korporace)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nese vlastní trestní odpovědnost za většinu trestných činů (kromě vyjmenovaných v § 7 ZTOPO) a/nebo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trestně odpovídá fyzická osoba, která jednala za právnickou osobu (jako její zástupce – např. jednatel s. r. o</a:t>
            </a:r>
            <a:r>
              <a:rPr lang="cs-CZ" dirty="0" smtClean="0"/>
              <a:t>.)</a:t>
            </a:r>
            <a:endParaRPr lang="cs-CZ" dirty="0"/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Fyzická osoba </a:t>
            </a:r>
            <a:r>
              <a:rPr lang="cs-CZ" dirty="0"/>
              <a:t>(živnostník apod.)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nese sama trestní odpovědnost za své jednání a za následek tím </a:t>
            </a:r>
            <a:r>
              <a:rPr lang="cs-CZ" dirty="0" smtClean="0"/>
              <a:t>způsobený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35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Trestní právo </a:t>
            </a:r>
            <a:r>
              <a:rPr lang="cs-CZ" dirty="0">
                <a:solidFill>
                  <a:srgbClr val="FF0000"/>
                </a:solidFill>
              </a:rPr>
              <a:t>hmotné</a:t>
            </a:r>
            <a:r>
              <a:rPr lang="cs-CZ" dirty="0"/>
              <a:t> (zejména TZ</a:t>
            </a:r>
            <a:r>
              <a:rPr lang="cs-CZ" dirty="0" smtClean="0"/>
              <a:t>) upravuje:</a:t>
            </a:r>
            <a:endParaRPr lang="cs-CZ" dirty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základy trestní </a:t>
            </a:r>
            <a:r>
              <a:rPr lang="cs-CZ" dirty="0" smtClean="0"/>
              <a:t>odpovědnosti (trestný čin, pachatel)</a:t>
            </a:r>
            <a:endParaRPr lang="cs-CZ" dirty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trestní </a:t>
            </a:r>
            <a:r>
              <a:rPr lang="cs-CZ" dirty="0" smtClean="0"/>
              <a:t>sankce za spáchané trestné činy</a:t>
            </a:r>
            <a:endParaRPr lang="cs-CZ" dirty="0"/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skutkové podstaty </a:t>
            </a:r>
            <a:r>
              <a:rPr lang="cs-CZ" dirty="0" smtClean="0"/>
              <a:t>jednotlivých trestných </a:t>
            </a:r>
            <a:r>
              <a:rPr lang="cs-CZ" dirty="0"/>
              <a:t>činů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Trestní právo </a:t>
            </a:r>
            <a:r>
              <a:rPr lang="cs-CZ" dirty="0">
                <a:solidFill>
                  <a:srgbClr val="FF0000"/>
                </a:solidFill>
              </a:rPr>
              <a:t>procesní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(zejména TŘ):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postup orgánů činných v trestním řízení a dalších osob při uplatňování trestní odpovědnosti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zjišťování trestných činů a jejich pachatelů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uplatňování trestního práva hmotného v praxi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rozhodování o vině či </a:t>
            </a:r>
            <a:r>
              <a:rPr lang="cs-CZ" dirty="0" smtClean="0"/>
              <a:t>nevině pachatele obviněného z tr. činu</a:t>
            </a:r>
            <a:endParaRPr lang="cs-CZ" dirty="0"/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ukládání trestů a/nebo ochranných </a:t>
            </a:r>
            <a:r>
              <a:rPr lang="cs-CZ" dirty="0" smtClean="0"/>
              <a:t>opatření za tr. činy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Osoba poškozená trestným činem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/>
              <a:t>Hospodářská kriminalita směřuje proti jiným osobám, kterým může být způsobena </a:t>
            </a:r>
            <a:r>
              <a:rPr lang="cs-CZ" sz="3100" dirty="0">
                <a:solidFill>
                  <a:srgbClr val="FF0000"/>
                </a:solidFill>
              </a:rPr>
              <a:t>škoda</a:t>
            </a:r>
            <a:r>
              <a:rPr lang="cs-CZ" sz="3100" dirty="0"/>
              <a:t> </a:t>
            </a:r>
            <a:r>
              <a:rPr lang="cs-CZ" sz="3100" dirty="0" smtClean="0"/>
              <a:t>či </a:t>
            </a:r>
            <a:r>
              <a:rPr lang="cs-CZ" sz="3100" dirty="0">
                <a:solidFill>
                  <a:srgbClr val="FF0000"/>
                </a:solidFill>
              </a:rPr>
              <a:t>jiná újma</a:t>
            </a:r>
            <a:r>
              <a:rPr lang="cs-CZ" sz="3100" dirty="0"/>
              <a:t>, tj. vůči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státu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např</a:t>
            </a:r>
            <a:r>
              <a:rPr lang="cs-CZ" dirty="0"/>
              <a:t>. zkrácení daní či jiných </a:t>
            </a:r>
            <a:r>
              <a:rPr lang="cs-CZ" dirty="0" smtClean="0"/>
              <a:t>plateb</a:t>
            </a:r>
            <a:endParaRPr lang="cs-CZ" dirty="0"/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podnikatelům, resp. jiným </a:t>
            </a:r>
            <a:r>
              <a:rPr lang="cs-CZ" dirty="0" smtClean="0"/>
              <a:t>podnikatelům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např</a:t>
            </a:r>
            <a:r>
              <a:rPr lang="cs-CZ" dirty="0"/>
              <a:t>. nekalá soutěž, zneužití </a:t>
            </a:r>
            <a:r>
              <a:rPr lang="cs-CZ" dirty="0" smtClean="0"/>
              <a:t>postavení v obchodním styku, podvod</a:t>
            </a:r>
            <a:endParaRPr lang="cs-CZ" dirty="0"/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spotřebitelům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např</a:t>
            </a:r>
            <a:r>
              <a:rPr lang="cs-CZ" dirty="0"/>
              <a:t>. poškození spotřebitele, podvod, porušení pravidel hospodářské </a:t>
            </a:r>
            <a:r>
              <a:rPr lang="cs-CZ" dirty="0" smtClean="0"/>
              <a:t>soutěže</a:t>
            </a:r>
            <a:endParaRPr lang="cs-CZ" dirty="0"/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zaměstnancům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např</a:t>
            </a:r>
            <a:r>
              <a:rPr lang="cs-CZ" dirty="0"/>
              <a:t>. neoprávněné </a:t>
            </a:r>
            <a:r>
              <a:rPr lang="cs-CZ" dirty="0" smtClean="0"/>
              <a:t>zaměstnávání</a:t>
            </a:r>
            <a:endParaRPr lang="cs-CZ" dirty="0"/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ostatním </a:t>
            </a:r>
            <a:r>
              <a:rPr lang="cs-CZ" dirty="0" smtClean="0"/>
              <a:t>osobám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např</a:t>
            </a:r>
            <a:r>
              <a:rPr lang="cs-CZ" dirty="0"/>
              <a:t>. neodvádění plateb pojistného za zaměstnance, </a:t>
            </a:r>
            <a:r>
              <a:rPr lang="cs-CZ" dirty="0" smtClean="0"/>
              <a:t>podvod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688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Zkratky</a:t>
            </a:r>
            <a:endParaRPr lang="cs-CZ" sz="4400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TZ – zákon č. 40/2009 Sb., trestní zákoník, ve znění pozdějších </a:t>
            </a:r>
            <a:r>
              <a:rPr lang="cs-CZ" dirty="0" smtClean="0"/>
              <a:t>předpisů</a:t>
            </a:r>
          </a:p>
          <a:p>
            <a:pPr>
              <a:defRPr/>
            </a:pPr>
            <a:r>
              <a:rPr lang="cs-CZ" dirty="0"/>
              <a:t>ZTOPO – zákon č. 418/2011 Sb., o trestní odpovědnosti právnických osob a řízení proti nim, ve znění pozdějších </a:t>
            </a:r>
            <a:r>
              <a:rPr lang="cs-CZ" dirty="0" smtClean="0"/>
              <a:t>předpisů</a:t>
            </a:r>
          </a:p>
          <a:p>
            <a:pPr>
              <a:defRPr/>
            </a:pPr>
            <a:r>
              <a:rPr lang="cs-CZ" dirty="0" smtClean="0"/>
              <a:t>TŘ – zákon č. 141/1961 Sb., trestní řád, ve znění pozdějších předpisů</a:t>
            </a:r>
            <a:endParaRPr lang="cs-CZ" dirty="0"/>
          </a:p>
          <a:p>
            <a:pPr>
              <a:defRPr/>
            </a:pPr>
            <a:r>
              <a:rPr lang="cs-CZ" dirty="0" smtClean="0"/>
              <a:t>TČ – trestný čin, trestné činy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právní normy trestního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590057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Zákon č. 40/2009 Sb., </a:t>
            </a:r>
            <a:r>
              <a:rPr lang="cs-CZ" sz="2800" dirty="0">
                <a:solidFill>
                  <a:srgbClr val="FF0000"/>
                </a:solidFill>
              </a:rPr>
              <a:t>trestní zákoník</a:t>
            </a:r>
            <a:r>
              <a:rPr lang="cs-CZ" sz="2800" dirty="0"/>
              <a:t>, ve znění pozdějších předpisů (TZ)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Zákon č. 218/2003 Sb., o soudnictví ve věcech mládeže, ve znění pozdějších předpisů (ZSM)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/>
              <a:t>Zákon č. 418/2011 Sb., o trestní odpovědnosti právnických osob a řízení proti nim (ZTOPO)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Zákon č. 141/1961 Sb., </a:t>
            </a:r>
            <a:r>
              <a:rPr lang="cs-CZ" sz="2800" dirty="0">
                <a:solidFill>
                  <a:srgbClr val="FF0000"/>
                </a:solidFill>
              </a:rPr>
              <a:t>trestní řád</a:t>
            </a:r>
            <a:r>
              <a:rPr lang="cs-CZ" sz="2800" dirty="0"/>
              <a:t>, ve znění pozdějších předpisů (TŘ)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Další zákony, případně podzákonné </a:t>
            </a:r>
            <a:r>
              <a:rPr lang="cs-CZ" sz="2800" dirty="0" smtClean="0"/>
              <a:t>předpisy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400" dirty="0" smtClean="0"/>
              <a:t>o </a:t>
            </a:r>
            <a:r>
              <a:rPr lang="cs-CZ" sz="2400" dirty="0"/>
              <a:t>Policii České republiky, o advokacii, o výkonu trestu odnětí svobody, o výkonu vazby, o výkonu </a:t>
            </a:r>
            <a:r>
              <a:rPr lang="cs-CZ" sz="2400" dirty="0" smtClean="0"/>
              <a:t>zabezpečovací detence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Odpovědnost za porušení práva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sz="3400" dirty="0" smtClean="0"/>
              <a:t>Obchodněprávní</a:t>
            </a:r>
          </a:p>
          <a:p>
            <a:pPr lvl="1">
              <a:lnSpc>
                <a:spcPct val="120000"/>
              </a:lnSpc>
            </a:pPr>
            <a:r>
              <a:rPr lang="cs-CZ" sz="2900" dirty="0" smtClean="0"/>
              <a:t>např. za škodu, ale též možnost odvolání z funkce v obchodní korporaci</a:t>
            </a:r>
          </a:p>
          <a:p>
            <a:pPr>
              <a:lnSpc>
                <a:spcPct val="120000"/>
              </a:lnSpc>
            </a:pPr>
            <a:r>
              <a:rPr lang="cs-CZ" sz="3400" dirty="0" smtClean="0"/>
              <a:t>Občanskoprávní</a:t>
            </a:r>
          </a:p>
          <a:p>
            <a:pPr lvl="1">
              <a:lnSpc>
                <a:spcPct val="120000"/>
              </a:lnSpc>
            </a:pPr>
            <a:r>
              <a:rPr lang="cs-CZ" sz="2900" dirty="0" smtClean="0"/>
              <a:t>např. za škodu, za bezdůvodné obohacení, za nemajetkovou újmu</a:t>
            </a:r>
          </a:p>
          <a:p>
            <a:pPr>
              <a:lnSpc>
                <a:spcPct val="120000"/>
              </a:lnSpc>
            </a:pPr>
            <a:r>
              <a:rPr lang="cs-CZ" sz="2900" dirty="0" smtClean="0"/>
              <a:t>Pracovněprávní</a:t>
            </a:r>
          </a:p>
          <a:p>
            <a:pPr lvl="1">
              <a:lnSpc>
                <a:spcPct val="120000"/>
              </a:lnSpc>
            </a:pPr>
            <a:r>
              <a:rPr lang="cs-CZ" sz="2900" dirty="0" smtClean="0"/>
              <a:t>za škodu, ale též výpověď, okamžité zrušení pracovního poměru</a:t>
            </a:r>
          </a:p>
          <a:p>
            <a:pPr>
              <a:lnSpc>
                <a:spcPct val="120000"/>
              </a:lnSpc>
            </a:pPr>
            <a:r>
              <a:rPr lang="cs-CZ" sz="3400" dirty="0" smtClean="0"/>
              <a:t>Správněprávní</a:t>
            </a:r>
          </a:p>
          <a:p>
            <a:pPr lvl="1">
              <a:lnSpc>
                <a:spcPct val="120000"/>
              </a:lnSpc>
            </a:pPr>
            <a:r>
              <a:rPr lang="cs-CZ" sz="2900" dirty="0" smtClean="0"/>
              <a:t>např. za </a:t>
            </a:r>
            <a:r>
              <a:rPr lang="cs-CZ" sz="2900" dirty="0" smtClean="0"/>
              <a:t>přestupek, </a:t>
            </a:r>
            <a:r>
              <a:rPr lang="cs-CZ" sz="2900" dirty="0" smtClean="0"/>
              <a:t>uložení opatření k nápravě</a:t>
            </a:r>
          </a:p>
          <a:p>
            <a:pPr>
              <a:lnSpc>
                <a:spcPct val="120000"/>
              </a:lnSpc>
            </a:pPr>
            <a:r>
              <a:rPr lang="cs-CZ" sz="3400" dirty="0" smtClean="0"/>
              <a:t>Trestní</a:t>
            </a:r>
          </a:p>
          <a:p>
            <a:pPr lvl="1">
              <a:lnSpc>
                <a:spcPct val="120000"/>
              </a:lnSpc>
            </a:pPr>
            <a:r>
              <a:rPr lang="cs-CZ" sz="2900" dirty="0" smtClean="0"/>
              <a:t>za trestný čin fyzické osoby a/nebo právnické osoby</a:t>
            </a:r>
          </a:p>
        </p:txBody>
      </p:sp>
    </p:spTree>
    <p:extLst>
      <p:ext uri="{BB962C8B-B14F-4D97-AF65-F5344CB8AC3E}">
        <p14:creationId xmlns:p14="http://schemas.microsoft.com/office/powerpoint/2010/main" val="62515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Hierarchie protiprávních činů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Činy nesankciované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nezaviněné nebo např. spáchané v nutné obraně, krajní nouzi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Činy spojené jen s občanskoprávní sankcí (tzv. civilní delikty)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náhrada škody, úroky z prodlení, odstoupení od smlouvy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Pracovněprávní delikty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výpověď, okamžité zrušení pracovního poměru, náhrada škody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Přestupky a jiné správní delikty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pokuty, zákazy činnosti, jiná omezení (např. odnětí licence)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Trestné činy a provinění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tresty a ochranná opatření (resp. trestní, ochranná a výchovná opatření)</a:t>
            </a:r>
          </a:p>
        </p:txBody>
      </p:sp>
    </p:spTree>
    <p:extLst>
      <p:ext uri="{BB962C8B-B14F-4D97-AF65-F5344CB8AC3E}">
        <p14:creationId xmlns:p14="http://schemas.microsoft.com/office/powerpoint/2010/main" val="20802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Hospodářská kriminalita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dirty="0"/>
              <a:t>Trestné činy související s </a:t>
            </a:r>
            <a:r>
              <a:rPr lang="cs-CZ" sz="2800" dirty="0">
                <a:solidFill>
                  <a:srgbClr val="FF0000"/>
                </a:solidFill>
              </a:rPr>
              <a:t>hospodářskou činností</a:t>
            </a:r>
            <a:r>
              <a:rPr lang="cs-CZ" sz="2800" dirty="0"/>
              <a:t> subjektů působících v tržní ekonomice, zejména s </a:t>
            </a:r>
            <a:r>
              <a:rPr lang="cs-CZ" sz="2800" dirty="0">
                <a:solidFill>
                  <a:srgbClr val="FF0000"/>
                </a:solidFill>
              </a:rPr>
              <a:t>podnikáním</a:t>
            </a:r>
            <a:r>
              <a:rPr lang="cs-CZ" sz="2800" dirty="0"/>
              <a:t>, a to </a:t>
            </a:r>
            <a:r>
              <a:rPr lang="cs-CZ" sz="2800" dirty="0" smtClean="0"/>
              <a:t>např. v souvislosti s</a:t>
            </a:r>
            <a:endParaRPr lang="cs-CZ" sz="2800" dirty="0"/>
          </a:p>
          <a:p>
            <a:pPr lvl="1">
              <a:defRPr/>
            </a:pPr>
            <a:r>
              <a:rPr lang="cs-CZ" sz="2400" dirty="0" smtClean="0"/>
              <a:t>průmyslovou výrobou </a:t>
            </a:r>
            <a:r>
              <a:rPr lang="cs-CZ" sz="2400" dirty="0"/>
              <a:t>a </a:t>
            </a:r>
            <a:r>
              <a:rPr lang="cs-CZ" sz="2400" dirty="0" smtClean="0"/>
              <a:t>stavebnictvím</a:t>
            </a:r>
            <a:endParaRPr lang="cs-CZ" sz="2400" dirty="0"/>
          </a:p>
          <a:p>
            <a:pPr lvl="1">
              <a:defRPr/>
            </a:pPr>
            <a:r>
              <a:rPr lang="cs-CZ" sz="2400" dirty="0" smtClean="0"/>
              <a:t>poskytováním </a:t>
            </a:r>
            <a:r>
              <a:rPr lang="cs-CZ" sz="2400" dirty="0"/>
              <a:t>služeb všeho druhu</a:t>
            </a:r>
          </a:p>
          <a:p>
            <a:pPr lvl="1">
              <a:defRPr/>
            </a:pPr>
            <a:r>
              <a:rPr lang="cs-CZ" sz="2400" dirty="0" smtClean="0"/>
              <a:t>obchodováním </a:t>
            </a:r>
            <a:r>
              <a:rPr lang="cs-CZ" sz="2400" dirty="0"/>
              <a:t>se zbožím</a:t>
            </a:r>
          </a:p>
          <a:p>
            <a:pPr lvl="1">
              <a:defRPr/>
            </a:pPr>
            <a:r>
              <a:rPr lang="cs-CZ" sz="2400" dirty="0" smtClean="0"/>
              <a:t>činností bankovního </a:t>
            </a:r>
            <a:r>
              <a:rPr lang="cs-CZ" sz="2400" dirty="0"/>
              <a:t>sektoru, </a:t>
            </a:r>
            <a:r>
              <a:rPr lang="cs-CZ" sz="2400" dirty="0" smtClean="0"/>
              <a:t>obchodováním </a:t>
            </a:r>
            <a:r>
              <a:rPr lang="cs-CZ" sz="2400" dirty="0"/>
              <a:t>s investičními nástroji a </a:t>
            </a:r>
            <a:r>
              <a:rPr lang="cs-CZ" sz="2400" dirty="0" smtClean="0"/>
              <a:t>kolektivním investováním</a:t>
            </a:r>
            <a:endParaRPr lang="cs-CZ" sz="2400" dirty="0"/>
          </a:p>
          <a:p>
            <a:pPr lvl="1">
              <a:defRPr/>
            </a:pPr>
            <a:r>
              <a:rPr lang="cs-CZ" sz="2400" dirty="0" smtClean="0"/>
              <a:t>přiznáváním </a:t>
            </a:r>
            <a:r>
              <a:rPr lang="cs-CZ" sz="2400" dirty="0"/>
              <a:t>a </a:t>
            </a:r>
            <a:r>
              <a:rPr lang="cs-CZ" sz="2400" dirty="0" smtClean="0"/>
              <a:t>placením </a:t>
            </a:r>
            <a:r>
              <a:rPr lang="cs-CZ" sz="2400" dirty="0"/>
              <a:t>daní, poplatků a jiných povinných plateb, </a:t>
            </a:r>
            <a:r>
              <a:rPr lang="cs-CZ" sz="2400" dirty="0" smtClean="0"/>
              <a:t>peněžním stykem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3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 trestního postihu hospodářské kriminality</a:t>
            </a:r>
            <a:endParaRPr lang="cs-CZ" sz="4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Je nutný i v tržní ekonomice k její trestněprávní ochraně před některými jevy</a:t>
            </a:r>
          </a:p>
          <a:p>
            <a:pPr eaLnBrk="1" hangingPunct="1">
              <a:defRPr/>
            </a:pPr>
            <a:r>
              <a:rPr lang="cs-CZ" dirty="0"/>
              <a:t>Je třeba zajistit právní rámec podnikání jako základní hospodářské činnosti</a:t>
            </a:r>
          </a:p>
          <a:p>
            <a:pPr eaLnBrk="1" hangingPunct="1">
              <a:defRPr/>
            </a:pPr>
            <a:r>
              <a:rPr lang="cs-CZ" dirty="0"/>
              <a:t>Nutnost plnění některých mezinárodních závazků České republiky, včetně závazků vyplývajících z práva ES/EU</a:t>
            </a:r>
          </a:p>
          <a:p>
            <a:pPr eaLnBrk="1" hangingPunct="1">
              <a:defRPr/>
            </a:pPr>
            <a:r>
              <a:rPr lang="cs-CZ" dirty="0"/>
              <a:t>Dovršení sankčního systému jiných právních </a:t>
            </a:r>
            <a:r>
              <a:rPr lang="cs-CZ" dirty="0" smtClean="0"/>
              <a:t>odvětví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9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zvláštnosti trestního postihu hospodářské kriminality</a:t>
            </a:r>
            <a:endParaRPr lang="cs-CZ" sz="40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>
                <a:solidFill>
                  <a:srgbClr val="FF0000"/>
                </a:solidFill>
              </a:rPr>
              <a:t>Podnikání</a:t>
            </a:r>
            <a:r>
              <a:rPr lang="cs-CZ" sz="3400" dirty="0"/>
              <a:t> </a:t>
            </a:r>
            <a:r>
              <a:rPr lang="cs-CZ" sz="3400" dirty="0" smtClean="0"/>
              <a:t>je </a:t>
            </a:r>
            <a:r>
              <a:rPr lang="cs-CZ" sz="3400" dirty="0"/>
              <a:t>v zásadě svobodná činnost, která je základem tržní </a:t>
            </a:r>
            <a:r>
              <a:rPr lang="cs-CZ" sz="3400" dirty="0" smtClean="0"/>
              <a:t>ekonomiky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stát by do ní měl </a:t>
            </a:r>
            <a:r>
              <a:rPr lang="cs-CZ" sz="2800" dirty="0"/>
              <a:t>zasahovat jen v nezbytné míře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>
                <a:solidFill>
                  <a:srgbClr val="FF0000"/>
                </a:solidFill>
              </a:rPr>
              <a:t>Subsidiarita</a:t>
            </a:r>
            <a:r>
              <a:rPr lang="cs-CZ" sz="3400" dirty="0"/>
              <a:t> trestní </a:t>
            </a:r>
            <a:r>
              <a:rPr lang="cs-CZ" sz="3400" dirty="0" smtClean="0"/>
              <a:t>represe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trestní </a:t>
            </a:r>
            <a:r>
              <a:rPr lang="cs-CZ" sz="2800" dirty="0"/>
              <a:t>právo jako „ultima ratio“ (nejzazší prostředek ochrany)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Návaznost na </a:t>
            </a:r>
            <a:r>
              <a:rPr lang="cs-CZ" sz="3400" dirty="0">
                <a:solidFill>
                  <a:srgbClr val="FF0000"/>
                </a:solidFill>
              </a:rPr>
              <a:t>mimotrestní právní </a:t>
            </a:r>
            <a:r>
              <a:rPr lang="cs-CZ" sz="3400" dirty="0" smtClean="0">
                <a:solidFill>
                  <a:srgbClr val="FF0000"/>
                </a:solidFill>
              </a:rPr>
              <a:t>normy </a:t>
            </a:r>
            <a:r>
              <a:rPr lang="cs-CZ" sz="3400" dirty="0" smtClean="0"/>
              <a:t>zejména občanského a obchodního práva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 smtClean="0"/>
              <a:t>trestní postih je zpravidla podmíněn jejich </a:t>
            </a:r>
            <a:r>
              <a:rPr lang="cs-CZ" sz="2800" dirty="0"/>
              <a:t>porušením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Působení právnických osob i fyzických osob jako </a:t>
            </a:r>
            <a:r>
              <a:rPr lang="cs-CZ" sz="3400" dirty="0">
                <a:solidFill>
                  <a:srgbClr val="FF0000"/>
                </a:solidFill>
              </a:rPr>
              <a:t>podnikatelů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Působení podnikatelů tuzemských i </a:t>
            </a:r>
            <a:r>
              <a:rPr lang="cs-CZ" sz="3400" dirty="0" smtClean="0"/>
              <a:t>zahraničních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406088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PO-setkání kolegií NS-2017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TOPO-setkání kolegií NS-2017</Template>
  <TotalTime>2862</TotalTime>
  <Words>2074</Words>
  <Application>Microsoft Office PowerPoint</Application>
  <PresentationFormat>Předvádění na obrazovce (4:3)</PresentationFormat>
  <Paragraphs>256</Paragraphs>
  <Slides>31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TOPO-setkání kolegií NS-2017</vt:lpstr>
      <vt:lpstr>Prevence hospodářské kriminality 2</vt:lpstr>
      <vt:lpstr>Trestní právo</vt:lpstr>
      <vt:lpstr>Trestní právo</vt:lpstr>
      <vt:lpstr>Základní právní normy trestního práva</vt:lpstr>
      <vt:lpstr>Odpovědnost za porušení práva</vt:lpstr>
      <vt:lpstr>Hierarchie protiprávních činů</vt:lpstr>
      <vt:lpstr>Hospodářská kriminalita</vt:lpstr>
      <vt:lpstr>Význam trestního postihu hospodářské kriminality</vt:lpstr>
      <vt:lpstr>Některé zvláštnosti trestního postihu hospodářské kriminality</vt:lpstr>
      <vt:lpstr>Subsidiarita trestního postihu</vt:lpstr>
      <vt:lpstr>Opatření proti hospodářské kriminalitě</vt:lpstr>
      <vt:lpstr>Trestní odpovědnost</vt:lpstr>
      <vt:lpstr>Trestní zákoník</vt:lpstr>
      <vt:lpstr>Skutková podstata trestného činu</vt:lpstr>
      <vt:lpstr>Skupinový objekt trestných činů souvisejících s podnikáním</vt:lpstr>
      <vt:lpstr>Skupinový objekt trestných činů souvisejících s podnikáním</vt:lpstr>
      <vt:lpstr>Skupinový objekt trestných činů souvisejících s podnikáním</vt:lpstr>
      <vt:lpstr>Další znaky skutkových podstat</vt:lpstr>
      <vt:lpstr>Nejčastější TČ při podnikání</vt:lpstr>
      <vt:lpstr>Nejčastější TČ při podnikání</vt:lpstr>
      <vt:lpstr>Nejčastější TČ při podnikání</vt:lpstr>
      <vt:lpstr>Pachatel trestného činu</vt:lpstr>
      <vt:lpstr>Pachatel trestného činu</vt:lpstr>
      <vt:lpstr>Pachatel trestného činu</vt:lpstr>
      <vt:lpstr>Konkrétní a speciální subjekt</vt:lpstr>
      <vt:lpstr>Institut jednání za jiného v TZ</vt:lpstr>
      <vt:lpstr>Pachatel hospodářské kriminality</vt:lpstr>
      <vt:lpstr>Podnikatel</vt:lpstr>
      <vt:lpstr>Podnikatel jako pachatel TČ</vt:lpstr>
      <vt:lpstr>Osoba poškozená trestným činem</vt:lpstr>
      <vt:lpstr>Zkratky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Judikatura v trestním právu se vztahem k obchodnímu právu</dc:title>
  <dc:creator>František</dc:creator>
  <cp:lastModifiedBy>František Púry</cp:lastModifiedBy>
  <cp:revision>122</cp:revision>
  <dcterms:created xsi:type="dcterms:W3CDTF">2017-03-19T20:47:29Z</dcterms:created>
  <dcterms:modified xsi:type="dcterms:W3CDTF">2020-09-28T20:54:41Z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