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33"/>
  </p:notesMasterIdLst>
  <p:handoutMasterIdLst>
    <p:handoutMasterId r:id="rId34"/>
  </p:handoutMasterIdLst>
  <p:sldIdLst>
    <p:sldId id="256" r:id="rId2"/>
    <p:sldId id="334" r:id="rId3"/>
    <p:sldId id="335" r:id="rId4"/>
    <p:sldId id="325" r:id="rId5"/>
    <p:sldId id="336" r:id="rId6"/>
    <p:sldId id="337" r:id="rId7"/>
    <p:sldId id="338" r:id="rId8"/>
    <p:sldId id="339" r:id="rId9"/>
    <p:sldId id="340" r:id="rId10"/>
    <p:sldId id="341" r:id="rId11"/>
    <p:sldId id="342" r:id="rId12"/>
    <p:sldId id="343" r:id="rId13"/>
    <p:sldId id="344" r:id="rId14"/>
    <p:sldId id="345" r:id="rId15"/>
    <p:sldId id="346" r:id="rId16"/>
    <p:sldId id="347" r:id="rId17"/>
    <p:sldId id="348" r:id="rId18"/>
    <p:sldId id="349" r:id="rId19"/>
    <p:sldId id="350" r:id="rId20"/>
    <p:sldId id="351" r:id="rId21"/>
    <p:sldId id="352" r:id="rId22"/>
    <p:sldId id="353" r:id="rId23"/>
    <p:sldId id="354" r:id="rId24"/>
    <p:sldId id="355" r:id="rId25"/>
    <p:sldId id="356" r:id="rId26"/>
    <p:sldId id="357" r:id="rId27"/>
    <p:sldId id="358" r:id="rId28"/>
    <p:sldId id="359" r:id="rId29"/>
    <p:sldId id="360" r:id="rId30"/>
    <p:sldId id="361" r:id="rId31"/>
    <p:sldId id="331" r:id="rId32"/>
  </p:sldIdLst>
  <p:sldSz cx="9144000" cy="6858000" type="screen4x3"/>
  <p:notesSz cx="6888163" cy="100187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0" autoAdjust="0"/>
    <p:restoredTop sz="84140" autoAdjust="0"/>
  </p:normalViewPr>
  <p:slideViewPr>
    <p:cSldViewPr>
      <p:cViewPr varScale="1">
        <p:scale>
          <a:sx n="74" d="100"/>
          <a:sy n="74" d="100"/>
        </p:scale>
        <p:origin x="-1690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0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dirty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902075" y="0"/>
            <a:ext cx="2984500" cy="500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4825E654-0A7A-43C6-B660-C9913AD189FB}" type="datetimeFigureOut">
              <a:rPr lang="cs-CZ"/>
              <a:pPr>
                <a:defRPr/>
              </a:pPr>
              <a:t>28.09.2020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517063"/>
            <a:ext cx="2984500" cy="5000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dirty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902075" y="9517063"/>
            <a:ext cx="2984500" cy="50006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EE0FF7C-3D6C-4264-8A16-9531B0BD30A6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6816353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00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029" tIns="46516" rIns="93029" bIns="46516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 dirty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02075" y="0"/>
            <a:ext cx="2984500" cy="5000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029" tIns="46516" rIns="93029" bIns="46516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 dirty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41388" y="752475"/>
            <a:ext cx="5005387" cy="37560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8975" y="4759325"/>
            <a:ext cx="5510213" cy="45069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029" tIns="46516" rIns="93029" bIns="465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noProof="0"/>
              <a:t>Klepnutím lze upravit styly předlohy textu.</a:t>
            </a:r>
          </a:p>
          <a:p>
            <a:pPr lvl="1"/>
            <a:r>
              <a:rPr lang="cs-CZ" altLang="cs-CZ" noProof="0"/>
              <a:t>Druhá úroveň</a:t>
            </a:r>
          </a:p>
          <a:p>
            <a:pPr lvl="2"/>
            <a:r>
              <a:rPr lang="cs-CZ" altLang="cs-CZ" noProof="0"/>
              <a:t>Třetí úroveň</a:t>
            </a:r>
          </a:p>
          <a:p>
            <a:pPr lvl="3"/>
            <a:r>
              <a:rPr lang="cs-CZ" altLang="cs-CZ" noProof="0"/>
              <a:t>Čtvrtá úroveň</a:t>
            </a:r>
          </a:p>
          <a:p>
            <a:pPr lvl="4"/>
            <a:r>
              <a:rPr lang="cs-CZ" altLang="cs-CZ" noProof="0"/>
              <a:t>Pátá úroveň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17063"/>
            <a:ext cx="2984500" cy="50006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029" tIns="46516" rIns="93029" bIns="46516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 dirty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02075" y="9517063"/>
            <a:ext cx="2984500" cy="50006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029" tIns="46516" rIns="93029" bIns="46516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/>
            </a:lvl1pPr>
          </a:lstStyle>
          <a:p>
            <a:fld id="{4492BE8E-A6C3-4B19-B4F2-94E6BED2BF3C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41762930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1A2589E5-A992-4232-AEE5-C131061F5098}" type="slidenum">
              <a:rPr lang="cs-CZ" altLang="cs-CZ"/>
              <a:pPr/>
              <a:t>1</a:t>
            </a:fld>
            <a:endParaRPr lang="cs-CZ" altLang="cs-CZ" dirty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cs-CZ" altLang="cs-CZ" dirty="0" smtClean="0"/>
              <a:t>Klepněte a vložte poznámky.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Zástupný symbol pro obrázek snímku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Zástupný symbol pro poznámky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dirty="0" smtClean="0"/>
          </a:p>
        </p:txBody>
      </p:sp>
      <p:sp>
        <p:nvSpPr>
          <p:cNvPr id="16388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D3BF539B-0C63-41CA-A9F9-5879A656A836}" type="slidenum">
              <a:rPr lang="cs-CZ" altLang="cs-CZ"/>
              <a:pPr/>
              <a:t>4</a:t>
            </a:fld>
            <a:endParaRPr lang="cs-CZ" altLang="cs-CZ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17526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dirty="0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838200" y="2819400"/>
            <a:ext cx="6477000" cy="0"/>
          </a:xfrm>
          <a:prstGeom prst="line">
            <a:avLst/>
          </a:prstGeom>
          <a:noFill/>
          <a:ln w="63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dirty="0"/>
          </a:p>
        </p:txBody>
      </p:sp>
      <p:grpSp>
        <p:nvGrpSpPr>
          <p:cNvPr id="6" name="Group 9" descr="decorative graphic made up of dots"/>
          <p:cNvGrpSpPr>
            <a:grpSpLocks/>
          </p:cNvGrpSpPr>
          <p:nvPr/>
        </p:nvGrpSpPr>
        <p:grpSpPr bwMode="auto">
          <a:xfrm>
            <a:off x="7467600" y="1219200"/>
            <a:ext cx="792163" cy="1295400"/>
            <a:chOff x="5136" y="960"/>
            <a:chExt cx="528" cy="864"/>
          </a:xfrm>
        </p:grpSpPr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5360" y="960"/>
              <a:ext cx="76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5136" y="1072"/>
              <a:ext cx="80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248" y="1072"/>
              <a:ext cx="79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360" y="1072"/>
              <a:ext cx="76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5472" y="1072"/>
              <a:ext cx="73" cy="7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5136" y="1184"/>
              <a:ext cx="80" cy="7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248" y="1184"/>
              <a:ext cx="79" cy="7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360" y="1184"/>
              <a:ext cx="76" cy="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72" y="1184"/>
              <a:ext cx="73" cy="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5584" y="1184"/>
              <a:ext cx="80" cy="7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360" y="1296"/>
              <a:ext cx="76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5472" y="1296"/>
              <a:ext cx="73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360" y="1408"/>
              <a:ext cx="76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72" y="1408"/>
              <a:ext cx="73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360" y="1520"/>
              <a:ext cx="76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5472" y="1520"/>
              <a:ext cx="73" cy="79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5136" y="1632"/>
              <a:ext cx="80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248" y="1632"/>
              <a:ext cx="79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360" y="1632"/>
              <a:ext cx="76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5472" y="1632"/>
              <a:ext cx="73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37" name="Oval 40"/>
            <p:cNvSpPr>
              <a:spLocks noChangeArrowheads="1"/>
            </p:cNvSpPr>
            <p:nvPr/>
          </p:nvSpPr>
          <p:spPr bwMode="auto">
            <a:xfrm>
              <a:off x="5472" y="1744"/>
              <a:ext cx="73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</p:grpSp>
      <p:grpSp>
        <p:nvGrpSpPr>
          <p:cNvPr id="38" name="Group 41" descr="decorative graphic made up of dots"/>
          <p:cNvGrpSpPr>
            <a:grpSpLocks/>
          </p:cNvGrpSpPr>
          <p:nvPr/>
        </p:nvGrpSpPr>
        <p:grpSpPr bwMode="auto">
          <a:xfrm>
            <a:off x="7467600" y="1219200"/>
            <a:ext cx="792163" cy="1295400"/>
            <a:chOff x="5136" y="960"/>
            <a:chExt cx="528" cy="864"/>
          </a:xfrm>
        </p:grpSpPr>
        <p:sp>
          <p:nvSpPr>
            <p:cNvPr id="39" name="Oval 42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40" name="Oval 43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41" name="Oval 44"/>
            <p:cNvSpPr>
              <a:spLocks noChangeArrowheads="1"/>
            </p:cNvSpPr>
            <p:nvPr/>
          </p:nvSpPr>
          <p:spPr bwMode="auto">
            <a:xfrm>
              <a:off x="5360" y="960"/>
              <a:ext cx="76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42" name="Oval 45"/>
            <p:cNvSpPr>
              <a:spLocks noChangeArrowheads="1"/>
            </p:cNvSpPr>
            <p:nvPr/>
          </p:nvSpPr>
          <p:spPr bwMode="auto">
            <a:xfrm>
              <a:off x="5136" y="1072"/>
              <a:ext cx="80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43" name="Oval 46"/>
            <p:cNvSpPr>
              <a:spLocks noChangeArrowheads="1"/>
            </p:cNvSpPr>
            <p:nvPr/>
          </p:nvSpPr>
          <p:spPr bwMode="auto">
            <a:xfrm>
              <a:off x="5248" y="1072"/>
              <a:ext cx="79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44" name="Oval 47"/>
            <p:cNvSpPr>
              <a:spLocks noChangeArrowheads="1"/>
            </p:cNvSpPr>
            <p:nvPr/>
          </p:nvSpPr>
          <p:spPr bwMode="auto">
            <a:xfrm>
              <a:off x="5360" y="1072"/>
              <a:ext cx="76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45" name="Oval 48"/>
            <p:cNvSpPr>
              <a:spLocks noChangeArrowheads="1"/>
            </p:cNvSpPr>
            <p:nvPr/>
          </p:nvSpPr>
          <p:spPr bwMode="auto">
            <a:xfrm>
              <a:off x="5472" y="1072"/>
              <a:ext cx="73" cy="7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46" name="Oval 49"/>
            <p:cNvSpPr>
              <a:spLocks noChangeArrowheads="1"/>
            </p:cNvSpPr>
            <p:nvPr/>
          </p:nvSpPr>
          <p:spPr bwMode="auto">
            <a:xfrm>
              <a:off x="5136" y="1184"/>
              <a:ext cx="80" cy="7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47" name="Oval 50"/>
            <p:cNvSpPr>
              <a:spLocks noChangeArrowheads="1"/>
            </p:cNvSpPr>
            <p:nvPr/>
          </p:nvSpPr>
          <p:spPr bwMode="auto">
            <a:xfrm>
              <a:off x="5248" y="1184"/>
              <a:ext cx="79" cy="7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48" name="Oval 51"/>
            <p:cNvSpPr>
              <a:spLocks noChangeArrowheads="1"/>
            </p:cNvSpPr>
            <p:nvPr/>
          </p:nvSpPr>
          <p:spPr bwMode="auto">
            <a:xfrm>
              <a:off x="5360" y="1184"/>
              <a:ext cx="76" cy="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49" name="Oval 52"/>
            <p:cNvSpPr>
              <a:spLocks noChangeArrowheads="1"/>
            </p:cNvSpPr>
            <p:nvPr/>
          </p:nvSpPr>
          <p:spPr bwMode="auto">
            <a:xfrm>
              <a:off x="5472" y="1184"/>
              <a:ext cx="73" cy="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50" name="Oval 53"/>
            <p:cNvSpPr>
              <a:spLocks noChangeArrowheads="1"/>
            </p:cNvSpPr>
            <p:nvPr/>
          </p:nvSpPr>
          <p:spPr bwMode="auto">
            <a:xfrm>
              <a:off x="5584" y="1184"/>
              <a:ext cx="80" cy="7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51" name="Oval 54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52" name="Oval 55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53" name="Oval 56"/>
            <p:cNvSpPr>
              <a:spLocks noChangeArrowheads="1"/>
            </p:cNvSpPr>
            <p:nvPr/>
          </p:nvSpPr>
          <p:spPr bwMode="auto">
            <a:xfrm>
              <a:off x="5360" y="1296"/>
              <a:ext cx="76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54" name="Oval 57"/>
            <p:cNvSpPr>
              <a:spLocks noChangeArrowheads="1"/>
            </p:cNvSpPr>
            <p:nvPr/>
          </p:nvSpPr>
          <p:spPr bwMode="auto">
            <a:xfrm>
              <a:off x="5472" y="1296"/>
              <a:ext cx="73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55" name="Oval 58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56" name="Oval 59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57" name="Oval 60"/>
            <p:cNvSpPr>
              <a:spLocks noChangeArrowheads="1"/>
            </p:cNvSpPr>
            <p:nvPr/>
          </p:nvSpPr>
          <p:spPr bwMode="auto">
            <a:xfrm>
              <a:off x="5360" y="1408"/>
              <a:ext cx="76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58" name="Oval 61"/>
            <p:cNvSpPr>
              <a:spLocks noChangeArrowheads="1"/>
            </p:cNvSpPr>
            <p:nvPr/>
          </p:nvSpPr>
          <p:spPr bwMode="auto">
            <a:xfrm>
              <a:off x="5472" y="1408"/>
              <a:ext cx="73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59" name="Oval 62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60" name="Oval 63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61" name="Oval 64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62" name="Oval 65"/>
            <p:cNvSpPr>
              <a:spLocks noChangeArrowheads="1"/>
            </p:cNvSpPr>
            <p:nvPr/>
          </p:nvSpPr>
          <p:spPr bwMode="auto">
            <a:xfrm>
              <a:off x="5360" y="1520"/>
              <a:ext cx="76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63" name="Oval 66"/>
            <p:cNvSpPr>
              <a:spLocks noChangeArrowheads="1"/>
            </p:cNvSpPr>
            <p:nvPr/>
          </p:nvSpPr>
          <p:spPr bwMode="auto">
            <a:xfrm>
              <a:off x="5472" y="1520"/>
              <a:ext cx="73" cy="79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64" name="Oval 67"/>
            <p:cNvSpPr>
              <a:spLocks noChangeArrowheads="1"/>
            </p:cNvSpPr>
            <p:nvPr/>
          </p:nvSpPr>
          <p:spPr bwMode="auto">
            <a:xfrm>
              <a:off x="5136" y="1632"/>
              <a:ext cx="80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65" name="Oval 68"/>
            <p:cNvSpPr>
              <a:spLocks noChangeArrowheads="1"/>
            </p:cNvSpPr>
            <p:nvPr/>
          </p:nvSpPr>
          <p:spPr bwMode="auto">
            <a:xfrm>
              <a:off x="5248" y="1632"/>
              <a:ext cx="79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66" name="Oval 69"/>
            <p:cNvSpPr>
              <a:spLocks noChangeArrowheads="1"/>
            </p:cNvSpPr>
            <p:nvPr/>
          </p:nvSpPr>
          <p:spPr bwMode="auto">
            <a:xfrm>
              <a:off x="5360" y="1632"/>
              <a:ext cx="76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67" name="Oval 70"/>
            <p:cNvSpPr>
              <a:spLocks noChangeArrowheads="1"/>
            </p:cNvSpPr>
            <p:nvPr/>
          </p:nvSpPr>
          <p:spPr bwMode="auto">
            <a:xfrm>
              <a:off x="5472" y="1632"/>
              <a:ext cx="73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68" name="Oval 71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69" name="Oval 72"/>
            <p:cNvSpPr>
              <a:spLocks noChangeArrowheads="1"/>
            </p:cNvSpPr>
            <p:nvPr/>
          </p:nvSpPr>
          <p:spPr bwMode="auto">
            <a:xfrm>
              <a:off x="5472" y="1744"/>
              <a:ext cx="73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</p:grpSp>
      <p:sp>
        <p:nvSpPr>
          <p:cNvPr id="6656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457200"/>
            <a:ext cx="6389688" cy="2133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 altLang="cs-CZ" noProof="0"/>
              <a:t>Kliknutím lze upravit styl.</a:t>
            </a:r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pPr lvl="0"/>
            <a:r>
              <a:rPr lang="cs-CZ" altLang="cs-CZ" noProof="0"/>
              <a:t>Kliknutím lze upravit styl předlohy.</a:t>
            </a:r>
          </a:p>
        </p:txBody>
      </p:sp>
      <p:sp>
        <p:nvSpPr>
          <p:cNvPr id="70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71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72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43E130-C0F9-40B8-91D1-BA2D5EF0F7C3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0157790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69EDDA-4BA3-4EED-A45B-48C6817BC298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613983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A01ED2-6CB6-47D5-BCA8-320E8BEFDCD9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9377410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5D5C3C-F172-4DA1-9B1E-B71B49255BA7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709002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24077E-41F4-4077-849E-92C9872DDA1E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448584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D0D164-7E3C-4A1E-B558-CB71A651062F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884073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91837F-FB14-4E45-B13E-3352C772252A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310531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C58AC9-B473-46EE-A504-97503AE37609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135691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CAF363-3C5B-4CDB-BE4C-86B2F29F59B7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4076063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7F7FEA-8D0D-4F08-A6FB-A80F9088C463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64479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300ABD-8BE0-46E8-95B1-FC5A308E67F9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722061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dirty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D73D113-8C90-4047-9A5A-2650E1E20B49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236672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fol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/>
          <p:cNvSpPr>
            <a:spLocks noChangeShapeType="1"/>
          </p:cNvSpPr>
          <p:nvPr/>
        </p:nvSpPr>
        <p:spPr bwMode="auto">
          <a:xfrm>
            <a:off x="8001000" y="0"/>
            <a:ext cx="0" cy="15240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 předlohy nadpisů.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6554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dirty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6554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dirty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6554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A360A141-9CB4-48F5-B373-743DDFBA68D9}" type="slidenum">
              <a:rPr lang="cs-CZ" altLang="cs-CZ"/>
              <a:pPr/>
              <a:t>‹#›</a:t>
            </a:fld>
            <a:endParaRPr lang="cs-CZ" altLang="cs-CZ" dirty="0"/>
          </a:p>
        </p:txBody>
      </p:sp>
      <p:grpSp>
        <p:nvGrpSpPr>
          <p:cNvPr id="1032" name="Group 8" descr="decorative graphic made up of dots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034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35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36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76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37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38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79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39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76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40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73" cy="7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41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7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42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79" cy="7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43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76" cy="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44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73" cy="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45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7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46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47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48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76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49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73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50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51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52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76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53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73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54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55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56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57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76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58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73" cy="79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59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60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79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61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76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62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73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63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64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73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</p:grpSp>
      <p:sp>
        <p:nvSpPr>
          <p:cNvPr id="1033" name="Line 40"/>
          <p:cNvSpPr>
            <a:spLocks noChangeShapeType="1"/>
          </p:cNvSpPr>
          <p:nvPr/>
        </p:nvSpPr>
        <p:spPr bwMode="auto">
          <a:xfrm>
            <a:off x="457200" y="1524000"/>
            <a:ext cx="7543800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8" r:id="rId1"/>
    <p:sldLayoutId id="2147483937" r:id="rId2"/>
    <p:sldLayoutId id="2147483938" r:id="rId3"/>
    <p:sldLayoutId id="2147483939" r:id="rId4"/>
    <p:sldLayoutId id="2147483940" r:id="rId5"/>
    <p:sldLayoutId id="2147483941" r:id="rId6"/>
    <p:sldLayoutId id="2147483942" r:id="rId7"/>
    <p:sldLayoutId id="2147483943" r:id="rId8"/>
    <p:sldLayoutId id="2147483944" r:id="rId9"/>
    <p:sldLayoutId id="2147483945" r:id="rId10"/>
    <p:sldLayoutId id="2147483946" r:id="rId11"/>
    <p:sldLayoutId id="2147483947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315913"/>
            <a:ext cx="5703888" cy="21336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cs-CZ" altLang="cs-CZ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Prevence hospodářské kriminality 2</a:t>
            </a:r>
            <a:endParaRPr lang="cs-CZ" altLang="cs-CZ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971800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cs-CZ" altLang="cs-CZ" sz="3200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Základy trestní odpovědnosti</a:t>
            </a:r>
            <a:endParaRPr lang="cs-CZ" altLang="cs-CZ" sz="32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defRPr/>
            </a:pPr>
            <a:endParaRPr lang="cs-CZ" altLang="cs-CZ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 eaLnBrk="1" hangingPunct="1">
              <a:defRPr/>
            </a:pPr>
            <a:r>
              <a:rPr lang="cs-CZ" altLang="cs-CZ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JUDr. František Púry, Ph.D</a:t>
            </a:r>
            <a:r>
              <a:rPr lang="cs-CZ" altLang="cs-CZ" sz="2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cs-CZ" altLang="cs-CZ" sz="24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 eaLnBrk="1" hangingPunct="1">
              <a:defRPr/>
            </a:pPr>
            <a:r>
              <a:rPr lang="cs-CZ" altLang="cs-CZ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Nejvyšší </a:t>
            </a:r>
            <a:r>
              <a:rPr lang="cs-CZ" altLang="cs-CZ" sz="2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soud</a:t>
            </a:r>
          </a:p>
          <a:p>
            <a:pPr algn="ctr" eaLnBrk="1" hangingPunct="1">
              <a:defRPr/>
            </a:pPr>
            <a:r>
              <a:rPr lang="cs-CZ" altLang="cs-CZ" sz="2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CEVRO Institut, KVPVS</a:t>
            </a:r>
            <a:endParaRPr lang="cs-CZ" altLang="cs-CZ" sz="24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Subsidiarita trestního postihu</a:t>
            </a:r>
            <a:endParaRPr lang="cs-CZ" sz="4000" b="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662065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dirty="0" smtClean="0"/>
              <a:t>Směrnice pro </a:t>
            </a:r>
            <a:r>
              <a:rPr lang="cs-CZ" dirty="0">
                <a:solidFill>
                  <a:srgbClr val="FF0000"/>
                </a:solidFill>
              </a:rPr>
              <a:t>zákonodárce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/>
              <a:t>kriminalizace jen závažných </a:t>
            </a:r>
            <a:r>
              <a:rPr lang="cs-CZ" dirty="0" smtClean="0"/>
              <a:t>činů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dirty="0" smtClean="0"/>
              <a:t>např</a:t>
            </a:r>
            <a:r>
              <a:rPr lang="cs-CZ" dirty="0"/>
              <a:t>. </a:t>
            </a:r>
            <a:r>
              <a:rPr lang="cs-CZ" dirty="0" smtClean="0"/>
              <a:t>musí být větší rozsah podle § </a:t>
            </a:r>
            <a:r>
              <a:rPr lang="cs-CZ" dirty="0"/>
              <a:t>240 odst. </a:t>
            </a:r>
            <a:r>
              <a:rPr lang="cs-CZ" dirty="0" smtClean="0"/>
              <a:t>1 a </a:t>
            </a:r>
            <a:r>
              <a:rPr lang="cs-CZ" dirty="0"/>
              <a:t>§ 248 odst. 1, </a:t>
            </a:r>
            <a:r>
              <a:rPr lang="cs-CZ" dirty="0" smtClean="0"/>
              <a:t>2 TZ nebo zásah nikoli nepatrný podle </a:t>
            </a:r>
            <a:r>
              <a:rPr lang="cs-CZ" dirty="0"/>
              <a:t>§ 270 odst. 1 </a:t>
            </a:r>
            <a:r>
              <a:rPr lang="cs-CZ" dirty="0" smtClean="0"/>
              <a:t>TZ</a:t>
            </a:r>
            <a:endParaRPr lang="cs-CZ" dirty="0"/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/>
              <a:t>možnosti zmírňování represe (např. </a:t>
            </a:r>
            <a:r>
              <a:rPr lang="cs-CZ" dirty="0" smtClean="0"/>
              <a:t>podle § 46, </a:t>
            </a:r>
            <a:r>
              <a:rPr lang="cs-CZ" dirty="0"/>
              <a:t>§ </a:t>
            </a:r>
            <a:r>
              <a:rPr lang="cs-CZ" dirty="0" smtClean="0"/>
              <a:t>58 </a:t>
            </a:r>
            <a:r>
              <a:rPr lang="cs-CZ" dirty="0"/>
              <a:t>TZ)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dirty="0" smtClean="0"/>
              <a:t>Směrnice pro </a:t>
            </a:r>
            <a:r>
              <a:rPr lang="cs-CZ" dirty="0" smtClean="0">
                <a:solidFill>
                  <a:srgbClr val="FF0000"/>
                </a:solidFill>
              </a:rPr>
              <a:t>orgány činné </a:t>
            </a:r>
            <a:r>
              <a:rPr lang="cs-CZ" dirty="0">
                <a:solidFill>
                  <a:srgbClr val="FF0000"/>
                </a:solidFill>
              </a:rPr>
              <a:t>v trestním řízení </a:t>
            </a:r>
            <a:r>
              <a:rPr lang="cs-CZ" dirty="0"/>
              <a:t>– zásada podle § 12 odst. 2 TZ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/>
              <a:t>uplatnění trestní </a:t>
            </a:r>
            <a:r>
              <a:rPr lang="cs-CZ" dirty="0" smtClean="0"/>
              <a:t>odpovědnosti a důsledků s ní spojených je možné </a:t>
            </a:r>
            <a:r>
              <a:rPr lang="cs-CZ" dirty="0" smtClean="0"/>
              <a:t>jen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dirty="0" smtClean="0"/>
              <a:t>v </a:t>
            </a:r>
            <a:r>
              <a:rPr lang="cs-CZ" dirty="0"/>
              <a:t>případech společensky škodlivých a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dirty="0"/>
              <a:t>pokud nepostačuje uplatnění odpovědnosti podle jiných, mimotrestních právních </a:t>
            </a:r>
            <a:r>
              <a:rPr lang="cs-CZ" dirty="0" smtClean="0"/>
              <a:t>předpisů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72065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4000" b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Opatření proti hospodářské kriminalitě</a:t>
            </a:r>
            <a:endParaRPr lang="cs-CZ" sz="4000" b="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  <a:defRPr/>
            </a:pPr>
            <a:r>
              <a:rPr lang="cs-CZ" dirty="0">
                <a:solidFill>
                  <a:srgbClr val="FF0000"/>
                </a:solidFill>
              </a:rPr>
              <a:t>Mimoprávní:</a:t>
            </a:r>
          </a:p>
          <a:p>
            <a:pPr lvl="2">
              <a:lnSpc>
                <a:spcPct val="120000"/>
              </a:lnSpc>
              <a:defRPr/>
            </a:pPr>
            <a:r>
              <a:rPr lang="cs-CZ" dirty="0"/>
              <a:t>ekonomická (např. podmínky pro řádné fungování trhu)</a:t>
            </a:r>
          </a:p>
          <a:p>
            <a:pPr lvl="2">
              <a:lnSpc>
                <a:spcPct val="120000"/>
              </a:lnSpc>
              <a:defRPr/>
            </a:pPr>
            <a:r>
              <a:rPr lang="cs-CZ" dirty="0"/>
              <a:t>organizační (např. uspořádání institucí s </a:t>
            </a:r>
            <a:r>
              <a:rPr lang="cs-CZ" dirty="0" smtClean="0"/>
              <a:t>ekonomickým </a:t>
            </a:r>
            <a:r>
              <a:rPr lang="cs-CZ" dirty="0"/>
              <a:t>vlivem)</a:t>
            </a:r>
          </a:p>
          <a:p>
            <a:pPr lvl="2">
              <a:lnSpc>
                <a:spcPct val="120000"/>
              </a:lnSpc>
              <a:defRPr/>
            </a:pPr>
            <a:r>
              <a:rPr lang="cs-CZ" dirty="0"/>
              <a:t>politická (např. stanovení ekonomických priorit vlády)</a:t>
            </a:r>
          </a:p>
          <a:p>
            <a:pPr>
              <a:lnSpc>
                <a:spcPct val="120000"/>
              </a:lnSpc>
              <a:defRPr/>
            </a:pPr>
            <a:r>
              <a:rPr lang="cs-CZ" dirty="0">
                <a:solidFill>
                  <a:srgbClr val="FF0000"/>
                </a:solidFill>
              </a:rPr>
              <a:t>Právní: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legislativní – přijímání právních norem</a:t>
            </a:r>
          </a:p>
          <a:p>
            <a:pPr lvl="2">
              <a:lnSpc>
                <a:spcPct val="120000"/>
              </a:lnSpc>
              <a:defRPr/>
            </a:pPr>
            <a:r>
              <a:rPr lang="cs-CZ" dirty="0"/>
              <a:t>mimotrestních právních odvětví (např. </a:t>
            </a:r>
            <a:r>
              <a:rPr lang="cs-CZ" dirty="0" smtClean="0"/>
              <a:t>obchodních, daňových</a:t>
            </a:r>
            <a:r>
              <a:rPr lang="cs-CZ" dirty="0"/>
              <a:t>)</a:t>
            </a:r>
          </a:p>
          <a:p>
            <a:pPr lvl="2">
              <a:lnSpc>
                <a:spcPct val="120000"/>
              </a:lnSpc>
              <a:defRPr/>
            </a:pPr>
            <a:r>
              <a:rPr lang="cs-CZ" dirty="0"/>
              <a:t>trestního práva hmotného a procesního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aplikační – uplatňování a vymáhání plnění norem</a:t>
            </a:r>
          </a:p>
          <a:p>
            <a:pPr lvl="2">
              <a:lnSpc>
                <a:spcPct val="120000"/>
              </a:lnSpc>
              <a:defRPr/>
            </a:pPr>
            <a:r>
              <a:rPr lang="cs-CZ" dirty="0"/>
              <a:t>mimotrestních právních odvětví (např. </a:t>
            </a:r>
            <a:r>
              <a:rPr lang="cs-CZ" dirty="0" smtClean="0"/>
              <a:t>obchodní, daňové)</a:t>
            </a:r>
            <a:endParaRPr lang="cs-CZ" dirty="0"/>
          </a:p>
          <a:p>
            <a:pPr lvl="2">
              <a:lnSpc>
                <a:spcPct val="120000"/>
              </a:lnSpc>
              <a:defRPr/>
            </a:pPr>
            <a:r>
              <a:rPr lang="cs-CZ" dirty="0"/>
              <a:t>trestního práva hmotného a </a:t>
            </a:r>
            <a:r>
              <a:rPr lang="cs-CZ" dirty="0" smtClean="0"/>
              <a:t>procesního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45404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b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Trestní odpovědnost</a:t>
            </a:r>
            <a:endParaRPr lang="cs-CZ" sz="4400" b="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cs-CZ" dirty="0" smtClean="0"/>
              <a:t>Odpovědnost za spáchání </a:t>
            </a:r>
            <a:r>
              <a:rPr lang="cs-CZ" dirty="0" smtClean="0">
                <a:solidFill>
                  <a:srgbClr val="FF0000"/>
                </a:solidFill>
              </a:rPr>
              <a:t>trestného činu </a:t>
            </a:r>
            <a:r>
              <a:rPr lang="cs-CZ" dirty="0" smtClean="0"/>
              <a:t>(provinění)</a:t>
            </a:r>
          </a:p>
          <a:p>
            <a:pPr>
              <a:lnSpc>
                <a:spcPct val="120000"/>
              </a:lnSpc>
            </a:pPr>
            <a:r>
              <a:rPr lang="cs-CZ" dirty="0" smtClean="0"/>
              <a:t>Jen zákon stanoví, jaký čin (jednání) je trestným činem a jaký </a:t>
            </a:r>
            <a:r>
              <a:rPr lang="cs-CZ" dirty="0" smtClean="0">
                <a:solidFill>
                  <a:srgbClr val="FF0000"/>
                </a:solidFill>
              </a:rPr>
              <a:t>trest</a:t>
            </a:r>
            <a:r>
              <a:rPr lang="cs-CZ" dirty="0" smtClean="0">
                <a:solidFill>
                  <a:srgbClr val="C00000"/>
                </a:solidFill>
              </a:rPr>
              <a:t> </a:t>
            </a:r>
            <a:r>
              <a:rPr lang="cs-CZ" dirty="0" smtClean="0"/>
              <a:t>či jinou újmu lze za jeho spáchání uložit (čl. 39 Listiny základních práv a svobod)</a:t>
            </a:r>
          </a:p>
          <a:p>
            <a:pPr>
              <a:lnSpc>
                <a:spcPct val="120000"/>
              </a:lnSpc>
            </a:pPr>
            <a:r>
              <a:rPr lang="cs-CZ" dirty="0" smtClean="0"/>
              <a:t>Podmínky trestní odpovědnosti stanoví</a:t>
            </a:r>
          </a:p>
          <a:p>
            <a:pPr lvl="1">
              <a:lnSpc>
                <a:spcPct val="120000"/>
              </a:lnSpc>
            </a:pPr>
            <a:r>
              <a:rPr lang="cs-CZ" dirty="0" smtClean="0">
                <a:solidFill>
                  <a:srgbClr val="FF0000"/>
                </a:solidFill>
              </a:rPr>
              <a:t>trestní zákoník </a:t>
            </a:r>
            <a:r>
              <a:rPr lang="cs-CZ" dirty="0" smtClean="0"/>
              <a:t>– zákon č. 40/2009 Sb., ve znění pozdějších předpisů (do 31. 12. 2009 platil starý trestní zákon č. 140/1961 Sb., ve znění pozdějších předpisů) – obecná úprava</a:t>
            </a:r>
          </a:p>
          <a:p>
            <a:pPr lvl="1">
              <a:lnSpc>
                <a:spcPct val="120000"/>
              </a:lnSpc>
            </a:pPr>
            <a:r>
              <a:rPr lang="cs-CZ" dirty="0" smtClean="0"/>
              <a:t>zákon č. 218/2003 Sb., o soudnictví ve věcech mládeže, ve znění pozdějších předpisů – odchylky od TZ</a:t>
            </a:r>
          </a:p>
          <a:p>
            <a:pPr lvl="1">
              <a:lnSpc>
                <a:spcPct val="120000"/>
              </a:lnSpc>
            </a:pPr>
            <a:r>
              <a:rPr lang="cs-CZ" dirty="0" smtClean="0"/>
              <a:t>zákon č. 418/2011 Sb., o trestní odpovědnosti právnických osob a řízení proti nim, ve znění pozdějších předpisů – odchylky od TZ</a:t>
            </a:r>
          </a:p>
        </p:txBody>
      </p:sp>
    </p:spTree>
    <p:extLst>
      <p:ext uri="{BB962C8B-B14F-4D97-AF65-F5344CB8AC3E}">
        <p14:creationId xmlns:p14="http://schemas.microsoft.com/office/powerpoint/2010/main" val="3185335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b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Trestní zákoník</a:t>
            </a:r>
            <a:endParaRPr lang="cs-CZ" sz="4400" b="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  <a:defRPr/>
            </a:pPr>
            <a:r>
              <a:rPr lang="cs-CZ" dirty="0">
                <a:solidFill>
                  <a:srgbClr val="FF0000"/>
                </a:solidFill>
              </a:rPr>
              <a:t>Obecná část </a:t>
            </a:r>
            <a:r>
              <a:rPr lang="cs-CZ" dirty="0"/>
              <a:t>(§ 1 až § 139 TZ)</a:t>
            </a:r>
          </a:p>
          <a:p>
            <a:pPr lvl="1">
              <a:lnSpc>
                <a:spcPct val="110000"/>
              </a:lnSpc>
              <a:defRPr/>
            </a:pPr>
            <a:r>
              <a:rPr lang="cs-CZ" dirty="0"/>
              <a:t>působnost trestních zákonů (§ 1 až § 11 TZ)</a:t>
            </a:r>
          </a:p>
          <a:p>
            <a:pPr lvl="1">
              <a:lnSpc>
                <a:spcPct val="110000"/>
              </a:lnSpc>
              <a:defRPr/>
            </a:pPr>
            <a:r>
              <a:rPr lang="cs-CZ" dirty="0"/>
              <a:t>základy trestní odpovědnosti (§ 12 až § 35 TZ)</a:t>
            </a:r>
          </a:p>
          <a:p>
            <a:pPr lvl="1">
              <a:lnSpc>
                <a:spcPct val="110000"/>
              </a:lnSpc>
              <a:defRPr/>
            </a:pPr>
            <a:r>
              <a:rPr lang="cs-CZ" dirty="0"/>
              <a:t>trestní sankce (§ 36 až § 104 TZ)</a:t>
            </a:r>
          </a:p>
          <a:p>
            <a:pPr lvl="1">
              <a:lnSpc>
                <a:spcPct val="110000"/>
              </a:lnSpc>
              <a:defRPr/>
            </a:pPr>
            <a:r>
              <a:rPr lang="cs-CZ" dirty="0"/>
              <a:t>výkladová ustanovení (§ 110 až § 139 TZ)</a:t>
            </a:r>
          </a:p>
          <a:p>
            <a:pPr>
              <a:lnSpc>
                <a:spcPct val="110000"/>
              </a:lnSpc>
              <a:defRPr/>
            </a:pPr>
            <a:r>
              <a:rPr lang="cs-CZ" dirty="0">
                <a:solidFill>
                  <a:srgbClr val="FF0000"/>
                </a:solidFill>
              </a:rPr>
              <a:t>Zvláštní část </a:t>
            </a:r>
            <a:r>
              <a:rPr lang="cs-CZ" dirty="0"/>
              <a:t>(§ 140 až § 418 TZ)</a:t>
            </a:r>
          </a:p>
          <a:p>
            <a:pPr lvl="1">
              <a:lnSpc>
                <a:spcPct val="110000"/>
              </a:lnSpc>
              <a:defRPr/>
            </a:pPr>
            <a:r>
              <a:rPr lang="cs-CZ" dirty="0"/>
              <a:t>skutkové podstaty jednotlivých trestných činů seřazené do 13 hlav podle druhového objektu</a:t>
            </a:r>
          </a:p>
          <a:p>
            <a:pPr lvl="1">
              <a:lnSpc>
                <a:spcPct val="110000"/>
              </a:lnSpc>
              <a:defRPr/>
            </a:pPr>
            <a:r>
              <a:rPr lang="cs-CZ" dirty="0"/>
              <a:t>ekonomická kriminalita: zejména trestné činy uvedené v hlavách V a VI zvláštní části TZ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64651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800" b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Skutková podstata trestného činu</a:t>
            </a:r>
            <a:endParaRPr lang="cs-CZ" sz="3800" b="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590057"/>
          </a:xfrm>
        </p:spPr>
        <p:txBody>
          <a:bodyPr>
            <a:normAutofit fontScale="85000" lnSpcReduction="1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2600" dirty="0">
                <a:solidFill>
                  <a:srgbClr val="FF0000"/>
                </a:solidFill>
              </a:rPr>
              <a:t>Objekt:</a:t>
            </a:r>
            <a:r>
              <a:rPr lang="cs-CZ" sz="2600" dirty="0">
                <a:solidFill>
                  <a:srgbClr val="C00000"/>
                </a:solidFill>
              </a:rPr>
              <a:t> </a:t>
            </a:r>
            <a:r>
              <a:rPr lang="cs-CZ" sz="2600" dirty="0"/>
              <a:t>chráněné společenské vztahy, zájmy a </a:t>
            </a:r>
            <a:r>
              <a:rPr lang="cs-CZ" sz="2600" dirty="0" smtClean="0"/>
              <a:t>hodnoty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400" dirty="0" smtClean="0"/>
              <a:t>u </a:t>
            </a:r>
            <a:r>
              <a:rPr lang="cs-CZ" sz="2400" dirty="0"/>
              <a:t>podnikatelů zejména </a:t>
            </a:r>
            <a:r>
              <a:rPr lang="cs-CZ" sz="2400" dirty="0" smtClean="0"/>
              <a:t>majetkové a hospodářské</a:t>
            </a:r>
            <a:endParaRPr lang="cs-CZ" sz="2400" dirty="0"/>
          </a:p>
          <a:p>
            <a:pPr eaLnBrk="1" hangingPunct="1">
              <a:lnSpc>
                <a:spcPct val="120000"/>
              </a:lnSpc>
              <a:defRPr/>
            </a:pPr>
            <a:r>
              <a:rPr lang="cs-CZ" sz="2600" dirty="0">
                <a:solidFill>
                  <a:srgbClr val="FF0000"/>
                </a:solidFill>
              </a:rPr>
              <a:t>Objektivní stránka:</a:t>
            </a:r>
            <a:r>
              <a:rPr lang="cs-CZ" sz="2600" dirty="0">
                <a:solidFill>
                  <a:srgbClr val="C00000"/>
                </a:solidFill>
              </a:rPr>
              <a:t> </a:t>
            </a:r>
            <a:r>
              <a:rPr lang="cs-CZ" sz="2600" dirty="0"/>
              <a:t>jednání pachatele, následek a příčinná souvislost mezi nimi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2600" dirty="0">
                <a:solidFill>
                  <a:srgbClr val="FF0000"/>
                </a:solidFill>
              </a:rPr>
              <a:t>Subjekt:</a:t>
            </a:r>
            <a:r>
              <a:rPr lang="cs-CZ" sz="2600" dirty="0">
                <a:solidFill>
                  <a:srgbClr val="C00000"/>
                </a:solidFill>
              </a:rPr>
              <a:t> </a:t>
            </a:r>
            <a:r>
              <a:rPr lang="cs-CZ" sz="2600" dirty="0"/>
              <a:t>pachatel trestného činu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400" dirty="0"/>
              <a:t>obecný (kdokoli) nebo zvláštní (jen určitá osoba)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400" dirty="0"/>
              <a:t>fyzická osoba nebo právnická osoba (resp. obě zároveň)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2600" dirty="0">
                <a:solidFill>
                  <a:srgbClr val="FF0000"/>
                </a:solidFill>
              </a:rPr>
              <a:t>Subjektivní stránka: </a:t>
            </a:r>
            <a:r>
              <a:rPr lang="cs-CZ" sz="2600" dirty="0"/>
              <a:t>zavinění u fyzické osoby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400" dirty="0"/>
              <a:t>úmysl (zpravidla) nebo nedbalost (jen někdy)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400" dirty="0"/>
              <a:t>u právnické osoby místo toho přičitatelnost trestného činu PO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2600" dirty="0">
                <a:solidFill>
                  <a:srgbClr val="FF0000"/>
                </a:solidFill>
              </a:rPr>
              <a:t>Protiprávnost: </a:t>
            </a:r>
            <a:r>
              <a:rPr lang="cs-CZ" sz="2600" dirty="0"/>
              <a:t>rozpor </a:t>
            </a:r>
            <a:r>
              <a:rPr lang="cs-CZ" sz="2600" dirty="0" smtClean="0"/>
              <a:t>s normami právního řádu jako celku</a:t>
            </a:r>
            <a:endParaRPr lang="cs-CZ" sz="2600" dirty="0"/>
          </a:p>
        </p:txBody>
      </p:sp>
    </p:spTree>
    <p:extLst>
      <p:ext uri="{BB962C8B-B14F-4D97-AF65-F5344CB8AC3E}">
        <p14:creationId xmlns:p14="http://schemas.microsoft.com/office/powerpoint/2010/main" val="21214238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4000" b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Skupinový objekt trestných činů souvisejících s podnikáním</a:t>
            </a:r>
            <a:endParaRPr lang="cs-CZ" sz="4000" b="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662066"/>
          </a:xfrm>
        </p:spPr>
        <p:txBody>
          <a:bodyPr>
            <a:normAutofit fontScale="92500"/>
          </a:bodyPr>
          <a:lstStyle/>
          <a:p>
            <a:pPr eaLnBrk="1" hangingPunct="1">
              <a:lnSpc>
                <a:spcPct val="110000"/>
              </a:lnSpc>
              <a:defRPr/>
            </a:pPr>
            <a:r>
              <a:rPr lang="cs-CZ" dirty="0"/>
              <a:t>Plnění některých </a:t>
            </a:r>
            <a:r>
              <a:rPr lang="cs-CZ" dirty="0">
                <a:solidFill>
                  <a:srgbClr val="FF0000"/>
                </a:solidFill>
              </a:rPr>
              <a:t>povinností vůči </a:t>
            </a:r>
            <a:r>
              <a:rPr lang="cs-CZ" dirty="0" smtClean="0">
                <a:solidFill>
                  <a:srgbClr val="FF0000"/>
                </a:solidFill>
              </a:rPr>
              <a:t>státu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cs-CZ" dirty="0" smtClean="0"/>
              <a:t>zejména </a:t>
            </a:r>
            <a:r>
              <a:rPr lang="cs-CZ" dirty="0"/>
              <a:t>daňových a jiných (majetkových)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cs-CZ" dirty="0"/>
              <a:t>Zajištění </a:t>
            </a:r>
            <a:r>
              <a:rPr lang="cs-CZ" dirty="0">
                <a:solidFill>
                  <a:srgbClr val="FF0000"/>
                </a:solidFill>
              </a:rPr>
              <a:t>rovných podmínek</a:t>
            </a:r>
            <a:r>
              <a:rPr lang="cs-CZ" dirty="0"/>
              <a:t> k ekonomické činnosti a k přístupu na </a:t>
            </a:r>
            <a:r>
              <a:rPr lang="cs-CZ" dirty="0" smtClean="0"/>
              <a:t>trh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cs-CZ" dirty="0" smtClean="0"/>
              <a:t>ochrana </a:t>
            </a:r>
            <a:r>
              <a:rPr lang="cs-CZ" dirty="0"/>
              <a:t>čistoty trhu, dodržování pravidel stanovených pro podnikání a pro hospodářskou soutěž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cs-CZ" dirty="0">
                <a:solidFill>
                  <a:srgbClr val="FF0000"/>
                </a:solidFill>
              </a:rPr>
              <a:t>Ochrana</a:t>
            </a:r>
            <a:r>
              <a:rPr lang="cs-CZ" dirty="0"/>
              <a:t> měny, cenných papírů a platebních </a:t>
            </a:r>
            <a:r>
              <a:rPr lang="cs-CZ" dirty="0" smtClean="0"/>
              <a:t>prostředků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cs-CZ" dirty="0" smtClean="0"/>
              <a:t>a to tuzemských </a:t>
            </a:r>
            <a:r>
              <a:rPr lang="cs-CZ" dirty="0"/>
              <a:t>i </a:t>
            </a:r>
            <a:r>
              <a:rPr lang="cs-CZ" dirty="0" smtClean="0"/>
              <a:t>cizozemských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201855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b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Skupinový objekt trestných činů souvisejících s podnikáním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3"/>
            <a:ext cx="8229600" cy="4518049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3300" dirty="0"/>
              <a:t>Postih některých </a:t>
            </a:r>
            <a:r>
              <a:rPr lang="cs-CZ" sz="3300" dirty="0">
                <a:solidFill>
                  <a:srgbClr val="FF0000"/>
                </a:solidFill>
              </a:rPr>
              <a:t>zvláštních podvodných jednání</a:t>
            </a:r>
            <a:r>
              <a:rPr lang="cs-CZ" sz="3300" dirty="0"/>
              <a:t>, machinací při veřejných dražbách, soutěžích a zdávání zakázek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300" dirty="0"/>
              <a:t>Ochrana </a:t>
            </a:r>
            <a:r>
              <a:rPr lang="cs-CZ" sz="3300" dirty="0">
                <a:solidFill>
                  <a:srgbClr val="FF0000"/>
                </a:solidFill>
              </a:rPr>
              <a:t>obchodní evidence </a:t>
            </a:r>
            <a:r>
              <a:rPr lang="cs-CZ" sz="3300" dirty="0"/>
              <a:t>a určitých významných informací zapisovaných do veřejných </a:t>
            </a:r>
            <a:r>
              <a:rPr lang="cs-CZ" sz="3300" dirty="0" smtClean="0"/>
              <a:t>rejstříků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 smtClean="0"/>
              <a:t>účetnictví, obchodní rejstřík</a:t>
            </a:r>
            <a:endParaRPr lang="cs-CZ" dirty="0"/>
          </a:p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Ochrana </a:t>
            </a:r>
            <a:r>
              <a:rPr lang="cs-CZ" dirty="0">
                <a:solidFill>
                  <a:srgbClr val="FF0000"/>
                </a:solidFill>
              </a:rPr>
              <a:t>nehmotných statků</a:t>
            </a:r>
            <a:r>
              <a:rPr lang="cs-CZ" dirty="0"/>
              <a:t> hospodářské </a:t>
            </a:r>
            <a:r>
              <a:rPr lang="cs-CZ" dirty="0" smtClean="0"/>
              <a:t>povahy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 smtClean="0"/>
              <a:t>ochranné </a:t>
            </a:r>
            <a:r>
              <a:rPr lang="cs-CZ" dirty="0"/>
              <a:t>známky, průmyslová práva, autorská a související </a:t>
            </a:r>
            <a:r>
              <a:rPr lang="cs-CZ" dirty="0" smtClean="0"/>
              <a:t>práva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456776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4000" b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Skupinový objekt trestných činů souvisejících s podnikáním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cs-CZ" dirty="0"/>
              <a:t>Ochrana </a:t>
            </a:r>
            <a:r>
              <a:rPr lang="cs-CZ" dirty="0">
                <a:solidFill>
                  <a:srgbClr val="FF0000"/>
                </a:solidFill>
              </a:rPr>
              <a:t>majetku</a:t>
            </a:r>
            <a:r>
              <a:rPr lang="cs-CZ" dirty="0"/>
              <a:t> podnikatelů nebo jejich smluvních </a:t>
            </a:r>
            <a:r>
              <a:rPr lang="cs-CZ" dirty="0" smtClean="0"/>
              <a:t>partnerů</a:t>
            </a:r>
          </a:p>
          <a:p>
            <a:pPr lvl="1">
              <a:defRPr/>
            </a:pPr>
            <a:r>
              <a:rPr lang="cs-CZ" dirty="0" smtClean="0"/>
              <a:t>klientů</a:t>
            </a:r>
            <a:r>
              <a:rPr lang="cs-CZ" dirty="0"/>
              <a:t>, zákazníků, </a:t>
            </a:r>
            <a:r>
              <a:rPr lang="cs-CZ" dirty="0" smtClean="0"/>
              <a:t>spotřebitelů</a:t>
            </a:r>
            <a:endParaRPr lang="cs-CZ" dirty="0"/>
          </a:p>
          <a:p>
            <a:pPr>
              <a:defRPr/>
            </a:pPr>
            <a:r>
              <a:rPr lang="cs-CZ" dirty="0"/>
              <a:t>Zájem na řádném průběhu </a:t>
            </a:r>
            <a:r>
              <a:rPr lang="cs-CZ" dirty="0">
                <a:solidFill>
                  <a:srgbClr val="FF0000"/>
                </a:solidFill>
              </a:rPr>
              <a:t>insolvenčního řízení</a:t>
            </a:r>
            <a:r>
              <a:rPr lang="cs-CZ" dirty="0"/>
              <a:t>, ochrana věřitelů, řešení úpadku</a:t>
            </a:r>
          </a:p>
          <a:p>
            <a:pPr>
              <a:defRPr/>
            </a:pPr>
            <a:r>
              <a:rPr lang="cs-CZ" dirty="0"/>
              <a:t>Ochrana některých </a:t>
            </a:r>
            <a:r>
              <a:rPr lang="cs-CZ" dirty="0">
                <a:solidFill>
                  <a:srgbClr val="FF0000"/>
                </a:solidFill>
              </a:rPr>
              <a:t>specifických zájmů a </a:t>
            </a:r>
            <a:r>
              <a:rPr lang="cs-CZ" dirty="0" smtClean="0">
                <a:solidFill>
                  <a:srgbClr val="FF0000"/>
                </a:solidFill>
              </a:rPr>
              <a:t>hodnot</a:t>
            </a:r>
          </a:p>
          <a:p>
            <a:pPr lvl="1">
              <a:defRPr/>
            </a:pPr>
            <a:r>
              <a:rPr lang="cs-CZ" dirty="0" smtClean="0"/>
              <a:t>životní </a:t>
            </a:r>
            <a:r>
              <a:rPr lang="cs-CZ" dirty="0"/>
              <a:t>prostředí, potravinový trh, potírání obchodu s pornografií atd</a:t>
            </a:r>
            <a:r>
              <a:rPr lang="cs-CZ" dirty="0" smtClean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125086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Další znaky skutkových podstat</a:t>
            </a:r>
            <a:endParaRPr lang="cs-CZ" sz="4000" b="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806082"/>
          </a:xfrm>
        </p:spPr>
        <p:txBody>
          <a:bodyPr>
            <a:normAutofit/>
          </a:bodyPr>
          <a:lstStyle/>
          <a:p>
            <a:pPr eaLnBrk="1" hangingPunct="1">
              <a:lnSpc>
                <a:spcPct val="110000"/>
              </a:lnSpc>
              <a:defRPr/>
            </a:pPr>
            <a:r>
              <a:rPr lang="cs-CZ" sz="2800" dirty="0">
                <a:solidFill>
                  <a:srgbClr val="FF0000"/>
                </a:solidFill>
              </a:rPr>
              <a:t>Objektivní stránka</a:t>
            </a:r>
            <a:r>
              <a:rPr lang="cs-CZ" sz="2800" dirty="0" smtClean="0">
                <a:solidFill>
                  <a:srgbClr val="FF0000"/>
                </a:solidFill>
              </a:rPr>
              <a:t>:</a:t>
            </a:r>
          </a:p>
          <a:p>
            <a:pPr lvl="2" eaLnBrk="1" hangingPunct="1">
              <a:lnSpc>
                <a:spcPct val="110000"/>
              </a:lnSpc>
              <a:defRPr/>
            </a:pPr>
            <a:r>
              <a:rPr lang="cs-CZ" sz="2100" dirty="0" smtClean="0"/>
              <a:t>často </a:t>
            </a:r>
            <a:r>
              <a:rPr lang="cs-CZ" sz="2100" dirty="0"/>
              <a:t>jde o ohrožovací a omisivní delikty, </a:t>
            </a:r>
            <a:r>
              <a:rPr lang="cs-CZ" sz="2100" dirty="0" smtClean="0"/>
              <a:t>je nutná </a:t>
            </a:r>
            <a:r>
              <a:rPr lang="cs-CZ" sz="2100" dirty="0"/>
              <a:t>protiprávnost, následkem je obohacení, výhoda, škoda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cs-CZ" sz="2800" dirty="0">
                <a:solidFill>
                  <a:srgbClr val="FF0000"/>
                </a:solidFill>
              </a:rPr>
              <a:t>Subjekt:</a:t>
            </a:r>
            <a:r>
              <a:rPr lang="cs-CZ" sz="2800" dirty="0">
                <a:solidFill>
                  <a:srgbClr val="C00000"/>
                </a:solidFill>
              </a:rPr>
              <a:t> </a:t>
            </a:r>
            <a:r>
              <a:rPr lang="cs-CZ" sz="2800" dirty="0"/>
              <a:t>pachatelem může být zpravidla kdokoli </a:t>
            </a:r>
          </a:p>
          <a:p>
            <a:pPr lvl="2" eaLnBrk="1" hangingPunct="1">
              <a:lnSpc>
                <a:spcPct val="110000"/>
              </a:lnSpc>
              <a:defRPr/>
            </a:pPr>
            <a:r>
              <a:rPr lang="cs-CZ" sz="2000" dirty="0"/>
              <a:t>někdy je nutný konkrétní nebo speciální subjekt</a:t>
            </a:r>
          </a:p>
          <a:p>
            <a:pPr lvl="2" eaLnBrk="1" hangingPunct="1">
              <a:lnSpc>
                <a:spcPct val="110000"/>
              </a:lnSpc>
              <a:defRPr/>
            </a:pPr>
            <a:r>
              <a:rPr lang="cs-CZ" sz="2000" dirty="0"/>
              <a:t>v takovém případě jednání za jiného (§ 114 odst. 1, 2 TZ)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cs-CZ" sz="2800" dirty="0">
                <a:solidFill>
                  <a:srgbClr val="FF0000"/>
                </a:solidFill>
              </a:rPr>
              <a:t>Subjektivní stránka: </a:t>
            </a:r>
            <a:r>
              <a:rPr lang="cs-CZ" sz="2800" dirty="0"/>
              <a:t>zpravidla nutný úmysl</a:t>
            </a:r>
          </a:p>
          <a:p>
            <a:pPr lvl="2" eaLnBrk="1" hangingPunct="1">
              <a:lnSpc>
                <a:spcPct val="110000"/>
              </a:lnSpc>
              <a:defRPr/>
            </a:pPr>
            <a:r>
              <a:rPr lang="cs-CZ" sz="2000" dirty="0"/>
              <a:t>někdy i tzv. druhý úmysl (zejména obohacovací), např. podle § 255</a:t>
            </a:r>
            <a:r>
              <a:rPr lang="cs-CZ" sz="2000" dirty="0" smtClean="0"/>
              <a:t>, § 255a, § </a:t>
            </a:r>
            <a:r>
              <a:rPr lang="cs-CZ" sz="2000" dirty="0"/>
              <a:t>256 odst. 1  TZ</a:t>
            </a:r>
          </a:p>
          <a:p>
            <a:pPr lvl="2" eaLnBrk="1" hangingPunct="1">
              <a:lnSpc>
                <a:spcPct val="110000"/>
              </a:lnSpc>
              <a:defRPr/>
            </a:pPr>
            <a:r>
              <a:rPr lang="cs-CZ" sz="2000" dirty="0"/>
              <a:t>nedbalost stačí jen někdy, je-li to výslovně uvedeno (§ 13 odst. 2 TZ), např. podle § 221, § 224 </a:t>
            </a:r>
            <a:r>
              <a:rPr lang="cs-CZ" sz="2000" dirty="0" smtClean="0"/>
              <a:t>TZ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20745798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Nejčastější TČ při podnikání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518050"/>
          </a:xfrm>
        </p:spPr>
        <p:txBody>
          <a:bodyPr/>
          <a:lstStyle/>
          <a:p>
            <a:pPr eaLnBrk="1" hangingPunct="1">
              <a:defRPr/>
            </a:pPr>
            <a:r>
              <a:rPr lang="cs-CZ" sz="2400" dirty="0"/>
              <a:t>Trestné činy </a:t>
            </a:r>
            <a:r>
              <a:rPr lang="cs-CZ" sz="2400" dirty="0">
                <a:solidFill>
                  <a:srgbClr val="FF0000"/>
                </a:solidFill>
              </a:rPr>
              <a:t>proti majetku </a:t>
            </a:r>
            <a:r>
              <a:rPr lang="cs-CZ" sz="2400" dirty="0"/>
              <a:t>(hlava V zvláštní části trestního zákoníku)</a:t>
            </a:r>
          </a:p>
          <a:p>
            <a:pPr lvl="2" eaLnBrk="1" hangingPunct="1">
              <a:defRPr/>
            </a:pPr>
            <a:r>
              <a:rPr lang="cs-CZ" sz="1800" dirty="0"/>
              <a:t>TČ obohacovací (§ 205 – krádež, § 206 – zpronevěra, § 209 až § 212 – podvody, § 213 – provozování nepoctivých her a sázek, § 218 – lichva, § 219 – zatajení věci)</a:t>
            </a:r>
          </a:p>
          <a:p>
            <a:pPr lvl="2" eaLnBrk="1" hangingPunct="1">
              <a:defRPr/>
            </a:pPr>
            <a:r>
              <a:rPr lang="cs-CZ" sz="1800" dirty="0"/>
              <a:t>TČ poškozovací (§ 220 a § 221 – porušení povinnosti při správě cizího majetku, § 228 – poškození cizí věci, § 230 až § 232 – počítačová kriminalita)</a:t>
            </a:r>
          </a:p>
          <a:p>
            <a:pPr lvl="2" eaLnBrk="1" hangingPunct="1">
              <a:defRPr/>
            </a:pPr>
            <a:r>
              <a:rPr lang="cs-CZ" sz="1800" dirty="0"/>
              <a:t>TČ úpadkové (§ 222 – poškození věřitele, § 223 – zvýhodnění věřitele, § 224 – způsobení úpadku, § 225 – porušení povinnosti v insolvenčním řízení, § 226 – pletichy v insolvenčním řízení)</a:t>
            </a:r>
          </a:p>
          <a:p>
            <a:pPr lvl="2" eaLnBrk="1" hangingPunct="1">
              <a:defRPr/>
            </a:pPr>
            <a:r>
              <a:rPr lang="cs-CZ" sz="1800" dirty="0"/>
              <a:t>TČ ostatní (např</a:t>
            </a:r>
            <a:r>
              <a:rPr lang="cs-CZ" sz="1800" dirty="0" smtClean="0"/>
              <a:t>. </a:t>
            </a:r>
            <a:r>
              <a:rPr lang="cs-CZ" sz="1800" dirty="0"/>
              <a:t>§ 216 a § 217 – legalizace výnosů z </a:t>
            </a:r>
            <a:r>
              <a:rPr lang="cs-CZ" sz="1800" dirty="0" smtClean="0"/>
              <a:t>trestné </a:t>
            </a:r>
            <a:r>
              <a:rPr lang="cs-CZ" sz="1800" dirty="0"/>
              <a:t>činnosti,</a:t>
            </a:r>
            <a:r>
              <a:rPr lang="cs-CZ" sz="2000" dirty="0"/>
              <a:t> </a:t>
            </a:r>
            <a:r>
              <a:rPr lang="cs-CZ" sz="1800" dirty="0"/>
              <a:t>§ 227 – porušení povinnosti učinit pravdivé prohlášení o majetku)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55302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b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Trestní právo</a:t>
            </a:r>
            <a:endParaRPr lang="cs-CZ" sz="4400" b="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20000"/>
              </a:lnSpc>
              <a:defRPr/>
            </a:pPr>
            <a:r>
              <a:rPr lang="cs-CZ" dirty="0"/>
              <a:t>Jedno z odvětví </a:t>
            </a:r>
            <a:r>
              <a:rPr lang="cs-CZ" dirty="0">
                <a:solidFill>
                  <a:srgbClr val="FF0000"/>
                </a:solidFill>
              </a:rPr>
              <a:t>veřejného</a:t>
            </a:r>
            <a:r>
              <a:rPr lang="cs-CZ" dirty="0"/>
              <a:t> práva</a:t>
            </a:r>
          </a:p>
          <a:p>
            <a:pPr>
              <a:lnSpc>
                <a:spcPct val="120000"/>
              </a:lnSpc>
              <a:defRPr/>
            </a:pPr>
            <a:r>
              <a:rPr lang="cs-CZ" dirty="0">
                <a:solidFill>
                  <a:srgbClr val="FF0000"/>
                </a:solidFill>
              </a:rPr>
              <a:t>Chrání</a:t>
            </a:r>
            <a:r>
              <a:rPr lang="cs-CZ" dirty="0"/>
              <a:t> nejdůležitější veřejné i soukromé zájmy, hodnoty a </a:t>
            </a:r>
            <a:r>
              <a:rPr lang="cs-CZ" dirty="0" smtClean="0"/>
              <a:t>vztahy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 smtClean="0"/>
              <a:t>život</a:t>
            </a:r>
            <a:r>
              <a:rPr lang="cs-CZ" dirty="0"/>
              <a:t>, zdraví, svobodu, </a:t>
            </a:r>
            <a:r>
              <a:rPr lang="cs-CZ" dirty="0" smtClean="0"/>
              <a:t>majetek</a:t>
            </a:r>
            <a:endParaRPr lang="cs-CZ" dirty="0"/>
          </a:p>
          <a:p>
            <a:pPr>
              <a:lnSpc>
                <a:spcPct val="120000"/>
              </a:lnSpc>
              <a:defRPr/>
            </a:pPr>
            <a:r>
              <a:rPr lang="cs-CZ" dirty="0"/>
              <a:t>Umožňuje použití velmi </a:t>
            </a:r>
            <a:r>
              <a:rPr lang="cs-CZ" dirty="0">
                <a:solidFill>
                  <a:srgbClr val="FF0000"/>
                </a:solidFill>
              </a:rPr>
              <a:t>represivních</a:t>
            </a:r>
            <a:r>
              <a:rPr lang="cs-CZ" dirty="0"/>
              <a:t> opatření a stanoví </a:t>
            </a:r>
            <a:r>
              <a:rPr lang="cs-CZ" dirty="0">
                <a:solidFill>
                  <a:srgbClr val="FF0000"/>
                </a:solidFill>
              </a:rPr>
              <a:t>nejpřísnější druhy sankcí</a:t>
            </a:r>
          </a:p>
          <a:p>
            <a:pPr>
              <a:lnSpc>
                <a:spcPct val="120000"/>
              </a:lnSpc>
              <a:defRPr/>
            </a:pPr>
            <a:r>
              <a:rPr lang="cs-CZ" dirty="0"/>
              <a:t>Proto se uplatňuje jen proti </a:t>
            </a:r>
            <a:r>
              <a:rPr lang="cs-CZ" dirty="0">
                <a:solidFill>
                  <a:srgbClr val="FF0000"/>
                </a:solidFill>
              </a:rPr>
              <a:t>nejzávažnějším</a:t>
            </a:r>
            <a:r>
              <a:rPr lang="cs-CZ" dirty="0"/>
              <a:t> případům porušení práva</a:t>
            </a:r>
          </a:p>
          <a:p>
            <a:pPr>
              <a:lnSpc>
                <a:spcPct val="120000"/>
              </a:lnSpc>
              <a:defRPr/>
            </a:pPr>
            <a:r>
              <a:rPr lang="cs-CZ" dirty="0"/>
              <a:t>Platí zde </a:t>
            </a:r>
            <a:r>
              <a:rPr lang="cs-CZ" dirty="0">
                <a:solidFill>
                  <a:srgbClr val="FF0000"/>
                </a:solidFill>
              </a:rPr>
              <a:t>subsidiarita trestní </a:t>
            </a:r>
            <a:r>
              <a:rPr lang="cs-CZ" dirty="0" smtClean="0">
                <a:solidFill>
                  <a:srgbClr val="FF0000"/>
                </a:solidFill>
              </a:rPr>
              <a:t>represe</a:t>
            </a: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3784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Nejčastější TČ při podnikání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dirty="0"/>
              <a:t>Trestné činy </a:t>
            </a:r>
            <a:r>
              <a:rPr lang="cs-CZ" dirty="0">
                <a:solidFill>
                  <a:srgbClr val="FF0000"/>
                </a:solidFill>
              </a:rPr>
              <a:t>hospodářské</a:t>
            </a:r>
            <a:r>
              <a:rPr lang="cs-CZ" dirty="0">
                <a:solidFill>
                  <a:srgbClr val="C00000"/>
                </a:solidFill>
              </a:rPr>
              <a:t> </a:t>
            </a:r>
            <a:r>
              <a:rPr lang="cs-CZ" dirty="0"/>
              <a:t>(hlava VI zvláštní části trestního zákoníku)</a:t>
            </a:r>
          </a:p>
          <a:p>
            <a:pPr lvl="1" eaLnBrk="1" hangingPunct="1">
              <a:defRPr/>
            </a:pPr>
            <a:r>
              <a:rPr lang="cs-CZ" sz="2400" dirty="0"/>
              <a:t>Díl 1: TČ proti měně a platebním prostředkům (§ 233 až § 239 TZ)</a:t>
            </a:r>
          </a:p>
          <a:p>
            <a:pPr lvl="1" eaLnBrk="1" hangingPunct="1">
              <a:defRPr/>
            </a:pPr>
            <a:r>
              <a:rPr lang="cs-CZ" sz="2400" dirty="0"/>
              <a:t>Díl 2: TČ daňové, poplatkové a devizové (§ 240 až § 247 TZ)</a:t>
            </a:r>
          </a:p>
          <a:p>
            <a:pPr lvl="1" eaLnBrk="1" hangingPunct="1">
              <a:defRPr/>
            </a:pPr>
            <a:r>
              <a:rPr lang="cs-CZ" sz="2400" dirty="0"/>
              <a:t>Díl 3: TČ proti závazným pravidlům tržní ekonomiky a oběhu zboží ve styku s cizinou (§ 248 až § 267 TZ)</a:t>
            </a:r>
          </a:p>
          <a:p>
            <a:pPr lvl="1" eaLnBrk="1" hangingPunct="1">
              <a:defRPr/>
            </a:pPr>
            <a:r>
              <a:rPr lang="cs-CZ" sz="2400" dirty="0"/>
              <a:t>Díl 4: TČ proti průmyslovým právům a proti autorskému právu (§ 268 až § 271 TZ</a:t>
            </a:r>
            <a:r>
              <a:rPr lang="cs-CZ" sz="2400" dirty="0" smtClean="0"/>
              <a:t>)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78082391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Nejčastější TČ při podnikání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662065"/>
          </a:xfrm>
        </p:spPr>
        <p:txBody>
          <a:bodyPr>
            <a:normAutofit fontScale="92500"/>
          </a:bodyPr>
          <a:lstStyle/>
          <a:p>
            <a:pPr eaLnBrk="1" hangingPunct="1">
              <a:lnSpc>
                <a:spcPct val="110000"/>
              </a:lnSpc>
              <a:defRPr/>
            </a:pPr>
            <a:r>
              <a:rPr lang="cs-CZ" dirty="0"/>
              <a:t>Některé </a:t>
            </a:r>
            <a:r>
              <a:rPr lang="cs-CZ" dirty="0">
                <a:solidFill>
                  <a:srgbClr val="FF0000"/>
                </a:solidFill>
              </a:rPr>
              <a:t>další trestné činy </a:t>
            </a:r>
            <a:r>
              <a:rPr lang="cs-CZ" dirty="0"/>
              <a:t>podnikatelů nebo spáchané na jejich úkor</a:t>
            </a:r>
          </a:p>
          <a:p>
            <a:pPr lvl="2" eaLnBrk="1" hangingPunct="1">
              <a:lnSpc>
                <a:spcPct val="110000"/>
              </a:lnSpc>
              <a:defRPr/>
            </a:pPr>
            <a:r>
              <a:rPr lang="cs-CZ" dirty="0"/>
              <a:t>trestné činy proti životnímu prostředí (§ 293 až § 307 TZ)</a:t>
            </a:r>
          </a:p>
          <a:p>
            <a:pPr lvl="2" eaLnBrk="1" hangingPunct="1">
              <a:lnSpc>
                <a:spcPct val="110000"/>
              </a:lnSpc>
              <a:defRPr/>
            </a:pPr>
            <a:r>
              <a:rPr lang="cs-CZ" dirty="0"/>
              <a:t>některé případy úplatkářství (zejména § 331 odst. 1 alinea 2, § 332 odst. 1 alinea 2, § 334 odst. 3 TZ)</a:t>
            </a:r>
          </a:p>
          <a:p>
            <a:pPr lvl="2" eaLnBrk="1" hangingPunct="1">
              <a:lnSpc>
                <a:spcPct val="110000"/>
              </a:lnSpc>
              <a:defRPr/>
            </a:pPr>
            <a:r>
              <a:rPr lang="cs-CZ" dirty="0"/>
              <a:t>další trestné činy, např.</a:t>
            </a:r>
          </a:p>
          <a:p>
            <a:pPr lvl="4" eaLnBrk="1" hangingPunct="1">
              <a:lnSpc>
                <a:spcPct val="110000"/>
              </a:lnSpc>
              <a:defRPr/>
            </a:pPr>
            <a:r>
              <a:rPr lang="cs-CZ" dirty="0"/>
              <a:t>§ 342 TZ – neoprávněné zaměstnávání cizinců</a:t>
            </a:r>
          </a:p>
          <a:p>
            <a:pPr lvl="4" eaLnBrk="1" hangingPunct="1">
              <a:lnSpc>
                <a:spcPct val="110000"/>
              </a:lnSpc>
              <a:defRPr/>
            </a:pPr>
            <a:r>
              <a:rPr lang="cs-CZ" dirty="0"/>
              <a:t>§ 168 TZ – obchodování s lidmi</a:t>
            </a:r>
          </a:p>
          <a:p>
            <a:pPr lvl="4" eaLnBrk="1" hangingPunct="1">
              <a:lnSpc>
                <a:spcPct val="110000"/>
              </a:lnSpc>
              <a:defRPr/>
            </a:pPr>
            <a:r>
              <a:rPr lang="cs-CZ" dirty="0"/>
              <a:t>§ 158 a § 157 TZ – ohrožování zdraví závadnými potravinami a jinými předměty</a:t>
            </a:r>
          </a:p>
          <a:p>
            <a:pPr lvl="4" eaLnBrk="1" hangingPunct="1">
              <a:lnSpc>
                <a:spcPct val="110000"/>
              </a:lnSpc>
              <a:defRPr/>
            </a:pPr>
            <a:r>
              <a:rPr lang="cs-CZ" dirty="0"/>
              <a:t>§ 191 TZ – šíření </a:t>
            </a:r>
            <a:r>
              <a:rPr lang="cs-CZ" dirty="0" smtClean="0"/>
              <a:t>pornografie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046258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Pachatel trestného činu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662065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2800" dirty="0"/>
              <a:t>V České republice od 1. 1. 2012 může být pachatelem trestného činu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400" dirty="0">
                <a:solidFill>
                  <a:srgbClr val="FF0000"/>
                </a:solidFill>
              </a:rPr>
              <a:t>fyzická osoba </a:t>
            </a:r>
            <a:r>
              <a:rPr lang="cs-CZ" sz="2400" dirty="0"/>
              <a:t>(starší 15 let a příčetná)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400" dirty="0">
                <a:solidFill>
                  <a:srgbClr val="FF0000"/>
                </a:solidFill>
              </a:rPr>
              <a:t>právnická osoba </a:t>
            </a:r>
            <a:r>
              <a:rPr lang="cs-CZ" sz="2400" dirty="0"/>
              <a:t>(vyjma státu a územních samosprávných celků při výkonu veřejné moci)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2800" dirty="0"/>
              <a:t>Někdy se vyžaduje zvláštní vlastnost nebo postavení pachatele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sz="2200" dirty="0"/>
              <a:t>tzv. konkrétní nebo speciální subjekt (§ 114 odst. 1, 2 TZ)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2800" dirty="0"/>
              <a:t>Právnická osoba odpovídá zásadně za všechny trestné </a:t>
            </a:r>
            <a:r>
              <a:rPr lang="cs-CZ" sz="2800" dirty="0" smtClean="0"/>
              <a:t>činy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sz="2100" dirty="0" smtClean="0"/>
              <a:t>kromě </a:t>
            </a:r>
            <a:r>
              <a:rPr lang="cs-CZ" sz="2100" dirty="0"/>
              <a:t>těch, které </a:t>
            </a:r>
            <a:r>
              <a:rPr lang="cs-CZ" sz="2100" dirty="0" smtClean="0"/>
              <a:t>jsou </a:t>
            </a:r>
            <a:r>
              <a:rPr lang="cs-CZ" sz="2200" dirty="0" smtClean="0"/>
              <a:t>vyjmenované </a:t>
            </a:r>
            <a:r>
              <a:rPr lang="cs-CZ" sz="2200" dirty="0"/>
              <a:t>v § 7 ZTOPO (platí to od 1. 12. 2016</a:t>
            </a:r>
            <a:r>
              <a:rPr lang="cs-CZ" sz="2200" dirty="0" smtClean="0"/>
              <a:t>)</a:t>
            </a: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66688990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Pachatel trestného činu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</a:pPr>
            <a:r>
              <a:rPr lang="cs-CZ" sz="3200" dirty="0">
                <a:solidFill>
                  <a:srgbClr val="FF0000"/>
                </a:solidFill>
              </a:rPr>
              <a:t>Pachatelem</a:t>
            </a:r>
            <a:r>
              <a:rPr lang="cs-CZ" sz="3200" dirty="0"/>
              <a:t> je (§ 22 odst. 1 TZ)</a:t>
            </a:r>
          </a:p>
          <a:p>
            <a:pPr lvl="1">
              <a:lnSpc>
                <a:spcPct val="110000"/>
              </a:lnSpc>
            </a:pPr>
            <a:r>
              <a:rPr lang="cs-CZ" dirty="0"/>
              <a:t>ten, kdo svým jednáním naplnil všechny znaky trestného činu (pokusu, přípravy)</a:t>
            </a:r>
          </a:p>
          <a:p>
            <a:pPr>
              <a:lnSpc>
                <a:spcPct val="110000"/>
              </a:lnSpc>
            </a:pPr>
            <a:r>
              <a:rPr lang="cs-CZ" sz="3200" dirty="0">
                <a:solidFill>
                  <a:srgbClr val="FF0000"/>
                </a:solidFill>
              </a:rPr>
              <a:t>Nepřímý pachatel </a:t>
            </a:r>
            <a:r>
              <a:rPr lang="cs-CZ" sz="3200" dirty="0"/>
              <a:t>(§ 22 odst. 2 TZ)</a:t>
            </a:r>
          </a:p>
          <a:p>
            <a:pPr lvl="1">
              <a:lnSpc>
                <a:spcPct val="110000"/>
              </a:lnSpc>
            </a:pPr>
            <a:r>
              <a:rPr lang="cs-CZ" dirty="0"/>
              <a:t>užití trestně neodpovědné osoby, omylu jiné osoby, donucení atd</a:t>
            </a:r>
            <a:r>
              <a:rPr lang="cs-CZ" dirty="0" smtClean="0"/>
              <a:t>.</a:t>
            </a:r>
          </a:p>
          <a:p>
            <a:pPr lvl="2">
              <a:lnSpc>
                <a:spcPct val="110000"/>
              </a:lnSpc>
            </a:pPr>
            <a:r>
              <a:rPr lang="cs-CZ" dirty="0" smtClean="0"/>
              <a:t>např. zneužití </a:t>
            </a:r>
            <a:r>
              <a:rPr lang="cs-CZ" dirty="0"/>
              <a:t>tzv. bílého </a:t>
            </a:r>
            <a:r>
              <a:rPr lang="cs-CZ" dirty="0" smtClean="0"/>
              <a:t>koně</a:t>
            </a:r>
            <a:endParaRPr lang="cs-CZ" dirty="0"/>
          </a:p>
          <a:p>
            <a:pPr lvl="1">
              <a:lnSpc>
                <a:spcPct val="110000"/>
              </a:lnSpc>
            </a:pPr>
            <a:r>
              <a:rPr lang="cs-CZ" dirty="0"/>
              <a:t>zneužitá osoba není trestně odpovědná buď vůbec (např. dítě do 15 let), nebo jen </a:t>
            </a:r>
            <a:r>
              <a:rPr lang="cs-CZ" dirty="0" smtClean="0"/>
              <a:t>částečně</a:t>
            </a:r>
          </a:p>
          <a:p>
            <a:pPr lvl="2">
              <a:lnSpc>
                <a:spcPct val="110000"/>
              </a:lnSpc>
            </a:pPr>
            <a:r>
              <a:rPr lang="cs-CZ" dirty="0" smtClean="0"/>
              <a:t>např</a:t>
            </a:r>
            <a:r>
              <a:rPr lang="cs-CZ" dirty="0"/>
              <a:t>. </a:t>
            </a:r>
            <a:r>
              <a:rPr lang="cs-CZ" dirty="0" smtClean="0"/>
              <a:t>jen za </a:t>
            </a:r>
            <a:r>
              <a:rPr lang="cs-CZ" dirty="0"/>
              <a:t>nedbalost, pokud </a:t>
            </a:r>
            <a:r>
              <a:rPr lang="cs-CZ" dirty="0" smtClean="0"/>
              <a:t>postačí</a:t>
            </a:r>
            <a:r>
              <a:rPr lang="cs-CZ" dirty="0"/>
              <a:t> </a:t>
            </a:r>
            <a:r>
              <a:rPr lang="cs-CZ" dirty="0" smtClean="0"/>
              <a:t>ke spáchání tr. činu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7797690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Pachatel trestného činu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662065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cs-CZ" dirty="0">
                <a:solidFill>
                  <a:srgbClr val="FF0000"/>
                </a:solidFill>
              </a:rPr>
              <a:t>Spolupachatelé</a:t>
            </a:r>
            <a:r>
              <a:rPr lang="cs-CZ" dirty="0">
                <a:solidFill>
                  <a:srgbClr val="C00000"/>
                </a:solidFill>
              </a:rPr>
              <a:t> </a:t>
            </a:r>
            <a:r>
              <a:rPr lang="cs-CZ" dirty="0"/>
              <a:t>(§ 23 TZ)</a:t>
            </a:r>
          </a:p>
          <a:p>
            <a:pPr lvl="1">
              <a:lnSpc>
                <a:spcPct val="120000"/>
              </a:lnSpc>
            </a:pPr>
            <a:r>
              <a:rPr lang="cs-CZ" dirty="0"/>
              <a:t>trestný čin spáchán společným jednáním více osob (fyzických i právnických, resp. fyzické a právnické)</a:t>
            </a:r>
          </a:p>
          <a:p>
            <a:pPr>
              <a:lnSpc>
                <a:spcPct val="120000"/>
              </a:lnSpc>
            </a:pPr>
            <a:r>
              <a:rPr lang="cs-CZ" dirty="0">
                <a:solidFill>
                  <a:srgbClr val="FF0000"/>
                </a:solidFill>
              </a:rPr>
              <a:t>Účastník </a:t>
            </a:r>
            <a:r>
              <a:rPr lang="cs-CZ" dirty="0"/>
              <a:t>na trestném činu jiného (§ 24 TZ)</a:t>
            </a:r>
          </a:p>
          <a:p>
            <a:pPr lvl="1">
              <a:lnSpc>
                <a:spcPct val="120000"/>
              </a:lnSpc>
            </a:pPr>
            <a:r>
              <a:rPr lang="cs-CZ" dirty="0"/>
              <a:t>organizátor [§ 24 odst. 1 písm. a) TZ]</a:t>
            </a:r>
          </a:p>
          <a:p>
            <a:pPr lvl="1">
              <a:lnSpc>
                <a:spcPct val="120000"/>
              </a:lnSpc>
            </a:pPr>
            <a:r>
              <a:rPr lang="cs-CZ" dirty="0"/>
              <a:t>návodce [§ 24 odst. 1 písm. b) TZ]</a:t>
            </a:r>
          </a:p>
          <a:p>
            <a:pPr lvl="1">
              <a:lnSpc>
                <a:spcPct val="120000"/>
              </a:lnSpc>
            </a:pPr>
            <a:r>
              <a:rPr lang="cs-CZ" dirty="0"/>
              <a:t>pomocník [§ 24 odst. 1 písm. c) TZ]</a:t>
            </a:r>
          </a:p>
          <a:p>
            <a:pPr>
              <a:lnSpc>
                <a:spcPct val="120000"/>
              </a:lnSpc>
            </a:pPr>
            <a:r>
              <a:rPr lang="cs-CZ" dirty="0"/>
              <a:t>Všichni spolupachatelé i účastníci odpovídají, jako kdyby spáchali trestný čin sami</a:t>
            </a:r>
          </a:p>
          <a:p>
            <a:pPr lvl="1">
              <a:lnSpc>
                <a:spcPct val="120000"/>
              </a:lnSpc>
            </a:pPr>
            <a:r>
              <a:rPr lang="cs-CZ" dirty="0"/>
              <a:t>přičítá se jim </a:t>
            </a:r>
            <a:r>
              <a:rPr lang="cs-CZ" dirty="0" smtClean="0"/>
              <a:t>k tíži např</a:t>
            </a:r>
            <a:r>
              <a:rPr lang="cs-CZ" dirty="0"/>
              <a:t>. celá způsobená škoda</a:t>
            </a:r>
          </a:p>
          <a:p>
            <a:pPr lvl="1">
              <a:lnSpc>
                <a:spcPct val="120000"/>
              </a:lnSpc>
            </a:pPr>
            <a:r>
              <a:rPr lang="cs-CZ" dirty="0"/>
              <a:t>podíl každého na trestném činu se vyjádří v uloženém trestu (§ 39 odst. 6 TZ), ale hrozí jim stejně vysoký trest jako </a:t>
            </a:r>
            <a:r>
              <a:rPr lang="cs-CZ" dirty="0" smtClean="0"/>
              <a:t>pachateli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1293787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Konkrétní a speciální subjekt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2800" dirty="0">
                <a:solidFill>
                  <a:srgbClr val="FF0000"/>
                </a:solidFill>
              </a:rPr>
              <a:t>Konkrétní subjekt </a:t>
            </a:r>
            <a:r>
              <a:rPr lang="cs-CZ" sz="2800" dirty="0"/>
              <a:t>– pachatel trestného činu, u něhož se vyžaduje zvláštní vlastnost</a:t>
            </a:r>
          </a:p>
          <a:p>
            <a:pPr lvl="1" eaLnBrk="1" hangingPunct="1">
              <a:defRPr/>
            </a:pPr>
            <a:r>
              <a:rPr lang="cs-CZ" sz="2400" dirty="0"/>
              <a:t>např. </a:t>
            </a:r>
            <a:r>
              <a:rPr lang="cs-CZ" sz="2400" dirty="0" smtClean="0"/>
              <a:t>dlužník, který je v úpadku, </a:t>
            </a:r>
            <a:r>
              <a:rPr lang="cs-CZ" sz="2400" dirty="0"/>
              <a:t>u zvýhodnění věřitele podle § 223 TZ</a:t>
            </a:r>
          </a:p>
          <a:p>
            <a:pPr marL="457200" lvl="1" indent="0" eaLnBrk="1" hangingPunct="1">
              <a:buFontTx/>
              <a:buNone/>
              <a:defRPr/>
            </a:pPr>
            <a:endParaRPr lang="cs-CZ" sz="2400" dirty="0"/>
          </a:p>
          <a:p>
            <a:pPr eaLnBrk="1" hangingPunct="1">
              <a:defRPr/>
            </a:pPr>
            <a:r>
              <a:rPr lang="cs-CZ" sz="2800" dirty="0">
                <a:solidFill>
                  <a:srgbClr val="FF0000"/>
                </a:solidFill>
              </a:rPr>
              <a:t>Speciální subjekt </a:t>
            </a:r>
            <a:r>
              <a:rPr lang="cs-CZ" sz="2800" dirty="0"/>
              <a:t>– pachatel trestného činu, u něhož se vyžaduje zvláštní způsobilost nebo postavení</a:t>
            </a:r>
          </a:p>
          <a:p>
            <a:pPr lvl="1" eaLnBrk="1" hangingPunct="1">
              <a:defRPr/>
            </a:pPr>
            <a:r>
              <a:rPr lang="cs-CZ" sz="2400" dirty="0"/>
              <a:t>např. úřední osoba u trestných činů podle § 329 a § 330 </a:t>
            </a:r>
            <a:r>
              <a:rPr lang="cs-CZ" sz="2400" dirty="0" smtClean="0"/>
              <a:t>TZ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74304109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Institut jednání za jiného v TZ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590057"/>
          </a:xfrm>
        </p:spPr>
        <p:txBody>
          <a:bodyPr>
            <a:normAutofit fontScale="85000" lnSpcReduction="1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2800" dirty="0"/>
              <a:t>Podle </a:t>
            </a:r>
            <a:r>
              <a:rPr lang="cs-CZ" sz="2800" dirty="0">
                <a:solidFill>
                  <a:srgbClr val="FF0000"/>
                </a:solidFill>
              </a:rPr>
              <a:t>§ 114 odst. 2 TZ </a:t>
            </a:r>
            <a:r>
              <a:rPr lang="cs-CZ" sz="2800" dirty="0"/>
              <a:t>u konkrétního a speciálního subjektu platí: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/>
              <a:t>jestliže zákon stanoví, že pachatel musí být nositelem zvláštní vlastnosti, způsobilosti nebo postavení, postačí, že zvláštní vlastnost, způsobilost nebo postavení jsou dány u právnické osoby, jejímž jménem pachatel </a:t>
            </a:r>
            <a:r>
              <a:rPr lang="cs-CZ" dirty="0" smtClean="0"/>
              <a:t>jedná</a:t>
            </a:r>
            <a:endParaRPr lang="cs-CZ" dirty="0"/>
          </a:p>
          <a:p>
            <a:pPr eaLnBrk="1" hangingPunct="1">
              <a:lnSpc>
                <a:spcPct val="120000"/>
              </a:lnSpc>
              <a:defRPr/>
            </a:pPr>
            <a:r>
              <a:rPr lang="cs-CZ" sz="2800" dirty="0"/>
              <a:t>Příklad </a:t>
            </a:r>
            <a:r>
              <a:rPr lang="cs-CZ" sz="2800" dirty="0">
                <a:solidFill>
                  <a:srgbClr val="FF0000"/>
                </a:solidFill>
              </a:rPr>
              <a:t>konkrétního</a:t>
            </a:r>
            <a:r>
              <a:rPr lang="cs-CZ" sz="2800" dirty="0"/>
              <a:t> subjektu: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/>
              <a:t>pachatelem trestného činu zvýhodnění věřitele podle § 223 TZ může být statutární orgán obchodní společnosti (např. člen představenstva a. s.), přestože sám není dlužníkem, ale dlužníkem je obchodní společnost (např. a. s</a:t>
            </a:r>
            <a:r>
              <a:rPr lang="cs-CZ" dirty="0" smtClean="0"/>
              <a:t>.)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6299509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8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Pachatel hospodářské kriminality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662065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  <a:defRPr/>
            </a:pPr>
            <a:r>
              <a:rPr lang="cs-CZ" dirty="0">
                <a:solidFill>
                  <a:srgbClr val="FF0000"/>
                </a:solidFill>
              </a:rPr>
              <a:t>Podnikatel</a:t>
            </a:r>
            <a:r>
              <a:rPr lang="cs-CZ" dirty="0"/>
              <a:t> – typický pachatel</a:t>
            </a:r>
          </a:p>
          <a:p>
            <a:pPr lvl="2">
              <a:lnSpc>
                <a:spcPct val="110000"/>
              </a:lnSpc>
              <a:defRPr/>
            </a:pPr>
            <a:r>
              <a:rPr lang="cs-CZ" dirty="0"/>
              <a:t>podnikající fyzická osoba</a:t>
            </a:r>
          </a:p>
          <a:p>
            <a:pPr lvl="2">
              <a:lnSpc>
                <a:spcPct val="110000"/>
              </a:lnSpc>
              <a:defRPr/>
            </a:pPr>
            <a:r>
              <a:rPr lang="cs-CZ" dirty="0"/>
              <a:t>fyzická osoba jednající za podnikající právnickou osobu</a:t>
            </a:r>
          </a:p>
          <a:p>
            <a:pPr lvl="2">
              <a:lnSpc>
                <a:spcPct val="110000"/>
              </a:lnSpc>
              <a:defRPr/>
            </a:pPr>
            <a:r>
              <a:rPr lang="cs-CZ" dirty="0"/>
              <a:t>podnikající právnická osoba (kromě některých trestných činů)</a:t>
            </a:r>
          </a:p>
          <a:p>
            <a:pPr>
              <a:lnSpc>
                <a:spcPct val="110000"/>
              </a:lnSpc>
              <a:defRPr/>
            </a:pPr>
            <a:r>
              <a:rPr lang="cs-CZ" dirty="0">
                <a:solidFill>
                  <a:srgbClr val="FF0000"/>
                </a:solidFill>
              </a:rPr>
              <a:t>Jiná fyzická nebo právnická osoba</a:t>
            </a:r>
            <a:r>
              <a:rPr lang="cs-CZ" dirty="0"/>
              <a:t>, která není podnikatelem, např.</a:t>
            </a:r>
          </a:p>
          <a:p>
            <a:pPr lvl="2">
              <a:lnSpc>
                <a:spcPct val="110000"/>
              </a:lnSpc>
              <a:defRPr/>
            </a:pPr>
            <a:r>
              <a:rPr lang="cs-CZ" dirty="0"/>
              <a:t>plátce či poplatník daně</a:t>
            </a:r>
          </a:p>
          <a:p>
            <a:pPr lvl="2">
              <a:lnSpc>
                <a:spcPct val="110000"/>
              </a:lnSpc>
              <a:defRPr/>
            </a:pPr>
            <a:r>
              <a:rPr lang="cs-CZ" dirty="0"/>
              <a:t>ten, kdo podniká neoprávněně</a:t>
            </a:r>
          </a:p>
          <a:p>
            <a:pPr lvl="2">
              <a:lnSpc>
                <a:spcPct val="110000"/>
              </a:lnSpc>
              <a:defRPr/>
            </a:pPr>
            <a:r>
              <a:rPr lang="cs-CZ" dirty="0"/>
              <a:t>příjemce úvěru, dotace nebo finanční pomoci</a:t>
            </a:r>
          </a:p>
          <a:p>
            <a:pPr lvl="2">
              <a:lnSpc>
                <a:spcPct val="110000"/>
              </a:lnSpc>
              <a:defRPr/>
            </a:pPr>
            <a:r>
              <a:rPr lang="cs-CZ" dirty="0"/>
              <a:t>účastník insolvenčního řízení, veřejné dražby apod</a:t>
            </a:r>
            <a:r>
              <a:rPr lang="cs-CZ" dirty="0" smtClean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8710805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Podnikatel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734074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2800" dirty="0"/>
              <a:t>Jako </a:t>
            </a:r>
            <a:r>
              <a:rPr lang="cs-CZ" sz="2800" dirty="0">
                <a:solidFill>
                  <a:srgbClr val="FF0000"/>
                </a:solidFill>
              </a:rPr>
              <a:t>pachatel </a:t>
            </a:r>
            <a:r>
              <a:rPr lang="cs-CZ" sz="2800" dirty="0"/>
              <a:t>trestného činu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400" dirty="0"/>
              <a:t>vůči vlastnímu podnikatelskému subjektu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sz="2000" dirty="0"/>
              <a:t>proti majetku či jiným hospodářským zájmům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sz="2000" dirty="0"/>
              <a:t>proti jiným osobám (společníkům, zaměstnancům)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400" dirty="0"/>
              <a:t>vůči jiným </a:t>
            </a:r>
            <a:r>
              <a:rPr lang="cs-CZ" sz="2400" dirty="0" smtClean="0"/>
              <a:t>osobám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sz="2100" dirty="0" smtClean="0"/>
              <a:t>smluvním </a:t>
            </a:r>
            <a:r>
              <a:rPr lang="cs-CZ" sz="2100" dirty="0"/>
              <a:t>partnerům, jiným podnikatelům, zákazníkům, </a:t>
            </a:r>
            <a:r>
              <a:rPr lang="cs-CZ" sz="2100" dirty="0" smtClean="0"/>
              <a:t>klientům</a:t>
            </a:r>
            <a:endParaRPr lang="cs-CZ" sz="2100" dirty="0"/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400" dirty="0"/>
              <a:t>vůči </a:t>
            </a:r>
            <a:r>
              <a:rPr lang="cs-CZ" sz="2400" dirty="0" smtClean="0"/>
              <a:t>státu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sz="2100" dirty="0" smtClean="0"/>
              <a:t>např. jde-li o </a:t>
            </a:r>
            <a:r>
              <a:rPr lang="cs-CZ" sz="2100" dirty="0"/>
              <a:t>daně</a:t>
            </a:r>
            <a:r>
              <a:rPr lang="cs-CZ" sz="2100" dirty="0" smtClean="0"/>
              <a:t>, dotace, údaje v obchodním rejstříku</a:t>
            </a:r>
            <a:endParaRPr lang="cs-CZ" sz="2100" dirty="0"/>
          </a:p>
          <a:p>
            <a:pPr eaLnBrk="1" hangingPunct="1">
              <a:lnSpc>
                <a:spcPct val="120000"/>
              </a:lnSpc>
              <a:defRPr/>
            </a:pPr>
            <a:r>
              <a:rPr lang="cs-CZ" sz="2800" dirty="0"/>
              <a:t>Jako </a:t>
            </a:r>
            <a:r>
              <a:rPr lang="cs-CZ" sz="2800" dirty="0">
                <a:solidFill>
                  <a:srgbClr val="FF0000"/>
                </a:solidFill>
              </a:rPr>
              <a:t>poškozený </a:t>
            </a:r>
            <a:r>
              <a:rPr lang="cs-CZ" sz="2800" dirty="0"/>
              <a:t>trestným činem spáchaným jinou osobou (oběť trestného činu)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sz="2000" dirty="0"/>
              <a:t>zevnitř téhož subjektu (zaměstnancem, např. zpronevěra)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sz="2000" dirty="0"/>
              <a:t>zvenčí, mimo tento subjekt (např. podvod, nekalá soutěž</a:t>
            </a:r>
            <a:r>
              <a:rPr lang="cs-CZ" sz="2000" dirty="0" smtClean="0"/>
              <a:t>)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57577577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Podnikatel jako pachatel TČ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806082"/>
          </a:xfrm>
        </p:spPr>
        <p:txBody>
          <a:bodyPr>
            <a:normAutofit fontScale="92500"/>
          </a:bodyPr>
          <a:lstStyle/>
          <a:p>
            <a:pPr eaLnBrk="1" hangingPunct="1">
              <a:lnSpc>
                <a:spcPct val="110000"/>
              </a:lnSpc>
              <a:defRPr/>
            </a:pPr>
            <a:r>
              <a:rPr lang="cs-CZ" dirty="0">
                <a:solidFill>
                  <a:srgbClr val="FF0000"/>
                </a:solidFill>
              </a:rPr>
              <a:t>Právnická osoba </a:t>
            </a:r>
            <a:r>
              <a:rPr lang="cs-CZ" dirty="0"/>
              <a:t>(obchodní společnost, družstvo, evropská korporace)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cs-CZ" dirty="0"/>
              <a:t>nese vlastní trestní odpovědnost za většinu trestných činů (kromě vyjmenovaných v § 7 ZTOPO) a/nebo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cs-CZ" dirty="0"/>
              <a:t>trestně odpovídá fyzická osoba, která jednala za právnickou osobu (jako její zástupce – např. jednatel s. r. o</a:t>
            </a:r>
            <a:r>
              <a:rPr lang="cs-CZ" dirty="0" smtClean="0"/>
              <a:t>.)</a:t>
            </a:r>
            <a:endParaRPr lang="cs-CZ" dirty="0"/>
          </a:p>
          <a:p>
            <a:pPr eaLnBrk="1" hangingPunct="1">
              <a:lnSpc>
                <a:spcPct val="110000"/>
              </a:lnSpc>
              <a:defRPr/>
            </a:pPr>
            <a:r>
              <a:rPr lang="cs-CZ" dirty="0">
                <a:solidFill>
                  <a:srgbClr val="FF0000"/>
                </a:solidFill>
              </a:rPr>
              <a:t>Fyzická osoba </a:t>
            </a:r>
            <a:r>
              <a:rPr lang="cs-CZ" dirty="0"/>
              <a:t>(živnostník apod.)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cs-CZ" dirty="0"/>
              <a:t>nese sama trestní odpovědnost za své jednání a za následek tím </a:t>
            </a:r>
            <a:r>
              <a:rPr lang="cs-CZ" dirty="0" smtClean="0"/>
              <a:t>způsobený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723527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Trestní právo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590057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Trestní právo </a:t>
            </a:r>
            <a:r>
              <a:rPr lang="cs-CZ" dirty="0">
                <a:solidFill>
                  <a:srgbClr val="FF0000"/>
                </a:solidFill>
              </a:rPr>
              <a:t>hmotné</a:t>
            </a:r>
            <a:r>
              <a:rPr lang="cs-CZ" dirty="0"/>
              <a:t> (zejména TZ</a:t>
            </a:r>
            <a:r>
              <a:rPr lang="cs-CZ" dirty="0" smtClean="0"/>
              <a:t>) upravuje:</a:t>
            </a:r>
            <a:endParaRPr lang="cs-CZ" dirty="0"/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/>
              <a:t>základy trestní </a:t>
            </a:r>
            <a:r>
              <a:rPr lang="cs-CZ" dirty="0" smtClean="0"/>
              <a:t>odpovědnosti (trestný čin, pachatel)</a:t>
            </a:r>
            <a:endParaRPr lang="cs-CZ" dirty="0"/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/>
              <a:t>trestní </a:t>
            </a:r>
            <a:r>
              <a:rPr lang="cs-CZ" dirty="0" smtClean="0"/>
              <a:t>sankce za spáchané trestné činy</a:t>
            </a:r>
            <a:endParaRPr lang="cs-CZ" dirty="0"/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/>
              <a:t>skutkové podstaty </a:t>
            </a:r>
            <a:r>
              <a:rPr lang="cs-CZ" dirty="0" smtClean="0"/>
              <a:t>jednotlivých trestných </a:t>
            </a:r>
            <a:r>
              <a:rPr lang="cs-CZ" dirty="0"/>
              <a:t>činů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Trestní právo </a:t>
            </a:r>
            <a:r>
              <a:rPr lang="cs-CZ" dirty="0">
                <a:solidFill>
                  <a:srgbClr val="FF0000"/>
                </a:solidFill>
              </a:rPr>
              <a:t>procesní</a:t>
            </a:r>
            <a:r>
              <a:rPr lang="cs-CZ" dirty="0">
                <a:solidFill>
                  <a:srgbClr val="C00000"/>
                </a:solidFill>
              </a:rPr>
              <a:t> </a:t>
            </a:r>
            <a:r>
              <a:rPr lang="cs-CZ" dirty="0"/>
              <a:t>(zejména TŘ):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/>
              <a:t>postup orgánů činných v trestním řízení a dalších osob při uplatňování trestní odpovědnosti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/>
              <a:t>zjišťování trestných činů a jejich pachatelů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/>
              <a:t>uplatňování trestního práva hmotného v praxi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dirty="0"/>
              <a:t>rozhodování o vině či </a:t>
            </a:r>
            <a:r>
              <a:rPr lang="cs-CZ" dirty="0" smtClean="0"/>
              <a:t>nevině pachatele obviněného z tr. činu</a:t>
            </a:r>
            <a:endParaRPr lang="cs-CZ" dirty="0"/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dirty="0"/>
              <a:t>ukládání trestů a/nebo ochranných </a:t>
            </a:r>
            <a:r>
              <a:rPr lang="cs-CZ" dirty="0" smtClean="0"/>
              <a:t>opatření za tr. činy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6948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8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Osoba poškozená trestným činem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734073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defRPr/>
            </a:pPr>
            <a:r>
              <a:rPr lang="cs-CZ" sz="3100" dirty="0"/>
              <a:t>Hospodářská kriminalita směřuje proti jiným osobám, kterým může být způsobena </a:t>
            </a:r>
            <a:r>
              <a:rPr lang="cs-CZ" sz="3100" dirty="0">
                <a:solidFill>
                  <a:srgbClr val="FF0000"/>
                </a:solidFill>
              </a:rPr>
              <a:t>škoda</a:t>
            </a:r>
            <a:r>
              <a:rPr lang="cs-CZ" sz="3100" dirty="0"/>
              <a:t> </a:t>
            </a:r>
            <a:r>
              <a:rPr lang="cs-CZ" sz="3100" dirty="0" smtClean="0"/>
              <a:t>či </a:t>
            </a:r>
            <a:r>
              <a:rPr lang="cs-CZ" sz="3100" dirty="0">
                <a:solidFill>
                  <a:srgbClr val="FF0000"/>
                </a:solidFill>
              </a:rPr>
              <a:t>jiná újma</a:t>
            </a:r>
            <a:r>
              <a:rPr lang="cs-CZ" sz="3100" dirty="0"/>
              <a:t>, tj. vůči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 smtClean="0"/>
              <a:t>státu</a:t>
            </a:r>
          </a:p>
          <a:p>
            <a:pPr lvl="2">
              <a:lnSpc>
                <a:spcPct val="120000"/>
              </a:lnSpc>
              <a:defRPr/>
            </a:pPr>
            <a:r>
              <a:rPr lang="cs-CZ" dirty="0" smtClean="0"/>
              <a:t>např</a:t>
            </a:r>
            <a:r>
              <a:rPr lang="cs-CZ" dirty="0"/>
              <a:t>. zkrácení daní či jiných </a:t>
            </a:r>
            <a:r>
              <a:rPr lang="cs-CZ" dirty="0" smtClean="0"/>
              <a:t>plateb</a:t>
            </a:r>
            <a:endParaRPr lang="cs-CZ" dirty="0"/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podnikatelům, resp. jiným </a:t>
            </a:r>
            <a:r>
              <a:rPr lang="cs-CZ" dirty="0" smtClean="0"/>
              <a:t>podnikatelům</a:t>
            </a:r>
          </a:p>
          <a:p>
            <a:pPr lvl="2">
              <a:lnSpc>
                <a:spcPct val="120000"/>
              </a:lnSpc>
              <a:defRPr/>
            </a:pPr>
            <a:r>
              <a:rPr lang="cs-CZ" dirty="0" smtClean="0"/>
              <a:t>např</a:t>
            </a:r>
            <a:r>
              <a:rPr lang="cs-CZ" dirty="0"/>
              <a:t>. nekalá soutěž, zneužití </a:t>
            </a:r>
            <a:r>
              <a:rPr lang="cs-CZ" dirty="0" smtClean="0"/>
              <a:t>postavení v obchodním styku, podvod</a:t>
            </a:r>
            <a:endParaRPr lang="cs-CZ" dirty="0"/>
          </a:p>
          <a:p>
            <a:pPr lvl="1">
              <a:lnSpc>
                <a:spcPct val="120000"/>
              </a:lnSpc>
              <a:defRPr/>
            </a:pPr>
            <a:r>
              <a:rPr lang="cs-CZ" dirty="0" smtClean="0"/>
              <a:t>spotřebitelům</a:t>
            </a:r>
          </a:p>
          <a:p>
            <a:pPr lvl="2">
              <a:lnSpc>
                <a:spcPct val="120000"/>
              </a:lnSpc>
              <a:defRPr/>
            </a:pPr>
            <a:r>
              <a:rPr lang="cs-CZ" dirty="0" smtClean="0"/>
              <a:t>např</a:t>
            </a:r>
            <a:r>
              <a:rPr lang="cs-CZ" dirty="0"/>
              <a:t>. poškození spotřebitele, podvod, porušení pravidel hospodářské </a:t>
            </a:r>
            <a:r>
              <a:rPr lang="cs-CZ" dirty="0" smtClean="0"/>
              <a:t>soutěže</a:t>
            </a:r>
            <a:endParaRPr lang="cs-CZ" dirty="0"/>
          </a:p>
          <a:p>
            <a:pPr lvl="1">
              <a:lnSpc>
                <a:spcPct val="120000"/>
              </a:lnSpc>
              <a:defRPr/>
            </a:pPr>
            <a:r>
              <a:rPr lang="cs-CZ" dirty="0" smtClean="0"/>
              <a:t>zaměstnancům</a:t>
            </a:r>
          </a:p>
          <a:p>
            <a:pPr lvl="2">
              <a:lnSpc>
                <a:spcPct val="120000"/>
              </a:lnSpc>
              <a:defRPr/>
            </a:pPr>
            <a:r>
              <a:rPr lang="cs-CZ" dirty="0" smtClean="0"/>
              <a:t>např</a:t>
            </a:r>
            <a:r>
              <a:rPr lang="cs-CZ" dirty="0"/>
              <a:t>. neoprávněné </a:t>
            </a:r>
            <a:r>
              <a:rPr lang="cs-CZ" dirty="0" smtClean="0"/>
              <a:t>zaměstnávání</a:t>
            </a:r>
            <a:endParaRPr lang="cs-CZ" dirty="0"/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ostatním </a:t>
            </a:r>
            <a:r>
              <a:rPr lang="cs-CZ" dirty="0" smtClean="0"/>
              <a:t>osobám</a:t>
            </a:r>
          </a:p>
          <a:p>
            <a:pPr lvl="2">
              <a:lnSpc>
                <a:spcPct val="120000"/>
              </a:lnSpc>
              <a:defRPr/>
            </a:pPr>
            <a:r>
              <a:rPr lang="cs-CZ" dirty="0" smtClean="0"/>
              <a:t>např</a:t>
            </a:r>
            <a:r>
              <a:rPr lang="cs-CZ" dirty="0"/>
              <a:t>. neodvádění plateb pojistného za zaměstnance, </a:t>
            </a:r>
            <a:r>
              <a:rPr lang="cs-CZ" dirty="0" smtClean="0"/>
              <a:t>podvod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168842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Zkratky</a:t>
            </a:r>
            <a:endParaRPr lang="cs-CZ" sz="4400" dirty="0"/>
          </a:p>
        </p:txBody>
      </p:sp>
      <p:sp>
        <p:nvSpPr>
          <p:cNvPr id="3" name="Zástupný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cs-CZ" dirty="0"/>
              <a:t>TZ – zákon č. 40/2009 Sb., trestní zákoník, ve znění pozdějších </a:t>
            </a:r>
            <a:r>
              <a:rPr lang="cs-CZ" dirty="0" smtClean="0"/>
              <a:t>předpisů</a:t>
            </a:r>
          </a:p>
          <a:p>
            <a:pPr>
              <a:defRPr/>
            </a:pPr>
            <a:r>
              <a:rPr lang="cs-CZ" dirty="0"/>
              <a:t>ZTOPO – zákon č. 418/2011 Sb., o trestní odpovědnosti právnických osob a řízení proti nim, ve znění pozdějších </a:t>
            </a:r>
            <a:r>
              <a:rPr lang="cs-CZ" dirty="0" smtClean="0"/>
              <a:t>předpisů</a:t>
            </a:r>
          </a:p>
          <a:p>
            <a:pPr>
              <a:defRPr/>
            </a:pPr>
            <a:r>
              <a:rPr lang="cs-CZ" dirty="0" smtClean="0"/>
              <a:t>TŘ – zákon č. 141/1961 Sb., trestní řád, ve znění pozdějších předpisů</a:t>
            </a:r>
            <a:endParaRPr lang="cs-CZ" dirty="0"/>
          </a:p>
          <a:p>
            <a:pPr>
              <a:defRPr/>
            </a:pPr>
            <a:r>
              <a:rPr lang="cs-CZ" dirty="0" smtClean="0"/>
              <a:t>TČ – trestný čin, trestné činy</a:t>
            </a:r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Základní právní normy trestního práva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3"/>
            <a:ext cx="8229600" cy="4590057"/>
          </a:xfrm>
        </p:spPr>
        <p:txBody>
          <a:bodyPr>
            <a:normAutofit fontScale="85000" lnSpcReduction="1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2800" dirty="0"/>
              <a:t>Zákon č. 40/2009 Sb., </a:t>
            </a:r>
            <a:r>
              <a:rPr lang="cs-CZ" sz="2800" dirty="0">
                <a:solidFill>
                  <a:srgbClr val="FF0000"/>
                </a:solidFill>
              </a:rPr>
              <a:t>trestní zákoník</a:t>
            </a:r>
            <a:r>
              <a:rPr lang="cs-CZ" sz="2800" dirty="0"/>
              <a:t>, ve znění pozdějších předpisů (TZ)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400" dirty="0"/>
              <a:t>Zákon č. 218/2003 Sb., o soudnictví ve věcech mládeže, ve znění pozdějších předpisů (ZSM)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400" dirty="0"/>
              <a:t>Zákon č. 418/2011 Sb., o trestní odpovědnosti právnických osob a řízení proti nim (ZTOPO)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2800" dirty="0"/>
              <a:t>Zákon č. 141/1961 Sb., </a:t>
            </a:r>
            <a:r>
              <a:rPr lang="cs-CZ" sz="2800" dirty="0">
                <a:solidFill>
                  <a:srgbClr val="FF0000"/>
                </a:solidFill>
              </a:rPr>
              <a:t>trestní řád</a:t>
            </a:r>
            <a:r>
              <a:rPr lang="cs-CZ" sz="2800" dirty="0"/>
              <a:t>, ve znění pozdějších předpisů (TŘ)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2800" dirty="0"/>
              <a:t>Další zákony, případně podzákonné </a:t>
            </a:r>
            <a:r>
              <a:rPr lang="cs-CZ" sz="2800" dirty="0" smtClean="0"/>
              <a:t>předpisy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400" dirty="0" smtClean="0"/>
              <a:t>o </a:t>
            </a:r>
            <a:r>
              <a:rPr lang="cs-CZ" sz="2400" dirty="0"/>
              <a:t>Policii České republiky, o advokacii, o výkonu trestu odnětí svobody, o výkonu vazby, o výkonu </a:t>
            </a:r>
            <a:r>
              <a:rPr lang="cs-CZ" sz="2400" dirty="0" smtClean="0"/>
              <a:t>zabezpečovací detence</a:t>
            </a:r>
            <a:endParaRPr lang="cs-CZ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Odpovědnost za porušení práva</a:t>
            </a:r>
            <a:endParaRPr lang="cs-CZ" sz="4000" b="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752528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cs-CZ" sz="3400" dirty="0" smtClean="0"/>
              <a:t>Obchodněprávní</a:t>
            </a:r>
          </a:p>
          <a:p>
            <a:pPr lvl="1">
              <a:lnSpc>
                <a:spcPct val="120000"/>
              </a:lnSpc>
            </a:pPr>
            <a:r>
              <a:rPr lang="cs-CZ" sz="2900" dirty="0" smtClean="0"/>
              <a:t>např. za škodu, ale též možnost odvolání z funkce v obchodní korporaci</a:t>
            </a:r>
          </a:p>
          <a:p>
            <a:pPr>
              <a:lnSpc>
                <a:spcPct val="120000"/>
              </a:lnSpc>
            </a:pPr>
            <a:r>
              <a:rPr lang="cs-CZ" sz="3400" dirty="0" smtClean="0"/>
              <a:t>Občanskoprávní</a:t>
            </a:r>
          </a:p>
          <a:p>
            <a:pPr lvl="1">
              <a:lnSpc>
                <a:spcPct val="120000"/>
              </a:lnSpc>
            </a:pPr>
            <a:r>
              <a:rPr lang="cs-CZ" sz="2900" dirty="0" smtClean="0"/>
              <a:t>např. za škodu, za bezdůvodné obohacení, za nemajetkovou újmu</a:t>
            </a:r>
          </a:p>
          <a:p>
            <a:pPr>
              <a:lnSpc>
                <a:spcPct val="120000"/>
              </a:lnSpc>
            </a:pPr>
            <a:r>
              <a:rPr lang="cs-CZ" sz="2900" dirty="0" smtClean="0"/>
              <a:t>Pracovněprávní</a:t>
            </a:r>
          </a:p>
          <a:p>
            <a:pPr lvl="1">
              <a:lnSpc>
                <a:spcPct val="120000"/>
              </a:lnSpc>
            </a:pPr>
            <a:r>
              <a:rPr lang="cs-CZ" sz="2900" dirty="0" smtClean="0"/>
              <a:t>za škodu, ale též výpověď, okamžité zrušení pracovního poměru</a:t>
            </a:r>
          </a:p>
          <a:p>
            <a:pPr>
              <a:lnSpc>
                <a:spcPct val="120000"/>
              </a:lnSpc>
            </a:pPr>
            <a:r>
              <a:rPr lang="cs-CZ" sz="3400" dirty="0" smtClean="0"/>
              <a:t>Správněprávní</a:t>
            </a:r>
          </a:p>
          <a:p>
            <a:pPr lvl="1">
              <a:lnSpc>
                <a:spcPct val="120000"/>
              </a:lnSpc>
            </a:pPr>
            <a:r>
              <a:rPr lang="cs-CZ" sz="2900" dirty="0" smtClean="0"/>
              <a:t>např. za </a:t>
            </a:r>
            <a:r>
              <a:rPr lang="cs-CZ" sz="2900" dirty="0" smtClean="0"/>
              <a:t>přestupek, </a:t>
            </a:r>
            <a:r>
              <a:rPr lang="cs-CZ" sz="2900" dirty="0" smtClean="0"/>
              <a:t>uložení opatření k nápravě</a:t>
            </a:r>
          </a:p>
          <a:p>
            <a:pPr>
              <a:lnSpc>
                <a:spcPct val="120000"/>
              </a:lnSpc>
            </a:pPr>
            <a:r>
              <a:rPr lang="cs-CZ" sz="3400" dirty="0" smtClean="0"/>
              <a:t>Trestní</a:t>
            </a:r>
          </a:p>
          <a:p>
            <a:pPr lvl="1">
              <a:lnSpc>
                <a:spcPct val="120000"/>
              </a:lnSpc>
            </a:pPr>
            <a:r>
              <a:rPr lang="cs-CZ" sz="2900" dirty="0" smtClean="0"/>
              <a:t>za trestný čin fyzické osoby a/nebo právnické osoby</a:t>
            </a:r>
          </a:p>
        </p:txBody>
      </p:sp>
    </p:spTree>
    <p:extLst>
      <p:ext uri="{BB962C8B-B14F-4D97-AF65-F5344CB8AC3E}">
        <p14:creationId xmlns:p14="http://schemas.microsoft.com/office/powerpoint/2010/main" val="625152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b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Hierarchie protiprávních činů</a:t>
            </a:r>
            <a:endParaRPr lang="cs-CZ" sz="4400" b="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662065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cs-CZ" dirty="0" smtClean="0"/>
              <a:t>Činy nesankciované</a:t>
            </a:r>
          </a:p>
          <a:p>
            <a:pPr lvl="1">
              <a:lnSpc>
                <a:spcPct val="120000"/>
              </a:lnSpc>
            </a:pPr>
            <a:r>
              <a:rPr lang="cs-CZ" dirty="0" smtClean="0"/>
              <a:t>nezaviněné nebo např. spáchané v nutné obraně, krajní nouzi</a:t>
            </a:r>
          </a:p>
          <a:p>
            <a:pPr>
              <a:lnSpc>
                <a:spcPct val="120000"/>
              </a:lnSpc>
            </a:pPr>
            <a:r>
              <a:rPr lang="cs-CZ" dirty="0" smtClean="0"/>
              <a:t>Činy spojené jen s občanskoprávní sankcí (tzv. civilní delikty)</a:t>
            </a:r>
          </a:p>
          <a:p>
            <a:pPr lvl="1">
              <a:lnSpc>
                <a:spcPct val="120000"/>
              </a:lnSpc>
            </a:pPr>
            <a:r>
              <a:rPr lang="cs-CZ" dirty="0" smtClean="0"/>
              <a:t>náhrada škody, úroky z prodlení, odstoupení od smlouvy</a:t>
            </a:r>
          </a:p>
          <a:p>
            <a:pPr>
              <a:lnSpc>
                <a:spcPct val="120000"/>
              </a:lnSpc>
            </a:pPr>
            <a:r>
              <a:rPr lang="cs-CZ" dirty="0" smtClean="0"/>
              <a:t>Pracovněprávní delikty</a:t>
            </a:r>
          </a:p>
          <a:p>
            <a:pPr lvl="1">
              <a:lnSpc>
                <a:spcPct val="120000"/>
              </a:lnSpc>
            </a:pPr>
            <a:r>
              <a:rPr lang="cs-CZ" dirty="0" smtClean="0"/>
              <a:t>výpověď, okamžité zrušení pracovního poměru, náhrada škody</a:t>
            </a:r>
          </a:p>
          <a:p>
            <a:pPr>
              <a:lnSpc>
                <a:spcPct val="120000"/>
              </a:lnSpc>
            </a:pPr>
            <a:r>
              <a:rPr lang="cs-CZ" dirty="0" smtClean="0"/>
              <a:t>Přestupky a jiné správní delikty</a:t>
            </a:r>
          </a:p>
          <a:p>
            <a:pPr lvl="1">
              <a:lnSpc>
                <a:spcPct val="120000"/>
              </a:lnSpc>
            </a:pPr>
            <a:r>
              <a:rPr lang="cs-CZ" dirty="0" smtClean="0"/>
              <a:t>pokuty, zákazy činnosti, jiná omezení (např. odnětí licence)</a:t>
            </a:r>
          </a:p>
          <a:p>
            <a:pPr>
              <a:lnSpc>
                <a:spcPct val="120000"/>
              </a:lnSpc>
            </a:pPr>
            <a:r>
              <a:rPr lang="cs-CZ" dirty="0" smtClean="0"/>
              <a:t>Trestné činy a provinění</a:t>
            </a:r>
          </a:p>
          <a:p>
            <a:pPr lvl="1">
              <a:lnSpc>
                <a:spcPct val="120000"/>
              </a:lnSpc>
            </a:pPr>
            <a:r>
              <a:rPr lang="cs-CZ" dirty="0" smtClean="0"/>
              <a:t>tresty a ochranná opatření (resp. trestní, ochranná a výchovná opatření)</a:t>
            </a:r>
          </a:p>
        </p:txBody>
      </p:sp>
    </p:spTree>
    <p:extLst>
      <p:ext uri="{BB962C8B-B14F-4D97-AF65-F5344CB8AC3E}">
        <p14:creationId xmlns:p14="http://schemas.microsoft.com/office/powerpoint/2010/main" val="2080231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b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Hospodářská kriminalita</a:t>
            </a:r>
            <a:endParaRPr lang="cs-CZ" sz="4400" b="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51805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cs-CZ" sz="2800" dirty="0"/>
              <a:t>Trestné činy související s </a:t>
            </a:r>
            <a:r>
              <a:rPr lang="cs-CZ" sz="2800" dirty="0">
                <a:solidFill>
                  <a:srgbClr val="FF0000"/>
                </a:solidFill>
              </a:rPr>
              <a:t>hospodářskou činností</a:t>
            </a:r>
            <a:r>
              <a:rPr lang="cs-CZ" sz="2800" dirty="0"/>
              <a:t> subjektů působících v tržní ekonomice, zejména s </a:t>
            </a:r>
            <a:r>
              <a:rPr lang="cs-CZ" sz="2800" dirty="0">
                <a:solidFill>
                  <a:srgbClr val="FF0000"/>
                </a:solidFill>
              </a:rPr>
              <a:t>podnikáním</a:t>
            </a:r>
            <a:r>
              <a:rPr lang="cs-CZ" sz="2800" dirty="0"/>
              <a:t>, a to </a:t>
            </a:r>
            <a:r>
              <a:rPr lang="cs-CZ" sz="2800" dirty="0" smtClean="0"/>
              <a:t>např. v souvislosti s</a:t>
            </a:r>
            <a:endParaRPr lang="cs-CZ" sz="2800" dirty="0"/>
          </a:p>
          <a:p>
            <a:pPr lvl="1">
              <a:defRPr/>
            </a:pPr>
            <a:r>
              <a:rPr lang="cs-CZ" sz="2400" dirty="0" smtClean="0"/>
              <a:t>průmyslovou výrobou </a:t>
            </a:r>
            <a:r>
              <a:rPr lang="cs-CZ" sz="2400" dirty="0"/>
              <a:t>a </a:t>
            </a:r>
            <a:r>
              <a:rPr lang="cs-CZ" sz="2400" dirty="0" smtClean="0"/>
              <a:t>stavebnictvím</a:t>
            </a:r>
            <a:endParaRPr lang="cs-CZ" sz="2400" dirty="0"/>
          </a:p>
          <a:p>
            <a:pPr lvl="1">
              <a:defRPr/>
            </a:pPr>
            <a:r>
              <a:rPr lang="cs-CZ" sz="2400" dirty="0" smtClean="0"/>
              <a:t>poskytováním </a:t>
            </a:r>
            <a:r>
              <a:rPr lang="cs-CZ" sz="2400" dirty="0"/>
              <a:t>služeb všeho druhu</a:t>
            </a:r>
          </a:p>
          <a:p>
            <a:pPr lvl="1">
              <a:defRPr/>
            </a:pPr>
            <a:r>
              <a:rPr lang="cs-CZ" sz="2400" dirty="0" smtClean="0"/>
              <a:t>obchodováním </a:t>
            </a:r>
            <a:r>
              <a:rPr lang="cs-CZ" sz="2400" dirty="0"/>
              <a:t>se zbožím</a:t>
            </a:r>
          </a:p>
          <a:p>
            <a:pPr lvl="1">
              <a:defRPr/>
            </a:pPr>
            <a:r>
              <a:rPr lang="cs-CZ" sz="2400" dirty="0" smtClean="0"/>
              <a:t>činností bankovního </a:t>
            </a:r>
            <a:r>
              <a:rPr lang="cs-CZ" sz="2400" dirty="0"/>
              <a:t>sektoru, </a:t>
            </a:r>
            <a:r>
              <a:rPr lang="cs-CZ" sz="2400" dirty="0" smtClean="0"/>
              <a:t>obchodováním </a:t>
            </a:r>
            <a:r>
              <a:rPr lang="cs-CZ" sz="2400" dirty="0"/>
              <a:t>s investičními nástroji a </a:t>
            </a:r>
            <a:r>
              <a:rPr lang="cs-CZ" sz="2400" dirty="0" smtClean="0"/>
              <a:t>kolektivním investováním</a:t>
            </a:r>
            <a:endParaRPr lang="cs-CZ" sz="2400" dirty="0"/>
          </a:p>
          <a:p>
            <a:pPr lvl="1">
              <a:defRPr/>
            </a:pPr>
            <a:r>
              <a:rPr lang="cs-CZ" sz="2400" dirty="0" smtClean="0"/>
              <a:t>přiznáváním </a:t>
            </a:r>
            <a:r>
              <a:rPr lang="cs-CZ" sz="2400" dirty="0"/>
              <a:t>a </a:t>
            </a:r>
            <a:r>
              <a:rPr lang="cs-CZ" sz="2400" dirty="0" smtClean="0"/>
              <a:t>placením </a:t>
            </a:r>
            <a:r>
              <a:rPr lang="cs-CZ" sz="2400" dirty="0"/>
              <a:t>daní, poplatků a jiných povinných plateb, </a:t>
            </a:r>
            <a:r>
              <a:rPr lang="cs-CZ" sz="2400" dirty="0" smtClean="0"/>
              <a:t>peněžním stykem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44338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4400" b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Význam trestního postihu hospodářské kriminality</a:t>
            </a:r>
            <a:endParaRPr lang="cs-CZ" sz="4400" b="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dirty="0"/>
              <a:t>Je nutný i v tržní ekonomice k její trestněprávní ochraně před některými jevy</a:t>
            </a:r>
          </a:p>
          <a:p>
            <a:pPr eaLnBrk="1" hangingPunct="1">
              <a:defRPr/>
            </a:pPr>
            <a:r>
              <a:rPr lang="cs-CZ" dirty="0"/>
              <a:t>Je třeba zajistit právní rámec podnikání jako základní hospodářské činnosti</a:t>
            </a:r>
          </a:p>
          <a:p>
            <a:pPr eaLnBrk="1" hangingPunct="1">
              <a:defRPr/>
            </a:pPr>
            <a:r>
              <a:rPr lang="cs-CZ" dirty="0"/>
              <a:t>Nutnost plnění některých mezinárodních závazků České republiky, včetně závazků vyplývajících z práva ES/EU</a:t>
            </a:r>
          </a:p>
          <a:p>
            <a:pPr eaLnBrk="1" hangingPunct="1">
              <a:defRPr/>
            </a:pPr>
            <a:r>
              <a:rPr lang="cs-CZ" dirty="0"/>
              <a:t>Dovršení sankčního systému jiných právních </a:t>
            </a:r>
            <a:r>
              <a:rPr lang="cs-CZ" dirty="0" smtClean="0"/>
              <a:t>odvětví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26954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4000" b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Některé zvláštnosti trestního postihu hospodářské kriminality</a:t>
            </a:r>
            <a:endParaRPr lang="cs-CZ" sz="4000" b="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662066"/>
          </a:xfrm>
        </p:spPr>
        <p:txBody>
          <a:bodyPr>
            <a:normAutofit fontScale="700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3400" dirty="0">
                <a:solidFill>
                  <a:srgbClr val="FF0000"/>
                </a:solidFill>
              </a:rPr>
              <a:t>Podnikání</a:t>
            </a:r>
            <a:r>
              <a:rPr lang="cs-CZ" sz="3400" dirty="0"/>
              <a:t> </a:t>
            </a:r>
            <a:r>
              <a:rPr lang="cs-CZ" sz="3400" dirty="0" smtClean="0"/>
              <a:t>je </a:t>
            </a:r>
            <a:r>
              <a:rPr lang="cs-CZ" sz="3400" dirty="0"/>
              <a:t>v zásadě svobodná činnost, která je základem tržní </a:t>
            </a:r>
            <a:r>
              <a:rPr lang="cs-CZ" sz="3400" dirty="0" smtClean="0"/>
              <a:t>ekonomiky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800" dirty="0" smtClean="0"/>
              <a:t>stát by do ní měl </a:t>
            </a:r>
            <a:r>
              <a:rPr lang="cs-CZ" sz="2800" dirty="0"/>
              <a:t>zasahovat jen v nezbytné míře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400" dirty="0">
                <a:solidFill>
                  <a:srgbClr val="FF0000"/>
                </a:solidFill>
              </a:rPr>
              <a:t>Subsidiarita</a:t>
            </a:r>
            <a:r>
              <a:rPr lang="cs-CZ" sz="3400" dirty="0"/>
              <a:t> trestní </a:t>
            </a:r>
            <a:r>
              <a:rPr lang="cs-CZ" sz="3400" dirty="0" smtClean="0"/>
              <a:t>represe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800" dirty="0" smtClean="0"/>
              <a:t>trestní </a:t>
            </a:r>
            <a:r>
              <a:rPr lang="cs-CZ" sz="2800" dirty="0"/>
              <a:t>právo jako „ultima ratio“ (nejzazší prostředek ochrany)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400" dirty="0"/>
              <a:t>Návaznost na </a:t>
            </a:r>
            <a:r>
              <a:rPr lang="cs-CZ" sz="3400" dirty="0">
                <a:solidFill>
                  <a:srgbClr val="FF0000"/>
                </a:solidFill>
              </a:rPr>
              <a:t>mimotrestní právní </a:t>
            </a:r>
            <a:r>
              <a:rPr lang="cs-CZ" sz="3400" dirty="0" smtClean="0">
                <a:solidFill>
                  <a:srgbClr val="FF0000"/>
                </a:solidFill>
              </a:rPr>
              <a:t>normy </a:t>
            </a:r>
            <a:r>
              <a:rPr lang="cs-CZ" sz="3400" dirty="0" smtClean="0"/>
              <a:t>zejména občanského a obchodního práva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800" dirty="0" smtClean="0"/>
              <a:t>trestní postih je zpravidla podmíněn jejich </a:t>
            </a:r>
            <a:r>
              <a:rPr lang="cs-CZ" sz="2800" dirty="0"/>
              <a:t>porušením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400" dirty="0"/>
              <a:t>Působení právnických osob i fyzických osob jako </a:t>
            </a:r>
            <a:r>
              <a:rPr lang="cs-CZ" sz="3400" dirty="0">
                <a:solidFill>
                  <a:srgbClr val="FF0000"/>
                </a:solidFill>
              </a:rPr>
              <a:t>podnikatelů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400" dirty="0"/>
              <a:t>Působení podnikatelů tuzemských i </a:t>
            </a:r>
            <a:r>
              <a:rPr lang="cs-CZ" sz="3400" dirty="0" smtClean="0"/>
              <a:t>zahraničních</a:t>
            </a:r>
            <a:endParaRPr lang="cs-CZ" sz="3400" dirty="0"/>
          </a:p>
        </p:txBody>
      </p:sp>
    </p:spTree>
    <p:extLst>
      <p:ext uri="{BB962C8B-B14F-4D97-AF65-F5344CB8AC3E}">
        <p14:creationId xmlns:p14="http://schemas.microsoft.com/office/powerpoint/2010/main" val="4060889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OPO-setkání kolegií NS-2017">
  <a:themeElements>
    <a:clrScheme name="1_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1_Netwo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cs-CZ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cs-CZ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TOPO-setkání kolegií NS-2017</Template>
  <TotalTime>2862</TotalTime>
  <Words>2074</Words>
  <Application>Microsoft Office PowerPoint</Application>
  <PresentationFormat>Předvádění na obrazovce (4:3)</PresentationFormat>
  <Paragraphs>256</Paragraphs>
  <Slides>31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31</vt:i4>
      </vt:variant>
    </vt:vector>
  </HeadingPairs>
  <TitlesOfParts>
    <vt:vector size="32" baseType="lpstr">
      <vt:lpstr>TOPO-setkání kolegií NS-2017</vt:lpstr>
      <vt:lpstr>Prevence hospodářské kriminality 2</vt:lpstr>
      <vt:lpstr>Trestní právo</vt:lpstr>
      <vt:lpstr>Trestní právo</vt:lpstr>
      <vt:lpstr>Základní právní normy trestního práva</vt:lpstr>
      <vt:lpstr>Odpovědnost za porušení práva</vt:lpstr>
      <vt:lpstr>Hierarchie protiprávních činů</vt:lpstr>
      <vt:lpstr>Hospodářská kriminalita</vt:lpstr>
      <vt:lpstr>Význam trestního postihu hospodářské kriminality</vt:lpstr>
      <vt:lpstr>Některé zvláštnosti trestního postihu hospodářské kriminality</vt:lpstr>
      <vt:lpstr>Subsidiarita trestního postihu</vt:lpstr>
      <vt:lpstr>Opatření proti hospodářské kriminalitě</vt:lpstr>
      <vt:lpstr>Trestní odpovědnost</vt:lpstr>
      <vt:lpstr>Trestní zákoník</vt:lpstr>
      <vt:lpstr>Skutková podstata trestného činu</vt:lpstr>
      <vt:lpstr>Skupinový objekt trestných činů souvisejících s podnikáním</vt:lpstr>
      <vt:lpstr>Skupinový objekt trestných činů souvisejících s podnikáním</vt:lpstr>
      <vt:lpstr>Skupinový objekt trestných činů souvisejících s podnikáním</vt:lpstr>
      <vt:lpstr>Další znaky skutkových podstat</vt:lpstr>
      <vt:lpstr>Nejčastější TČ při podnikání</vt:lpstr>
      <vt:lpstr>Nejčastější TČ při podnikání</vt:lpstr>
      <vt:lpstr>Nejčastější TČ při podnikání</vt:lpstr>
      <vt:lpstr>Pachatel trestného činu</vt:lpstr>
      <vt:lpstr>Pachatel trestného činu</vt:lpstr>
      <vt:lpstr>Pachatel trestného činu</vt:lpstr>
      <vt:lpstr>Konkrétní a speciální subjekt</vt:lpstr>
      <vt:lpstr>Institut jednání za jiného v TZ</vt:lpstr>
      <vt:lpstr>Pachatel hospodářské kriminality</vt:lpstr>
      <vt:lpstr>Podnikatel</vt:lpstr>
      <vt:lpstr>Podnikatel jako pachatel TČ</vt:lpstr>
      <vt:lpstr>Osoba poškozená trestným činem</vt:lpstr>
      <vt:lpstr>Zkratky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Judikatura v trestním právu se vztahem k obchodnímu právu</dc:title>
  <dc:creator>František</dc:creator>
  <cp:lastModifiedBy>František Púry</cp:lastModifiedBy>
  <cp:revision>122</cp:revision>
  <dcterms:created xsi:type="dcterms:W3CDTF">2017-03-19T20:47:29Z</dcterms:created>
  <dcterms:modified xsi:type="dcterms:W3CDTF">2020-09-28T20:54:41Z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TC060888081029</vt:lpwstr>
  </property>
</Properties>
</file>