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8" r:id="rId3"/>
    <p:sldId id="334" r:id="rId4"/>
    <p:sldId id="326" r:id="rId5"/>
    <p:sldId id="330" r:id="rId6"/>
    <p:sldId id="327" r:id="rId7"/>
    <p:sldId id="332" r:id="rId8"/>
    <p:sldId id="333" r:id="rId9"/>
    <p:sldId id="328" r:id="rId10"/>
    <p:sldId id="329" r:id="rId11"/>
    <p:sldId id="325" r:id="rId12"/>
  </p:sldIdLst>
  <p:sldSz cx="9144000" cy="6858000" type="screen4x3"/>
  <p:notesSz cx="6888163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4140" autoAdjust="0"/>
  </p:normalViewPr>
  <p:slideViewPr>
    <p:cSldViewPr>
      <p:cViewPr varScale="1">
        <p:scale>
          <a:sx n="72" d="100"/>
          <a:sy n="72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25E654-0A7A-43C6-B660-C9913AD189FB}" type="datetimeFigureOut">
              <a:rPr lang="cs-CZ"/>
              <a:pPr>
                <a:defRPr/>
              </a:pPr>
              <a:t>17.10.2020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E0FF7C-3D6C-4264-8A16-9531B0BD30A6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1635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6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00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00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4492BE8E-A6C3-4B19-B4F2-94E6BED2BF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76293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A2589E5-A992-4232-AEE5-C131061F5098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/>
              <a:t>Klepněte a vložte poznámky.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8A0C6D1-326B-484B-87BE-2855DB7F84C3}" type="slidenum">
              <a:rPr lang="cs-CZ" altLang="cs-CZ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6F1065F-A14C-49CA-AAB4-8E9A0DFB8AFA}" type="slidenum">
              <a:rPr lang="cs-CZ" altLang="cs-CZ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3BF539B-0C63-41CA-A9F9-5879A656A836}" type="slidenum">
              <a:rPr lang="cs-CZ" altLang="cs-CZ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grpSp>
        <p:nvGrpSpPr>
          <p:cNvPr id="6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</p:grpSp>
      <p:grpSp>
        <p:nvGrpSpPr>
          <p:cNvPr id="38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</p:grp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/>
              <a:t>Kliknutím lze upravit styl.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Kliknutím lze upravit styl předlohy.</a:t>
            </a: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3E130-C0F9-40B8-91D1-BA2D5EF0F7C3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1577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9EDDA-4BA3-4EED-A45B-48C6817BC298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398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01ED2-6CB6-47D5-BCA8-320E8BEFDCD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7741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D5C3C-F172-4DA1-9B1E-B71B49255BA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0900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4077E-41F4-4077-849E-92C9872DDA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4858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164-7E3C-4A1E-B558-CB71A651062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40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1837F-FB14-4E45-B13E-3352C772252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053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58AC9-B473-46EE-A504-97503AE3760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3569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AF363-3C5B-4CDB-BE4C-86B2F29F59B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606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F7FEA-8D0D-4F08-A6FB-A80F9088C463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7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00ABD-8BE0-46E8-95B1-FC5A308E67F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206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3D113-8C90-4047-9A5A-2650E1E20B4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3667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360A141-9CB4-48F5-B373-743DDFBA68D9}" type="slidenum">
              <a:rPr lang="cs-CZ" altLang="cs-CZ"/>
              <a:pPr/>
              <a:t>‹#›</a:t>
            </a:fld>
            <a:endParaRPr lang="cs-CZ" altLang="cs-CZ" dirty="0"/>
          </a:p>
        </p:txBody>
      </p:sp>
      <p:grpSp>
        <p:nvGrpSpPr>
          <p:cNvPr id="1032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dirty="0"/>
            </a:p>
          </p:txBody>
        </p:sp>
      </p:grpSp>
      <p:sp>
        <p:nvSpPr>
          <p:cNvPr id="1033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15913"/>
            <a:ext cx="5703888" cy="213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Prevence hospodářské kriminality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971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 do předmětu</a:t>
            </a:r>
          </a:p>
          <a:p>
            <a:pPr eaLnBrk="1" hangingPunct="1">
              <a:defRPr/>
            </a:pPr>
            <a:endParaRPr lang="cs-CZ" alt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JUDr. František Púry, Ph.D.</a:t>
            </a:r>
          </a:p>
          <a:p>
            <a:pPr algn="ctr" eaLnBrk="1" hangingPunct="1">
              <a:defRPr/>
            </a:pPr>
            <a: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soud</a:t>
            </a:r>
          </a:p>
          <a:p>
            <a:pPr algn="ctr" eaLnBrk="1" hangingPunct="1">
              <a:defRPr/>
            </a:pPr>
            <a: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CEVRO Institut, KVPVS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Judikatura a další prameny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6" y="1719263"/>
            <a:ext cx="3133967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2152" y="1719263"/>
            <a:ext cx="3170696" cy="4411662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 uzavření studia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060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cs-CZ" sz="2800" dirty="0"/>
              <a:t>Zápočet na konci trimestru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2400" dirty="0"/>
              <a:t>nebude se vyžadovat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2400" dirty="0"/>
              <a:t>fakultativní možnost zpracování zápočtové práce při značné neúčasti na přednáškách a cvičeních</a:t>
            </a:r>
          </a:p>
          <a:p>
            <a:pPr>
              <a:lnSpc>
                <a:spcPct val="110000"/>
              </a:lnSpc>
              <a:defRPr/>
            </a:pPr>
            <a:r>
              <a:rPr lang="cs-CZ" sz="2800" dirty="0"/>
              <a:t>Zkouška v předtermínu nebo ve zkouškovém období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2400" dirty="0"/>
              <a:t>řádná a první opravná</a:t>
            </a:r>
          </a:p>
          <a:p>
            <a:pPr lvl="2">
              <a:lnSpc>
                <a:spcPct val="110000"/>
              </a:lnSpc>
              <a:defRPr/>
            </a:pPr>
            <a:r>
              <a:rPr lang="cs-CZ" sz="2200" dirty="0"/>
              <a:t>elektronický test v informačním systému CEVRO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2400" dirty="0"/>
              <a:t>druhá opravná</a:t>
            </a:r>
          </a:p>
          <a:p>
            <a:pPr lvl="2">
              <a:lnSpc>
                <a:spcPct val="110000"/>
              </a:lnSpc>
              <a:defRPr/>
            </a:pPr>
            <a:r>
              <a:rPr lang="cs-CZ" sz="2200" dirty="0"/>
              <a:t>ústní zkouška na CEVRO vyučujícím na základě dvou otázek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cs-CZ" altLang="cs-CZ" sz="4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předmětu a vyučující</a:t>
            </a:r>
          </a:p>
        </p:txBody>
      </p:sp>
      <p:sp>
        <p:nvSpPr>
          <p:cNvPr id="717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7340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3200" dirty="0"/>
              <a:t>Cíl předmětu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osvojit si základy trestní odpovědnosti ve vztahu k hospodářské kriminalitě a možnostem prevence jejího páchání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získat základní orientaci v problematice trestných činů majetkových, hospodářských a některých dalších souvisejících s podnikáním a v odpovídající procesní úpravě trestního řízení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Vyučující v předmětu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JUDr. František Púry, Ph.D.</a:t>
            </a:r>
          </a:p>
          <a:p>
            <a:pPr lvl="2">
              <a:lnSpc>
                <a:spcPct val="120000"/>
              </a:lnSpc>
              <a:defRPr/>
            </a:pPr>
            <a:r>
              <a:rPr lang="cs-CZ" altLang="cs-CZ" dirty="0"/>
              <a:t>garant předmětu, přednášky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JUDr. Martin Richter</a:t>
            </a:r>
          </a:p>
          <a:p>
            <a:pPr lvl="2">
              <a:lnSpc>
                <a:spcPct val="120000"/>
              </a:lnSpc>
              <a:defRPr/>
            </a:pPr>
            <a:r>
              <a:rPr lang="cs-CZ" altLang="cs-CZ" dirty="0"/>
              <a:t>přednášky, cvičení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JUDr. Tomáš Sokol</a:t>
            </a:r>
          </a:p>
          <a:p>
            <a:pPr lvl="2">
              <a:lnSpc>
                <a:spcPct val="120000"/>
              </a:lnSpc>
              <a:defRPr/>
            </a:pPr>
            <a:r>
              <a:rPr lang="cs-CZ" altLang="cs-CZ" dirty="0"/>
              <a:t>cvičení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3300" dirty="0"/>
              <a:t>Výuka se týká zejména následujících otázek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základy trestní odpovědnosti a ukládání trestních sankcí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role trestního práva při právní ochraně podnikání a ekonomiky vůbec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souvislost trestního práva s jinými odvětvími práva, zejména s obchodním a občanským právem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odpovědnost za vybrané trestné činy hospodářské a majetkové spáchané při podnikání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odpovědnost za některé další trestné činy spáchané při podnikání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některé otázky trestního práva procesního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dirty="0"/>
              <a:t>trestní odpovědnost právnických osob</a:t>
            </a:r>
          </a:p>
        </p:txBody>
      </p:sp>
    </p:spTree>
    <p:extLst>
      <p:ext uri="{BB962C8B-B14F-4D97-AF65-F5344CB8AC3E}">
        <p14:creationId xmlns:p14="http://schemas.microsoft.com/office/powerpoint/2010/main" val="180827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a doporučená literatura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66206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sz="3100" dirty="0"/>
              <a:t>Základní literatura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dirty="0">
                <a:solidFill>
                  <a:srgbClr val="C00000"/>
                </a:solidFill>
              </a:rPr>
              <a:t>Trestní předpisy </a:t>
            </a:r>
            <a:r>
              <a:rPr lang="cs-CZ" dirty="0"/>
              <a:t>z edice ÚZ z Nakladatelství Sagit (č. 1389) vydané v roce 2020 – nezbytné!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dirty="0">
                <a:solidFill>
                  <a:srgbClr val="C00000"/>
                </a:solidFill>
              </a:rPr>
              <a:t>všechny prezentace </a:t>
            </a:r>
            <a:r>
              <a:rPr lang="cs-CZ" dirty="0"/>
              <a:t>(Prevence HK - 1 až 9.pptx)</a:t>
            </a:r>
            <a:endParaRPr lang="cs-CZ" dirty="0">
              <a:solidFill>
                <a:srgbClr val="FF64FF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cs-CZ" sz="3100" dirty="0"/>
              <a:t>Doporučená literatura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sz="2200" i="1" dirty="0"/>
              <a:t>Šámal, P., Púry, F., Sotolář, A., Štenglová, I.:</a:t>
            </a:r>
            <a:r>
              <a:rPr lang="cs-CZ" sz="2200" dirty="0"/>
              <a:t> Podnikání a ekonomická kriminalita v České republice. Praha: C. H. Beck, 2001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sz="2200" i="1" dirty="0"/>
              <a:t>Šámal, P., Novotný, O., Gřivna, T., Herczeg, J., Vanduchová, M., Vokoun, R. a kol.:</a:t>
            </a:r>
            <a:r>
              <a:rPr lang="cs-CZ" sz="2200" dirty="0"/>
              <a:t> Trestní právo hmotné. 7. vydání. Praha: Wolters Kluwer, 2014, ISBN 978-80-7478-616-7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sz="2200" i="1" dirty="0"/>
              <a:t>Císařová, D., Fenyk, J., Gřivna, T. a kol.:</a:t>
            </a:r>
            <a:r>
              <a:rPr lang="cs-CZ" sz="2200" dirty="0"/>
              <a:t> Trestní právo procesní. 7. vydání. Praha: Wolters Kluwer, 2019, ISBN 978-80-7598-306-0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literatura</a:t>
            </a:r>
            <a:endParaRPr lang="cs-CZ" sz="4400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5" y="1719262"/>
            <a:ext cx="3751480" cy="487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doporučená literatura</a:t>
            </a:r>
            <a:endParaRPr lang="cs-CZ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894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cs-CZ" sz="2500" dirty="0"/>
              <a:t>Doporučená literatura (např. pro diplomové práce)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100" i="1" dirty="0"/>
              <a:t>Šámal, P. a kol.: </a:t>
            </a:r>
            <a:r>
              <a:rPr lang="cs-CZ" sz="2100" dirty="0"/>
              <a:t>Trestní zákoník I. § 1 až 139. Komentář. 2. vydání. Praha: C. H. Beck, 2012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100" i="1" dirty="0"/>
              <a:t>Šámal, P. a kol.: </a:t>
            </a:r>
            <a:r>
              <a:rPr lang="cs-CZ" sz="2100" dirty="0"/>
              <a:t>Trestní zákoník II. § 140 až 421. Komentář. 2. vydání. Praha: C. H. Beck, 2012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100" i="1" dirty="0"/>
              <a:t>Draštík, A. a kol.: </a:t>
            </a:r>
            <a:r>
              <a:rPr lang="cs-CZ" sz="2100" dirty="0"/>
              <a:t>Trestní zákoník. Komentář. I. díl, II. díl. Praha: Wolters Kluwer, 2015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100" i="1" dirty="0"/>
              <a:t>Šámal, P., Dědič, J., Gřivna, T., Púry, F., Říha, J.:</a:t>
            </a:r>
            <a:r>
              <a:rPr lang="cs-CZ" sz="2100" dirty="0"/>
              <a:t> Trestní odpovědnost právnických osob. Komentář. 2. vydání. Praha: C. H. Beck, 2018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100" i="1" dirty="0"/>
              <a:t>Šámal, P. a kol.:</a:t>
            </a:r>
            <a:r>
              <a:rPr lang="cs-CZ" sz="2100" dirty="0"/>
              <a:t> Trestní řád. Komentář. I. díl., II. díl., III. díl. 7. vydání. Praha: C. H. Beck, 2013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100" i="1" dirty="0"/>
              <a:t>Draštík, A. a kol.</a:t>
            </a:r>
            <a:r>
              <a:rPr lang="cs-CZ" sz="2100" dirty="0"/>
              <a:t> Trestní řád. Komentář. I. díl, II. díl. Praha: Wolters Kluwer,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doporučená literatura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07" y="1719263"/>
            <a:ext cx="6145386" cy="4411662"/>
          </a:xfrm>
        </p:spPr>
      </p:pic>
    </p:spTree>
    <p:extLst>
      <p:ext uri="{BB962C8B-B14F-4D97-AF65-F5344CB8AC3E}">
        <p14:creationId xmlns:p14="http://schemas.microsoft.com/office/powerpoint/2010/main" val="404674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doporučená literatura</a:t>
            </a:r>
            <a:endParaRPr lang="cs-CZ" sz="4400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5" y="1719263"/>
            <a:ext cx="3165429" cy="4411662"/>
          </a:xfrm>
        </p:spPr>
      </p:pic>
      <p:pic>
        <p:nvPicPr>
          <p:cNvPr id="19" name="Zástupný symbol pro obsah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24" y="1719263"/>
            <a:ext cx="3116552" cy="4411662"/>
          </a:xfrm>
        </p:spPr>
      </p:pic>
    </p:spTree>
    <p:extLst>
      <p:ext uri="{BB962C8B-B14F-4D97-AF65-F5344CB8AC3E}">
        <p14:creationId xmlns:p14="http://schemas.microsoft.com/office/powerpoint/2010/main" val="255579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7543800" cy="1160735"/>
          </a:xfrm>
        </p:spPr>
        <p:txBody>
          <a:bodyPr/>
          <a:lstStyle/>
          <a:p>
            <a:pPr>
              <a:defRPr/>
            </a:pPr>
            <a:r>
              <a:rPr lang="cs-CZ" sz="4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Judikatura a další prameny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894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cs-CZ" sz="3400" dirty="0"/>
              <a:t>Sbírka soudních rozhodnutí a stanovisek, část trestní</a:t>
            </a:r>
          </a:p>
          <a:p>
            <a:pPr lvl="2">
              <a:lnSpc>
                <a:spcPct val="120000"/>
              </a:lnSpc>
              <a:defRPr/>
            </a:pPr>
            <a:r>
              <a:rPr lang="cs-CZ" sz="2600" dirty="0"/>
              <a:t>vydává Nejvyšší soud České republiky (www.nsoud.cz)</a:t>
            </a:r>
          </a:p>
          <a:p>
            <a:pPr lvl="2">
              <a:lnSpc>
                <a:spcPct val="120000"/>
              </a:lnSpc>
              <a:defRPr/>
            </a:pPr>
            <a:r>
              <a:rPr lang="cs-CZ" sz="2600" dirty="0"/>
              <a:t>řešení některých konkrétních případů z praxe</a:t>
            </a:r>
          </a:p>
          <a:p>
            <a:pPr lvl="2">
              <a:lnSpc>
                <a:spcPct val="120000"/>
              </a:lnSpc>
              <a:defRPr/>
            </a:pPr>
            <a:r>
              <a:rPr lang="cs-CZ" sz="2600" dirty="0"/>
              <a:t>v prezentacích odkaz na rozhodnutí (např. R 22/2007)</a:t>
            </a:r>
          </a:p>
          <a:p>
            <a:pPr>
              <a:lnSpc>
                <a:spcPct val="120000"/>
              </a:lnSpc>
              <a:defRPr/>
            </a:pPr>
            <a:r>
              <a:rPr lang="cs-CZ" sz="3400" dirty="0"/>
              <a:t>Odborné časopisy</a:t>
            </a:r>
          </a:p>
          <a:p>
            <a:pPr lvl="2">
              <a:lnSpc>
                <a:spcPct val="120000"/>
              </a:lnSpc>
              <a:defRPr/>
            </a:pPr>
            <a:r>
              <a:rPr lang="cs-CZ" dirty="0"/>
              <a:t>Trestněprávní revue (C. H. Beck)</a:t>
            </a:r>
          </a:p>
          <a:p>
            <a:pPr lvl="2">
              <a:lnSpc>
                <a:spcPct val="120000"/>
              </a:lnSpc>
              <a:defRPr/>
            </a:pPr>
            <a:r>
              <a:rPr lang="cs-CZ" dirty="0"/>
              <a:t>Trestní právo (Wolters Kluwer)</a:t>
            </a:r>
          </a:p>
          <a:p>
            <a:pPr>
              <a:lnSpc>
                <a:spcPct val="120000"/>
              </a:lnSpc>
              <a:defRPr/>
            </a:pPr>
            <a:r>
              <a:rPr lang="cs-CZ" sz="3400" dirty="0"/>
              <a:t>Lze využít vyhledání i pomocí elektronických právních systémů (ASPI, Codexis)</a:t>
            </a:r>
          </a:p>
          <a:p>
            <a:pPr>
              <a:lnSpc>
                <a:spcPct val="120000"/>
              </a:lnSpc>
              <a:defRPr/>
            </a:pPr>
            <a:r>
              <a:rPr lang="cs-CZ" sz="3400" dirty="0"/>
              <a:t>Vhodné v případě psaní diplomových prací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vence HK - 1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Prevence HK - 1</Template>
  <TotalTime>43</TotalTime>
  <Words>663</Words>
  <Application>Microsoft Office PowerPoint</Application>
  <PresentationFormat>Předvádění na obrazovce (4:3)</PresentationFormat>
  <Paragraphs>70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Wingdings</vt:lpstr>
      <vt:lpstr>Prevence HK - 1</vt:lpstr>
      <vt:lpstr>Prevence hospodářské kriminality 1</vt:lpstr>
      <vt:lpstr>Cíl předmětu a vyučující</vt:lpstr>
      <vt:lpstr>Obsah předmětu</vt:lpstr>
      <vt:lpstr>Základní a doporučená literatura</vt:lpstr>
      <vt:lpstr>Základní literatura</vt:lpstr>
      <vt:lpstr>Další doporučená literatura</vt:lpstr>
      <vt:lpstr>Další doporučená literatura</vt:lpstr>
      <vt:lpstr>Další doporučená literatura</vt:lpstr>
      <vt:lpstr>Judikatura a další prameny</vt:lpstr>
      <vt:lpstr>Judikatura a další prameny</vt:lpstr>
      <vt:lpstr>Způsob uzavření studia předmětu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hospodářské kriminality 1</dc:title>
  <dc:creator>František Púry</dc:creator>
  <cp:lastModifiedBy>František Púry</cp:lastModifiedBy>
  <cp:revision>6</cp:revision>
  <dcterms:created xsi:type="dcterms:W3CDTF">2019-09-28T10:57:25Z</dcterms:created>
  <dcterms:modified xsi:type="dcterms:W3CDTF">2020-10-17T17:29:55Z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