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156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6AF2B-83CF-412E-A0AC-4E4EBD2FEFD4}" type="datetimeFigureOut">
              <a:rPr lang="cs-CZ" smtClean="0"/>
              <a:t>13.02.2026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6047D-1E84-4B98-AE9E-16B43D599C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6524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6AF2B-83CF-412E-A0AC-4E4EBD2FEFD4}" type="datetimeFigureOut">
              <a:rPr lang="cs-CZ" smtClean="0"/>
              <a:t>13.02.2026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6047D-1E84-4B98-AE9E-16B43D599C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9219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6AF2B-83CF-412E-A0AC-4E4EBD2FEFD4}" type="datetimeFigureOut">
              <a:rPr lang="cs-CZ" smtClean="0"/>
              <a:t>13.02.2026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6047D-1E84-4B98-AE9E-16B43D599C1F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51524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6AF2B-83CF-412E-A0AC-4E4EBD2FEFD4}" type="datetimeFigureOut">
              <a:rPr lang="cs-CZ" smtClean="0"/>
              <a:t>13.02.2026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6047D-1E84-4B98-AE9E-16B43D599C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3870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6AF2B-83CF-412E-A0AC-4E4EBD2FEFD4}" type="datetimeFigureOut">
              <a:rPr lang="cs-CZ" smtClean="0"/>
              <a:t>13.02.2026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6047D-1E84-4B98-AE9E-16B43D599C1F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08503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6AF2B-83CF-412E-A0AC-4E4EBD2FEFD4}" type="datetimeFigureOut">
              <a:rPr lang="cs-CZ" smtClean="0"/>
              <a:t>13.02.2026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6047D-1E84-4B98-AE9E-16B43D599C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0914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6AF2B-83CF-412E-A0AC-4E4EBD2FEFD4}" type="datetimeFigureOut">
              <a:rPr lang="cs-CZ" smtClean="0"/>
              <a:t>13.02.2026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6047D-1E84-4B98-AE9E-16B43D599C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5871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6AF2B-83CF-412E-A0AC-4E4EBD2FEFD4}" type="datetimeFigureOut">
              <a:rPr lang="cs-CZ" smtClean="0"/>
              <a:t>13.02.2026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6047D-1E84-4B98-AE9E-16B43D599C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9308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6AF2B-83CF-412E-A0AC-4E4EBD2FEFD4}" type="datetimeFigureOut">
              <a:rPr lang="cs-CZ" smtClean="0"/>
              <a:t>13.02.2026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6047D-1E84-4B98-AE9E-16B43D599C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5829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6AF2B-83CF-412E-A0AC-4E4EBD2FEFD4}" type="datetimeFigureOut">
              <a:rPr lang="cs-CZ" smtClean="0"/>
              <a:t>13.02.2026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6047D-1E84-4B98-AE9E-16B43D599C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5217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6AF2B-83CF-412E-A0AC-4E4EBD2FEFD4}" type="datetimeFigureOut">
              <a:rPr lang="cs-CZ" smtClean="0"/>
              <a:t>13.02.2026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6047D-1E84-4B98-AE9E-16B43D599C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9346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6AF2B-83CF-412E-A0AC-4E4EBD2FEFD4}" type="datetimeFigureOut">
              <a:rPr lang="cs-CZ" smtClean="0"/>
              <a:t>13.02.2026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6047D-1E84-4B98-AE9E-16B43D599C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233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6AF2B-83CF-412E-A0AC-4E4EBD2FEFD4}" type="datetimeFigureOut">
              <a:rPr lang="cs-CZ" smtClean="0"/>
              <a:t>13.02.2026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6047D-1E84-4B98-AE9E-16B43D599C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297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6AF2B-83CF-412E-A0AC-4E4EBD2FEFD4}" type="datetimeFigureOut">
              <a:rPr lang="cs-CZ" smtClean="0"/>
              <a:t>13.02.2026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6047D-1E84-4B98-AE9E-16B43D599C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2086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6AF2B-83CF-412E-A0AC-4E4EBD2FEFD4}" type="datetimeFigureOut">
              <a:rPr lang="cs-CZ" smtClean="0"/>
              <a:t>13.02.2026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6047D-1E84-4B98-AE9E-16B43D599C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7849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6AF2B-83CF-412E-A0AC-4E4EBD2FEFD4}" type="datetimeFigureOut">
              <a:rPr lang="cs-CZ" smtClean="0"/>
              <a:t>13.02.2026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6047D-1E84-4B98-AE9E-16B43D599C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0242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6AF2B-83CF-412E-A0AC-4E4EBD2FEFD4}" type="datetimeFigureOut">
              <a:rPr lang="cs-CZ" smtClean="0"/>
              <a:t>13.02.2026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B96047D-1E84-4B98-AE9E-16B43D599C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7019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85EC5C-464F-3A73-E70D-6C92DC4074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8831" y="156308"/>
            <a:ext cx="11175999" cy="2809630"/>
          </a:xfrm>
        </p:spPr>
        <p:txBody>
          <a:bodyPr/>
          <a:lstStyle/>
          <a:p>
            <a:pPr algn="ctr"/>
            <a:r>
              <a:rPr lang="cs-CZ" sz="4800" dirty="0">
                <a:solidFill>
                  <a:schemeClr val="tx1"/>
                </a:solidFill>
              </a:rPr>
              <a:t>Globální konflikty v dějinách a jejich přesah do současnosti</a:t>
            </a:r>
            <a:br>
              <a:rPr lang="cs-CZ" sz="4000" dirty="0">
                <a:solidFill>
                  <a:schemeClr val="tx1"/>
                </a:solidFill>
              </a:rPr>
            </a:br>
            <a:br>
              <a:rPr lang="cs-CZ" sz="4000" dirty="0">
                <a:solidFill>
                  <a:schemeClr val="tx1"/>
                </a:solidFill>
              </a:rPr>
            </a:br>
            <a:r>
              <a:rPr lang="cs-CZ" sz="3200" dirty="0">
                <a:solidFill>
                  <a:schemeClr val="tx1"/>
                </a:solidFill>
              </a:rPr>
              <a:t>Seznámení s předmětem</a:t>
            </a:r>
            <a:endParaRPr lang="cs-CZ" sz="4000" dirty="0">
              <a:solidFill>
                <a:schemeClr val="tx1"/>
              </a:solidFill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C129828-512B-B59D-F845-6E5660F089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57425" y="3892062"/>
            <a:ext cx="7016578" cy="515816"/>
          </a:xfrm>
        </p:spPr>
        <p:txBody>
          <a:bodyPr/>
          <a:lstStyle/>
          <a:p>
            <a:pPr algn="ctr"/>
            <a:r>
              <a:rPr lang="cs-CZ" dirty="0"/>
              <a:t>Mgr. Bc. Tomáš Řepa, Ph.D.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D613BF8-A537-47D0-D305-8A78BD41B3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1462" y="4407878"/>
            <a:ext cx="38100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44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>
            <a:extLst>
              <a:ext uri="{FF2B5EF4-FFF2-40B4-BE49-F238E27FC236}">
                <a16:creationId xmlns:a16="http://schemas.microsoft.com/office/drawing/2014/main" id="{D9A047BB-8C34-F270-8A36-197F5DBA3B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5741349" cy="3602892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642807AA-0C31-6A20-B9A0-60D04229D7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3138" y="-1"/>
            <a:ext cx="6228862" cy="3602892"/>
          </a:xfrm>
          <a:prstGeom prst="rect">
            <a:avLst/>
          </a:prstGeom>
        </p:spPr>
      </p:pic>
      <p:sp>
        <p:nvSpPr>
          <p:cNvPr id="10" name="TextovéPole 9">
            <a:extLst>
              <a:ext uri="{FF2B5EF4-FFF2-40B4-BE49-F238E27FC236}">
                <a16:creationId xmlns:a16="http://schemas.microsoft.com/office/drawing/2014/main" id="{32605041-96F4-0D11-5E5A-F22376210AA2}"/>
              </a:ext>
            </a:extLst>
          </p:cNvPr>
          <p:cNvSpPr txBox="1"/>
          <p:nvPr/>
        </p:nvSpPr>
        <p:spPr>
          <a:xfrm>
            <a:off x="195386" y="3071446"/>
            <a:ext cx="3021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Sedmiletá válka</a:t>
            </a: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CA55FE49-5926-A96A-F017-F47EDFCB36A9}"/>
              </a:ext>
            </a:extLst>
          </p:cNvPr>
          <p:cNvSpPr txBox="1"/>
          <p:nvPr/>
        </p:nvSpPr>
        <p:spPr>
          <a:xfrm>
            <a:off x="7995138" y="3173046"/>
            <a:ext cx="23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Napoleonské války</a:t>
            </a:r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A6E232E3-F7B4-0285-DE1C-C37F704FD2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542378"/>
            <a:ext cx="6096000" cy="3315622"/>
          </a:xfrm>
          <a:prstGeom prst="rect">
            <a:avLst/>
          </a:prstGeom>
        </p:spPr>
      </p:pic>
      <p:sp>
        <p:nvSpPr>
          <p:cNvPr id="13" name="TextovéPole 12">
            <a:extLst>
              <a:ext uri="{FF2B5EF4-FFF2-40B4-BE49-F238E27FC236}">
                <a16:creationId xmlns:a16="http://schemas.microsoft.com/office/drawing/2014/main" id="{62ECA9E7-1A8B-BF88-3081-D3CC6AAB4536}"/>
              </a:ext>
            </a:extLst>
          </p:cNvPr>
          <p:cNvSpPr txBox="1"/>
          <p:nvPr/>
        </p:nvSpPr>
        <p:spPr>
          <a:xfrm>
            <a:off x="812800" y="6525846"/>
            <a:ext cx="2161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První světová válka</a:t>
            </a:r>
          </a:p>
        </p:txBody>
      </p:sp>
      <p:pic>
        <p:nvPicPr>
          <p:cNvPr id="15" name="Obrázek 14">
            <a:extLst>
              <a:ext uri="{FF2B5EF4-FFF2-40B4-BE49-F238E27FC236}">
                <a16:creationId xmlns:a16="http://schemas.microsoft.com/office/drawing/2014/main" id="{5AB50069-BA8C-A033-B639-A33A415E567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0" y="3602890"/>
            <a:ext cx="6096000" cy="3255109"/>
          </a:xfrm>
          <a:prstGeom prst="rect">
            <a:avLst/>
          </a:prstGeom>
        </p:spPr>
      </p:pic>
      <p:sp>
        <p:nvSpPr>
          <p:cNvPr id="16" name="TextovéPole 15">
            <a:extLst>
              <a:ext uri="{FF2B5EF4-FFF2-40B4-BE49-F238E27FC236}">
                <a16:creationId xmlns:a16="http://schemas.microsoft.com/office/drawing/2014/main" id="{49550014-06A1-0610-BC73-B9E86053A472}"/>
              </a:ext>
            </a:extLst>
          </p:cNvPr>
          <p:cNvSpPr txBox="1"/>
          <p:nvPr/>
        </p:nvSpPr>
        <p:spPr>
          <a:xfrm>
            <a:off x="7772400" y="6455979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Druhá světová válka k závěru roku 1941</a:t>
            </a:r>
          </a:p>
        </p:txBody>
      </p:sp>
    </p:spTree>
    <p:extLst>
      <p:ext uri="{BB962C8B-B14F-4D97-AF65-F5344CB8AC3E}">
        <p14:creationId xmlns:p14="http://schemas.microsoft.com/office/powerpoint/2010/main" val="2087427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5693876-6B93-9274-B05D-1CF4D5703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17415"/>
            <a:ext cx="8596668" cy="5400501"/>
          </a:xfrm>
        </p:spPr>
        <p:txBody>
          <a:bodyPr/>
          <a:lstStyle/>
          <a:p>
            <a:pPr algn="just"/>
            <a:r>
              <a:rPr lang="cs-CZ" dirty="0"/>
              <a:t>Cíle předmětu	: </a:t>
            </a:r>
          </a:p>
          <a:p>
            <a:pPr algn="just"/>
            <a:r>
              <a:rPr lang="cs-CZ" dirty="0"/>
              <a:t>Předmět se zabývá problematikou globálních konfliktů, které formovaly svět. Hlavním cílem předmětu je pochopit základní trendy v historickém vývoji procesu globálního soupeření, jeho nejdůležitější aktéry a dopady této politiky až do současnosti </a:t>
            </a:r>
          </a:p>
          <a:p>
            <a:pPr algn="just"/>
            <a:r>
              <a:rPr lang="cs-CZ" dirty="0"/>
              <a:t>Výstupy z učení:</a:t>
            </a:r>
          </a:p>
          <a:p>
            <a:pPr algn="just"/>
            <a:r>
              <a:rPr lang="cs-CZ" dirty="0"/>
              <a:t>Po úspěšném absolvování kurzu budou studenti schopni chápat vývoj na tomto poli v mezinárodním měřítku, nastínit hlavní milníky politických a vojenských dějin, interpretovat hlavní historické události v daném období a používat nabyté znalosti k argumentaci na expertní úrovni. To vše s přesahem k současnosti a aktuálnímu dění</a:t>
            </a:r>
          </a:p>
        </p:txBody>
      </p:sp>
    </p:spTree>
    <p:extLst>
      <p:ext uri="{BB962C8B-B14F-4D97-AF65-F5344CB8AC3E}">
        <p14:creationId xmlns:p14="http://schemas.microsoft.com/office/powerpoint/2010/main" val="2874594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97078F-1DB0-EEB9-1BAE-B631F4CE8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82954"/>
            <a:ext cx="8596668" cy="930032"/>
          </a:xfrm>
        </p:spPr>
        <p:txBody>
          <a:bodyPr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Osnova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AA4F52-2A38-012F-B63F-01AC7C9E94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769" y="984738"/>
            <a:ext cx="9011139" cy="57052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 </a:t>
            </a:r>
          </a:p>
          <a:p>
            <a:r>
              <a:rPr lang="cs-C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1) Proč vůbec vznikají konflikty? Základní charakteristika</a:t>
            </a:r>
            <a:endParaRPr lang="cs-CZ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2) Sedmiletá válka I</a:t>
            </a:r>
            <a:endParaRPr lang="cs-CZ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3) Sedmiletá válka II</a:t>
            </a:r>
            <a:endParaRPr lang="cs-CZ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4) Napoleonské války I</a:t>
            </a:r>
            <a:endParaRPr lang="cs-CZ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5) Napoleonské války II</a:t>
            </a:r>
            <a:endParaRPr lang="cs-CZ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6) První světová válka I</a:t>
            </a:r>
            <a:endParaRPr lang="cs-CZ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7) První světová válka II</a:t>
            </a:r>
            <a:endParaRPr lang="cs-CZ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8) Druhá světová válka I</a:t>
            </a:r>
            <a:endParaRPr lang="cs-CZ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9) Druhá světová válka II </a:t>
            </a:r>
            <a:endParaRPr lang="cs-CZ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10) Studená válka a globální soupeření</a:t>
            </a:r>
            <a:endParaRPr lang="cs-CZ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11) Konflikty studené války, proměny po rozpadu SSSR</a:t>
            </a:r>
            <a:endParaRPr lang="cs-CZ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12) Konflikty kolem nás s globálním přesahem (Ukrajina, Jemen, Gaza atd.)</a:t>
            </a:r>
            <a:endParaRPr lang="cs-CZ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86861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095D68-ADB8-76F2-499F-4A874E5EA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61108"/>
            <a:ext cx="8596668" cy="953476"/>
          </a:xfrm>
        </p:spPr>
        <p:txBody>
          <a:bodyPr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Metody hodnocení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7101BD2-2FC1-B0B1-5C53-42D130C2B7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14585"/>
            <a:ext cx="8938154" cy="4626778"/>
          </a:xfrm>
        </p:spPr>
        <p:txBody>
          <a:bodyPr/>
          <a:lstStyle/>
          <a:p>
            <a:pPr algn="just"/>
            <a:r>
              <a:rPr lang="cs-CZ" dirty="0"/>
              <a:t>Zakončení kurzu proběhne formou závěrečného on-line testu v rozsahu přednášek a povinné literatury</a:t>
            </a:r>
          </a:p>
          <a:p>
            <a:pPr algn="just"/>
            <a:r>
              <a:rPr lang="cs-CZ" dirty="0"/>
              <a:t>K udělení zápočtu je nutné splnit závěrečný elektronický test (20 minut) na alespoň 60 %, </a:t>
            </a:r>
            <a:r>
              <a:rPr lang="da-DK" b="1" dirty="0"/>
              <a:t>kter</a:t>
            </a:r>
            <a:r>
              <a:rPr lang="cs-CZ" b="1" dirty="0"/>
              <a:t>ý</a:t>
            </a:r>
            <a:r>
              <a:rPr lang="da-DK" b="1" dirty="0"/>
              <a:t> se bude konat </a:t>
            </a:r>
            <a:r>
              <a:rPr lang="cs-CZ" b="1" dirty="0"/>
              <a:t>ve třech termínech</a:t>
            </a:r>
            <a:r>
              <a:rPr lang="cs-CZ" dirty="0"/>
              <a:t>. V testu student odpoví na 10 uzavřených otázek se třemi variantami odpovědí, kde pouze jedna z nich je správná 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99B45D10-F03D-36FD-7D1A-421E9401B8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1273" y="3727974"/>
            <a:ext cx="5286375" cy="3076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027123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455</TotalTime>
  <Words>281</Words>
  <Application>Microsoft Office PowerPoint</Application>
  <PresentationFormat>Širokoúhlá obrazovka</PresentationFormat>
  <Paragraphs>27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Fazeta</vt:lpstr>
      <vt:lpstr>Globální konflikty v dějinách a jejich přesah do současnosti  Seznámení s předmětem</vt:lpstr>
      <vt:lpstr>Prezentace aplikace PowerPoint</vt:lpstr>
      <vt:lpstr>Prezentace aplikace PowerPoint</vt:lpstr>
      <vt:lpstr>Osnova</vt:lpstr>
      <vt:lpstr>Metody hodnocení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MVZb2104 Ukrajina na křižovatkách dějin a zájmů mocností   Seznámení s předmětem, popis dostupné vhodné literatury   Úvod do studia dějin Ukrajiny</dc:title>
  <dc:creator>Tomáš Řepa</dc:creator>
  <cp:lastModifiedBy>Tomáš Řepa</cp:lastModifiedBy>
  <cp:revision>21</cp:revision>
  <dcterms:created xsi:type="dcterms:W3CDTF">2023-02-13T19:09:27Z</dcterms:created>
  <dcterms:modified xsi:type="dcterms:W3CDTF">2026-02-14T00:56:24Z</dcterms:modified>
</cp:coreProperties>
</file>