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638" r:id="rId3"/>
    <p:sldId id="686" r:id="rId4"/>
    <p:sldId id="712" r:id="rId5"/>
    <p:sldId id="711" r:id="rId6"/>
    <p:sldId id="713" r:id="rId7"/>
    <p:sldId id="714" r:id="rId8"/>
    <p:sldId id="670" r:id="rId9"/>
    <p:sldId id="642" r:id="rId10"/>
    <p:sldId id="716" r:id="rId11"/>
    <p:sldId id="715" r:id="rId12"/>
    <p:sldId id="698" r:id="rId13"/>
    <p:sldId id="717" r:id="rId14"/>
    <p:sldId id="719" r:id="rId15"/>
    <p:sldId id="685" r:id="rId16"/>
    <p:sldId id="721" r:id="rId17"/>
    <p:sldId id="722" r:id="rId18"/>
    <p:sldId id="720" r:id="rId19"/>
    <p:sldId id="668" r:id="rId20"/>
    <p:sldId id="724" r:id="rId21"/>
    <p:sldId id="644" r:id="rId22"/>
    <p:sldId id="725" r:id="rId23"/>
    <p:sldId id="726" r:id="rId24"/>
    <p:sldId id="727" r:id="rId25"/>
    <p:sldId id="646" r:id="rId26"/>
    <p:sldId id="684" r:id="rId27"/>
    <p:sldId id="696" r:id="rId28"/>
    <p:sldId id="683" r:id="rId29"/>
    <p:sldId id="731" r:id="rId30"/>
    <p:sldId id="732" r:id="rId31"/>
    <p:sldId id="728" r:id="rId32"/>
    <p:sldId id="730" r:id="rId33"/>
    <p:sldId id="729" r:id="rId34"/>
    <p:sldId id="734" r:id="rId35"/>
    <p:sldId id="735" r:id="rId36"/>
    <p:sldId id="736" r:id="rId37"/>
    <p:sldId id="648" r:id="rId38"/>
    <p:sldId id="649" r:id="rId39"/>
    <p:sldId id="733" r:id="rId40"/>
    <p:sldId id="737" r:id="rId41"/>
    <p:sldId id="738" r:id="rId42"/>
    <p:sldId id="652" r:id="rId43"/>
    <p:sldId id="663" r:id="rId44"/>
    <p:sldId id="739" r:id="rId45"/>
    <p:sldId id="694" r:id="rId46"/>
    <p:sldId id="665" r:id="rId47"/>
    <p:sldId id="695" r:id="rId48"/>
    <p:sldId id="740" r:id="rId49"/>
    <p:sldId id="654" r:id="rId50"/>
    <p:sldId id="742" r:id="rId51"/>
    <p:sldId id="741" r:id="rId52"/>
    <p:sldId id="743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0628B-ED93-4B02-9FBB-44AB70F15A8E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222E6-3E4D-4E8B-A0D0-BC75FAA505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4444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>
            <a:extLst>
              <a:ext uri="{FF2B5EF4-FFF2-40B4-BE49-F238E27FC236}">
                <a16:creationId xmlns:a16="http://schemas.microsoft.com/office/drawing/2014/main" id="{4BDC5E84-40A3-91B3-BE22-4B14E69AE5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Zástupný symbol pro poznámky 2">
            <a:extLst>
              <a:ext uri="{FF2B5EF4-FFF2-40B4-BE49-F238E27FC236}">
                <a16:creationId xmlns:a16="http://schemas.microsoft.com/office/drawing/2014/main" id="{13658EAE-809F-EF70-4B19-BB4209E12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Partyzánská válka je přirozený způsob boje proti mocnějšímu nepříteli, kdy obránci z řad obyvatelstva nejsoualespoň zpočátku schopni čelit v přímém boji profesionálním ozbrojeným silám represivního režimu nebookupačním jednotkám agresora. Z toho důvodu přijímají partyzáni strategii boje, která spočívá ve znepokojováníokrajových oblastí okupačních armád, obtěžování a podkopávání klidu a pořádku v řadách nepřítele, nikoliv přímoukonfrontací. Partyzánská válka staví především na zásadě „udeřit a zmizet“ a „bojovat a uprchnout“, aby bylomožno znovu bojovat v jiný příhodný čas. Je to vedení boje, spočívající na oklamání protivníka, tajných akcích,momentu překvapení a na nečekaných úderech.V zaostalých, převážně agrárních zemích, jako je Čína, Kuba, Salvador, Filipíny, Afghánistán nebo středoasijské bývalé sovětské republiky, se soustředí partyzánský způsob vedení války na využívání celé krajiny a specifickéhoterénu. Tyto země jsou přímo ideální pro dlouhodobou partyzánskou válku: drsný nepřístupný terén, téměř žádnétransportní trasy, řídká osídlenost území a minimální nebo dokonce žádný komunikační systém. Na takovém území je partyzánská válka vedená ve venkovské krajině nejúčinnější metodou boje proti stávajícímu režimu.V industrializovaných zemích s převahou městské zástavby, jako je Severní Amerika, Evropa nebo Rusko a okolnístáty, nelze tuto metodu boje použít. V těchto oblastech musí partyzáni operovat v městských nerovných centrech.Pouze tak mohou skutečně účinně zasáhnout okupační vládnoucí systém.Nejdůležitějšími charakterovými rysy úspěšného vedení partyzánské války na venkově jsou: vysoká pohyblivost,moment překvapení, lokální převaha, intimní znalost terénu a podpora místního obyvatelstva. Tyto taktické zásady byly popsány v četných textech, věnovaných způsobu vedení partyzánské války.</a:t>
            </a:r>
          </a:p>
        </p:txBody>
      </p:sp>
      <p:sp>
        <p:nvSpPr>
          <p:cNvPr id="70660" name="Zástupný symbol pro číslo snímku 3">
            <a:extLst>
              <a:ext uri="{FF2B5EF4-FFF2-40B4-BE49-F238E27FC236}">
                <a16:creationId xmlns:a16="http://schemas.microsoft.com/office/drawing/2014/main" id="{B83DDB6C-70A1-19FC-7842-81257EA7C5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3593F3-E8F6-4D07-90C6-8357237A9A70}" type="slidenum">
              <a:rPr lang="cs-CZ" altLang="cs-CZ" b="1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cs-CZ" altLang="cs-CZ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Zástupný symbol pro obrázek snímku 1">
            <a:extLst>
              <a:ext uri="{FF2B5EF4-FFF2-40B4-BE49-F238E27FC236}">
                <a16:creationId xmlns:a16="http://schemas.microsoft.com/office/drawing/2014/main" id="{A89FF5ED-6D67-0E36-04CD-81480A3E21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81CDF4A-DF1C-9153-F671-9CD520A8F2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Na tomto obrázku je patrná velikost oblasti ve které byly vedeny boje.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Příčiny porážky spojenců: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dirty="0"/>
              <a:t>Různorodost jednotek (národnostně, účelově)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dirty="0"/>
              <a:t>Špatný průzkum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dirty="0"/>
              <a:t>Podcenění protivníka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dirty="0"/>
              <a:t>Změny plánu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dirty="0"/>
              <a:t>Příliš široký úkol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cs-CZ" dirty="0"/>
              <a:t>Neschopnost zareagovat na měnící se situaci v průběhu vlastní operace.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cs-CZ" dirty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dirty="0"/>
              <a:t>Přínos: spojenci zjistili co všechno musí zvládnout před naplánováním a provedením skutečné invaze do západní Evropy.</a:t>
            </a:r>
          </a:p>
        </p:txBody>
      </p:sp>
      <p:sp>
        <p:nvSpPr>
          <p:cNvPr id="82948" name="Zástupný symbol pro číslo snímku 3">
            <a:extLst>
              <a:ext uri="{FF2B5EF4-FFF2-40B4-BE49-F238E27FC236}">
                <a16:creationId xmlns:a16="http://schemas.microsoft.com/office/drawing/2014/main" id="{40A3B426-716F-C321-2158-776A165C5A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0BEB9DA-9BC4-4B88-AC68-7EC2A4B63D9D}" type="slidenum">
              <a:rPr lang="cs-CZ" altLang="cs-CZ" b="1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cs-CZ" altLang="cs-CZ" b="1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52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9219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5246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870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08503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914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87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9308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829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217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9346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3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97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208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849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24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6AF2B-83CF-412E-A0AC-4E4EBD2FEFD4}" type="datetimeFigureOut">
              <a:rPr lang="cs-CZ" smtClean="0"/>
              <a:t>16.02.2026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B96047D-1E84-4B98-AE9E-16B43D599C1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019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85EC5C-464F-3A73-E70D-6C92DC407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831" y="156308"/>
            <a:ext cx="11175999" cy="2809630"/>
          </a:xfrm>
        </p:spPr>
        <p:txBody>
          <a:bodyPr/>
          <a:lstStyle/>
          <a:p>
            <a:pPr algn="ctr"/>
            <a:r>
              <a:rPr lang="cs-CZ" sz="4800" dirty="0">
                <a:solidFill>
                  <a:schemeClr val="tx1"/>
                </a:solidFill>
              </a:rPr>
              <a:t>Globální konflikty v dějinách a jejich přesah do současnosti</a:t>
            </a:r>
            <a:br>
              <a:rPr lang="cs-CZ" sz="4000" dirty="0">
                <a:solidFill>
                  <a:schemeClr val="tx1"/>
                </a:solidFill>
              </a:rPr>
            </a:br>
            <a:br>
              <a:rPr lang="cs-CZ" sz="4000" dirty="0">
                <a:solidFill>
                  <a:schemeClr val="tx1"/>
                </a:solidFill>
              </a:rPr>
            </a:br>
            <a:r>
              <a:rPr lang="cs-CZ" sz="3200" dirty="0">
                <a:solidFill>
                  <a:schemeClr val="tx1"/>
                </a:solidFill>
              </a:rPr>
              <a:t>Druhá světová válka II</a:t>
            </a:r>
            <a:endParaRPr lang="cs-CZ" sz="4000" dirty="0">
              <a:solidFill>
                <a:schemeClr val="tx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129828-512B-B59D-F845-6E5660F08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57425" y="3892062"/>
            <a:ext cx="7016578" cy="515816"/>
          </a:xfrm>
        </p:spPr>
        <p:txBody>
          <a:bodyPr/>
          <a:lstStyle/>
          <a:p>
            <a:pPr algn="ctr"/>
            <a:r>
              <a:rPr lang="cs-CZ" dirty="0"/>
              <a:t>Mgr. Bc. Tomáš Řepa, Ph.D.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D613BF8-A537-47D0-D305-8A78BD41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109" y="4407878"/>
            <a:ext cx="381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4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>
            <a:extLst>
              <a:ext uri="{FF2B5EF4-FFF2-40B4-BE49-F238E27FC236}">
                <a16:creationId xmlns:a16="http://schemas.microsoft.com/office/drawing/2014/main" id="{D944721D-9930-715A-228D-66CC647BD1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1" y="44451"/>
            <a:ext cx="7491413" cy="1008063"/>
          </a:xfrm>
        </p:spPr>
        <p:txBody>
          <a:bodyPr>
            <a:normAutofit fontScale="90000"/>
          </a:bodyPr>
          <a:lstStyle/>
          <a:p>
            <a:pPr algn="just" eaLnBrk="1" hangingPunct="1"/>
            <a:r>
              <a:rPr lang="cs-CZ" altLang="cs-CZ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Vstup Spojených států do války a otevření Tichomořské fronty</a:t>
            </a:r>
          </a:p>
        </p:txBody>
      </p:sp>
      <p:sp>
        <p:nvSpPr>
          <p:cNvPr id="72707" name="Zástupný obsah 2">
            <a:extLst>
              <a:ext uri="{FF2B5EF4-FFF2-40B4-BE49-F238E27FC236}">
                <a16:creationId xmlns:a16="http://schemas.microsoft.com/office/drawing/2014/main" id="{267BDEDF-0574-C48A-02F7-2EEAD25837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5723" y="1341438"/>
            <a:ext cx="10222891" cy="5472112"/>
          </a:xfrm>
        </p:spPr>
        <p:txBody>
          <a:bodyPr/>
          <a:lstStyle/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7. prosince 1941 útok japonských sil na americkou námořní základnu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Pearl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Harbor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Havajských ostrovech (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Oahu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„Štěstí v neštěstí“: poškozeny nebo zničeny pouze bitevní lodě, letadlové lodě v době útoku mimo přístav + zásoby pohonných hmot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Paralelně útok Japonců na kolonie západních zemí – Malajsie, Indočína, Indonésie, Filipíny aj.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15. února 1942 pád Singapuru (britská pevnost)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dnech 27. a 28. února 1942 bitva v Jávském moři = porážka loďstva „ABCD“ Japonci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7. a 8. května 1942 bitva v Korálovém moři = první námořní střetnutí letadlových lodí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poloviny roku 1942 ovládnutí celé jihovýchodní Asie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Obrázek 4">
            <a:extLst>
              <a:ext uri="{FF2B5EF4-FFF2-40B4-BE49-F238E27FC236}">
                <a16:creationId xmlns:a16="http://schemas.microsoft.com/office/drawing/2014/main" id="{F52A66AF-B0CA-831D-FE29-3C133B688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09538"/>
            <a:ext cx="8218488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Nadpis 1">
            <a:extLst>
              <a:ext uri="{FF2B5EF4-FFF2-40B4-BE49-F238E27FC236}">
                <a16:creationId xmlns:a16="http://schemas.microsoft.com/office/drawing/2014/main" id="{7781B411-E222-8C52-71BD-AADC2732E1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3732" name="Zástupný obsah 3">
            <a:extLst>
              <a:ext uri="{FF2B5EF4-FFF2-40B4-BE49-F238E27FC236}">
                <a16:creationId xmlns:a16="http://schemas.microsoft.com/office/drawing/2014/main" id="{6062D8F3-A774-3F9D-565F-916B85D997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4" y="3538538"/>
            <a:ext cx="8289925" cy="331946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>
            <a:extLst>
              <a:ext uri="{FF2B5EF4-FFF2-40B4-BE49-F238E27FC236}">
                <a16:creationId xmlns:a16="http://schemas.microsoft.com/office/drawing/2014/main" id="{4AAD591E-1262-E9D5-40AE-B5262A2D41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4755" name="Zástupný obsah 3">
            <a:extLst>
              <a:ext uri="{FF2B5EF4-FFF2-40B4-BE49-F238E27FC236}">
                <a16:creationId xmlns:a16="http://schemas.microsoft.com/office/drawing/2014/main" id="{7AE92CE4-FB01-4321-00DD-F1C39C491E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260351"/>
            <a:ext cx="8785225" cy="64817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Nadpis 1">
            <a:extLst>
              <a:ext uri="{FF2B5EF4-FFF2-40B4-BE49-F238E27FC236}">
                <a16:creationId xmlns:a16="http://schemas.microsoft.com/office/drawing/2014/main" id="{B212969D-3CBF-9DC1-7C40-10EE211B81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115888"/>
            <a:ext cx="7634288" cy="1814512"/>
          </a:xfrm>
        </p:spPr>
        <p:txBody>
          <a:bodyPr/>
          <a:lstStyle/>
          <a:p>
            <a:pPr algn="ctr" eaLnBrk="1" hangingPunct="1"/>
            <a:r>
              <a:rPr lang="pt-BR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Bitva o Midway a Guadalcanal 1942-1943</a:t>
            </a:r>
            <a:endParaRPr lang="cs-CZ" altLang="cs-CZ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779" name="Zástupný obsah 2">
            <a:extLst>
              <a:ext uri="{FF2B5EF4-FFF2-40B4-BE49-F238E27FC236}">
                <a16:creationId xmlns:a16="http://schemas.microsoft.com/office/drawing/2014/main" id="{60FADD4D-2CE2-FF27-3AD3-5BB08142A9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5723" y="1125538"/>
            <a:ext cx="10151453" cy="5732462"/>
          </a:xfrm>
        </p:spPr>
        <p:txBody>
          <a:bodyPr/>
          <a:lstStyle/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Bitva o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Midway</a:t>
            </a: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 dnech </a:t>
            </a:r>
            <a:r>
              <a:rPr lang="cs-CZ" altLang="cs-CZ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až 7. června 1942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Součástí operace předstíraný útok na Aleuty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Během amerického protiútoky zničeny tři ze čtyř japonských letadlových lodí a japonské síly byly nuceny ustoupit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Zásadní oslabení japonských ozbrojených sil a definitivní zastavení japonského postupu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Bitva o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Guadalcanal</a:t>
            </a: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Výstavba letiště na ostrově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Guadalcanal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strategický význam ostrova, možnost kontrolovat námořní trasy do Austrálie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srpna 1942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vylodění amerických jednotek, ovládnutí letiště, ale poté japonský odpor: zlomen až </a:t>
            </a:r>
            <a:r>
              <a:rPr lang="cs-CZ" altLang="cs-CZ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února 1943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>
            <a:extLst>
              <a:ext uri="{FF2B5EF4-FFF2-40B4-BE49-F238E27FC236}">
                <a16:creationId xmlns:a16="http://schemas.microsoft.com/office/drawing/2014/main" id="{160C3E87-EAD3-7FCA-2348-587E78AF9E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1" y="188913"/>
            <a:ext cx="6842125" cy="792162"/>
          </a:xfrm>
        </p:spPr>
        <p:txBody>
          <a:bodyPr/>
          <a:lstStyle/>
          <a:p>
            <a:pPr algn="ctr"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Midway</a:t>
            </a:r>
          </a:p>
        </p:txBody>
      </p:sp>
      <p:pic>
        <p:nvPicPr>
          <p:cNvPr id="76803" name="Zástupný obsah 3">
            <a:extLst>
              <a:ext uri="{FF2B5EF4-FFF2-40B4-BE49-F238E27FC236}">
                <a16:creationId xmlns:a16="http://schemas.microsoft.com/office/drawing/2014/main" id="{63E5F5F1-2A31-342D-9220-3EEFECA1D1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2113" y="765175"/>
            <a:ext cx="4603750" cy="3024188"/>
          </a:xfrm>
        </p:spPr>
      </p:pic>
      <p:pic>
        <p:nvPicPr>
          <p:cNvPr id="76804" name="Obrázek 4">
            <a:extLst>
              <a:ext uri="{FF2B5EF4-FFF2-40B4-BE49-F238E27FC236}">
                <a16:creationId xmlns:a16="http://schemas.microsoft.com/office/drawing/2014/main" id="{41C6A59E-3228-D4E1-1616-E8E4F3C0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9" y="3789363"/>
            <a:ext cx="58181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Obrázek 5">
            <a:extLst>
              <a:ext uri="{FF2B5EF4-FFF2-40B4-BE49-F238E27FC236}">
                <a16:creationId xmlns:a16="http://schemas.microsoft.com/office/drawing/2014/main" id="{0361EBBE-DFF5-0B49-1C0F-B31DCFD2B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3789363"/>
            <a:ext cx="34464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Obrázek 6">
            <a:extLst>
              <a:ext uri="{FF2B5EF4-FFF2-40B4-BE49-F238E27FC236}">
                <a16:creationId xmlns:a16="http://schemas.microsoft.com/office/drawing/2014/main" id="{89F425BA-E9E1-9ADD-0DCE-08C2B92BB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4" y="752475"/>
            <a:ext cx="4402137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Obrázek 5">
            <a:extLst>
              <a:ext uri="{FF2B5EF4-FFF2-40B4-BE49-F238E27FC236}">
                <a16:creationId xmlns:a16="http://schemas.microsoft.com/office/drawing/2014/main" id="{A46CCC3B-9EB3-592E-FE6F-D17C2BAFE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588963"/>
            <a:ext cx="4176712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Nadpis 1">
            <a:extLst>
              <a:ext uri="{FF2B5EF4-FFF2-40B4-BE49-F238E27FC236}">
                <a16:creationId xmlns:a16="http://schemas.microsoft.com/office/drawing/2014/main" id="{2CD6F63E-D64F-FC15-1776-82623DC306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56139" y="1"/>
            <a:ext cx="3825875" cy="836613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Guadalcanal</a:t>
            </a:r>
          </a:p>
        </p:txBody>
      </p:sp>
      <p:pic>
        <p:nvPicPr>
          <p:cNvPr id="77828" name="Zástupný obsah 3">
            <a:extLst>
              <a:ext uri="{FF2B5EF4-FFF2-40B4-BE49-F238E27FC236}">
                <a16:creationId xmlns:a16="http://schemas.microsoft.com/office/drawing/2014/main" id="{186A05B5-D19C-5ED6-2350-2B71809A96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0100" y="588964"/>
            <a:ext cx="4679950" cy="3462337"/>
          </a:xfrm>
        </p:spPr>
      </p:pic>
      <p:pic>
        <p:nvPicPr>
          <p:cNvPr id="77829" name="Obrázek 4">
            <a:extLst>
              <a:ext uri="{FF2B5EF4-FFF2-40B4-BE49-F238E27FC236}">
                <a16:creationId xmlns:a16="http://schemas.microsoft.com/office/drawing/2014/main" id="{CE59F6B3-E121-DB92-2D28-05B809A89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3241675"/>
            <a:ext cx="431482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Obrázek 6">
            <a:extLst>
              <a:ext uri="{FF2B5EF4-FFF2-40B4-BE49-F238E27FC236}">
                <a16:creationId xmlns:a16="http://schemas.microsoft.com/office/drawing/2014/main" id="{3A94BBAC-8828-DEFA-5A0C-9CB907311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3992563"/>
            <a:ext cx="49688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>
            <a:extLst>
              <a:ext uri="{FF2B5EF4-FFF2-40B4-BE49-F238E27FC236}">
                <a16:creationId xmlns:a16="http://schemas.microsoft.com/office/drawing/2014/main" id="{103AF48D-E53E-2166-3231-BA71296C71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9" y="0"/>
            <a:ext cx="7488237" cy="1930400"/>
          </a:xfrm>
        </p:spPr>
        <p:txBody>
          <a:bodyPr/>
          <a:lstStyle/>
          <a:p>
            <a:pPr algn="ctr"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Porážka německých vojsk v severní Africe 1943</a:t>
            </a:r>
          </a:p>
        </p:txBody>
      </p:sp>
      <p:sp>
        <p:nvSpPr>
          <p:cNvPr id="78851" name="Zástupný obsah 2">
            <a:extLst>
              <a:ext uri="{FF2B5EF4-FFF2-40B4-BE49-F238E27FC236}">
                <a16:creationId xmlns:a16="http://schemas.microsoft.com/office/drawing/2014/main" id="{7ED8231B-B481-2254-877A-6E3670C7BF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4462" y="1125538"/>
            <a:ext cx="10325588" cy="554355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cs-CZ" altLang="cs-CZ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listopadu 1942</a:t>
            </a:r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anglo-americká operace </a:t>
            </a:r>
            <a:r>
              <a:rPr lang="cs-CZ" altLang="cs-CZ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Torch</a:t>
            </a:r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vylodění v severní Africe (= území pod správnou vichystické Francie, formálně spojence Německa)</a:t>
            </a:r>
          </a:p>
          <a:p>
            <a:pPr eaLnBrk="1" hangingPunct="1"/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Cíl operace = ovládnutí severní Afriky a zajistit podmínky pro postup proti Itálii („měkký podbřišek Německa“)</a:t>
            </a:r>
          </a:p>
          <a:p>
            <a:pPr eaLnBrk="1" hangingPunct="1"/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Tři invazní svazy: západní (Maroko), střední (západní Alžírsko) a východní (východní Alžírsko): velitel gen. Dwight D. Eisenhower</a:t>
            </a:r>
          </a:p>
          <a:p>
            <a:pPr eaLnBrk="1" hangingPunct="1"/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vylodění boje proti jednotkám vichystické Francie, ale jejich přechod na stranu Spojenců, poté boje s německými jednotkami: bitva v průsmyku </a:t>
            </a:r>
            <a:r>
              <a:rPr lang="cs-CZ" altLang="cs-CZ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Kaserín</a:t>
            </a:r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altLang="cs-CZ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 až 25. únor 1943</a:t>
            </a:r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/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Paralelní postup britských sil z Egypta přes Libyi (gen. Bernard Montgomery) = ústup německých jednotek do Tuniska</a:t>
            </a:r>
          </a:p>
          <a:p>
            <a:pPr eaLnBrk="1" hangingPunct="1"/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Tunisku dne </a:t>
            </a:r>
            <a:r>
              <a:rPr lang="cs-CZ" altLang="cs-CZ" sz="23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května 1943</a:t>
            </a:r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kapituloval německý </a:t>
            </a:r>
            <a:r>
              <a:rPr lang="cs-CZ" altLang="cs-CZ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Afrikakorps</a:t>
            </a:r>
            <a:r>
              <a:rPr lang="cs-CZ" altLang="cs-CZ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italské jednotky = konec severoafrické fronty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Obrázek 6">
            <a:extLst>
              <a:ext uri="{FF2B5EF4-FFF2-40B4-BE49-F238E27FC236}">
                <a16:creationId xmlns:a16="http://schemas.microsoft.com/office/drawing/2014/main" id="{93F59C96-D158-175E-63E5-4DFD71503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114300"/>
            <a:ext cx="3751262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Nadpis 1">
            <a:extLst>
              <a:ext uri="{FF2B5EF4-FFF2-40B4-BE49-F238E27FC236}">
                <a16:creationId xmlns:a16="http://schemas.microsoft.com/office/drawing/2014/main" id="{EBD53784-1711-21BC-94C4-EDFFE47F33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9876" name="Zástupný obsah 3">
            <a:extLst>
              <a:ext uri="{FF2B5EF4-FFF2-40B4-BE49-F238E27FC236}">
                <a16:creationId xmlns:a16="http://schemas.microsoft.com/office/drawing/2014/main" id="{CC978615-87A5-23EB-D861-B7AE43DDB6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064" y="4197351"/>
            <a:ext cx="4918075" cy="2447925"/>
          </a:xfrm>
        </p:spPr>
      </p:pic>
      <p:pic>
        <p:nvPicPr>
          <p:cNvPr id="79877" name="Obrázek 4">
            <a:extLst>
              <a:ext uri="{FF2B5EF4-FFF2-40B4-BE49-F238E27FC236}">
                <a16:creationId xmlns:a16="http://schemas.microsoft.com/office/drawing/2014/main" id="{3446E547-C3FE-823A-DEF2-C6C64B2FE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6" y="2562226"/>
            <a:ext cx="3751263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Obrázek 5">
            <a:extLst>
              <a:ext uri="{FF2B5EF4-FFF2-40B4-BE49-F238E27FC236}">
                <a16:creationId xmlns:a16="http://schemas.microsoft.com/office/drawing/2014/main" id="{C954D9C0-BD1F-5599-6C93-A2EE1BD2D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6"/>
          <a:stretch>
            <a:fillRect/>
          </a:stretch>
        </p:blipFill>
        <p:spPr bwMode="auto">
          <a:xfrm>
            <a:off x="1631951" y="114301"/>
            <a:ext cx="4918075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>
            <a:extLst>
              <a:ext uri="{FF2B5EF4-FFF2-40B4-BE49-F238E27FC236}">
                <a16:creationId xmlns:a16="http://schemas.microsoft.com/office/drawing/2014/main" id="{B9BBF816-523A-3054-157A-BE7D2E465A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188914"/>
            <a:ext cx="7562850" cy="11525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Zvrat válečné situace v průběhu druhé světové války</a:t>
            </a:r>
          </a:p>
        </p:txBody>
      </p:sp>
      <p:sp>
        <p:nvSpPr>
          <p:cNvPr id="80899" name="Zástupný obsah 2">
            <a:extLst>
              <a:ext uri="{FF2B5EF4-FFF2-40B4-BE49-F238E27FC236}">
                <a16:creationId xmlns:a16="http://schemas.microsoft.com/office/drawing/2014/main" id="{E64A9CDF-5AC4-5327-32CA-17768F8860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3877" y="1268414"/>
            <a:ext cx="10144737" cy="5545137"/>
          </a:xfrm>
        </p:spPr>
        <p:txBody>
          <a:bodyPr/>
          <a:lstStyle/>
          <a:p>
            <a:pPr algn="just" eaLnBrk="1" hangingPunct="1"/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Přelom let 1942 a 1943 = obrat ve válce na všech hlavních frontách:</a:t>
            </a:r>
          </a:p>
          <a:p>
            <a:pPr algn="just" eaLnBrk="1" hangingPunct="1"/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Východní fronta</a:t>
            </a:r>
          </a:p>
          <a:p>
            <a:pPr algn="just" eaLnBrk="1" hangingPunct="1"/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Listopad 1942 – sovětská ofenzíva u Stalingradu, leden 1943 – kapitulace 6. armády</a:t>
            </a:r>
          </a:p>
          <a:p>
            <a:pPr algn="just" eaLnBrk="1" hangingPunct="1"/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Severoafrická fronta</a:t>
            </a:r>
          </a:p>
          <a:p>
            <a:pPr algn="just" eaLnBrk="1" hangingPunct="1"/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Listopad 1942 – vylodění Spojenců v Maroku a Alžírsku, britská ofenzíva v Libyi, květen 1943 – kapitulace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Afrikakorpsu</a:t>
            </a:r>
            <a:endParaRPr lang="cs-CZ" alt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Tichomořská fronta</a:t>
            </a:r>
          </a:p>
          <a:p>
            <a:pPr algn="just" eaLnBrk="1" hangingPunct="1"/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Srpen 1942 – zahájení bojů o ostrov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Guadalcanal</a:t>
            </a:r>
            <a:r>
              <a:rPr lang="cs-CZ" alt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únor 1943 – porážka japonských sil na ostrově </a:t>
            </a:r>
            <a:r>
              <a:rPr lang="cs-CZ" alt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Guadalcanal</a:t>
            </a:r>
            <a:endParaRPr lang="cs-CZ" altLang="cs-CZ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Zástupný symbol pro obsah 3" descr="dieppe_map_operation_jubilee.jpg">
            <a:extLst>
              <a:ext uri="{FF2B5EF4-FFF2-40B4-BE49-F238E27FC236}">
                <a16:creationId xmlns:a16="http://schemas.microsoft.com/office/drawing/2014/main" id="{0AADE6E1-5AAF-ED64-0E4E-0E9904702E2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765176"/>
            <a:ext cx="9144000" cy="6092825"/>
          </a:xfrm>
        </p:spPr>
      </p:pic>
      <p:sp>
        <p:nvSpPr>
          <p:cNvPr id="81923" name="TextovéPole 1">
            <a:extLst>
              <a:ext uri="{FF2B5EF4-FFF2-40B4-BE49-F238E27FC236}">
                <a16:creationId xmlns:a16="http://schemas.microsoft.com/office/drawing/2014/main" id="{F8C35351-F01C-89C4-44C4-5633B2166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8" y="0"/>
            <a:ext cx="7129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Vylodění u Dieppe 1942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35DA06AA-E51A-7833-7A3C-6E4DEA02E1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43250" y="1"/>
            <a:ext cx="6337300" cy="765175"/>
          </a:xfrm>
        </p:spPr>
        <p:txBody>
          <a:bodyPr/>
          <a:lstStyle/>
          <a:p>
            <a:pPr eaLnBrk="1" hangingPunct="1"/>
            <a:r>
              <a:rPr lang="cs-CZ" altLang="cs-CZ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Fall Blau – jižní Rusko 1942</a:t>
            </a:r>
            <a:endParaRPr lang="en-US" altLang="cs-CZ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4B822E8-58F1-4818-32D6-212019D5CF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092" y="765176"/>
            <a:ext cx="10094059" cy="6092825"/>
          </a:xfrm>
        </p:spPr>
        <p:txBody>
          <a:bodyPr rtlCol="0">
            <a:normAutofit/>
          </a:bodyPr>
          <a:lstStyle/>
          <a:p>
            <a:pPr>
              <a:spcBef>
                <a:spcPts val="1200"/>
              </a:spcBef>
              <a:defRPr/>
            </a:pP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Po bitvě před Moskvou strategický pat</a:t>
            </a:r>
          </a:p>
          <a:p>
            <a:pPr>
              <a:spcBef>
                <a:spcPts val="1200"/>
              </a:spcBef>
              <a:defRPr/>
            </a:pP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Německý postup zastaven, sovětská strana zcela vyčerpána</a:t>
            </a:r>
          </a:p>
          <a:p>
            <a:pPr>
              <a:spcBef>
                <a:spcPts val="1200"/>
              </a:spcBef>
              <a:defRPr/>
            </a:pP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Dva hlavní směry postupu – Skupina armád A na Kavkaz, Skupina armád B na Stalingrad</a:t>
            </a:r>
          </a:p>
          <a:p>
            <a:pPr>
              <a:spcBef>
                <a:spcPts val="1200"/>
              </a:spcBef>
              <a:defRPr/>
            </a:pP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Wehrmacht dosáhl Kavkazu (na hoře Elbrus vyvěšena německá vlajka) a Volhy (města Stalingrad) = hlavní zásobovací tepna evropského Ruska</a:t>
            </a:r>
          </a:p>
          <a:p>
            <a:pPr>
              <a:spcBef>
                <a:spcPts val="1200"/>
              </a:spcBef>
              <a:defRPr/>
            </a:pP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Na léto 1942 příprava další ofenzívy, </a:t>
            </a:r>
            <a:r>
              <a:rPr lang="cs-CZ" altLang="cs-CZ" sz="2200" b="1" dirty="0" err="1">
                <a:latin typeface="Times New Roman" pitchFamily="18" charset="0"/>
                <a:cs typeface="Times New Roman" pitchFamily="18" charset="0"/>
              </a:rPr>
              <a:t>Fall</a:t>
            </a: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2200" b="1" dirty="0" err="1">
                <a:latin typeface="Times New Roman" pitchFamily="18" charset="0"/>
                <a:cs typeface="Times New Roman" pitchFamily="18" charset="0"/>
              </a:rPr>
              <a:t>Blau</a:t>
            </a: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 (Modrý).</a:t>
            </a:r>
          </a:p>
          <a:p>
            <a:pPr lvl="1">
              <a:spcBef>
                <a:spcPts val="1200"/>
              </a:spcBef>
              <a:defRPr/>
            </a:pP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Hlavní cíl operace = ovládnutí ropných polí v Kaspickém moři (Baku) a hospodářské vyčerpání Sovětského svazu.</a:t>
            </a:r>
          </a:p>
          <a:p>
            <a:pPr marL="457200" lvl="1" indent="0">
              <a:spcBef>
                <a:spcPts val="1200"/>
              </a:spcBef>
              <a:buNone/>
              <a:defRPr/>
            </a:pP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Operace zahájena </a:t>
            </a:r>
            <a:r>
              <a:rPr lang="cs-CZ" altLang="cs-CZ" sz="2200" b="1" u="sng" dirty="0">
                <a:latin typeface="Times New Roman" pitchFamily="18" charset="0"/>
                <a:cs typeface="Times New Roman" pitchFamily="18" charset="0"/>
              </a:rPr>
              <a:t>28. června 1942</a:t>
            </a:r>
          </a:p>
          <a:p>
            <a:pPr marL="457200" lvl="1" indent="0">
              <a:spcBef>
                <a:spcPts val="1200"/>
              </a:spcBef>
              <a:buNone/>
              <a:defRPr/>
            </a:pPr>
            <a:r>
              <a:rPr lang="cs-CZ" altLang="cs-CZ" sz="2200" b="1" dirty="0">
                <a:latin typeface="Times New Roman" pitchFamily="18" charset="0"/>
                <a:cs typeface="Times New Roman" pitchFamily="18" charset="0"/>
              </a:rPr>
              <a:t>Skupina armád A na Kavkaz. Skupina armád B na Stalingrad.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  <a:defRPr/>
            </a:pPr>
            <a:endParaRPr lang="cs-CZ" altLang="cs-CZ" sz="22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>
            <a:extLst>
              <a:ext uri="{FF2B5EF4-FFF2-40B4-BE49-F238E27FC236}">
                <a16:creationId xmlns:a16="http://schemas.microsoft.com/office/drawing/2014/main" id="{FAFEAEF1-9DDD-FA45-D0C3-6B5B70495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27350" y="115888"/>
            <a:ext cx="6553200" cy="1814512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Italské tažení 1943-1945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99A28B-BCF2-3357-7522-84C6948A6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" y="620714"/>
            <a:ext cx="10456985" cy="6048375"/>
          </a:xfrm>
        </p:spPr>
        <p:txBody>
          <a:bodyPr/>
          <a:lstStyle/>
          <a:p>
            <a:pPr algn="just" eaLnBrk="1" hangingPunct="1">
              <a:defRPr/>
            </a:pPr>
            <a:r>
              <a:rPr lang="cs-CZ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Operace Husky: vylodění britských a amerických vojsk na Sicílii</a:t>
            </a:r>
          </a:p>
          <a:p>
            <a:pPr algn="just" eaLnBrk="1" hangingPunct="1">
              <a:defRPr/>
            </a:pPr>
            <a:r>
              <a:rPr lang="cs-CZ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Zahájeno </a:t>
            </a:r>
            <a:r>
              <a:rPr lang="cs-CZ" sz="235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července 1943</a:t>
            </a:r>
            <a:r>
              <a:rPr lang="cs-CZ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boje proti italským a německým jednotkám; dne </a:t>
            </a:r>
            <a:r>
              <a:rPr lang="cs-CZ" sz="235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 srpna 1943</a:t>
            </a:r>
            <a:r>
              <a:rPr lang="cs-CZ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německý ústup na apeninský poloostrov</a:t>
            </a:r>
          </a:p>
          <a:p>
            <a:pPr algn="just" eaLnBrk="1" hangingPunct="1">
              <a:defRPr/>
            </a:pPr>
            <a:r>
              <a:rPr lang="cs-CZ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září 1943 spojenecký postup na italský poloostrov</a:t>
            </a:r>
          </a:p>
          <a:p>
            <a:pPr algn="just" eaLnBrk="1" hangingPunct="1">
              <a:defRPr/>
            </a:pPr>
            <a:r>
              <a:rPr lang="cs-CZ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sz="235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září 1943</a:t>
            </a:r>
            <a:r>
              <a:rPr lang="cs-CZ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překročení Messinského průlivu a dne </a:t>
            </a:r>
            <a:r>
              <a:rPr lang="cs-CZ" sz="235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září 1943</a:t>
            </a:r>
            <a:r>
              <a:rPr lang="cs-CZ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vylodění u Salerna a </a:t>
            </a:r>
            <a:r>
              <a:rPr lang="cs-CZ" sz="235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září</a:t>
            </a:r>
            <a:r>
              <a:rPr lang="cs-CZ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Tarentu</a:t>
            </a:r>
          </a:p>
          <a:p>
            <a:pPr algn="just" eaLnBrk="1" hangingPunct="1">
              <a:defRPr/>
            </a:pPr>
            <a:r>
              <a:rPr lang="cs-CZ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Pád Mussoliniho vlády, Itálie vyhlašuje válku Německu</a:t>
            </a:r>
          </a:p>
          <a:p>
            <a:pPr algn="just" eaLnBrk="1" hangingPunct="1">
              <a:defRPr/>
            </a:pPr>
            <a:r>
              <a:rPr lang="cs-CZ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Spojenecký postup zastaven v prosinci 1943 na Gustavově linii</a:t>
            </a:r>
          </a:p>
          <a:p>
            <a:pPr algn="just" eaLnBrk="1" hangingPunct="1">
              <a:defRPr/>
            </a:pPr>
            <a:r>
              <a:rPr lang="cs-CZ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Hlavní opěrný bod = hora Monte </a:t>
            </a:r>
            <a:r>
              <a:rPr lang="cs-CZ" sz="2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Cassino</a:t>
            </a:r>
            <a:r>
              <a:rPr lang="cs-CZ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vylodění Američanů u </a:t>
            </a:r>
            <a:r>
              <a:rPr lang="cs-CZ" sz="2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Ancia</a:t>
            </a:r>
            <a:r>
              <a:rPr lang="cs-CZ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35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 ledna 1944</a:t>
            </a:r>
            <a:r>
              <a:rPr lang="cs-CZ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cíl = obejít Monte </a:t>
            </a:r>
            <a:r>
              <a:rPr lang="cs-CZ" sz="2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Cassino</a:t>
            </a:r>
            <a:r>
              <a:rPr lang="cs-CZ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ale katastrofa (vysoké ztráty); ve dnech </a:t>
            </a:r>
            <a:r>
              <a:rPr lang="cs-CZ" sz="235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 února až 18. května 1944</a:t>
            </a:r>
            <a:r>
              <a:rPr lang="cs-CZ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boje o Monte </a:t>
            </a:r>
            <a:r>
              <a:rPr lang="cs-CZ" sz="2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Cassino</a:t>
            </a:r>
            <a:endParaRPr lang="cs-CZ" sz="2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r>
              <a:rPr lang="cs-CZ" sz="2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Poslední obranná linie Wehrmachtu v Itálii proražena až </a:t>
            </a:r>
            <a:r>
              <a:rPr lang="cs-CZ" sz="235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dubnu 1945</a:t>
            </a:r>
          </a:p>
          <a:p>
            <a:pPr eaLnBrk="1" hangingPunct="1"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Obrázek 1">
            <a:extLst>
              <a:ext uri="{FF2B5EF4-FFF2-40B4-BE49-F238E27FC236}">
                <a16:creationId xmlns:a16="http://schemas.microsoft.com/office/drawing/2014/main" id="{BEF640C7-B4C1-6555-CA93-74A51F13A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0714"/>
            <a:ext cx="91440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199C954-DC78-7269-38E3-83CE2ACA0E45}"/>
              </a:ext>
            </a:extLst>
          </p:cNvPr>
          <p:cNvSpPr txBox="1"/>
          <p:nvPr/>
        </p:nvSpPr>
        <p:spPr>
          <a:xfrm>
            <a:off x="3575050" y="44451"/>
            <a:ext cx="61214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36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Italské tažení 1943-1945</a:t>
            </a:r>
            <a:endParaRPr lang="cs-CZ" sz="2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1">
            <a:extLst>
              <a:ext uri="{FF2B5EF4-FFF2-40B4-BE49-F238E27FC236}">
                <a16:creationId xmlns:a16="http://schemas.microsoft.com/office/drawing/2014/main" id="{C2963CD1-4BD8-C203-171B-308591D9A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86019" name="Zástupný obsah 3">
            <a:extLst>
              <a:ext uri="{FF2B5EF4-FFF2-40B4-BE49-F238E27FC236}">
                <a16:creationId xmlns:a16="http://schemas.microsoft.com/office/drawing/2014/main" id="{E8FF98CA-8910-AB03-D089-C21196E57C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33339"/>
            <a:ext cx="8856663" cy="6846887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Nadpis 1">
            <a:extLst>
              <a:ext uri="{FF2B5EF4-FFF2-40B4-BE49-F238E27FC236}">
                <a16:creationId xmlns:a16="http://schemas.microsoft.com/office/drawing/2014/main" id="{765BBCE6-4F75-BB0E-C7BF-015C4A1A6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87713" y="1"/>
            <a:ext cx="5903912" cy="836613"/>
          </a:xfrm>
        </p:spPr>
        <p:txBody>
          <a:bodyPr/>
          <a:lstStyle/>
          <a:p>
            <a:pPr algn="ctr"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Monte Cassino</a:t>
            </a:r>
          </a:p>
        </p:txBody>
      </p:sp>
      <p:pic>
        <p:nvPicPr>
          <p:cNvPr id="87043" name="Zástupný obsah 3">
            <a:extLst>
              <a:ext uri="{FF2B5EF4-FFF2-40B4-BE49-F238E27FC236}">
                <a16:creationId xmlns:a16="http://schemas.microsoft.com/office/drawing/2014/main" id="{A318DEF6-8245-2121-16FB-03B530F627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620714"/>
            <a:ext cx="9144000" cy="6237287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Nadpis 1">
            <a:extLst>
              <a:ext uri="{FF2B5EF4-FFF2-40B4-BE49-F238E27FC236}">
                <a16:creationId xmlns:a16="http://schemas.microsoft.com/office/drawing/2014/main" id="{320690CB-5A90-7BC4-28D0-F9B423CAE1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6" y="115888"/>
            <a:ext cx="8353425" cy="792162"/>
          </a:xfrm>
        </p:spPr>
        <p:txBody>
          <a:bodyPr/>
          <a:lstStyle/>
          <a:p>
            <a:pPr algn="ctr" eaLnBrk="1" hangingPunct="1"/>
            <a:r>
              <a:rPr lang="pl-PL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Bitva v Kurském oblouku 1943</a:t>
            </a:r>
            <a:endParaRPr lang="cs-CZ" altLang="cs-CZ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61E9F1-5D97-88C8-6ADB-466F74882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8" y="692150"/>
            <a:ext cx="10419374" cy="6049962"/>
          </a:xfrm>
        </p:spPr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cs-CZ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rozsáhlých vojenských kampaních v zimě 1943 obě strany vyčerpány, Wehrmacht využívá výhodnější průběh frontové linie, tj. oblouk kolem města Kursk = operace Citadela: obklíčit a zničit sovětská vojska</a:t>
            </a:r>
          </a:p>
          <a:p>
            <a:pPr algn="just" eaLnBrk="1" hangingPunct="1">
              <a:defRPr/>
            </a:pPr>
            <a:r>
              <a:rPr lang="cs-CZ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Velení Rudé armády odhalilo německé záměry = důkladná příprava: tři obranné linie</a:t>
            </a:r>
          </a:p>
          <a:p>
            <a:pPr algn="just" eaLnBrk="1" hangingPunct="1">
              <a:defRPr/>
            </a:pPr>
            <a:r>
              <a:rPr lang="cs-CZ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Operace zahájena dne </a:t>
            </a:r>
            <a:r>
              <a:rPr lang="cs-CZ" sz="225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července 1943</a:t>
            </a:r>
          </a:p>
          <a:p>
            <a:pPr algn="just" eaLnBrk="1" hangingPunct="1">
              <a:defRPr/>
            </a:pPr>
            <a:r>
              <a:rPr lang="cs-CZ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Skupina armád Střed = prorazit severní úsek fronty a postupovat na Kursk ze severu, postup však zastaven po 10 km</a:t>
            </a:r>
          </a:p>
          <a:p>
            <a:pPr algn="just" eaLnBrk="1" hangingPunct="1">
              <a:defRPr/>
            </a:pPr>
            <a:r>
              <a:rPr lang="cs-CZ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Skupina armád Jih = prorazit jižní úsek fronty a postupovat na Kursk z jihu</a:t>
            </a:r>
          </a:p>
          <a:p>
            <a:pPr algn="just" eaLnBrk="1" hangingPunct="1">
              <a:defRPr/>
            </a:pPr>
            <a:r>
              <a:rPr lang="cs-CZ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Zde proraženy dvě obranné linie, u </a:t>
            </a:r>
            <a:r>
              <a:rPr lang="cs-CZ" sz="22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Prochorovky</a:t>
            </a:r>
            <a:r>
              <a:rPr lang="cs-CZ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dne </a:t>
            </a:r>
            <a:r>
              <a:rPr lang="cs-CZ" sz="225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července 1943</a:t>
            </a:r>
            <a:r>
              <a:rPr lang="cs-CZ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boje o překročení třetí linie = největší tanková bitva druhé světové války, zastavení německého postupu</a:t>
            </a:r>
          </a:p>
          <a:p>
            <a:pPr algn="just" eaLnBrk="1" hangingPunct="1">
              <a:defRPr/>
            </a:pPr>
            <a:r>
              <a:rPr lang="cs-CZ" sz="22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Přes značně vyšší ztráty Rudé armády Wehrmacht vyčerpán a definitivně ztrácí na východním bojišti iniciativu</a:t>
            </a:r>
          </a:p>
          <a:p>
            <a:pPr eaLnBrk="1" hangingPunct="1">
              <a:defRPr/>
            </a:pPr>
            <a:endParaRPr lang="cs-CZ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Obrázek 1">
            <a:extLst>
              <a:ext uri="{FF2B5EF4-FFF2-40B4-BE49-F238E27FC236}">
                <a16:creationId xmlns:a16="http://schemas.microsoft.com/office/drawing/2014/main" id="{7F3C56EA-239E-490F-7B28-3E729C532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Obrázek 5">
            <a:extLst>
              <a:ext uri="{FF2B5EF4-FFF2-40B4-BE49-F238E27FC236}">
                <a16:creationId xmlns:a16="http://schemas.microsoft.com/office/drawing/2014/main" id="{B6FA9342-C5BF-49D3-4371-86950EF39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46038"/>
            <a:ext cx="3541712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Nadpis 1">
            <a:extLst>
              <a:ext uri="{FF2B5EF4-FFF2-40B4-BE49-F238E27FC236}">
                <a16:creationId xmlns:a16="http://schemas.microsoft.com/office/drawing/2014/main" id="{2544428D-8302-52E3-0E93-BB96D368F3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0116" name="Zástupný obsah 3">
            <a:extLst>
              <a:ext uri="{FF2B5EF4-FFF2-40B4-BE49-F238E27FC236}">
                <a16:creationId xmlns:a16="http://schemas.microsoft.com/office/drawing/2014/main" id="{25058353-09A9-BAC6-E769-036C2DBFA4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75" y="34926"/>
            <a:ext cx="4897438" cy="3311525"/>
          </a:xfrm>
        </p:spPr>
      </p:pic>
      <p:pic>
        <p:nvPicPr>
          <p:cNvPr id="90117" name="Obrázek 4">
            <a:extLst>
              <a:ext uri="{FF2B5EF4-FFF2-40B4-BE49-F238E27FC236}">
                <a16:creationId xmlns:a16="http://schemas.microsoft.com/office/drawing/2014/main" id="{BCB17DC4-953B-C2EF-3A5A-66D00BBA4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63" y="3346450"/>
            <a:ext cx="58166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Obrázek 2">
            <a:extLst>
              <a:ext uri="{FF2B5EF4-FFF2-40B4-BE49-F238E27FC236}">
                <a16:creationId xmlns:a16="http://schemas.microsoft.com/office/drawing/2014/main" id="{CFDA9B91-07B5-DD88-457D-1B805659B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4543" r="5193" b="10442"/>
          <a:stretch>
            <a:fillRect/>
          </a:stretch>
        </p:blipFill>
        <p:spPr bwMode="auto">
          <a:xfrm>
            <a:off x="7104063" y="3346450"/>
            <a:ext cx="32702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Nadpis 1">
            <a:extLst>
              <a:ext uri="{FF2B5EF4-FFF2-40B4-BE49-F238E27FC236}">
                <a16:creationId xmlns:a16="http://schemas.microsoft.com/office/drawing/2014/main" id="{E68504D7-AA04-8114-A768-F1D875E37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1139" name="Zástupný obsah 3">
            <a:extLst>
              <a:ext uri="{FF2B5EF4-FFF2-40B4-BE49-F238E27FC236}">
                <a16:creationId xmlns:a16="http://schemas.microsoft.com/office/drawing/2014/main" id="{56EA8B87-6A3D-E4E4-2378-BCAE50C9A4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44450"/>
            <a:ext cx="8701088" cy="681355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Nadpis 1">
            <a:extLst>
              <a:ext uri="{FF2B5EF4-FFF2-40B4-BE49-F238E27FC236}">
                <a16:creationId xmlns:a16="http://schemas.microsoft.com/office/drawing/2014/main" id="{78CB839C-4A03-2E3E-D44E-2B98C592D2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2163" name="Zástupný obsah 3">
            <a:extLst>
              <a:ext uri="{FF2B5EF4-FFF2-40B4-BE49-F238E27FC236}">
                <a16:creationId xmlns:a16="http://schemas.microsoft.com/office/drawing/2014/main" id="{4C036184-BB6A-E614-63BE-10C8EC989D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0"/>
            <a:ext cx="8856663" cy="68580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1">
            <a:extLst>
              <a:ext uri="{FF2B5EF4-FFF2-40B4-BE49-F238E27FC236}">
                <a16:creationId xmlns:a16="http://schemas.microsoft.com/office/drawing/2014/main" id="{42C95179-29A0-C8E0-9FB2-E84180628A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1" y="188914"/>
            <a:ext cx="7058025" cy="1741487"/>
          </a:xfrm>
        </p:spPr>
        <p:txBody>
          <a:bodyPr/>
          <a:lstStyle/>
          <a:p>
            <a:pPr algn="ctr"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Strategické bombardování</a:t>
            </a:r>
          </a:p>
        </p:txBody>
      </p:sp>
      <p:sp>
        <p:nvSpPr>
          <p:cNvPr id="93187" name="Zástupný obsah 2">
            <a:extLst>
              <a:ext uri="{FF2B5EF4-FFF2-40B4-BE49-F238E27FC236}">
                <a16:creationId xmlns:a16="http://schemas.microsoft.com/office/drawing/2014/main" id="{29E24567-C5D7-D482-3C4D-BDF7BA9A62C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8491" y="765174"/>
            <a:ext cx="10425723" cy="6092825"/>
          </a:xfrm>
        </p:spPr>
        <p:txBody>
          <a:bodyPr/>
          <a:lstStyle/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poloviny roku 1942 působilo v Evropě americké letectvo USAAF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téže době se začala projevovat rostoucí účinnost bombardování v důsledku zvyšování počtu bombardérů, vylepšování technických prostředků a posilování eskort doprovodných stíhaček 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důvodu kriticky nízké efektivity útoků na německé továrny přešli Britové z RAF na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počátku roku 1942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 plošným náletům na německá města.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září 1943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byl náletům vystaven také Berlín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důvodu vzdušných útoků zemřelo v Německu kolem 600 000 civilistů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Přesto ochromení německé průmyslové produkce následkem rozvratu morálky, jež bylo hlavním cílem strategického bombardování, nenastalo dříve než na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jaře 1945</a:t>
            </a: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>
            <a:extLst>
              <a:ext uri="{FF2B5EF4-FFF2-40B4-BE49-F238E27FC236}">
                <a16:creationId xmlns:a16="http://schemas.microsoft.com/office/drawing/2014/main" id="{1FE1320E-E576-3304-B67F-6D94028EAF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4515" name="Zástupný obsah 3">
            <a:extLst>
              <a:ext uri="{FF2B5EF4-FFF2-40B4-BE49-F238E27FC236}">
                <a16:creationId xmlns:a16="http://schemas.microsoft.com/office/drawing/2014/main" id="{2B11BFBB-C55F-7068-348B-B2F574391E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-20638"/>
            <a:ext cx="9144000" cy="6878638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1">
            <a:extLst>
              <a:ext uri="{FF2B5EF4-FFF2-40B4-BE49-F238E27FC236}">
                <a16:creationId xmlns:a16="http://schemas.microsoft.com/office/drawing/2014/main" id="{42249028-8005-28F7-BB2A-CA1D8CD718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4211" name="Zástupný obsah 4">
            <a:extLst>
              <a:ext uri="{FF2B5EF4-FFF2-40B4-BE49-F238E27FC236}">
                <a16:creationId xmlns:a16="http://schemas.microsoft.com/office/drawing/2014/main" id="{B8DCA44A-C8BB-0F23-9191-1D87C89675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1939" y="50801"/>
            <a:ext cx="5335587" cy="3432175"/>
          </a:xfrm>
        </p:spPr>
      </p:pic>
      <p:pic>
        <p:nvPicPr>
          <p:cNvPr id="94212" name="Obrázek 5">
            <a:extLst>
              <a:ext uri="{FF2B5EF4-FFF2-40B4-BE49-F238E27FC236}">
                <a16:creationId xmlns:a16="http://schemas.microsoft.com/office/drawing/2014/main" id="{CD042BCA-A07B-34DD-AF96-EB3E31FEA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6" y="53975"/>
            <a:ext cx="4676775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Obrázek 6">
            <a:extLst>
              <a:ext uri="{FF2B5EF4-FFF2-40B4-BE49-F238E27FC236}">
                <a16:creationId xmlns:a16="http://schemas.microsoft.com/office/drawing/2014/main" id="{B4F30402-0771-14ED-C782-049318D9D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6" y="3379789"/>
            <a:ext cx="4676775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Obrázek 7">
            <a:extLst>
              <a:ext uri="{FF2B5EF4-FFF2-40B4-BE49-F238E27FC236}">
                <a16:creationId xmlns:a16="http://schemas.microsoft.com/office/drawing/2014/main" id="{54A6238F-DBD8-F6AF-97FF-C6A2A7DF4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9" y="3368676"/>
            <a:ext cx="4459287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1">
            <a:extLst>
              <a:ext uri="{FF2B5EF4-FFF2-40B4-BE49-F238E27FC236}">
                <a16:creationId xmlns:a16="http://schemas.microsoft.com/office/drawing/2014/main" id="{F016F0E6-0351-B275-A303-2D65546172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15888"/>
            <a:ext cx="8243888" cy="1814512"/>
          </a:xfrm>
        </p:spPr>
        <p:txBody>
          <a:bodyPr/>
          <a:lstStyle/>
          <a:p>
            <a:pPr algn="ctr"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Vylodění v Normandii 1944</a:t>
            </a:r>
          </a:p>
        </p:txBody>
      </p:sp>
      <p:sp>
        <p:nvSpPr>
          <p:cNvPr id="95235" name="Zástupný obsah 2">
            <a:extLst>
              <a:ext uri="{FF2B5EF4-FFF2-40B4-BE49-F238E27FC236}">
                <a16:creationId xmlns:a16="http://schemas.microsoft.com/office/drawing/2014/main" id="{64859F33-B570-E045-5E73-03DCC66742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2862" y="765175"/>
            <a:ext cx="10427188" cy="5976938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Operace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Overlord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cíl = otevření druhé, západní fronty na evropském bojišti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Atlantické pobřeží opevněno = Atlantický val, ale nebyl dokončen, Němci očekávali vylodění v oblasti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Caen</a:t>
            </a:r>
            <a:endParaRPr lang="cs-CZ" alt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 „D“ stanoven (po odkladech) na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června 1944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Vylodění předcházely výsadky v noci na 6. června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americkém křídle (západ) 82. a 101. výsadková divize, na britském křídle (východ) 2. výsadková divize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Americký úsek – Utah 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Omaha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britský úsek – Gold a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Sword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kanadský úsek – Juno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Hlavního cíle dne dosaženo kolem poledne 6. června = vytvoření záchytných bodů na pobřeží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Boje v Normandii do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srpna 1944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průlom u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Avranches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rychlý postup do Francie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1">
            <a:extLst>
              <a:ext uri="{FF2B5EF4-FFF2-40B4-BE49-F238E27FC236}">
                <a16:creationId xmlns:a16="http://schemas.microsoft.com/office/drawing/2014/main" id="{43C8D72F-67B3-5A60-B7EC-2C70033B6C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6259" name="Zástupný obsah 3">
            <a:extLst>
              <a:ext uri="{FF2B5EF4-FFF2-40B4-BE49-F238E27FC236}">
                <a16:creationId xmlns:a16="http://schemas.microsoft.com/office/drawing/2014/main" id="{D371FEC2-614A-87CC-F804-6549C3F70E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44451"/>
            <a:ext cx="8785225" cy="6697663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Nadpis 1">
            <a:extLst>
              <a:ext uri="{FF2B5EF4-FFF2-40B4-BE49-F238E27FC236}">
                <a16:creationId xmlns:a16="http://schemas.microsoft.com/office/drawing/2014/main" id="{20232B8A-ED82-C489-F60F-DA6FFF5F4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7283" name="Zástupný obsah 3">
            <a:extLst>
              <a:ext uri="{FF2B5EF4-FFF2-40B4-BE49-F238E27FC236}">
                <a16:creationId xmlns:a16="http://schemas.microsoft.com/office/drawing/2014/main" id="{F0AB0353-BEA8-3C78-C692-9489C5A232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026" y="22225"/>
            <a:ext cx="4879975" cy="3881438"/>
          </a:xfrm>
        </p:spPr>
      </p:pic>
      <p:pic>
        <p:nvPicPr>
          <p:cNvPr id="97284" name="Obrázek 4">
            <a:extLst>
              <a:ext uri="{FF2B5EF4-FFF2-40B4-BE49-F238E27FC236}">
                <a16:creationId xmlns:a16="http://schemas.microsoft.com/office/drawing/2014/main" id="{B10CB58A-E595-BB4B-80E6-95D70C155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3429000"/>
            <a:ext cx="4471988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Obrázek 5">
            <a:extLst>
              <a:ext uri="{FF2B5EF4-FFF2-40B4-BE49-F238E27FC236}">
                <a16:creationId xmlns:a16="http://schemas.microsoft.com/office/drawing/2014/main" id="{70D9B71A-38F9-CFDA-163E-3C2370070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2226"/>
            <a:ext cx="4195762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Obrázek 6">
            <a:extLst>
              <a:ext uri="{FF2B5EF4-FFF2-40B4-BE49-F238E27FC236}">
                <a16:creationId xmlns:a16="http://schemas.microsoft.com/office/drawing/2014/main" id="{72CAA011-9474-696F-3552-2CA36E926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03664"/>
            <a:ext cx="4572000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Nadpis 1">
            <a:extLst>
              <a:ext uri="{FF2B5EF4-FFF2-40B4-BE49-F238E27FC236}">
                <a16:creationId xmlns:a16="http://schemas.microsoft.com/office/drawing/2014/main" id="{EFB4C084-D7AE-F734-B02F-140BF838FA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1951" y="0"/>
            <a:ext cx="9001125" cy="1930400"/>
          </a:xfrm>
        </p:spPr>
        <p:txBody>
          <a:bodyPr/>
          <a:lstStyle/>
          <a:p>
            <a:pPr algn="ctr"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Operace Bagration 1944 a Odersko-viselská operace 1945</a:t>
            </a:r>
          </a:p>
        </p:txBody>
      </p:sp>
      <p:sp>
        <p:nvSpPr>
          <p:cNvPr id="94211" name="Zástupný obsah 2">
            <a:extLst>
              <a:ext uri="{FF2B5EF4-FFF2-40B4-BE49-F238E27FC236}">
                <a16:creationId xmlns:a16="http://schemas.microsoft.com/office/drawing/2014/main" id="{ED051E11-7E3C-53A1-BDD6-3F55D71A38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1015" y="1125538"/>
            <a:ext cx="10349035" cy="5732462"/>
          </a:xfrm>
        </p:spPr>
        <p:txBody>
          <a:bodyPr/>
          <a:lstStyle/>
          <a:p>
            <a:pPr marL="0" indent="0" algn="just">
              <a:lnSpc>
                <a:spcPct val="90000"/>
              </a:lnSpc>
              <a:buNone/>
              <a:defRPr/>
            </a:pP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Operace </a:t>
            </a:r>
            <a:r>
              <a:rPr lang="cs-CZ" altLang="cs-CZ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Bagration</a:t>
            </a:r>
            <a:endParaRPr lang="cs-CZ" altLang="cs-CZ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just">
              <a:lnSpc>
                <a:spcPct val="90000"/>
              </a:lnSpc>
              <a:buNone/>
              <a:defRPr/>
            </a:pPr>
            <a:r>
              <a:rPr lang="cs-CZ" alt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Cíl operace = likvidace tzv. Běloruského balkonu a zde rozmístěné Skupiny armád Sever a ulehčit spojeneckým jednotkám v Normandii</a:t>
            </a:r>
          </a:p>
          <a:p>
            <a:pPr marL="457200" lvl="1" indent="0" algn="just">
              <a:lnSpc>
                <a:spcPct val="90000"/>
              </a:lnSpc>
              <a:buNone/>
              <a:defRPr/>
            </a:pPr>
            <a:r>
              <a:rPr lang="cs-CZ" alt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Jedna z 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největších operací Rudé armády</a:t>
            </a:r>
            <a:r>
              <a:rPr lang="cs-CZ" alt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2,5 miliónů mužů, 2200 tanků, 10 000 letadel a 31 000 děl; zahájena </a:t>
            </a:r>
            <a:r>
              <a:rPr lang="cs-CZ" altLang="cs-CZ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 června 1944</a:t>
            </a:r>
          </a:p>
          <a:p>
            <a:pPr marL="457200" lvl="1" indent="0" algn="just">
              <a:lnSpc>
                <a:spcPct val="90000"/>
              </a:lnSpc>
              <a:buNone/>
              <a:defRPr/>
            </a:pPr>
            <a:r>
              <a:rPr lang="cs-CZ" alt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Počátkem srpna Rudá armáda v blízkosti Varšavy, zde vypuká 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varšavské povstání</a:t>
            </a:r>
            <a:r>
              <a:rPr lang="cs-CZ" alt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přestože Rudá armáda stála na varšavském předměstí Praga (zastavení postupu dne </a:t>
            </a:r>
            <a:r>
              <a:rPr lang="cs-CZ" altLang="cs-CZ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29. srpna 1944</a:t>
            </a:r>
            <a:r>
              <a:rPr lang="cs-CZ" alt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umožnila Wehrmachtu povstání potlačit</a:t>
            </a:r>
          </a:p>
          <a:p>
            <a:pPr marL="0" indent="0" algn="just">
              <a:buNone/>
              <a:defRPr/>
            </a:pP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Viselsko-oderská operace</a:t>
            </a:r>
          </a:p>
          <a:p>
            <a:pPr marL="457200" lvl="1" indent="0" algn="just">
              <a:buNone/>
              <a:defRPr/>
            </a:pPr>
            <a:r>
              <a:rPr lang="cs-CZ" alt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Cíl operace = vytvořit nástupiště pro dobytí německého hlavního města</a:t>
            </a:r>
          </a:p>
          <a:p>
            <a:pPr marL="457200" lvl="1" indent="0" algn="just">
              <a:buNone/>
              <a:defRPr/>
            </a:pPr>
            <a:r>
              <a:rPr lang="cs-CZ" alt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Operace zahájena dne </a:t>
            </a:r>
            <a:r>
              <a:rPr lang="cs-CZ" altLang="cs-CZ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ledna 1945</a:t>
            </a:r>
            <a:r>
              <a:rPr lang="cs-CZ" alt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jedna z nejrychlejších operací druhé světové války, dne </a:t>
            </a:r>
            <a:r>
              <a:rPr lang="cs-CZ" altLang="cs-CZ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 ledna 1945</a:t>
            </a:r>
            <a:r>
              <a:rPr lang="cs-CZ" alt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překročení Odra </a:t>
            </a:r>
            <a:r>
              <a:rPr lang="cs-CZ" altLang="cs-CZ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(= celkový postup 400 km)</a:t>
            </a:r>
          </a:p>
          <a:p>
            <a:pPr eaLnBrk="1" hangingPunct="1"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Nadpis 1">
            <a:extLst>
              <a:ext uri="{FF2B5EF4-FFF2-40B4-BE49-F238E27FC236}">
                <a16:creationId xmlns:a16="http://schemas.microsoft.com/office/drawing/2014/main" id="{59045A73-286D-32EE-16CC-BED2093599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9331" name="Zástupný obsah 3">
            <a:extLst>
              <a:ext uri="{FF2B5EF4-FFF2-40B4-BE49-F238E27FC236}">
                <a16:creationId xmlns:a16="http://schemas.microsoft.com/office/drawing/2014/main" id="{D0E2557C-A592-ACF6-86CC-22BB85F5B9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15888"/>
            <a:ext cx="9036050" cy="6729412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Obrázek 4">
            <a:extLst>
              <a:ext uri="{FF2B5EF4-FFF2-40B4-BE49-F238E27FC236}">
                <a16:creationId xmlns:a16="http://schemas.microsoft.com/office/drawing/2014/main" id="{B483685E-E29D-4D52-AD48-8DA2FC136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1" b="9756"/>
          <a:stretch>
            <a:fillRect/>
          </a:stretch>
        </p:blipFill>
        <p:spPr bwMode="auto">
          <a:xfrm>
            <a:off x="1524001" y="115889"/>
            <a:ext cx="54641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Nadpis 1">
            <a:extLst>
              <a:ext uri="{FF2B5EF4-FFF2-40B4-BE49-F238E27FC236}">
                <a16:creationId xmlns:a16="http://schemas.microsoft.com/office/drawing/2014/main" id="{8549A43B-118A-61CA-BE09-1992D1DA67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0356" name="Zástupný obsah 3">
            <a:extLst>
              <a:ext uri="{FF2B5EF4-FFF2-40B4-BE49-F238E27FC236}">
                <a16:creationId xmlns:a16="http://schemas.microsoft.com/office/drawing/2014/main" id="{4F8628D6-2575-6BB4-B10B-BF2098F255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9" y="3357564"/>
            <a:ext cx="4344987" cy="3463925"/>
          </a:xfrm>
        </p:spPr>
      </p:pic>
      <p:pic>
        <p:nvPicPr>
          <p:cNvPr id="100357" name="Obrázek 5">
            <a:extLst>
              <a:ext uri="{FF2B5EF4-FFF2-40B4-BE49-F238E27FC236}">
                <a16:creationId xmlns:a16="http://schemas.microsoft.com/office/drawing/2014/main" id="{DB8141FF-CB10-2F21-89DF-33418C2CC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57564"/>
            <a:ext cx="4643438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Obrázek 6">
            <a:extLst>
              <a:ext uri="{FF2B5EF4-FFF2-40B4-BE49-F238E27FC236}">
                <a16:creationId xmlns:a16="http://schemas.microsoft.com/office/drawing/2014/main" id="{98739D3E-18F4-4415-DAC0-F709F7FEF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30175"/>
            <a:ext cx="38481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Obrázek 1">
            <a:extLst>
              <a:ext uri="{FF2B5EF4-FFF2-40B4-BE49-F238E27FC236}">
                <a16:creationId xmlns:a16="http://schemas.microsoft.com/office/drawing/2014/main" id="{AF63CDDB-37D5-61CD-E2D6-CD1DA3513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17550"/>
            <a:ext cx="9144000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ovéPole 1">
            <a:extLst>
              <a:ext uri="{FF2B5EF4-FFF2-40B4-BE49-F238E27FC236}">
                <a16:creationId xmlns:a16="http://schemas.microsoft.com/office/drawing/2014/main" id="{A7F695E2-7E6D-984E-98EE-431CEB175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4" y="1"/>
            <a:ext cx="68405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cs-CZ" altLang="cs-CZ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Spojenecký postup v roce 1944</a:t>
            </a:r>
            <a:endParaRPr lang="cs-CZ" altLang="cs-CZ" sz="36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ovéPole 1">
            <a:extLst>
              <a:ext uri="{FF2B5EF4-FFF2-40B4-BE49-F238E27FC236}">
                <a16:creationId xmlns:a16="http://schemas.microsoft.com/office/drawing/2014/main" id="{BB3A97AF-6946-A2F0-E56F-40CF29784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1"/>
            <a:ext cx="5092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cs-CZ" altLang="cs-CZ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Bitva v Ardenách 1944</a:t>
            </a:r>
            <a:endParaRPr lang="cs-CZ" altLang="cs-CZ" sz="3600"/>
          </a:p>
        </p:txBody>
      </p:sp>
      <p:sp>
        <p:nvSpPr>
          <p:cNvPr id="102403" name="TextovéPole 2">
            <a:extLst>
              <a:ext uri="{FF2B5EF4-FFF2-40B4-BE49-F238E27FC236}">
                <a16:creationId xmlns:a16="http://schemas.microsoft.com/office/drawing/2014/main" id="{6681A472-A82B-0916-DAA5-D35A26733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46" y="646113"/>
            <a:ext cx="10339754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ts val="12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Koncem roku 1944 se zastaven postup na východní i na západní frontě = konsolidace německých sil, příprava ofenzívy: operace </a:t>
            </a:r>
            <a:r>
              <a:rPr lang="cs-CZ" altLang="cs-CZ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Wacht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Rhein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(Stráž na Rýně)</a:t>
            </a:r>
          </a:p>
          <a:p>
            <a:pPr>
              <a:spcBef>
                <a:spcPts val="12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 = rychlý postup přes Ardeny a dobytí Antverp, tj. oddělení Američanů od Britů, fakticky opakování západního tažení z roku 1940</a:t>
            </a:r>
          </a:p>
          <a:p>
            <a:pPr>
              <a:spcBef>
                <a:spcPts val="12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Operace zahájena </a:t>
            </a:r>
            <a:r>
              <a:rPr lang="cs-CZ" altLang="cs-CZ" sz="2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prosince 1944.</a:t>
            </a:r>
            <a:endParaRPr lang="cs-CZ" altLang="cs-CZ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Těžiště postupu = 6. tanková armáda SS (</a:t>
            </a:r>
            <a:r>
              <a:rPr lang="cs-CZ" altLang="cs-CZ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Sepp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Dietrich)</a:t>
            </a:r>
          </a:p>
          <a:p>
            <a:pPr lvl="1">
              <a:spcBef>
                <a:spcPts val="12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Využití nepříznivého počasí, které neumožňuje využít vzdušnou převahu Spojenců</a:t>
            </a:r>
          </a:p>
          <a:p>
            <a:pPr lvl="1">
              <a:spcBef>
                <a:spcPts val="12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Obklíčení amerických jednotek: obléhání </a:t>
            </a:r>
            <a:r>
              <a:rPr lang="cs-CZ" altLang="cs-CZ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Bastogne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(zde 101. vzdušná divize)</a:t>
            </a:r>
          </a:p>
          <a:p>
            <a:pPr lvl="1">
              <a:spcBef>
                <a:spcPts val="12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Postup zastaven </a:t>
            </a:r>
            <a:r>
              <a:rPr lang="cs-CZ" altLang="cs-CZ" sz="2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21. prosince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 asi 50 km = neúspěch ofenzívy</a:t>
            </a:r>
          </a:p>
          <a:p>
            <a:pPr>
              <a:spcBef>
                <a:spcPts val="12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Během prosince a ledna 1945 další pokusy o získání iniciativ (zejm. </a:t>
            </a:r>
            <a:r>
              <a:rPr lang="cs-CZ" altLang="cs-CZ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Bodenplatte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ale bez výsledku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Obrázek 5">
            <a:extLst>
              <a:ext uri="{FF2B5EF4-FFF2-40B4-BE49-F238E27FC236}">
                <a16:creationId xmlns:a16="http://schemas.microsoft.com/office/drawing/2014/main" id="{84097EA5-08DF-E9C6-19F4-156B66D2F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5426"/>
            <a:ext cx="402590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Nadpis 1">
            <a:extLst>
              <a:ext uri="{FF2B5EF4-FFF2-40B4-BE49-F238E27FC236}">
                <a16:creationId xmlns:a16="http://schemas.microsoft.com/office/drawing/2014/main" id="{7120E6C9-AD46-CE79-D835-5A71A77E9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3428" name="Zástupný obsah 3">
            <a:extLst>
              <a:ext uri="{FF2B5EF4-FFF2-40B4-BE49-F238E27FC236}">
                <a16:creationId xmlns:a16="http://schemas.microsoft.com/office/drawing/2014/main" id="{E9439968-F234-99A2-7F31-D05F6BB77B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2751139"/>
            <a:ext cx="4025900" cy="3881437"/>
          </a:xfrm>
        </p:spPr>
      </p:pic>
      <p:pic>
        <p:nvPicPr>
          <p:cNvPr id="103429" name="Obrázek 4">
            <a:extLst>
              <a:ext uri="{FF2B5EF4-FFF2-40B4-BE49-F238E27FC236}">
                <a16:creationId xmlns:a16="http://schemas.microsoft.com/office/drawing/2014/main" id="{9749B99D-D4C8-22E5-6B36-053842538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225425"/>
            <a:ext cx="4475162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>
            <a:extLst>
              <a:ext uri="{FF2B5EF4-FFF2-40B4-BE49-F238E27FC236}">
                <a16:creationId xmlns:a16="http://schemas.microsoft.com/office/drawing/2014/main" id="{236E65D5-5583-A01B-929C-57D6CBF8FF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5539" name="Zástupný obsah 3">
            <a:extLst>
              <a:ext uri="{FF2B5EF4-FFF2-40B4-BE49-F238E27FC236}">
                <a16:creationId xmlns:a16="http://schemas.microsoft.com/office/drawing/2014/main" id="{EF3FF521-0A11-5BFD-5D06-F6926A72AB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5114" y="0"/>
            <a:ext cx="9132887" cy="68580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Nadpis 1">
            <a:extLst>
              <a:ext uri="{FF2B5EF4-FFF2-40B4-BE49-F238E27FC236}">
                <a16:creationId xmlns:a16="http://schemas.microsoft.com/office/drawing/2014/main" id="{A03DAC0B-6A6A-32D5-163D-85F0916E4A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8" y="115888"/>
            <a:ext cx="8064500" cy="1225550"/>
          </a:xfrm>
        </p:spPr>
        <p:txBody>
          <a:bodyPr/>
          <a:lstStyle/>
          <a:p>
            <a:pPr algn="ctr"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Překročení Rýnu a vojenská porážka Německa 1945</a:t>
            </a:r>
          </a:p>
        </p:txBody>
      </p:sp>
      <p:sp>
        <p:nvSpPr>
          <p:cNvPr id="104451" name="Zástupný obsah 2">
            <a:extLst>
              <a:ext uri="{FF2B5EF4-FFF2-40B4-BE49-F238E27FC236}">
                <a16:creationId xmlns:a16="http://schemas.microsoft.com/office/drawing/2014/main" id="{58B35F44-4287-78AD-C088-19D95483EF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8831" y="1125538"/>
            <a:ext cx="10198345" cy="5543550"/>
          </a:xfrm>
        </p:spPr>
        <p:txBody>
          <a:bodyPr/>
          <a:lstStyle/>
          <a:p>
            <a:pPr algn="just" eaLnBrk="1" hangingPunct="1"/>
            <a:r>
              <a:rPr lang="cs-CZ" altLang="cs-CZ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únoru 1945 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obnoven postup Spojenců: dosažení (a překročení) řeky Rýn = poslední německá obranná linie</a:t>
            </a:r>
          </a:p>
          <a:p>
            <a:pPr algn="just" eaLnBrk="1" hangingPunct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března 1945 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ovládnut most u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Remagenu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vedlejší směr spojeneckého postupu</a:t>
            </a:r>
          </a:p>
          <a:p>
            <a:pPr algn="just" eaLnBrk="1" hangingPunct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Rýn překročen </a:t>
            </a:r>
            <a:r>
              <a:rPr lang="cs-CZ" altLang="cs-CZ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24. března 1945</a:t>
            </a:r>
          </a:p>
          <a:p>
            <a:pPr algn="just" eaLnBrk="1" hangingPunct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Bitva o Porúří: obklíčení německé skupiny armád</a:t>
            </a:r>
          </a:p>
          <a:p>
            <a:pPr algn="just" eaLnBrk="1" hangingPunct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dubna 1945 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překročení řeky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Vesery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dne </a:t>
            </a:r>
            <a:r>
              <a:rPr lang="cs-CZ" altLang="cs-CZ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dubna 1945 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dosaženo řeky Labe = mezní linie spojeneckého postupu</a:t>
            </a:r>
          </a:p>
          <a:p>
            <a:pPr algn="just" eaLnBrk="1" hangingPunct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 dubna 1945 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setkání amerických a sovětských vojsk v </a:t>
            </a:r>
            <a:r>
              <a:rPr lang="cs-CZ" alt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Torgau</a:t>
            </a:r>
            <a:endParaRPr lang="cs-CZ" alt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18. dubna 1945 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překročení československých hranic, ale zastavení americké 3. armády (Georg S. Patton) na linii Karlovy Vary – Plzeň – České Budějovice</a:t>
            </a:r>
          </a:p>
          <a:p>
            <a:pPr algn="just" eaLnBrk="1" hangingPunct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Demarkační linie určena </a:t>
            </a:r>
            <a:r>
              <a:rPr lang="cs-CZ" altLang="cs-CZ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30. dubna </a:t>
            </a:r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zastavení amerického postupu</a:t>
            </a:r>
          </a:p>
          <a:p>
            <a:pPr algn="just" eaLnBrk="1" hangingPunct="1"/>
            <a:r>
              <a:rPr lang="cs-CZ" alt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 S. Patton nabízí pomoc povstalcům v Praze – nesouhlas Rudé armády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Nadpis 1">
            <a:extLst>
              <a:ext uri="{FF2B5EF4-FFF2-40B4-BE49-F238E27FC236}">
                <a16:creationId xmlns:a16="http://schemas.microsoft.com/office/drawing/2014/main" id="{C819B926-5D75-B94D-CF92-B257D73630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5475" name="Zástupný obsah 3">
            <a:extLst>
              <a:ext uri="{FF2B5EF4-FFF2-40B4-BE49-F238E27FC236}">
                <a16:creationId xmlns:a16="http://schemas.microsoft.com/office/drawing/2014/main" id="{D74B554E-EE87-7DDD-8BF6-1679430127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9738" y="115888"/>
            <a:ext cx="5072062" cy="3516312"/>
          </a:xfrm>
        </p:spPr>
      </p:pic>
      <p:pic>
        <p:nvPicPr>
          <p:cNvPr id="105476" name="Obrázek 4">
            <a:extLst>
              <a:ext uri="{FF2B5EF4-FFF2-40B4-BE49-F238E27FC236}">
                <a16:creationId xmlns:a16="http://schemas.microsoft.com/office/drawing/2014/main" id="{43B4D687-0FAD-71FA-AD6C-DAF304518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632201"/>
            <a:ext cx="4929187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Obrázek 5">
            <a:extLst>
              <a:ext uri="{FF2B5EF4-FFF2-40B4-BE49-F238E27FC236}">
                <a16:creationId xmlns:a16="http://schemas.microsoft.com/office/drawing/2014/main" id="{1006D715-C053-AC17-9A17-A6D531577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6" y="3643314"/>
            <a:ext cx="39592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Obrázek 6">
            <a:extLst>
              <a:ext uri="{FF2B5EF4-FFF2-40B4-BE49-F238E27FC236}">
                <a16:creationId xmlns:a16="http://schemas.microsoft.com/office/drawing/2014/main" id="{24E4FB40-E058-9293-950F-7A29CA6D8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01600"/>
            <a:ext cx="381635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Nadpis 2">
            <a:extLst>
              <a:ext uri="{FF2B5EF4-FFF2-40B4-BE49-F238E27FC236}">
                <a16:creationId xmlns:a16="http://schemas.microsoft.com/office/drawing/2014/main" id="{53B11E20-9D43-0DFD-424F-27472C16B8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930400"/>
          </a:xfrm>
        </p:spPr>
        <p:txBody>
          <a:bodyPr/>
          <a:lstStyle/>
          <a:p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Berlínská operace a německá kapitulace 1945</a:t>
            </a:r>
            <a:br>
              <a:rPr lang="cs-CZ" altLang="cs-CZ" sz="24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altLang="cs-CZ"/>
          </a:p>
        </p:txBody>
      </p:sp>
      <p:sp>
        <p:nvSpPr>
          <p:cNvPr id="106499" name="TextovéPole 3">
            <a:extLst>
              <a:ext uri="{FF2B5EF4-FFF2-40B4-BE49-F238E27FC236}">
                <a16:creationId xmlns:a16="http://schemas.microsoft.com/office/drawing/2014/main" id="{6D1FB8F4-8829-FCA8-69E8-2C0EF8698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" y="620713"/>
            <a:ext cx="10464800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ts val="12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 operace = dobytí německého hlavního města a definitivní porážka německých ozbrojených sil.</a:t>
            </a:r>
          </a:p>
          <a:p>
            <a:pPr>
              <a:spcBef>
                <a:spcPts val="12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Operace zahájena dne </a:t>
            </a:r>
            <a:r>
              <a:rPr lang="cs-CZ" altLang="cs-CZ" sz="2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dubna 1945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 3:00 za použití světlometů</a:t>
            </a:r>
            <a:endParaRPr lang="cs-CZ" altLang="cs-CZ" sz="22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spcBef>
                <a:spcPts val="12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Dva hlavní směry útoky: 1. běloruský front (maršál Georgij </a:t>
            </a:r>
            <a:r>
              <a:rPr lang="cs-CZ" altLang="cs-CZ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Žukov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severně od Berlína, 1. ukrajinský front (maršál Ivan </a:t>
            </a:r>
            <a:r>
              <a:rPr lang="cs-CZ" altLang="cs-CZ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Koněv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jižně od Berlína = obklíčit město.</a:t>
            </a:r>
          </a:p>
          <a:p>
            <a:pPr>
              <a:spcBef>
                <a:spcPts val="12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Již </a:t>
            </a:r>
            <a:r>
              <a:rPr lang="cs-CZ" altLang="cs-CZ" sz="2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 dubna 1945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bylo dosaženo Sprévy a odtud začalo obkličování města, dne 24. dubna 1945 dosaženo berlínského předměstí a začínají boje ve vnitřním městě.</a:t>
            </a:r>
          </a:p>
          <a:p>
            <a:pPr lvl="1">
              <a:spcBef>
                <a:spcPts val="12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obraně města povolány jednotky </a:t>
            </a:r>
            <a:r>
              <a:rPr lang="cs-CZ" altLang="cs-CZ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Volksturmu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cs-CZ" altLang="cs-CZ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Hitlerjugend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bez vojenského významu.</a:t>
            </a:r>
          </a:p>
          <a:p>
            <a:pPr lvl="1">
              <a:spcBef>
                <a:spcPts val="12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 dubna 1945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spáchal Adolf Hitler sebevraždu.</a:t>
            </a:r>
          </a:p>
          <a:p>
            <a:pPr lvl="1">
              <a:spcBef>
                <a:spcPts val="12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května 1945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posádka kapitulovala.</a:t>
            </a:r>
          </a:p>
          <a:p>
            <a:pPr>
              <a:spcBef>
                <a:spcPts val="12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dnech </a:t>
            </a:r>
            <a:r>
              <a:rPr lang="cs-CZ" altLang="cs-CZ" sz="2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a 8. května 1945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Wehrmacht přijal bezpodmínečnou kapitulaci.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Obrázek 1">
            <a:extLst>
              <a:ext uri="{FF2B5EF4-FFF2-40B4-BE49-F238E27FC236}">
                <a16:creationId xmlns:a16="http://schemas.microsoft.com/office/drawing/2014/main" id="{7A5856F8-B793-EB8D-71B3-95696093B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703264"/>
            <a:ext cx="4530725" cy="61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Obrázek 2">
            <a:extLst>
              <a:ext uri="{FF2B5EF4-FFF2-40B4-BE49-F238E27FC236}">
                <a16:creationId xmlns:a16="http://schemas.microsoft.com/office/drawing/2014/main" id="{150A3622-1E9A-46E3-B881-E16BBB44E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88" y="696913"/>
            <a:ext cx="4608512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Nadpis 2">
            <a:extLst>
              <a:ext uri="{FF2B5EF4-FFF2-40B4-BE49-F238E27FC236}">
                <a16:creationId xmlns:a16="http://schemas.microsoft.com/office/drawing/2014/main" id="{983DC0E6-FE17-97C0-2239-21DA5469B4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03388" y="1"/>
            <a:ext cx="8964612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Berlínská operace a německá kapitulace 1945</a:t>
            </a:r>
            <a:br>
              <a:rPr lang="cs-CZ" altLang="cs-CZ">
                <a:solidFill>
                  <a:schemeClr val="tx1"/>
                </a:solidFill>
              </a:rPr>
            </a:br>
            <a:endParaRPr lang="cs-CZ" altLang="cs-CZ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Nadpis 1">
            <a:extLst>
              <a:ext uri="{FF2B5EF4-FFF2-40B4-BE49-F238E27FC236}">
                <a16:creationId xmlns:a16="http://schemas.microsoft.com/office/drawing/2014/main" id="{5D5CAD93-8E8B-CA97-3553-001CE2C2D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8547" name="Zástupný obsah 4">
            <a:extLst>
              <a:ext uri="{FF2B5EF4-FFF2-40B4-BE49-F238E27FC236}">
                <a16:creationId xmlns:a16="http://schemas.microsoft.com/office/drawing/2014/main" id="{E0902441-0F03-5E45-7BE8-0DCA179994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3688" y="115889"/>
            <a:ext cx="4017962" cy="3817937"/>
          </a:xfrm>
        </p:spPr>
      </p:pic>
      <p:pic>
        <p:nvPicPr>
          <p:cNvPr id="108548" name="Obrázek 6">
            <a:extLst>
              <a:ext uri="{FF2B5EF4-FFF2-40B4-BE49-F238E27FC236}">
                <a16:creationId xmlns:a16="http://schemas.microsoft.com/office/drawing/2014/main" id="{7D368912-32BD-ED91-C71F-0A0BF362E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438525"/>
            <a:ext cx="4940300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Obrázek 7">
            <a:extLst>
              <a:ext uri="{FF2B5EF4-FFF2-40B4-BE49-F238E27FC236}">
                <a16:creationId xmlns:a16="http://schemas.microsoft.com/office/drawing/2014/main" id="{0B655E9D-91DA-58BE-5AC4-25B359148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4289"/>
            <a:ext cx="4940300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Obrázek 8">
            <a:extLst>
              <a:ext uri="{FF2B5EF4-FFF2-40B4-BE49-F238E27FC236}">
                <a16:creationId xmlns:a16="http://schemas.microsoft.com/office/drawing/2014/main" id="{65694C4C-3D27-F320-4AC4-7DBEB6767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14" y="3716339"/>
            <a:ext cx="401637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Nadpis 1">
            <a:extLst>
              <a:ext uri="{FF2B5EF4-FFF2-40B4-BE49-F238E27FC236}">
                <a16:creationId xmlns:a16="http://schemas.microsoft.com/office/drawing/2014/main" id="{E21A6A1C-CB99-AE4A-3790-D88823A163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9571" name="Zástupný obsah 3">
            <a:extLst>
              <a:ext uri="{FF2B5EF4-FFF2-40B4-BE49-F238E27FC236}">
                <a16:creationId xmlns:a16="http://schemas.microsoft.com/office/drawing/2014/main" id="{035642DC-9B73-11C8-0867-58386EF14A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115888"/>
            <a:ext cx="8856663" cy="65532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3">
            <a:extLst>
              <a:ext uri="{FF2B5EF4-FFF2-40B4-BE49-F238E27FC236}">
                <a16:creationId xmlns:a16="http://schemas.microsoft.com/office/drawing/2014/main" id="{004564FD-3FEB-9BA2-F043-D1EDE9202A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03389" y="692150"/>
            <a:ext cx="8785225" cy="6165850"/>
          </a:xfrm>
          <a:blipFill dpi="0" rotWithShape="1">
            <a:blip r:embed="rId2"/>
            <a:srcRect/>
            <a:tile tx="0" ty="0" sx="100000" sy="100000" flip="none" algn="tl"/>
          </a:blipFill>
          <a:ln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marL="3429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cs-CZ" altLang="cs-CZ" sz="2200" b="1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0595" name="Obrázek 1">
            <a:extLst>
              <a:ext uri="{FF2B5EF4-FFF2-40B4-BE49-F238E27FC236}">
                <a16:creationId xmlns:a16="http://schemas.microsoft.com/office/drawing/2014/main" id="{6C00AA34-6B52-A938-C0B1-F2F0F24B6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692150"/>
            <a:ext cx="8964612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Nadpis 2">
            <a:extLst>
              <a:ext uri="{FF2B5EF4-FFF2-40B4-BE49-F238E27FC236}">
                <a16:creationId xmlns:a16="http://schemas.microsoft.com/office/drawing/2014/main" id="{E490B177-8A5E-B0BA-C9C8-976095AF8A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5188" y="44451"/>
            <a:ext cx="8064500" cy="720725"/>
          </a:xfrm>
        </p:spPr>
        <p:txBody>
          <a:bodyPr>
            <a:normAutofit fontScale="90000"/>
          </a:bodyPr>
          <a:lstStyle/>
          <a:p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Závěr války v Tichomoří 1945</a:t>
            </a:r>
            <a:br>
              <a:rPr lang="cs-CZ" altLang="cs-CZ" sz="24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altLang="cs-CZ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Nadpis 1">
            <a:extLst>
              <a:ext uri="{FF2B5EF4-FFF2-40B4-BE49-F238E27FC236}">
                <a16:creationId xmlns:a16="http://schemas.microsoft.com/office/drawing/2014/main" id="{473FBC3C-3760-1870-7526-7C3E9F9726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1619" name="Zástupný obsah 3">
            <a:extLst>
              <a:ext uri="{FF2B5EF4-FFF2-40B4-BE49-F238E27FC236}">
                <a16:creationId xmlns:a16="http://schemas.microsoft.com/office/drawing/2014/main" id="{DF007ACA-60BE-DCC3-8252-B3505BC697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15889"/>
            <a:ext cx="8497888" cy="6626225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Nadpis 1">
            <a:extLst>
              <a:ext uri="{FF2B5EF4-FFF2-40B4-BE49-F238E27FC236}">
                <a16:creationId xmlns:a16="http://schemas.microsoft.com/office/drawing/2014/main" id="{4248BF3B-F12C-E3AB-61AF-8C93371BFB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1" y="115889"/>
            <a:ext cx="7275513" cy="865187"/>
          </a:xfrm>
        </p:spPr>
        <p:txBody>
          <a:bodyPr/>
          <a:lstStyle/>
          <a:p>
            <a:pPr algn="ctr" eaLnBrk="1" hangingPunct="1"/>
            <a:r>
              <a:rPr lang="cs-CZ" altLang="cs-CZ" b="1">
                <a:solidFill>
                  <a:schemeClr val="tx1"/>
                </a:solidFill>
              </a:rPr>
              <a:t>Závěr války v Tichomoří 1945</a:t>
            </a:r>
          </a:p>
        </p:txBody>
      </p:sp>
      <p:sp>
        <p:nvSpPr>
          <p:cNvPr id="112643" name="Zástupný obsah 2">
            <a:extLst>
              <a:ext uri="{FF2B5EF4-FFF2-40B4-BE49-F238E27FC236}">
                <a16:creationId xmlns:a16="http://schemas.microsoft.com/office/drawing/2014/main" id="{306D40A9-DBD7-CF53-FDB3-BBD2435997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1354" y="692150"/>
            <a:ext cx="10386646" cy="5976938"/>
          </a:xfrm>
        </p:spPr>
        <p:txBody>
          <a:bodyPr>
            <a:normAutofit/>
          </a:bodyPr>
          <a:lstStyle/>
          <a:p>
            <a:pPr algn="just" defTabSz="914400">
              <a:spcBef>
                <a:spcPts val="8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Během roku 1944 americký postup v Tichomoří a v jihovýchodní Asii (dobytí Filipín)</a:t>
            </a:r>
          </a:p>
          <a:p>
            <a:pPr algn="just" defTabSz="914400">
              <a:spcBef>
                <a:spcPts val="8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počátku roku 1945 přístupové boje k Japonsku</a:t>
            </a:r>
          </a:p>
          <a:p>
            <a:pPr lvl="1" algn="just" defTabSz="914400">
              <a:spcBef>
                <a:spcPts val="700"/>
              </a:spcBef>
              <a:buClrTx/>
              <a:buSzPct val="100000"/>
              <a:buFont typeface="Arial" panose="020B0604020202020204" pitchFamily="34" charset="0"/>
              <a:buChar char="–"/>
            </a:pP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dnech </a:t>
            </a:r>
            <a:r>
              <a:rPr lang="cs-CZ" altLang="cs-CZ" sz="2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února až 26. března 1945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boje o ostrov </a:t>
            </a:r>
            <a:r>
              <a:rPr lang="cs-CZ" altLang="cs-CZ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Iwodžima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(asi 1000 km jižně od Honšú): zde letiště, ze kterého lze dosáhnout japonských ostrovů stíhacími letouny, jedny z nejtvrdších bojů vůbec, japonská posádka bojuje do posledního muže</a:t>
            </a:r>
          </a:p>
          <a:p>
            <a:pPr lvl="1" algn="just" defTabSz="914400">
              <a:spcBef>
                <a:spcPts val="700"/>
              </a:spcBef>
              <a:buClrTx/>
              <a:buSzPct val="100000"/>
              <a:buFont typeface="Arial" panose="020B0604020202020204" pitchFamily="34" charset="0"/>
              <a:buChar char="–"/>
            </a:pP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dnech </a:t>
            </a:r>
            <a:r>
              <a:rPr lang="cs-CZ" altLang="cs-CZ" sz="2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dubna až 21. června 1945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boje o ostrov 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Okinawa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souostroví </a:t>
            </a:r>
            <a:r>
              <a:rPr lang="cs-CZ" altLang="cs-CZ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Rjúkjú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(Operace </a:t>
            </a:r>
            <a:r>
              <a:rPr lang="cs-CZ" altLang="cs-CZ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Iceberg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vysoké ztráty civilního obyvatelstva (kol. 100 000 osob)</a:t>
            </a:r>
          </a:p>
          <a:p>
            <a:pPr algn="just" defTabSz="914400">
              <a:spcBef>
                <a:spcPts val="8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Tvrdost bojů a fanatizmus obránců příčinou, proč dohoda se Sovětským svazem, že dne </a:t>
            </a:r>
            <a:r>
              <a:rPr lang="cs-CZ" altLang="cs-CZ" sz="2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srpna 1945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vstoupí do války proti Japonsku</a:t>
            </a:r>
          </a:p>
          <a:p>
            <a:pPr algn="just" defTabSz="914400">
              <a:spcBef>
                <a:spcPts val="8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srpna 1945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byla svržena atomová bomba na 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Hirošimu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cs-CZ" sz="2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srpna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Nagasaki</a:t>
            </a:r>
          </a:p>
          <a:p>
            <a:pPr algn="just" defTabSz="914400">
              <a:spcBef>
                <a:spcPts val="8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září 1945</a:t>
            </a:r>
            <a:r>
              <a:rPr lang="cs-CZ" altLang="cs-CZ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bitevní lodi Missouri (dodnes ve službě) podepsána kapitulace</a:t>
            </a:r>
          </a:p>
          <a:p>
            <a:pPr defTabSz="914400"/>
            <a:endParaRPr lang="cs-CZ" alt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Nadpis 2">
            <a:extLst>
              <a:ext uri="{FF2B5EF4-FFF2-40B4-BE49-F238E27FC236}">
                <a16:creationId xmlns:a16="http://schemas.microsoft.com/office/drawing/2014/main" id="{086BC30F-4AC9-AF5A-1324-6A4B944E76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1951" y="115888"/>
            <a:ext cx="9217025" cy="1814512"/>
          </a:xfrm>
        </p:spPr>
        <p:txBody>
          <a:bodyPr/>
          <a:lstStyle/>
          <a:p>
            <a:pPr algn="ctr"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Výsledky a důsledky 2. světové války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F230479-61FE-C1B8-06F7-FB18CF0FE76F}"/>
              </a:ext>
            </a:extLst>
          </p:cNvPr>
          <p:cNvSpPr txBox="1"/>
          <p:nvPr/>
        </p:nvSpPr>
        <p:spPr>
          <a:xfrm>
            <a:off x="422031" y="765175"/>
            <a:ext cx="10245969" cy="6032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Clr>
                <a:srgbClr val="90C226"/>
              </a:buClr>
              <a:buSzPct val="80000"/>
              <a:defRPr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 17. července do 2. srpna 1945 – Postupimská konference –    </a:t>
            </a:r>
            <a:br>
              <a:rPr lang="cs-CZ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rozhodla o poválečném uspořádání v Evropě</a:t>
            </a:r>
          </a:p>
          <a:p>
            <a:pPr algn="just">
              <a:spcBef>
                <a:spcPts val="1200"/>
              </a:spcBef>
              <a:buClr>
                <a:srgbClr val="90C226"/>
              </a:buClr>
              <a:buSzPct val="80000"/>
              <a:defRPr/>
            </a:pPr>
            <a:r>
              <a:rPr lang="cs-CZ" altLang="cs-CZ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altLang="cs-CZ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Výsledky 2. světové války</a:t>
            </a:r>
          </a:p>
          <a:p>
            <a:pPr marL="342900" indent="-342900" algn="just">
              <a:spcBef>
                <a:spcPts val="1200"/>
              </a:spcBef>
              <a:buClr>
                <a:srgbClr val="90C226"/>
              </a:buClr>
              <a:buSzPct val="80000"/>
              <a:buFont typeface="Wingdings 3" charset="2"/>
              <a:buChar char=""/>
              <a:defRPr/>
            </a:pPr>
            <a:r>
              <a:rPr lang="cs-CZ" altLang="cs-CZ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Druhá světová válka = střet ideologií = nedodržování vojenských konvencí a lidských práv, případy genocidy.</a:t>
            </a:r>
          </a:p>
          <a:p>
            <a:pPr marL="742950" lvl="1" indent="-285750" algn="just">
              <a:spcBef>
                <a:spcPts val="1200"/>
              </a:spcBef>
              <a:buClr>
                <a:srgbClr val="90C226"/>
              </a:buClr>
              <a:buSzPct val="80000"/>
              <a:buFont typeface="Wingdings 3" charset="2"/>
              <a:buChar char=""/>
              <a:defRPr/>
            </a:pPr>
            <a:r>
              <a:rPr lang="cs-CZ" altLang="cs-CZ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Většina obětí (nejméně 55 milionů) připadá na civilní obyvatelstvo</a:t>
            </a:r>
          </a:p>
          <a:p>
            <a:pPr marL="342900" indent="-342900" algn="just">
              <a:spcBef>
                <a:spcPts val="1200"/>
              </a:spcBef>
              <a:buClr>
                <a:srgbClr val="90C226"/>
              </a:buClr>
              <a:buSzPct val="80000"/>
              <a:buFont typeface="Wingdings 3" charset="2"/>
              <a:buChar char=""/>
              <a:defRPr/>
            </a:pPr>
            <a:r>
              <a:rPr lang="cs-CZ" altLang="cs-CZ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Válka jako zločin: nové kategorie zločinů</a:t>
            </a:r>
          </a:p>
          <a:p>
            <a:pPr marL="742950" lvl="1" indent="-285750" algn="just">
              <a:spcBef>
                <a:spcPts val="1200"/>
              </a:spcBef>
              <a:buClr>
                <a:srgbClr val="90C226"/>
              </a:buClr>
              <a:buSzPct val="80000"/>
              <a:buFont typeface="Wingdings 3" charset="2"/>
              <a:buChar char=""/>
              <a:defRPr/>
            </a:pPr>
            <a:r>
              <a:rPr lang="cs-CZ" altLang="cs-CZ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Proti míru, proti lidskosti, válečné zločiny a jejich trestání</a:t>
            </a:r>
          </a:p>
          <a:p>
            <a:pPr marL="342900" indent="-342900" algn="just">
              <a:spcBef>
                <a:spcPts val="1200"/>
              </a:spcBef>
              <a:buClr>
                <a:srgbClr val="90C226"/>
              </a:buClr>
              <a:buSzPct val="80000"/>
              <a:buFont typeface="Wingdings 3" charset="2"/>
              <a:buChar char=""/>
              <a:defRPr/>
            </a:pPr>
            <a:r>
              <a:rPr lang="cs-CZ" altLang="cs-CZ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Výrazný technologický pokrok, zejm. nové zbraně hromadného ničení (jaderné), proudové motory, rakety.</a:t>
            </a:r>
          </a:p>
          <a:p>
            <a:pPr marL="342900" indent="-342900" algn="just">
              <a:spcBef>
                <a:spcPts val="1200"/>
              </a:spcBef>
              <a:buClr>
                <a:srgbClr val="90C226"/>
              </a:buClr>
              <a:buSzPct val="80000"/>
              <a:buFont typeface="Wingdings 3" charset="2"/>
              <a:buChar char=""/>
              <a:defRPr/>
            </a:pPr>
            <a:r>
              <a:rPr lang="cs-CZ" altLang="cs-CZ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Výsledek války ovlivňuje podobu světa dodnes:</a:t>
            </a:r>
          </a:p>
          <a:p>
            <a:pPr marL="742950" lvl="1" indent="-285750" algn="just">
              <a:spcBef>
                <a:spcPts val="1200"/>
              </a:spcBef>
              <a:buClr>
                <a:srgbClr val="90C226"/>
              </a:buClr>
              <a:buSzPct val="80000"/>
              <a:buFont typeface="Wingdings 3" charset="2"/>
              <a:buChar char=""/>
              <a:defRPr/>
            </a:pPr>
            <a:r>
              <a:rPr lang="cs-CZ" altLang="cs-CZ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OSN (stálí členové Rady bezpečnosti).</a:t>
            </a:r>
          </a:p>
          <a:p>
            <a:pPr marL="742950" lvl="1" indent="-285750" algn="just">
              <a:spcBef>
                <a:spcPts val="1200"/>
              </a:spcBef>
              <a:buClr>
                <a:srgbClr val="90C226"/>
              </a:buClr>
              <a:buSzPct val="80000"/>
              <a:buFont typeface="Wingdings 3" charset="2"/>
              <a:buChar char=""/>
              <a:defRPr/>
            </a:pPr>
            <a:r>
              <a:rPr lang="cs-CZ" altLang="cs-CZ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Státní hranice (zejména ve středovýchodní Evropě – Polsko)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>
            <a:extLst>
              <a:ext uri="{FF2B5EF4-FFF2-40B4-BE49-F238E27FC236}">
                <a16:creationId xmlns:a16="http://schemas.microsoft.com/office/drawing/2014/main" id="{FCE5035E-EFFC-3F45-78D7-B827C2182F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1" y="-100013"/>
            <a:ext cx="7058025" cy="1152526"/>
          </a:xfrm>
        </p:spPr>
        <p:txBody>
          <a:bodyPr/>
          <a:lstStyle/>
          <a:p>
            <a:pPr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Bitva u Stalingradu 1942–1943</a:t>
            </a:r>
          </a:p>
        </p:txBody>
      </p:sp>
      <p:sp>
        <p:nvSpPr>
          <p:cNvPr id="66563" name="Zástupný obsah 2">
            <a:extLst>
              <a:ext uri="{FF2B5EF4-FFF2-40B4-BE49-F238E27FC236}">
                <a16:creationId xmlns:a16="http://schemas.microsoft.com/office/drawing/2014/main" id="{8EA59B90-DE5E-A8A5-A1DF-B47B728091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3200" y="476251"/>
            <a:ext cx="10356851" cy="6265863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září 1942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zahájen útok na Stalingrad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Oproti stávající praxi nebyl veden obchvatný manévr, ale přímý útok do centra města (pouliční boje) = nemožnost nasadit letectvo ani tankové vojsko, na křídlech spojenecká vojska (Itálie, Rumunsko)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Během října zpomalení postupu: boje o Pavlovův dům, </a:t>
            </a:r>
            <a:r>
              <a:rPr lang="cs-CZ" alt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Mamajevovu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mohylu, Závod Rudý říjen apod., Rudá armáda drží pouze několik perimetrů na západním břehu Volhy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 listopadu 1942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zahájila Rudá armáda operaci Uran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Útok severně a jižně od Stalingradu s cílem obklíčit obránce (cíl operace = město Kalač)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Dne 12. prosince německý protiútok s cílem probít se k obklíčeným jednotkám, ale zastaven 40 km před Stalingradem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počátku prosince postup Rudé armády přímo na Stalingrad = ztráta letiště, rozdělení obránců, ve dnech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 ledna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altLang="cs-CZ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února 1943 </a:t>
            </a:r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německá kapitulace</a:t>
            </a:r>
          </a:p>
          <a:p>
            <a:pPr eaLnBrk="1" hangingPunct="1"/>
            <a:endParaRPr lang="cs-CZ" altLang="cs-CZ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Nadpis 1">
            <a:extLst>
              <a:ext uri="{FF2B5EF4-FFF2-40B4-BE49-F238E27FC236}">
                <a16:creationId xmlns:a16="http://schemas.microsoft.com/office/drawing/2014/main" id="{7E72E4FA-0008-509D-116A-088AAC152C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4691" name="Zástupný obsah 3">
            <a:extLst>
              <a:ext uri="{FF2B5EF4-FFF2-40B4-BE49-F238E27FC236}">
                <a16:creationId xmlns:a16="http://schemas.microsoft.com/office/drawing/2014/main" id="{72923A6F-D4A9-D01C-A5F0-42ABB167E7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115889"/>
            <a:ext cx="8713787" cy="6626225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Nadpis 1">
            <a:extLst>
              <a:ext uri="{FF2B5EF4-FFF2-40B4-BE49-F238E27FC236}">
                <a16:creationId xmlns:a16="http://schemas.microsoft.com/office/drawing/2014/main" id="{CBA732A6-CCB5-9F83-112D-455C36DE55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289" y="115889"/>
            <a:ext cx="8174037" cy="936625"/>
          </a:xfrm>
        </p:spPr>
        <p:txBody>
          <a:bodyPr/>
          <a:lstStyle/>
          <a:p>
            <a:pPr algn="ctr" eaLnBrk="1" hangingPunct="1"/>
            <a:r>
              <a:rPr lang="cs-CZ" altLang="cs-CZ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Další důsledky války</a:t>
            </a:r>
          </a:p>
        </p:txBody>
      </p:sp>
      <p:sp>
        <p:nvSpPr>
          <p:cNvPr id="115715" name="Zástupný obsah 2">
            <a:extLst>
              <a:ext uri="{FF2B5EF4-FFF2-40B4-BE49-F238E27FC236}">
                <a16:creationId xmlns:a16="http://schemas.microsoft.com/office/drawing/2014/main" id="{EC769557-81CC-CCC3-C034-2856937D1B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5047" y="836613"/>
            <a:ext cx="10292130" cy="5905500"/>
          </a:xfrm>
        </p:spPr>
        <p:txBody>
          <a:bodyPr/>
          <a:lstStyle/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Poražené Německo a Rakousko byly rozděleny do čtyř okupačních zón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Souběžně s tím proběhlo vysídlení německého obyvatelstva z východní Evropy, zvláště z Polska a Československa, což bylo stvrzeno na postupimské konferenci 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Polsko získalo nové západní hranice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Mezi Západem a Sovětským svazem začaly brzy po skončení konfliktu objevovat vážné trhliny – železná opona, od Baltu k Jadranu a oddělovala demokratické západní státy a komunistické země řízené Sověty</a:t>
            </a:r>
          </a:p>
          <a:p>
            <a:pPr algn="just" eaLnBrk="1" hangingPunct="1"/>
            <a:r>
              <a:rPr lang="cs-CZ" alt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Vzrůstající napětí mezi USA a SSSR přerostlo ve studenou válku a vedlo ke vzniku Američany vedené Severoatlantické aliance (NATO) a sovětské Varšavské smlouvy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Nadpis 1">
            <a:extLst>
              <a:ext uri="{FF2B5EF4-FFF2-40B4-BE49-F238E27FC236}">
                <a16:creationId xmlns:a16="http://schemas.microsoft.com/office/drawing/2014/main" id="{0862A51B-0EF7-E561-C06D-60283C6D30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6739" name="Zástupný obsah 3">
            <a:extLst>
              <a:ext uri="{FF2B5EF4-FFF2-40B4-BE49-F238E27FC236}">
                <a16:creationId xmlns:a16="http://schemas.microsoft.com/office/drawing/2014/main" id="{283784B9-BAE4-BB0A-31FF-A9AF5D7100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88913"/>
            <a:ext cx="8713788" cy="65532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Zástupný obsah 3">
            <a:extLst>
              <a:ext uri="{FF2B5EF4-FFF2-40B4-BE49-F238E27FC236}">
                <a16:creationId xmlns:a16="http://schemas.microsoft.com/office/drawing/2014/main" id="{52DEB515-8364-2059-8DAB-DD74E99C19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3060700"/>
            <a:ext cx="5386387" cy="3733800"/>
          </a:xfrm>
        </p:spPr>
      </p:pic>
      <p:pic>
        <p:nvPicPr>
          <p:cNvPr id="67587" name="Obrázek 4">
            <a:extLst>
              <a:ext uri="{FF2B5EF4-FFF2-40B4-BE49-F238E27FC236}">
                <a16:creationId xmlns:a16="http://schemas.microsoft.com/office/drawing/2014/main" id="{27E42730-3293-315E-2223-105104498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63500"/>
            <a:ext cx="5384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Nadpis 1">
            <a:extLst>
              <a:ext uri="{FF2B5EF4-FFF2-40B4-BE49-F238E27FC236}">
                <a16:creationId xmlns:a16="http://schemas.microsoft.com/office/drawing/2014/main" id="{BA4E3D0B-BF47-DF7B-45F1-F360261DFF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7589" name="Obrázek 5">
            <a:extLst>
              <a:ext uri="{FF2B5EF4-FFF2-40B4-BE49-F238E27FC236}">
                <a16:creationId xmlns:a16="http://schemas.microsoft.com/office/drawing/2014/main" id="{8C7CF267-14A1-6D02-4AA4-CFCD66CB2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63500"/>
            <a:ext cx="3659188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Obrázek 6">
            <a:extLst>
              <a:ext uri="{FF2B5EF4-FFF2-40B4-BE49-F238E27FC236}">
                <a16:creationId xmlns:a16="http://schemas.microsoft.com/office/drawing/2014/main" id="{346093B8-AFE6-D123-F6F6-BD8883E96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9" y="3797300"/>
            <a:ext cx="411003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>
            <a:extLst>
              <a:ext uri="{FF2B5EF4-FFF2-40B4-BE49-F238E27FC236}">
                <a16:creationId xmlns:a16="http://schemas.microsoft.com/office/drawing/2014/main" id="{228006C7-3555-E7C4-FB86-D2C6031B9B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8611" name="Zástupný obsah 9">
            <a:extLst>
              <a:ext uri="{FF2B5EF4-FFF2-40B4-BE49-F238E27FC236}">
                <a16:creationId xmlns:a16="http://schemas.microsoft.com/office/drawing/2014/main" id="{35E2586A-2350-263A-F568-1DCF678E4C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08663" y="115888"/>
            <a:ext cx="5040312" cy="6635750"/>
          </a:xfrm>
        </p:spPr>
      </p:pic>
      <p:pic>
        <p:nvPicPr>
          <p:cNvPr id="68612" name="Obrázek 1">
            <a:extLst>
              <a:ext uri="{FF2B5EF4-FFF2-40B4-BE49-F238E27FC236}">
                <a16:creationId xmlns:a16="http://schemas.microsoft.com/office/drawing/2014/main" id="{97D0FEAD-88EA-9593-43F1-5ED141F82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5888"/>
            <a:ext cx="4221163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>
            <a:extLst>
              <a:ext uri="{FF2B5EF4-FFF2-40B4-BE49-F238E27FC236}">
                <a16:creationId xmlns:a16="http://schemas.microsoft.com/office/drawing/2014/main" id="{23040A2C-2682-A6B5-5C91-432F5150A6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1" y="44450"/>
            <a:ext cx="6348413" cy="1885950"/>
          </a:xfrm>
        </p:spPr>
        <p:txBody>
          <a:bodyPr/>
          <a:lstStyle/>
          <a:p>
            <a:pPr eaLnBrk="1" hangingPunct="1"/>
            <a:r>
              <a:rPr lang="cs-CZ" altLang="cs-CZ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Guerilla a partyzánské akce</a:t>
            </a:r>
          </a:p>
        </p:txBody>
      </p:sp>
      <p:pic>
        <p:nvPicPr>
          <p:cNvPr id="69635" name="Obrázek 4">
            <a:extLst>
              <a:ext uri="{FF2B5EF4-FFF2-40B4-BE49-F238E27FC236}">
                <a16:creationId xmlns:a16="http://schemas.microsoft.com/office/drawing/2014/main" id="{8030F2EC-64AB-CB6C-F07F-A03F20AD7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1" y="3525838"/>
            <a:ext cx="348932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Obrázek 5">
            <a:extLst>
              <a:ext uri="{FF2B5EF4-FFF2-40B4-BE49-F238E27FC236}">
                <a16:creationId xmlns:a16="http://schemas.microsoft.com/office/drawing/2014/main" id="{8247D06E-E9E1-9289-88D3-6617F9AB6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620713"/>
            <a:ext cx="50038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Obrázek 6">
            <a:extLst>
              <a:ext uri="{FF2B5EF4-FFF2-40B4-BE49-F238E27FC236}">
                <a16:creationId xmlns:a16="http://schemas.microsoft.com/office/drawing/2014/main" id="{9B49D534-7158-4029-22E4-DE07441CC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260350"/>
            <a:ext cx="2809875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Obrázek 7">
            <a:extLst>
              <a:ext uri="{FF2B5EF4-FFF2-40B4-BE49-F238E27FC236}">
                <a16:creationId xmlns:a16="http://schemas.microsoft.com/office/drawing/2014/main" id="{85C0C9BF-5F32-646E-EC7B-1925A6D2E3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4" y="3525838"/>
            <a:ext cx="4110037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A3F1CF25-29B2-1B98-8A50-8338ACB8C2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7851" y="115889"/>
            <a:ext cx="8507413" cy="720725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Pacifik </a:t>
            </a:r>
            <a:r>
              <a:rPr lang="pt-BR" altLang="cs-CZ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</a:t>
            </a:r>
            <a:r>
              <a:rPr lang="cs-CZ" altLang="cs-CZ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t-BR" altLang="cs-CZ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-194</a:t>
            </a:r>
            <a:r>
              <a:rPr lang="cs-CZ" altLang="cs-CZ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cs-CZ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A86B406A-D830-1E12-B771-D6148D5567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19288" y="1125538"/>
            <a:ext cx="8424862" cy="532765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cs-CZ" altLang="cs-CZ" sz="2200" b="1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cs-CZ" altLang="cs-CZ" sz="2200" b="1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84" name="Obrázek 1">
            <a:extLst>
              <a:ext uri="{FF2B5EF4-FFF2-40B4-BE49-F238E27FC236}">
                <a16:creationId xmlns:a16="http://schemas.microsoft.com/office/drawing/2014/main" id="{496BCD1B-67CE-44F6-B24D-3BA5E4B70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620714"/>
            <a:ext cx="8642350" cy="619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641</TotalTime>
  <Words>2541</Words>
  <Application>Microsoft Office PowerPoint</Application>
  <PresentationFormat>Širokoúhlá obrazovka</PresentationFormat>
  <Paragraphs>168</Paragraphs>
  <Slides>52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8" baseType="lpstr">
      <vt:lpstr>Arial</vt:lpstr>
      <vt:lpstr>Calibri</vt:lpstr>
      <vt:lpstr>Times New Roman</vt:lpstr>
      <vt:lpstr>Trebuchet MS</vt:lpstr>
      <vt:lpstr>Wingdings 3</vt:lpstr>
      <vt:lpstr>Fazeta</vt:lpstr>
      <vt:lpstr>Globální konflikty v dějinách a jejich přesah do současnosti  Druhá světová válka II</vt:lpstr>
      <vt:lpstr>Fall Blau – jižní Rusko 1942</vt:lpstr>
      <vt:lpstr>Prezentace aplikace PowerPoint</vt:lpstr>
      <vt:lpstr>Prezentace aplikace PowerPoint</vt:lpstr>
      <vt:lpstr>Bitva u Stalingradu 1942–1943</vt:lpstr>
      <vt:lpstr>Prezentace aplikace PowerPoint</vt:lpstr>
      <vt:lpstr>Prezentace aplikace PowerPoint</vt:lpstr>
      <vt:lpstr>Guerilla a partyzánské akce</vt:lpstr>
      <vt:lpstr>Pacifik 1941-1942</vt:lpstr>
      <vt:lpstr>Vstup Spojených států do války a otevření Tichomořské fronty</vt:lpstr>
      <vt:lpstr>Prezentace aplikace PowerPoint</vt:lpstr>
      <vt:lpstr>Prezentace aplikace PowerPoint</vt:lpstr>
      <vt:lpstr>Bitva o Midway a Guadalcanal 1942-1943</vt:lpstr>
      <vt:lpstr>Midway</vt:lpstr>
      <vt:lpstr>Guadalcanal</vt:lpstr>
      <vt:lpstr>Porážka německých vojsk v severní Africe 1943</vt:lpstr>
      <vt:lpstr>Prezentace aplikace PowerPoint</vt:lpstr>
      <vt:lpstr>Zvrat válečné situace v průběhu druhé světové války</vt:lpstr>
      <vt:lpstr>Prezentace aplikace PowerPoint</vt:lpstr>
      <vt:lpstr>Italské tažení 1943-1945</vt:lpstr>
      <vt:lpstr>Prezentace aplikace PowerPoint</vt:lpstr>
      <vt:lpstr>Prezentace aplikace PowerPoint</vt:lpstr>
      <vt:lpstr>Monte Cassino</vt:lpstr>
      <vt:lpstr>Bitva v Kurském oblouku 1943</vt:lpstr>
      <vt:lpstr>Prezentace aplikace PowerPoint</vt:lpstr>
      <vt:lpstr>Prezentace aplikace PowerPoint</vt:lpstr>
      <vt:lpstr>Prezentace aplikace PowerPoint</vt:lpstr>
      <vt:lpstr>Prezentace aplikace PowerPoint</vt:lpstr>
      <vt:lpstr>Strategické bombardování</vt:lpstr>
      <vt:lpstr>Prezentace aplikace PowerPoint</vt:lpstr>
      <vt:lpstr>Vylodění v Normandii 1944</vt:lpstr>
      <vt:lpstr>Prezentace aplikace PowerPoint</vt:lpstr>
      <vt:lpstr>Prezentace aplikace PowerPoint</vt:lpstr>
      <vt:lpstr>Operace Bagration 1944 a Odersko-viselská operace 1945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Překročení Rýnu a vojenská porážka Německa 1945</vt:lpstr>
      <vt:lpstr>Prezentace aplikace PowerPoint</vt:lpstr>
      <vt:lpstr>Berlínská operace a německá kapitulace 1945 </vt:lpstr>
      <vt:lpstr>Berlínská operace a německá kapitulace 1945 </vt:lpstr>
      <vt:lpstr>Prezentace aplikace PowerPoint</vt:lpstr>
      <vt:lpstr>Prezentace aplikace PowerPoint</vt:lpstr>
      <vt:lpstr>Závěr války v Tichomoří 1945 </vt:lpstr>
      <vt:lpstr>Prezentace aplikace PowerPoint</vt:lpstr>
      <vt:lpstr>Závěr války v Tichomoří 1945</vt:lpstr>
      <vt:lpstr>Výsledky a důsledky 2. světové války</vt:lpstr>
      <vt:lpstr>Prezentace aplikace PowerPoint</vt:lpstr>
      <vt:lpstr>Další důsledky války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MVZb2104 Ukrajina na křižovatkách dějin a zájmů mocností   Seznámení s předmětem, popis dostupné vhodné literatury   Úvod do studia dějin Ukrajiny</dc:title>
  <dc:creator>Tomáš Řepa</dc:creator>
  <cp:lastModifiedBy>Tomáš Řepa</cp:lastModifiedBy>
  <cp:revision>50</cp:revision>
  <dcterms:created xsi:type="dcterms:W3CDTF">2023-02-13T19:09:27Z</dcterms:created>
  <dcterms:modified xsi:type="dcterms:W3CDTF">2026-02-16T19:17:22Z</dcterms:modified>
</cp:coreProperties>
</file>