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256" r:id="rId2"/>
    <p:sldId id="672" r:id="rId3"/>
    <p:sldId id="575" r:id="rId4"/>
    <p:sldId id="574" r:id="rId5"/>
    <p:sldId id="673" r:id="rId6"/>
    <p:sldId id="674" r:id="rId7"/>
    <p:sldId id="744" r:id="rId8"/>
    <p:sldId id="676" r:id="rId9"/>
    <p:sldId id="677" r:id="rId10"/>
    <p:sldId id="658" r:id="rId11"/>
    <p:sldId id="751" r:id="rId12"/>
    <p:sldId id="752" r:id="rId13"/>
    <p:sldId id="753" r:id="rId14"/>
    <p:sldId id="754" r:id="rId15"/>
    <p:sldId id="755" r:id="rId16"/>
    <p:sldId id="756" r:id="rId17"/>
    <p:sldId id="757" r:id="rId18"/>
    <p:sldId id="758" r:id="rId19"/>
    <p:sldId id="759" r:id="rId20"/>
    <p:sldId id="760" r:id="rId21"/>
    <p:sldId id="761" r:id="rId22"/>
    <p:sldId id="762" r:id="rId23"/>
    <p:sldId id="763" r:id="rId24"/>
    <p:sldId id="764" r:id="rId25"/>
    <p:sldId id="633" r:id="rId26"/>
    <p:sldId id="718" r:id="rId27"/>
    <p:sldId id="699" r:id="rId28"/>
    <p:sldId id="692" r:id="rId29"/>
    <p:sldId id="693" r:id="rId30"/>
    <p:sldId id="623" r:id="rId31"/>
    <p:sldId id="625" r:id="rId32"/>
    <p:sldId id="697" r:id="rId33"/>
    <p:sldId id="661" r:id="rId34"/>
    <p:sldId id="627" r:id="rId35"/>
    <p:sldId id="700" r:id="rId36"/>
    <p:sldId id="689" r:id="rId37"/>
    <p:sldId id="690" r:id="rId38"/>
    <p:sldId id="691" r:id="rId39"/>
    <p:sldId id="701" r:id="rId40"/>
    <p:sldId id="702" r:id="rId41"/>
    <p:sldId id="629" r:id="rId42"/>
    <p:sldId id="703" r:id="rId43"/>
    <p:sldId id="662" r:id="rId44"/>
    <p:sldId id="630" r:id="rId45"/>
    <p:sldId id="704" r:id="rId46"/>
    <p:sldId id="635" r:id="rId47"/>
    <p:sldId id="708" r:id="rId48"/>
    <p:sldId id="636" r:id="rId49"/>
    <p:sldId id="682" r:id="rId50"/>
    <p:sldId id="705" r:id="rId51"/>
    <p:sldId id="709" r:id="rId52"/>
    <p:sldId id="710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B0628B-ED93-4B02-9FBB-44AB70F15A8E}" type="datetimeFigureOut">
              <a:rPr lang="cs-CZ" smtClean="0"/>
              <a:t>16.02.2026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F222E6-3E4D-4E8B-A0D0-BC75FAA505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4444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16.02.2026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6524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16.02.2026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9219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16.02.2026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1524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16.02.2026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3870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16.02.2026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0850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16.02.2026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0914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16.02.2026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587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16.02.2026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9308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16.02.2026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5829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16.02.2026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5217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16.02.2026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9346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16.02.2026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233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16.02.2026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297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16.02.2026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2086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16.02.2026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7849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16.02.2026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242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6AF2B-83CF-412E-A0AC-4E4EBD2FEFD4}" type="datetimeFigureOut">
              <a:rPr lang="cs-CZ" smtClean="0"/>
              <a:t>16.02.2026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7019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85EC5C-464F-3A73-E70D-6C92DC407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831" y="156308"/>
            <a:ext cx="11175999" cy="2809630"/>
          </a:xfrm>
        </p:spPr>
        <p:txBody>
          <a:bodyPr/>
          <a:lstStyle/>
          <a:p>
            <a:pPr algn="ctr"/>
            <a:r>
              <a:rPr lang="cs-CZ" sz="4800" dirty="0">
                <a:solidFill>
                  <a:schemeClr val="tx1"/>
                </a:solidFill>
              </a:rPr>
              <a:t>Globální konflikty v dějinách a jejich přesah do současnosti</a:t>
            </a:r>
            <a:br>
              <a:rPr lang="cs-CZ" sz="4000" dirty="0">
                <a:solidFill>
                  <a:schemeClr val="tx1"/>
                </a:solidFill>
              </a:rPr>
            </a:br>
            <a:br>
              <a:rPr lang="cs-CZ" sz="4000" dirty="0">
                <a:solidFill>
                  <a:schemeClr val="tx1"/>
                </a:solidFill>
              </a:rPr>
            </a:br>
            <a:r>
              <a:rPr lang="cs-CZ" sz="3200" dirty="0">
                <a:solidFill>
                  <a:schemeClr val="tx1"/>
                </a:solidFill>
              </a:rPr>
              <a:t>Druhá světová válka I</a:t>
            </a:r>
            <a:endParaRPr lang="cs-CZ" sz="4000" dirty="0">
              <a:solidFill>
                <a:schemeClr val="tx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C129828-512B-B59D-F845-6E5660F08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7425" y="3892062"/>
            <a:ext cx="7016578" cy="515816"/>
          </a:xfrm>
        </p:spPr>
        <p:txBody>
          <a:bodyPr/>
          <a:lstStyle/>
          <a:p>
            <a:pPr algn="ctr"/>
            <a:r>
              <a:rPr lang="cs-CZ" dirty="0"/>
              <a:t>Mgr. Bc. Tomáš Řepa, Ph.D.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D613BF8-A537-47D0-D305-8A78BD41B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109" y="4407878"/>
            <a:ext cx="3810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4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7E9C4AC7-1640-7E2D-3939-AEC36FC313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1" y="115889"/>
            <a:ext cx="8507413" cy="649287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cestě ke druhé světové válce</a:t>
            </a:r>
            <a:endParaRPr lang="en-US" altLang="cs-CZ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61F5029D-14D3-844D-A796-CCF764118F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78338" y="873126"/>
            <a:ext cx="9910275" cy="5688013"/>
          </a:xfrm>
        </p:spPr>
        <p:txBody>
          <a:bodyPr/>
          <a:lstStyle/>
          <a:p>
            <a:pPr marL="0" lvl="1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Anšlus (tj. připojení) Rakouska, březen 1938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Obsazení československého pohraničí, říjen 1938 a zbytku Československa březen 1939 </a:t>
            </a:r>
          </a:p>
        </p:txBody>
      </p:sp>
      <p:pic>
        <p:nvPicPr>
          <p:cNvPr id="19460" name="Obrázek 1">
            <a:extLst>
              <a:ext uri="{FF2B5EF4-FFF2-40B4-BE49-F238E27FC236}">
                <a16:creationId xmlns:a16="http://schemas.microsoft.com/office/drawing/2014/main" id="{20827E60-05A1-2D19-8A62-4A421885D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133600"/>
            <a:ext cx="5103813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Obrázek 2">
            <a:extLst>
              <a:ext uri="{FF2B5EF4-FFF2-40B4-BE49-F238E27FC236}">
                <a16:creationId xmlns:a16="http://schemas.microsoft.com/office/drawing/2014/main" id="{CD474821-720A-F9F9-F478-E207081CA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3213101"/>
            <a:ext cx="4859338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Nadpis 1">
            <a:extLst>
              <a:ext uri="{FF2B5EF4-FFF2-40B4-BE49-F238E27FC236}">
                <a16:creationId xmlns:a16="http://schemas.microsoft.com/office/drawing/2014/main" id="{A188F8D4-BE4B-2340-16BC-B824F6AEE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900" y="1063626"/>
            <a:ext cx="6172200" cy="474663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endParaRPr lang="cs-CZ" altLang="cs-CZ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FEA66D79-C1D2-03FD-D309-978F4A6E8A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0" y="1"/>
            <a:ext cx="8680450" cy="5794375"/>
          </a:xfrm>
        </p:spPr>
        <p:txBody>
          <a:bodyPr/>
          <a:lstStyle/>
          <a:p>
            <a:pPr algn="ctr">
              <a:spcBef>
                <a:spcPts val="900"/>
              </a:spcBef>
              <a:buClr>
                <a:srgbClr val="90C226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Boje Rudé armády s Japonci u </a:t>
            </a:r>
            <a:r>
              <a:rPr lang="cs-CZ" altLang="cs-CZ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Chalkin</a:t>
            </a:r>
            <a:r>
              <a:rPr lang="cs-CZ" altLang="cs-CZ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Golu v létě 1939</a:t>
            </a:r>
          </a:p>
          <a:p>
            <a:pPr marL="0" indent="0" algn="ctr">
              <a:spcBef>
                <a:spcPts val="900"/>
              </a:spcBef>
              <a:buNone/>
              <a:defRPr/>
            </a:pPr>
            <a:endParaRPr lang="cs-CZ" altLang="cs-CZ" sz="27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4" name="Zástupný symbol pro obsah 3">
            <a:extLst>
              <a:ext uri="{FF2B5EF4-FFF2-40B4-BE49-F238E27FC236}">
                <a16:creationId xmlns:a16="http://schemas.microsoft.com/office/drawing/2014/main" id="{7110199F-5A86-EBCB-ED4E-CC36968C904B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49276"/>
            <a:ext cx="914400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4ABC8F19-9498-A59F-6542-3E86BD0223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11450" y="1"/>
            <a:ext cx="7200900" cy="765175"/>
          </a:xfrm>
        </p:spPr>
        <p:txBody>
          <a:bodyPr/>
          <a:lstStyle/>
          <a:p>
            <a:pPr eaLnBrk="1" hangingPunct="1"/>
            <a:r>
              <a:rPr lang="cs-CZ" altLang="cs-CZ" sz="2400" b="1">
                <a:solidFill>
                  <a:schemeClr val="tx1"/>
                </a:solidFill>
                <a:cs typeface="Times New Roman" panose="02020603050405020304" pitchFamily="18" charset="0"/>
              </a:rPr>
              <a:t>Charakter druhé světové války</a:t>
            </a:r>
          </a:p>
        </p:txBody>
      </p:sp>
      <p:sp>
        <p:nvSpPr>
          <p:cNvPr id="21507" name="Zástupný obsah 2">
            <a:extLst>
              <a:ext uri="{FF2B5EF4-FFF2-40B4-BE49-F238E27FC236}">
                <a16:creationId xmlns:a16="http://schemas.microsoft.com/office/drawing/2014/main" id="{09DF807E-9335-2E9D-EE99-BB3DFD6888C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3538" y="620712"/>
            <a:ext cx="8402150" cy="6030179"/>
          </a:xfrm>
        </p:spPr>
        <p:txBody>
          <a:bodyPr/>
          <a:lstStyle/>
          <a:p>
            <a:pPr defTabSz="685800">
              <a:spcBef>
                <a:spcPts val="60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cs-CZ" altLang="cs-CZ" sz="2400" b="1" dirty="0">
                <a:solidFill>
                  <a:srgbClr val="000000"/>
                </a:solidFill>
                <a:cs typeface="Times New Roman" panose="02020603050405020304" pitchFamily="18" charset="0"/>
              </a:rPr>
              <a:t>Největší válečný konflikt</a:t>
            </a:r>
          </a:p>
          <a:p>
            <a:pPr lvl="1" defTabSz="685800">
              <a:spcBef>
                <a:spcPts val="525"/>
              </a:spcBef>
              <a:buClrTx/>
              <a:buSzPct val="100000"/>
              <a:buFont typeface="Arial" panose="020B0604020202020204" pitchFamily="34" charset="0"/>
              <a:buChar char="–"/>
            </a:pPr>
            <a:r>
              <a:rPr lang="cs-CZ" altLang="cs-CZ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Válčiště v Evropě, severní Africe, východní a jihovýchodní Asii a v Pacifiku</a:t>
            </a:r>
          </a:p>
          <a:p>
            <a:pPr lvl="1" defTabSz="685800">
              <a:spcBef>
                <a:spcPts val="525"/>
              </a:spcBef>
              <a:buClrTx/>
              <a:buSzPct val="100000"/>
              <a:buFont typeface="Arial" panose="020B0604020202020204" pitchFamily="34" charset="0"/>
              <a:buChar char="–"/>
            </a:pPr>
            <a:r>
              <a:rPr lang="cs-CZ" altLang="cs-CZ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Mobilizováno asi 110 miliónů mužů, z toho 22 miliónů padlo</a:t>
            </a:r>
          </a:p>
          <a:p>
            <a:pPr lvl="1" defTabSz="685800">
              <a:spcBef>
                <a:spcPts val="525"/>
              </a:spcBef>
              <a:buClrTx/>
              <a:buSzPct val="100000"/>
              <a:buFont typeface="Arial" panose="020B0604020202020204" pitchFamily="34" charset="0"/>
              <a:buChar char="–"/>
            </a:pPr>
            <a:r>
              <a:rPr lang="cs-CZ" altLang="cs-CZ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Celkový počet obětí více než 55 miliónů osob (odhady dokonce až 75 miliónů)</a:t>
            </a:r>
          </a:p>
          <a:p>
            <a:pPr defTabSz="685800">
              <a:spcBef>
                <a:spcPts val="60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cs-CZ" altLang="cs-CZ" sz="2400" b="1" dirty="0">
                <a:solidFill>
                  <a:srgbClr val="000000"/>
                </a:solidFill>
                <a:cs typeface="Times New Roman" panose="02020603050405020304" pitchFamily="18" charset="0"/>
              </a:rPr>
              <a:t>Totální konflikt</a:t>
            </a:r>
          </a:p>
          <a:p>
            <a:pPr lvl="1" defTabSz="685800">
              <a:spcBef>
                <a:spcPts val="525"/>
              </a:spcBef>
              <a:buClrTx/>
              <a:buSzPct val="100000"/>
              <a:buFont typeface="Arial" panose="020B0604020202020204" pitchFamily="34" charset="0"/>
              <a:buChar char="–"/>
            </a:pPr>
            <a:r>
              <a:rPr lang="cs-CZ" altLang="cs-CZ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Velký vliv ideologií – zejm. v nacionálně socialistickém Německu a Sovětském svazu</a:t>
            </a:r>
          </a:p>
          <a:p>
            <a:pPr lvl="1" defTabSz="685800">
              <a:spcBef>
                <a:spcPts val="525"/>
              </a:spcBef>
              <a:buClrTx/>
              <a:buSzPct val="100000"/>
              <a:buFont typeface="Arial" panose="020B0604020202020204" pitchFamily="34" charset="0"/>
              <a:buChar char="–"/>
            </a:pPr>
            <a:r>
              <a:rPr lang="cs-CZ" altLang="cs-CZ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Vysoká míra mobilizace společnosti: odvedení takřka všichni muži schopni služby, přechod na válečnou ekonomiku</a:t>
            </a:r>
          </a:p>
          <a:p>
            <a:pPr defTabSz="685800"/>
            <a:endParaRPr lang="cs-CZ" altLang="cs-CZ" dirty="0"/>
          </a:p>
        </p:txBody>
      </p:sp>
      <p:pic>
        <p:nvPicPr>
          <p:cNvPr id="21508" name="Obrázek 1">
            <a:extLst>
              <a:ext uri="{FF2B5EF4-FFF2-40B4-BE49-F238E27FC236}">
                <a16:creationId xmlns:a16="http://schemas.microsoft.com/office/drawing/2014/main" id="{2C2EEFBE-E4DA-DC27-4DB7-C470C3C55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" r="-2" b="28802"/>
          <a:stretch>
            <a:fillRect/>
          </a:stretch>
        </p:blipFill>
        <p:spPr bwMode="auto">
          <a:xfrm>
            <a:off x="8439151" y="1773238"/>
            <a:ext cx="2214563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01174406-ADC4-2180-1EC7-E0ED8997A7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8214" y="0"/>
            <a:ext cx="7077075" cy="1593850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cs-CZ" altLang="cs-CZ" sz="3200" b="1">
                <a:solidFill>
                  <a:schemeClr val="tx1"/>
                </a:solidFill>
                <a:cs typeface="Times New Roman" panose="02020603050405020304" pitchFamily="18" charset="0"/>
              </a:rPr>
              <a:t>Periodizace 2. světové války I</a:t>
            </a:r>
            <a:endParaRPr lang="en-US" altLang="cs-CZ" sz="3200" b="1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5B4D35B3-A91E-98C7-4EB7-8585E4FE6C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5723" y="765174"/>
            <a:ext cx="8133741" cy="5885717"/>
          </a:xfrm>
        </p:spPr>
        <p:txBody>
          <a:bodyPr/>
          <a:lstStyle/>
          <a:p>
            <a:pPr>
              <a:spcBef>
                <a:spcPts val="1350"/>
              </a:spcBef>
              <a:buFontTx/>
              <a:buAutoNum type="arabicPeriod"/>
            </a:pPr>
            <a:endParaRPr lang="cs-CZ" altLang="cs-CZ" sz="1600" dirty="0"/>
          </a:p>
          <a:p>
            <a:pPr>
              <a:spcBef>
                <a:spcPts val="1350"/>
              </a:spcBef>
              <a:buFontTx/>
              <a:buAutoNum type="arabicPeriod"/>
            </a:pPr>
            <a:r>
              <a:rPr lang="en-US" altLang="cs-CZ" sz="2400" b="1" dirty="0" err="1">
                <a:cs typeface="Times New Roman" panose="02020603050405020304" pitchFamily="18" charset="0"/>
              </a:rPr>
              <a:t>fáze</a:t>
            </a:r>
            <a:r>
              <a:rPr lang="en-US" altLang="cs-CZ" sz="2400" b="1" dirty="0">
                <a:cs typeface="Times New Roman" panose="02020603050405020304" pitchFamily="18" charset="0"/>
              </a:rPr>
              <a:t>: 1. 9. 1939</a:t>
            </a:r>
            <a:r>
              <a:rPr lang="cs-CZ" altLang="cs-CZ" sz="2400" b="1" dirty="0">
                <a:cs typeface="Times New Roman" panose="02020603050405020304" pitchFamily="18" charset="0"/>
              </a:rPr>
              <a:t> </a:t>
            </a:r>
            <a:r>
              <a:rPr lang="en-US" altLang="cs-CZ" sz="2400" b="1" dirty="0">
                <a:cs typeface="Times New Roman" panose="02020603050405020304" pitchFamily="18" charset="0"/>
              </a:rPr>
              <a:t>–</a:t>
            </a:r>
            <a:r>
              <a:rPr lang="cs-CZ" altLang="cs-CZ" sz="2400" b="1" dirty="0">
                <a:cs typeface="Times New Roman" panose="02020603050405020304" pitchFamily="18" charset="0"/>
              </a:rPr>
              <a:t> </a:t>
            </a:r>
            <a:r>
              <a:rPr lang="en-US" altLang="cs-CZ" sz="2400" b="1" dirty="0">
                <a:cs typeface="Times New Roman" panose="02020603050405020304" pitchFamily="18" charset="0"/>
              </a:rPr>
              <a:t>22. 6. 1941 (</a:t>
            </a:r>
            <a:r>
              <a:rPr lang="cs-CZ" altLang="cs-CZ" sz="2400" b="1" dirty="0">
                <a:cs typeface="Times New Roman" panose="02020603050405020304" pitchFamily="18" charset="0"/>
              </a:rPr>
              <a:t>od </a:t>
            </a:r>
            <a:r>
              <a:rPr lang="en-US" altLang="cs-CZ" sz="2400" b="1" dirty="0" err="1">
                <a:cs typeface="Times New Roman" panose="02020603050405020304" pitchFamily="18" charset="0"/>
              </a:rPr>
              <a:t>napadení</a:t>
            </a:r>
            <a:r>
              <a:rPr lang="en-US" altLang="cs-CZ" sz="2400" b="1" dirty="0">
                <a:cs typeface="Times New Roman" panose="02020603050405020304" pitchFamily="18" charset="0"/>
              </a:rPr>
              <a:t> Polska</a:t>
            </a:r>
            <a:r>
              <a:rPr lang="cs-CZ" altLang="cs-CZ" sz="2400" b="1" dirty="0">
                <a:cs typeface="Times New Roman" panose="02020603050405020304" pitchFamily="18" charset="0"/>
              </a:rPr>
              <a:t> do </a:t>
            </a:r>
            <a:r>
              <a:rPr lang="en-US" altLang="cs-CZ" sz="2400" b="1" dirty="0" err="1">
                <a:cs typeface="Times New Roman" panose="02020603050405020304" pitchFamily="18" charset="0"/>
              </a:rPr>
              <a:t>napadení</a:t>
            </a:r>
            <a:r>
              <a:rPr lang="cs-CZ" altLang="cs-CZ" sz="2400" b="1" dirty="0">
                <a:cs typeface="Times New Roman" panose="02020603050405020304" pitchFamily="18" charset="0"/>
              </a:rPr>
              <a:t> SSSR)                                  </a:t>
            </a:r>
          </a:p>
          <a:p>
            <a:pPr>
              <a:spcBef>
                <a:spcPts val="1350"/>
              </a:spcBef>
              <a:buFontTx/>
              <a:buAutoNum type="arabicPeriod"/>
            </a:pPr>
            <a:r>
              <a:rPr lang="en-US" altLang="cs-CZ" sz="2400" b="1" dirty="0" err="1">
                <a:cs typeface="Times New Roman" panose="02020603050405020304" pitchFamily="18" charset="0"/>
              </a:rPr>
              <a:t>fáze</a:t>
            </a:r>
            <a:r>
              <a:rPr lang="en-US" altLang="cs-CZ" sz="2400" b="1" dirty="0">
                <a:cs typeface="Times New Roman" panose="02020603050405020304" pitchFamily="18" charset="0"/>
              </a:rPr>
              <a:t>: 22. 6. 1941</a:t>
            </a:r>
            <a:r>
              <a:rPr lang="cs-CZ" altLang="cs-CZ" sz="2400" b="1" dirty="0">
                <a:cs typeface="Times New Roman" panose="02020603050405020304" pitchFamily="18" charset="0"/>
              </a:rPr>
              <a:t> </a:t>
            </a:r>
            <a:r>
              <a:rPr lang="en-US" altLang="cs-CZ" sz="2400" b="1" dirty="0">
                <a:cs typeface="Times New Roman" panose="02020603050405020304" pitchFamily="18" charset="0"/>
              </a:rPr>
              <a:t>–</a:t>
            </a:r>
            <a:r>
              <a:rPr lang="cs-CZ" altLang="cs-CZ" sz="2400" b="1" dirty="0">
                <a:cs typeface="Times New Roman" panose="02020603050405020304" pitchFamily="18" charset="0"/>
              </a:rPr>
              <a:t> </a:t>
            </a:r>
            <a:r>
              <a:rPr lang="en-US" altLang="cs-CZ" sz="2400" b="1" dirty="0">
                <a:cs typeface="Times New Roman" panose="02020603050405020304" pitchFamily="18" charset="0"/>
              </a:rPr>
              <a:t>1942/43 (</a:t>
            </a:r>
            <a:r>
              <a:rPr lang="cs-CZ" altLang="cs-CZ" sz="2400" b="1" dirty="0">
                <a:cs typeface="Times New Roman" panose="02020603050405020304" pitchFamily="18" charset="0"/>
              </a:rPr>
              <a:t>do </a:t>
            </a:r>
            <a:r>
              <a:rPr lang="en-US" altLang="cs-CZ" sz="2400" b="1" dirty="0" err="1">
                <a:cs typeface="Times New Roman" panose="02020603050405020304" pitchFamily="18" charset="0"/>
              </a:rPr>
              <a:t>bitv</a:t>
            </a:r>
            <a:r>
              <a:rPr lang="cs-CZ" altLang="cs-CZ" sz="2400" b="1" dirty="0">
                <a:cs typeface="Times New Roman" panose="02020603050405020304" pitchFamily="18" charset="0"/>
              </a:rPr>
              <a:t>y</a:t>
            </a:r>
            <a:r>
              <a:rPr lang="en-US" altLang="cs-CZ" sz="2400" b="1" dirty="0">
                <a:cs typeface="Times New Roman" panose="02020603050405020304" pitchFamily="18" charset="0"/>
              </a:rPr>
              <a:t> u </a:t>
            </a:r>
            <a:r>
              <a:rPr lang="en-US" altLang="cs-CZ" sz="2400" b="1" dirty="0" err="1">
                <a:cs typeface="Times New Roman" panose="02020603050405020304" pitchFamily="18" charset="0"/>
              </a:rPr>
              <a:t>Stalingradu</a:t>
            </a:r>
            <a:r>
              <a:rPr lang="en-US" altLang="cs-CZ" sz="2400" b="1" dirty="0">
                <a:cs typeface="Times New Roman" panose="02020603050405020304" pitchFamily="18" charset="0"/>
              </a:rPr>
              <a:t>)</a:t>
            </a:r>
            <a:endParaRPr lang="cs-CZ" altLang="cs-CZ" sz="2400" b="1" dirty="0">
              <a:cs typeface="Times New Roman" panose="02020603050405020304" pitchFamily="18" charset="0"/>
            </a:endParaRPr>
          </a:p>
          <a:p>
            <a:pPr>
              <a:spcBef>
                <a:spcPts val="1350"/>
              </a:spcBef>
              <a:buFontTx/>
              <a:buAutoNum type="arabicPeriod"/>
            </a:pPr>
            <a:r>
              <a:rPr lang="en-US" altLang="cs-CZ" sz="2400" b="1" dirty="0" err="1">
                <a:cs typeface="Times New Roman" panose="02020603050405020304" pitchFamily="18" charset="0"/>
              </a:rPr>
              <a:t>fáze</a:t>
            </a:r>
            <a:r>
              <a:rPr lang="en-US" altLang="cs-CZ" sz="2400" b="1" dirty="0">
                <a:cs typeface="Times New Roman" panose="02020603050405020304" pitchFamily="18" charset="0"/>
              </a:rPr>
              <a:t>: 1942/43</a:t>
            </a:r>
            <a:r>
              <a:rPr lang="cs-CZ" altLang="cs-CZ" sz="2400" b="1" dirty="0">
                <a:cs typeface="Times New Roman" panose="02020603050405020304" pitchFamily="18" charset="0"/>
              </a:rPr>
              <a:t> </a:t>
            </a:r>
            <a:r>
              <a:rPr lang="en-US" altLang="cs-CZ" sz="2400" b="1" dirty="0">
                <a:cs typeface="Times New Roman" panose="02020603050405020304" pitchFamily="18" charset="0"/>
              </a:rPr>
              <a:t>–</a:t>
            </a:r>
            <a:r>
              <a:rPr lang="cs-CZ" altLang="cs-CZ" sz="2400" b="1" dirty="0">
                <a:cs typeface="Times New Roman" panose="02020603050405020304" pitchFamily="18" charset="0"/>
              </a:rPr>
              <a:t> </a:t>
            </a:r>
            <a:r>
              <a:rPr lang="en-US" altLang="cs-CZ" sz="2400" b="1" dirty="0">
                <a:cs typeface="Times New Roman" panose="02020603050405020304" pitchFamily="18" charset="0"/>
              </a:rPr>
              <a:t>6. 6. 1944 (</a:t>
            </a:r>
            <a:r>
              <a:rPr lang="cs-CZ" altLang="cs-CZ" sz="2400" b="1" dirty="0">
                <a:cs typeface="Times New Roman" panose="02020603050405020304" pitchFamily="18" charset="0"/>
              </a:rPr>
              <a:t>do vylodění v Normandii</a:t>
            </a:r>
            <a:r>
              <a:rPr lang="en-US" altLang="cs-CZ" sz="2400" b="1" dirty="0">
                <a:cs typeface="Times New Roman" panose="02020603050405020304" pitchFamily="18" charset="0"/>
              </a:rPr>
              <a:t>)</a:t>
            </a:r>
            <a:endParaRPr lang="cs-CZ" altLang="cs-CZ" sz="2400" b="1" dirty="0">
              <a:cs typeface="Times New Roman" panose="02020603050405020304" pitchFamily="18" charset="0"/>
            </a:endParaRPr>
          </a:p>
          <a:p>
            <a:pPr>
              <a:spcBef>
                <a:spcPts val="1350"/>
              </a:spcBef>
              <a:buFontTx/>
              <a:buAutoNum type="arabicPeriod"/>
            </a:pPr>
            <a:r>
              <a:rPr lang="en-US" altLang="cs-CZ" sz="2400" b="1" dirty="0" err="1">
                <a:cs typeface="Times New Roman" panose="02020603050405020304" pitchFamily="18" charset="0"/>
              </a:rPr>
              <a:t>fáze</a:t>
            </a:r>
            <a:r>
              <a:rPr lang="en-US" altLang="cs-CZ" sz="2400" b="1" dirty="0">
                <a:cs typeface="Times New Roman" panose="02020603050405020304" pitchFamily="18" charset="0"/>
              </a:rPr>
              <a:t>: 6. 6. 1944</a:t>
            </a:r>
            <a:r>
              <a:rPr lang="cs-CZ" altLang="cs-CZ" sz="2400" b="1" dirty="0">
                <a:cs typeface="Times New Roman" panose="02020603050405020304" pitchFamily="18" charset="0"/>
              </a:rPr>
              <a:t> </a:t>
            </a:r>
            <a:r>
              <a:rPr lang="en-US" altLang="cs-CZ" sz="2400" b="1" dirty="0">
                <a:cs typeface="Times New Roman" panose="02020603050405020304" pitchFamily="18" charset="0"/>
              </a:rPr>
              <a:t>–</a:t>
            </a:r>
            <a:r>
              <a:rPr lang="cs-CZ" altLang="cs-CZ" sz="2400" b="1" dirty="0">
                <a:cs typeface="Times New Roman" panose="02020603050405020304" pitchFamily="18" charset="0"/>
              </a:rPr>
              <a:t> </a:t>
            </a:r>
            <a:r>
              <a:rPr lang="en-US" altLang="cs-CZ" sz="2400" b="1" dirty="0">
                <a:cs typeface="Times New Roman" panose="02020603050405020304" pitchFamily="18" charset="0"/>
              </a:rPr>
              <a:t>8. 5. 1945 (</a:t>
            </a:r>
            <a:r>
              <a:rPr lang="cs-CZ" altLang="cs-CZ" sz="2400" b="1" dirty="0">
                <a:cs typeface="Times New Roman" panose="02020603050405020304" pitchFamily="18" charset="0"/>
              </a:rPr>
              <a:t>do </a:t>
            </a:r>
            <a:r>
              <a:rPr lang="en-US" altLang="cs-CZ" sz="2400" b="1" dirty="0" err="1">
                <a:cs typeface="Times New Roman" panose="02020603050405020304" pitchFamily="18" charset="0"/>
              </a:rPr>
              <a:t>kon</a:t>
            </a:r>
            <a:r>
              <a:rPr lang="cs-CZ" altLang="cs-CZ" sz="2400" b="1" dirty="0" err="1">
                <a:cs typeface="Times New Roman" panose="02020603050405020304" pitchFamily="18" charset="0"/>
              </a:rPr>
              <a:t>ce</a:t>
            </a:r>
            <a:r>
              <a:rPr lang="en-US" altLang="cs-CZ" sz="2400" b="1" dirty="0">
                <a:cs typeface="Times New Roman" panose="02020603050405020304" pitchFamily="18" charset="0"/>
              </a:rPr>
              <a:t> </a:t>
            </a:r>
            <a:r>
              <a:rPr lang="en-US" altLang="cs-CZ" sz="2400" b="1" dirty="0" err="1">
                <a:cs typeface="Times New Roman" panose="02020603050405020304" pitchFamily="18" charset="0"/>
              </a:rPr>
              <a:t>války</a:t>
            </a:r>
            <a:r>
              <a:rPr lang="cs-CZ" altLang="cs-CZ" sz="2400" b="1" dirty="0">
                <a:cs typeface="Times New Roman" panose="02020603050405020304" pitchFamily="18" charset="0"/>
              </a:rPr>
              <a:t> 													</a:t>
            </a:r>
            <a:r>
              <a:rPr lang="en-US" altLang="cs-CZ" sz="2400" b="1" dirty="0">
                <a:cs typeface="Times New Roman" panose="02020603050405020304" pitchFamily="18" charset="0"/>
              </a:rPr>
              <a:t>v </a:t>
            </a:r>
            <a:r>
              <a:rPr lang="en-US" altLang="cs-CZ" sz="2400" b="1" dirty="0" err="1">
                <a:cs typeface="Times New Roman" panose="02020603050405020304" pitchFamily="18" charset="0"/>
              </a:rPr>
              <a:t>Evropě</a:t>
            </a:r>
            <a:r>
              <a:rPr lang="en-US" altLang="cs-CZ" sz="2400" b="1" dirty="0">
                <a:cs typeface="Times New Roman" panose="02020603050405020304" pitchFamily="18" charset="0"/>
              </a:rPr>
              <a:t>)</a:t>
            </a:r>
            <a:endParaRPr lang="cs-CZ" altLang="cs-CZ" sz="2400" b="1" dirty="0">
              <a:cs typeface="Times New Roman" panose="02020603050405020304" pitchFamily="18" charset="0"/>
            </a:endParaRPr>
          </a:p>
          <a:p>
            <a:pPr>
              <a:spcBef>
                <a:spcPts val="1350"/>
              </a:spcBef>
              <a:buFontTx/>
              <a:buAutoNum type="arabicPeriod"/>
            </a:pPr>
            <a:r>
              <a:rPr lang="en-US" altLang="cs-CZ" sz="2400" b="1" dirty="0" err="1">
                <a:cs typeface="Times New Roman" panose="02020603050405020304" pitchFamily="18" charset="0"/>
              </a:rPr>
              <a:t>fáze</a:t>
            </a:r>
            <a:r>
              <a:rPr lang="en-US" altLang="cs-CZ" sz="2400" b="1" dirty="0">
                <a:cs typeface="Times New Roman" panose="02020603050405020304" pitchFamily="18" charset="0"/>
              </a:rPr>
              <a:t>: 8. 5. 1945</a:t>
            </a:r>
            <a:r>
              <a:rPr lang="cs-CZ" altLang="cs-CZ" sz="2400" b="1" dirty="0">
                <a:cs typeface="Times New Roman" panose="02020603050405020304" pitchFamily="18" charset="0"/>
              </a:rPr>
              <a:t> </a:t>
            </a:r>
            <a:r>
              <a:rPr lang="en-US" altLang="cs-CZ" sz="2400" b="1" dirty="0">
                <a:cs typeface="Times New Roman" panose="02020603050405020304" pitchFamily="18" charset="0"/>
              </a:rPr>
              <a:t>–</a:t>
            </a:r>
            <a:r>
              <a:rPr lang="cs-CZ" altLang="cs-CZ" sz="2400" b="1" dirty="0">
                <a:cs typeface="Times New Roman" panose="02020603050405020304" pitchFamily="18" charset="0"/>
              </a:rPr>
              <a:t> </a:t>
            </a:r>
            <a:r>
              <a:rPr lang="en-US" altLang="cs-CZ" sz="2400" b="1" dirty="0">
                <a:cs typeface="Times New Roman" panose="02020603050405020304" pitchFamily="18" charset="0"/>
              </a:rPr>
              <a:t>2. 9. 1945 (</a:t>
            </a:r>
            <a:r>
              <a:rPr lang="en-US" altLang="cs-CZ" sz="2400" b="1" dirty="0" err="1">
                <a:cs typeface="Times New Roman" panose="02020603050405020304" pitchFamily="18" charset="0"/>
              </a:rPr>
              <a:t>konec</a:t>
            </a:r>
            <a:r>
              <a:rPr lang="en-US" altLang="cs-CZ" sz="2400" b="1" dirty="0">
                <a:cs typeface="Times New Roman" panose="02020603050405020304" pitchFamily="18" charset="0"/>
              </a:rPr>
              <a:t> </a:t>
            </a:r>
            <a:r>
              <a:rPr lang="en-US" altLang="cs-CZ" sz="2400" b="1" dirty="0" err="1">
                <a:cs typeface="Times New Roman" panose="02020603050405020304" pitchFamily="18" charset="0"/>
              </a:rPr>
              <a:t>války</a:t>
            </a:r>
            <a:r>
              <a:rPr lang="en-US" altLang="cs-CZ" sz="2400" b="1" dirty="0">
                <a:cs typeface="Times New Roman" panose="02020603050405020304" pitchFamily="18" charset="0"/>
              </a:rPr>
              <a:t> </a:t>
            </a:r>
            <a:br>
              <a:rPr lang="cs-CZ" altLang="cs-CZ" sz="2400" b="1" dirty="0">
                <a:cs typeface="Times New Roman" panose="02020603050405020304" pitchFamily="18" charset="0"/>
              </a:rPr>
            </a:br>
            <a:r>
              <a:rPr lang="cs-CZ" altLang="cs-CZ" sz="2400" b="1" dirty="0">
                <a:cs typeface="Times New Roman" panose="02020603050405020304" pitchFamily="18" charset="0"/>
              </a:rPr>
              <a:t>                                                </a:t>
            </a:r>
            <a:r>
              <a:rPr lang="en-US" altLang="cs-CZ" sz="2400" b="1" dirty="0">
                <a:cs typeface="Times New Roman" panose="02020603050405020304" pitchFamily="18" charset="0"/>
              </a:rPr>
              <a:t>v </a:t>
            </a:r>
            <a:r>
              <a:rPr lang="en-US" altLang="cs-CZ" sz="2400" b="1" dirty="0" err="1">
                <a:cs typeface="Times New Roman" panose="02020603050405020304" pitchFamily="18" charset="0"/>
              </a:rPr>
              <a:t>Tichomoří</a:t>
            </a:r>
            <a:r>
              <a:rPr lang="en-US" altLang="cs-CZ" sz="2400" dirty="0"/>
              <a:t>)</a:t>
            </a:r>
            <a:endParaRPr lang="cs-CZ" altLang="cs-CZ" sz="2400" dirty="0"/>
          </a:p>
        </p:txBody>
      </p:sp>
      <p:pic>
        <p:nvPicPr>
          <p:cNvPr id="22532" name="Obrázek 1">
            <a:extLst>
              <a:ext uri="{FF2B5EF4-FFF2-40B4-BE49-F238E27FC236}">
                <a16:creationId xmlns:a16="http://schemas.microsoft.com/office/drawing/2014/main" id="{0166707B-B424-3803-149D-E1E68AB51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88" y="1416050"/>
            <a:ext cx="23098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Obrázek 2">
            <a:extLst>
              <a:ext uri="{FF2B5EF4-FFF2-40B4-BE49-F238E27FC236}">
                <a16:creationId xmlns:a16="http://schemas.microsoft.com/office/drawing/2014/main" id="{F4120A0B-245E-1CD0-F0C4-6DF4D3E99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88" y="2684463"/>
            <a:ext cx="2309812" cy="161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Obrázek 3">
            <a:extLst>
              <a:ext uri="{FF2B5EF4-FFF2-40B4-BE49-F238E27FC236}">
                <a16:creationId xmlns:a16="http://schemas.microsoft.com/office/drawing/2014/main" id="{C7231429-3D83-74D3-287C-2D526E7C0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88" y="4445000"/>
            <a:ext cx="2309812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CC6F6FB6-4A4F-0E53-3B9B-1FFF0CC22D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40014" y="0"/>
            <a:ext cx="7127875" cy="692150"/>
          </a:xfrm>
        </p:spPr>
        <p:txBody>
          <a:bodyPr/>
          <a:lstStyle/>
          <a:p>
            <a:pPr eaLnBrk="1" hangingPunct="1"/>
            <a:r>
              <a:rPr lang="cs-CZ" altLang="cs-CZ" sz="3200" b="1">
                <a:solidFill>
                  <a:schemeClr val="tx1"/>
                </a:solidFill>
                <a:cs typeface="Times New Roman" panose="02020603050405020304" pitchFamily="18" charset="0"/>
              </a:rPr>
              <a:t>Periodizace 2. světové války II</a:t>
            </a:r>
            <a:endParaRPr lang="cs-CZ" altLang="cs-CZ" sz="320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F5034D-6F74-BEEB-CD08-AF541D8D6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769" y="549275"/>
            <a:ext cx="7851531" cy="6062540"/>
          </a:xfrm>
        </p:spPr>
        <p:txBody>
          <a:bodyPr>
            <a:normAutofit/>
          </a:bodyPr>
          <a:lstStyle/>
          <a:p>
            <a:pPr marL="0" indent="0" defTabSz="685800">
              <a:spcBef>
                <a:spcPts val="600"/>
              </a:spcBef>
              <a:buClrTx/>
              <a:buSzPct val="100000"/>
              <a:buNone/>
              <a:defRPr/>
            </a:pPr>
            <a:r>
              <a:rPr lang="cs-CZ" altLang="cs-CZ" sz="2200" dirty="0">
                <a:solidFill>
                  <a:srgbClr val="000000"/>
                </a:solidFill>
                <a:cs typeface="Times New Roman" panose="02020603050405020304" pitchFamily="18" charset="0"/>
              </a:rPr>
              <a:t>     Periodizace podle </a:t>
            </a:r>
            <a:r>
              <a:rPr lang="cs-CZ" altLang="cs-CZ" sz="2200" b="1" dirty="0">
                <a:solidFill>
                  <a:srgbClr val="000000"/>
                </a:solidFill>
                <a:cs typeface="Times New Roman" panose="02020603050405020304" pitchFamily="18" charset="0"/>
              </a:rPr>
              <a:t>politického hlediska</a:t>
            </a:r>
          </a:p>
          <a:p>
            <a:pPr defTabSz="685800">
              <a:spcBef>
                <a:spcPts val="600"/>
              </a:spcBef>
              <a:buClrTx/>
              <a:buSzPct val="100000"/>
              <a:buFont typeface="Arial" charset="0"/>
              <a:buChar char="•"/>
              <a:defRPr/>
            </a:pPr>
            <a:r>
              <a:rPr lang="cs-CZ" altLang="cs-CZ" sz="2200" b="1" dirty="0">
                <a:solidFill>
                  <a:srgbClr val="000000"/>
                </a:solidFill>
                <a:cs typeface="Times New Roman" panose="02020603050405020304" pitchFamily="18" charset="0"/>
              </a:rPr>
              <a:t>První etapa</a:t>
            </a:r>
            <a:r>
              <a:rPr lang="cs-CZ" altLang="cs-CZ" sz="2200" dirty="0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cs-CZ" altLang="cs-CZ" sz="2200" u="sng" dirty="0">
                <a:solidFill>
                  <a:srgbClr val="000000"/>
                </a:solidFill>
                <a:cs typeface="Times New Roman" panose="02020603050405020304" pitchFamily="18" charset="0"/>
              </a:rPr>
              <a:t>1. září 1939 až 22. června 1941</a:t>
            </a:r>
          </a:p>
          <a:p>
            <a:pPr lvl="1" defTabSz="685800">
              <a:spcBef>
                <a:spcPts val="525"/>
              </a:spcBef>
              <a:buClrTx/>
              <a:buSzPct val="100000"/>
              <a:buFont typeface="Arial" charset="0"/>
              <a:buChar char="–"/>
              <a:defRPr/>
            </a:pPr>
            <a:r>
              <a:rPr lang="cs-CZ" altLang="cs-CZ" sz="2200" dirty="0">
                <a:solidFill>
                  <a:srgbClr val="000000"/>
                </a:solidFill>
                <a:cs typeface="Times New Roman" panose="02020603050405020304" pitchFamily="18" charset="0"/>
              </a:rPr>
              <a:t>Společná expanze </a:t>
            </a:r>
            <a:r>
              <a:rPr lang="cs-CZ" altLang="cs-CZ" sz="2200" b="1" dirty="0">
                <a:solidFill>
                  <a:srgbClr val="000000"/>
                </a:solidFill>
                <a:cs typeface="Times New Roman" panose="02020603050405020304" pitchFamily="18" charset="0"/>
              </a:rPr>
              <a:t>Německa</a:t>
            </a:r>
            <a:r>
              <a:rPr lang="cs-CZ" altLang="cs-CZ" sz="2200" dirty="0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cs-CZ" altLang="cs-CZ" sz="2200" b="1" dirty="0">
                <a:solidFill>
                  <a:srgbClr val="000000"/>
                </a:solidFill>
                <a:cs typeface="Times New Roman" panose="02020603050405020304" pitchFamily="18" charset="0"/>
              </a:rPr>
              <a:t>Itálie</a:t>
            </a:r>
            <a:r>
              <a:rPr lang="cs-CZ" altLang="cs-CZ" sz="2200" dirty="0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cs-CZ" altLang="cs-CZ" sz="2200" b="1" dirty="0">
                <a:solidFill>
                  <a:srgbClr val="000000"/>
                </a:solidFill>
                <a:cs typeface="Times New Roman" panose="02020603050405020304" pitchFamily="18" charset="0"/>
              </a:rPr>
              <a:t>Japonska</a:t>
            </a:r>
            <a:r>
              <a:rPr lang="cs-CZ" altLang="cs-CZ" sz="2200" dirty="0">
                <a:solidFill>
                  <a:srgbClr val="000000"/>
                </a:solidFill>
                <a:cs typeface="Times New Roman" panose="02020603050405020304" pitchFamily="18" charset="0"/>
              </a:rPr>
              <a:t> a </a:t>
            </a:r>
            <a:r>
              <a:rPr lang="cs-CZ" altLang="cs-CZ" sz="2200" b="1" dirty="0">
                <a:solidFill>
                  <a:srgbClr val="000000"/>
                </a:solidFill>
                <a:cs typeface="Times New Roman" panose="02020603050405020304" pitchFamily="18" charset="0"/>
              </a:rPr>
              <a:t>SSSR</a:t>
            </a:r>
          </a:p>
          <a:p>
            <a:pPr lvl="1" defTabSz="685800">
              <a:spcBef>
                <a:spcPts val="525"/>
              </a:spcBef>
              <a:buClrTx/>
              <a:buSzPct val="100000"/>
              <a:buFont typeface="Arial" charset="0"/>
              <a:buChar char="–"/>
              <a:defRPr/>
            </a:pPr>
            <a:r>
              <a:rPr lang="cs-CZ" altLang="cs-CZ" sz="2200" b="1" dirty="0">
                <a:solidFill>
                  <a:srgbClr val="000000"/>
                </a:solidFill>
                <a:cs typeface="Times New Roman" panose="02020603050405020304" pitchFamily="18" charset="0"/>
              </a:rPr>
              <a:t>Země Osy </a:t>
            </a:r>
            <a:r>
              <a:rPr lang="cs-CZ" altLang="cs-CZ" sz="2200" dirty="0">
                <a:solidFill>
                  <a:srgbClr val="000000"/>
                </a:solidFill>
                <a:cs typeface="Times New Roman" panose="02020603050405020304" pitchFamily="18" charset="0"/>
              </a:rPr>
              <a:t>(Německo, Itálie, Japonsko)</a:t>
            </a:r>
          </a:p>
          <a:p>
            <a:pPr lvl="1" defTabSz="685800">
              <a:spcBef>
                <a:spcPts val="525"/>
              </a:spcBef>
              <a:buClrTx/>
              <a:buSzPct val="100000"/>
              <a:buFont typeface="Arial" charset="0"/>
              <a:buChar char="–"/>
              <a:defRPr/>
            </a:pPr>
            <a:r>
              <a:rPr lang="cs-CZ" altLang="cs-CZ" sz="2200" b="1" dirty="0">
                <a:solidFill>
                  <a:srgbClr val="000000"/>
                </a:solidFill>
                <a:cs typeface="Times New Roman" panose="02020603050405020304" pitchFamily="18" charset="0"/>
              </a:rPr>
              <a:t>Pak proti Kominterně </a:t>
            </a:r>
            <a:r>
              <a:rPr lang="cs-CZ" altLang="cs-CZ" sz="2200" dirty="0">
                <a:solidFill>
                  <a:srgbClr val="000000"/>
                </a:solidFill>
                <a:cs typeface="Times New Roman" panose="02020603050405020304" pitchFamily="18" charset="0"/>
              </a:rPr>
              <a:t>(dtto + spojenci Osy)</a:t>
            </a:r>
          </a:p>
          <a:p>
            <a:pPr lvl="1" defTabSz="685800">
              <a:spcBef>
                <a:spcPts val="525"/>
              </a:spcBef>
              <a:buClrTx/>
              <a:buSzPct val="100000"/>
              <a:buFont typeface="Arial" charset="0"/>
              <a:buChar char="–"/>
              <a:defRPr/>
            </a:pPr>
            <a:r>
              <a:rPr lang="cs-CZ" altLang="cs-CZ" sz="2200" b="1" dirty="0">
                <a:solidFill>
                  <a:srgbClr val="000000"/>
                </a:solidFill>
                <a:cs typeface="Times New Roman" panose="02020603050405020304" pitchFamily="18" charset="0"/>
              </a:rPr>
              <a:t>Pakt Ribbentrop-Molotov</a:t>
            </a:r>
            <a:r>
              <a:rPr lang="cs-CZ" altLang="cs-CZ" sz="2200" dirty="0">
                <a:solidFill>
                  <a:srgbClr val="000000"/>
                </a:solidFill>
                <a:cs typeface="Times New Roman" panose="02020603050405020304" pitchFamily="18" charset="0"/>
              </a:rPr>
              <a:t> (Německo, SSSR)</a:t>
            </a:r>
            <a:endParaRPr lang="cs-CZ" altLang="cs-CZ" sz="22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defTabSz="685800">
              <a:spcBef>
                <a:spcPts val="600"/>
              </a:spcBef>
              <a:buClrTx/>
              <a:buSzPct val="100000"/>
              <a:buFont typeface="Arial" charset="0"/>
              <a:buChar char="•"/>
              <a:defRPr/>
            </a:pPr>
            <a:r>
              <a:rPr lang="cs-CZ" altLang="cs-CZ" sz="2200" b="1" dirty="0">
                <a:solidFill>
                  <a:srgbClr val="000000"/>
                </a:solidFill>
                <a:cs typeface="Times New Roman" panose="02020603050405020304" pitchFamily="18" charset="0"/>
              </a:rPr>
              <a:t>Druhá etapa</a:t>
            </a:r>
            <a:r>
              <a:rPr lang="cs-CZ" altLang="cs-CZ" sz="2200" dirty="0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cs-CZ" altLang="cs-CZ" sz="2200" u="sng" dirty="0">
                <a:solidFill>
                  <a:srgbClr val="000000"/>
                </a:solidFill>
                <a:cs typeface="Times New Roman" panose="02020603050405020304" pitchFamily="18" charset="0"/>
              </a:rPr>
              <a:t>22. června 1941 až 2. září 1945</a:t>
            </a:r>
          </a:p>
          <a:p>
            <a:pPr lvl="1" defTabSz="685800">
              <a:spcBef>
                <a:spcPts val="525"/>
              </a:spcBef>
              <a:buClrTx/>
              <a:buSzPct val="100000"/>
              <a:buFont typeface="Arial" charset="0"/>
              <a:buChar char="–"/>
              <a:defRPr/>
            </a:pPr>
            <a:r>
              <a:rPr lang="cs-CZ" altLang="cs-CZ" sz="2200" b="1" dirty="0">
                <a:solidFill>
                  <a:srgbClr val="000000"/>
                </a:solidFill>
                <a:cs typeface="Times New Roman" panose="02020603050405020304" pitchFamily="18" charset="0"/>
              </a:rPr>
              <a:t>Rozpad</a:t>
            </a:r>
            <a:r>
              <a:rPr lang="cs-CZ" altLang="cs-CZ" sz="2200" dirty="0">
                <a:solidFill>
                  <a:srgbClr val="000000"/>
                </a:solidFill>
                <a:cs typeface="Times New Roman" panose="02020603050405020304" pitchFamily="18" charset="0"/>
              </a:rPr>
              <a:t> nesourodé koalice: dne </a:t>
            </a:r>
            <a:r>
              <a:rPr lang="cs-CZ" altLang="cs-CZ" sz="2200" u="sng" dirty="0">
                <a:solidFill>
                  <a:srgbClr val="000000"/>
                </a:solidFill>
                <a:cs typeface="Times New Roman" panose="02020603050405020304" pitchFamily="18" charset="0"/>
              </a:rPr>
              <a:t>22. června 1941</a:t>
            </a:r>
            <a:r>
              <a:rPr lang="cs-CZ" altLang="cs-CZ" sz="2200" dirty="0">
                <a:solidFill>
                  <a:srgbClr val="000000"/>
                </a:solidFill>
                <a:cs typeface="Times New Roman" panose="02020603050405020304" pitchFamily="18" charset="0"/>
              </a:rPr>
              <a:t> německý útok proti Sovětskému svazu, Sovětský svaz přechází k protihitlerovské koalici</a:t>
            </a:r>
          </a:p>
          <a:p>
            <a:pPr lvl="1" defTabSz="685800">
              <a:spcBef>
                <a:spcPts val="525"/>
              </a:spcBef>
              <a:buClrTx/>
              <a:buSzPct val="100000"/>
              <a:buFont typeface="Arial" charset="0"/>
              <a:buChar char="–"/>
              <a:defRPr/>
            </a:pPr>
            <a:r>
              <a:rPr lang="cs-CZ" altLang="cs-CZ" sz="2200" dirty="0">
                <a:solidFill>
                  <a:srgbClr val="000000"/>
                </a:solidFill>
                <a:cs typeface="Times New Roman" panose="02020603050405020304" pitchFamily="18" charset="0"/>
              </a:rPr>
              <a:t>Dne </a:t>
            </a:r>
            <a:r>
              <a:rPr lang="cs-CZ" altLang="cs-CZ" sz="2200" u="sng" dirty="0">
                <a:solidFill>
                  <a:srgbClr val="000000"/>
                </a:solidFill>
                <a:cs typeface="Times New Roman" panose="02020603050405020304" pitchFamily="18" charset="0"/>
              </a:rPr>
              <a:t>13. října 1943</a:t>
            </a:r>
            <a:r>
              <a:rPr lang="cs-CZ" altLang="cs-CZ" sz="2200" dirty="0">
                <a:solidFill>
                  <a:srgbClr val="000000"/>
                </a:solidFill>
                <a:cs typeface="Times New Roman" panose="02020603050405020304" pitchFamily="18" charset="0"/>
              </a:rPr>
              <a:t> Itálie vyhlásila válku Německu</a:t>
            </a:r>
          </a:p>
          <a:p>
            <a:pPr lvl="1" defTabSz="685800">
              <a:spcBef>
                <a:spcPts val="525"/>
              </a:spcBef>
              <a:buClrTx/>
              <a:buSzPct val="100000"/>
              <a:buFont typeface="Arial" charset="0"/>
              <a:buChar char="–"/>
              <a:defRPr/>
            </a:pPr>
            <a:r>
              <a:rPr lang="cs-CZ" altLang="cs-CZ" sz="2200" dirty="0">
                <a:solidFill>
                  <a:srgbClr val="000000"/>
                </a:solidFill>
                <a:cs typeface="Times New Roman" panose="02020603050405020304" pitchFamily="18" charset="0"/>
              </a:rPr>
              <a:t>Dne </a:t>
            </a:r>
            <a:r>
              <a:rPr lang="cs-CZ" altLang="cs-CZ" sz="2200" u="sng" dirty="0">
                <a:solidFill>
                  <a:srgbClr val="000000"/>
                </a:solidFill>
                <a:cs typeface="Times New Roman" panose="02020603050405020304" pitchFamily="18" charset="0"/>
              </a:rPr>
              <a:t>8. srpna 1945</a:t>
            </a:r>
            <a:r>
              <a:rPr lang="cs-CZ" altLang="cs-CZ" sz="2200" dirty="0">
                <a:solidFill>
                  <a:srgbClr val="000000"/>
                </a:solidFill>
                <a:cs typeface="Times New Roman" panose="02020603050405020304" pitchFamily="18" charset="0"/>
              </a:rPr>
              <a:t> SSSR vyhlásil válku Japonsku </a:t>
            </a:r>
          </a:p>
          <a:p>
            <a:pPr eaLnBrk="1" hangingPunct="1">
              <a:defRPr/>
            </a:pPr>
            <a:endParaRPr lang="cs-CZ" dirty="0"/>
          </a:p>
        </p:txBody>
      </p:sp>
      <p:pic>
        <p:nvPicPr>
          <p:cNvPr id="23556" name="Obrázek 1">
            <a:extLst>
              <a:ext uri="{FF2B5EF4-FFF2-40B4-BE49-F238E27FC236}">
                <a16:creationId xmlns:a16="http://schemas.microsoft.com/office/drawing/2014/main" id="{73696AE7-1584-9CE4-6055-ACE6E98CF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1916114"/>
            <a:ext cx="2978150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F4017B8C-94F7-6BD3-9D38-999EADC714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00375" y="0"/>
            <a:ext cx="5741988" cy="2305050"/>
          </a:xfrm>
        </p:spPr>
        <p:txBody>
          <a:bodyPr/>
          <a:lstStyle/>
          <a:p>
            <a:pPr eaLnBrk="1" hangingPunct="1"/>
            <a:r>
              <a:rPr lang="cs-CZ" altLang="cs-CZ" sz="3200" b="1">
                <a:solidFill>
                  <a:schemeClr val="tx1"/>
                </a:solidFill>
                <a:cs typeface="Times New Roman" panose="02020603050405020304" pitchFamily="18" charset="0"/>
              </a:rPr>
              <a:t>Poměr sil soupeřících stran</a:t>
            </a:r>
          </a:p>
        </p:txBody>
      </p:sp>
      <p:sp>
        <p:nvSpPr>
          <p:cNvPr id="23555" name="Zástupný obsah 2">
            <a:extLst>
              <a:ext uri="{FF2B5EF4-FFF2-40B4-BE49-F238E27FC236}">
                <a16:creationId xmlns:a16="http://schemas.microsoft.com/office/drawing/2014/main" id="{DD82D462-9A34-EFEC-9527-8619D69965B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8585" y="549276"/>
            <a:ext cx="7929441" cy="6264275"/>
          </a:xfrm>
        </p:spPr>
        <p:txBody>
          <a:bodyPr/>
          <a:lstStyle/>
          <a:p>
            <a:pPr marL="0" indent="0" algn="just">
              <a:buNone/>
              <a:defRPr/>
            </a:pPr>
            <a:r>
              <a:rPr lang="cs-CZ" altLang="cs-CZ" sz="2000" b="1" dirty="0">
                <a:cs typeface="Times New Roman" panose="02020603050405020304" pitchFamily="18" charset="0"/>
              </a:rPr>
              <a:t>První etapa války</a:t>
            </a:r>
          </a:p>
          <a:p>
            <a:pPr marL="342900" lvl="1" indent="0" algn="just">
              <a:buNone/>
              <a:defRPr/>
            </a:pPr>
            <a:r>
              <a:rPr lang="cs-CZ" altLang="cs-CZ" sz="2000" dirty="0">
                <a:cs typeface="Times New Roman" panose="02020603050405020304" pitchFamily="18" charset="0"/>
              </a:rPr>
              <a:t>Do konce r. 1941: převaha zemí Osy a Sovětského svazu a jejich spojenců (dohromady takřka </a:t>
            </a:r>
            <a:r>
              <a:rPr lang="cs-CZ" altLang="cs-CZ" sz="2000" b="1" dirty="0">
                <a:cs typeface="Times New Roman" panose="02020603050405020304" pitchFamily="18" charset="0"/>
              </a:rPr>
              <a:t>400 miliónů obyv</a:t>
            </a:r>
            <a:r>
              <a:rPr lang="cs-CZ" altLang="cs-CZ" sz="2000" dirty="0">
                <a:cs typeface="Times New Roman" panose="02020603050405020304" pitchFamily="18" charset="0"/>
              </a:rPr>
              <a:t>.) nad Spojeným královstvím a Francií a jejich spojenci (bez kolonií asi </a:t>
            </a:r>
            <a:r>
              <a:rPr lang="cs-CZ" altLang="cs-CZ" sz="2000" b="1" dirty="0">
                <a:cs typeface="Times New Roman" panose="02020603050405020304" pitchFamily="18" charset="0"/>
              </a:rPr>
              <a:t>170 miliónů obyv</a:t>
            </a:r>
            <a:r>
              <a:rPr lang="cs-CZ" altLang="cs-CZ" sz="2000" dirty="0">
                <a:cs typeface="Times New Roman" panose="02020603050405020304" pitchFamily="18" charset="0"/>
              </a:rPr>
              <a:t>.) a Čínou (asi </a:t>
            </a:r>
            <a:r>
              <a:rPr lang="cs-CZ" altLang="cs-CZ" sz="2000" b="1" dirty="0">
                <a:cs typeface="Times New Roman" panose="02020603050405020304" pitchFamily="18" charset="0"/>
              </a:rPr>
              <a:t>530 miliónů obyv</a:t>
            </a:r>
            <a:r>
              <a:rPr lang="cs-CZ" altLang="cs-CZ" sz="2000" dirty="0">
                <a:cs typeface="Times New Roman" panose="02020603050405020304" pitchFamily="18" charset="0"/>
              </a:rPr>
              <a:t>.)</a:t>
            </a:r>
          </a:p>
          <a:p>
            <a:pPr marL="342900" lvl="1" indent="0" algn="just">
              <a:buNone/>
              <a:defRPr/>
            </a:pPr>
            <a:r>
              <a:rPr lang="cs-CZ" altLang="cs-CZ" sz="2000" dirty="0">
                <a:cs typeface="Times New Roman" panose="02020603050405020304" pitchFamily="18" charset="0"/>
              </a:rPr>
              <a:t>Vojenská i hospodářská převaha (Německo a SSSR po USA největší ekonomikou světa)</a:t>
            </a:r>
          </a:p>
          <a:p>
            <a:pPr marL="0" indent="0" algn="just">
              <a:buNone/>
              <a:defRPr/>
            </a:pPr>
            <a:r>
              <a:rPr lang="cs-CZ" altLang="cs-CZ" sz="2000" b="1" dirty="0">
                <a:cs typeface="Times New Roman" panose="02020603050405020304" pitchFamily="18" charset="0"/>
              </a:rPr>
              <a:t>Druhá etapa války</a:t>
            </a:r>
          </a:p>
          <a:p>
            <a:pPr marL="342900" lvl="1" indent="0" algn="just">
              <a:buNone/>
              <a:defRPr/>
            </a:pPr>
            <a:r>
              <a:rPr lang="cs-CZ" altLang="cs-CZ" sz="2000" dirty="0">
                <a:cs typeface="Times New Roman" panose="02020603050405020304" pitchFamily="18" charset="0"/>
              </a:rPr>
              <a:t>Od konce r. 1941: podmínky pro vytvoření </a:t>
            </a:r>
            <a:r>
              <a:rPr lang="cs-CZ" altLang="cs-CZ" sz="2000" b="1" dirty="0">
                <a:cs typeface="Times New Roman" panose="02020603050405020304" pitchFamily="18" charset="0"/>
              </a:rPr>
              <a:t>převahy antihitlerovské koalice </a:t>
            </a:r>
            <a:r>
              <a:rPr lang="cs-CZ" altLang="cs-CZ" sz="2000" dirty="0">
                <a:cs typeface="Times New Roman" panose="02020603050405020304" pitchFamily="18" charset="0"/>
              </a:rPr>
              <a:t>= vstup SSSR a USA do války proti Německu a Japonsku, intenzivnější zapojení kolonií do války (zejm. Indie), USA nejsilnější ekonomikou světa, od r. 1942 přechod na válečnou průmyslovou produkci</a:t>
            </a:r>
          </a:p>
          <a:p>
            <a:pPr marL="342900" lvl="1" indent="0" algn="just">
              <a:buNone/>
              <a:defRPr/>
            </a:pPr>
            <a:r>
              <a:rPr lang="cs-CZ" altLang="cs-CZ" sz="2000" dirty="0">
                <a:cs typeface="Times New Roman" panose="02020603050405020304" pitchFamily="18" charset="0"/>
              </a:rPr>
              <a:t>Země Osy a jejich spojenci = asi </a:t>
            </a:r>
            <a:r>
              <a:rPr lang="cs-CZ" altLang="cs-CZ" sz="2000" b="1" dirty="0">
                <a:cs typeface="Times New Roman" panose="02020603050405020304" pitchFamily="18" charset="0"/>
              </a:rPr>
              <a:t>225 miliónů obyv</a:t>
            </a:r>
            <a:r>
              <a:rPr lang="cs-CZ" altLang="cs-CZ" sz="2000" dirty="0">
                <a:cs typeface="Times New Roman" panose="02020603050405020304" pitchFamily="18" charset="0"/>
              </a:rPr>
              <a:t>. (bez okupovaných území), Velká trojka a jejich spojenci = asi </a:t>
            </a:r>
            <a:r>
              <a:rPr lang="cs-CZ" altLang="cs-CZ" sz="2000" b="1" dirty="0">
                <a:cs typeface="Times New Roman" panose="02020603050405020304" pitchFamily="18" charset="0"/>
              </a:rPr>
              <a:t>1,5 miliardy obyv</a:t>
            </a:r>
            <a:r>
              <a:rPr lang="cs-CZ" altLang="cs-CZ" sz="2000" dirty="0">
                <a:cs typeface="Times New Roman" panose="02020603050405020304" pitchFamily="18" charset="0"/>
              </a:rPr>
              <a:t>. (včetně kolonií)</a:t>
            </a:r>
          </a:p>
          <a:p>
            <a:pPr eaLnBrk="1" hangingPunct="1">
              <a:defRPr/>
            </a:pPr>
            <a:endParaRPr lang="cs-CZ" altLang="cs-CZ" dirty="0"/>
          </a:p>
        </p:txBody>
      </p:sp>
      <p:pic>
        <p:nvPicPr>
          <p:cNvPr id="24580" name="Obrázek 1">
            <a:extLst>
              <a:ext uri="{FF2B5EF4-FFF2-40B4-BE49-F238E27FC236}">
                <a16:creationId xmlns:a16="http://schemas.microsoft.com/office/drawing/2014/main" id="{99986AFB-E2AD-4AC3-1794-DB5663AB1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276" y="1789114"/>
            <a:ext cx="2371725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1525E914-EE74-C899-CC7A-883EBD79EA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25603" name="Zástupný obsah 3">
            <a:extLst>
              <a:ext uri="{FF2B5EF4-FFF2-40B4-BE49-F238E27FC236}">
                <a16:creationId xmlns:a16="http://schemas.microsoft.com/office/drawing/2014/main" id="{D6FC1C76-5259-D692-CB70-7230600316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0239" y="765176"/>
            <a:ext cx="3906837" cy="3014663"/>
          </a:xfrm>
        </p:spPr>
      </p:pic>
      <p:pic>
        <p:nvPicPr>
          <p:cNvPr id="25604" name="Obrázek 7">
            <a:extLst>
              <a:ext uri="{FF2B5EF4-FFF2-40B4-BE49-F238E27FC236}">
                <a16:creationId xmlns:a16="http://schemas.microsoft.com/office/drawing/2014/main" id="{94254496-BEDF-2060-DDB4-3FAD2C154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3697288"/>
            <a:ext cx="33210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ovéPole 8">
            <a:extLst>
              <a:ext uri="{FF2B5EF4-FFF2-40B4-BE49-F238E27FC236}">
                <a16:creationId xmlns:a16="http://schemas.microsoft.com/office/drawing/2014/main" id="{BECE7AEC-7606-6404-4C02-717A72998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6813" y="5697539"/>
            <a:ext cx="2005012" cy="3000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SzTx/>
              <a:buNone/>
              <a:defRPr/>
            </a:pPr>
            <a:r>
              <a:rPr lang="cs-CZ" altLang="cs-CZ" sz="1350" dirty="0">
                <a:solidFill>
                  <a:prstClr val="black"/>
                </a:solidFill>
              </a:rPr>
              <a:t>Masový hrob v Katyni</a:t>
            </a:r>
          </a:p>
        </p:txBody>
      </p:sp>
      <p:pic>
        <p:nvPicPr>
          <p:cNvPr id="25606" name="Obrázek 1">
            <a:extLst>
              <a:ext uri="{FF2B5EF4-FFF2-40B4-BE49-F238E27FC236}">
                <a16:creationId xmlns:a16="http://schemas.microsoft.com/office/drawing/2014/main" id="{90F9CA4B-8C78-3C85-174D-D9C56AAE1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779464"/>
            <a:ext cx="3825875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EEFA9E5-3922-6484-EA0D-1A38A3B5673B}"/>
              </a:ext>
            </a:extLst>
          </p:cNvPr>
          <p:cNvSpPr txBox="1"/>
          <p:nvPr/>
        </p:nvSpPr>
        <p:spPr>
          <a:xfrm>
            <a:off x="1724025" y="3881438"/>
            <a:ext cx="2698750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342900">
              <a:defRPr/>
            </a:pPr>
            <a:r>
              <a:rPr lang="cs-CZ" sz="1350" dirty="0">
                <a:solidFill>
                  <a:prstClr val="black"/>
                </a:solidFill>
                <a:latin typeface="Trebuchet MS" panose="020B0603020202020204"/>
              </a:rPr>
              <a:t>Pakt Ribbentrop – Molotov</a:t>
            </a:r>
          </a:p>
          <a:p>
            <a:pPr defTabSz="342900">
              <a:defRPr/>
            </a:pPr>
            <a:r>
              <a:rPr lang="cs-CZ" sz="1350" dirty="0">
                <a:solidFill>
                  <a:prstClr val="black"/>
                </a:solidFill>
                <a:latin typeface="Trebuchet MS" panose="020B0603020202020204"/>
              </a:rPr>
              <a:t>byl podepsán 23. srpna 1939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4">
            <a:extLst>
              <a:ext uri="{FF2B5EF4-FFF2-40B4-BE49-F238E27FC236}">
                <a16:creationId xmlns:a16="http://schemas.microsoft.com/office/drawing/2014/main" id="{3859E43A-A6F2-AF72-CFA2-9FD96D84F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1268413"/>
            <a:ext cx="27717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Obrázek 6">
            <a:extLst>
              <a:ext uri="{FF2B5EF4-FFF2-40B4-BE49-F238E27FC236}">
                <a16:creationId xmlns:a16="http://schemas.microsoft.com/office/drawing/2014/main" id="{B4292F42-DDD0-4182-D38F-EA6351FE0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20714"/>
            <a:ext cx="655955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CA1645FC-8CDE-5742-2D23-C2D83A8E3D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5050" y="1"/>
            <a:ext cx="5976938" cy="620713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 sz="3200" b="1">
                <a:solidFill>
                  <a:schemeClr val="tx1"/>
                </a:solidFill>
                <a:cs typeface="Times New Roman" panose="02020603050405020304" pitchFamily="18" charset="0"/>
              </a:rPr>
              <a:t>Polské tažení I</a:t>
            </a:r>
            <a:endParaRPr lang="en-US" altLang="cs-CZ" sz="3200" b="1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EA772800-EEF6-38E7-01DD-71D7C683478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3200" y="620714"/>
            <a:ext cx="10464800" cy="6237287"/>
          </a:xfrm>
        </p:spPr>
        <p:txBody>
          <a:bodyPr rtlCol="0">
            <a:normAutofit/>
          </a:bodyPr>
          <a:lstStyle/>
          <a:p>
            <a:pPr>
              <a:spcBef>
                <a:spcPts val="900"/>
              </a:spcBef>
              <a:buFont typeface="Wingdings" pitchFamily="2" charset="2"/>
              <a:buChar char="Ø"/>
              <a:defRPr/>
            </a:pPr>
            <a:r>
              <a:rPr lang="cs-CZ" altLang="cs-CZ" sz="2000" b="1" dirty="0">
                <a:cs typeface="Times New Roman" pitchFamily="18" charset="0"/>
              </a:rPr>
              <a:t>Záminka: přepadení německé vysílačky v Gliwicích (něm. </a:t>
            </a:r>
            <a:r>
              <a:rPr lang="cs-CZ" altLang="cs-CZ" sz="2000" b="1" dirty="0" err="1">
                <a:cs typeface="Times New Roman" pitchFamily="18" charset="0"/>
              </a:rPr>
              <a:t>Gleiwitz</a:t>
            </a:r>
            <a:r>
              <a:rPr lang="cs-CZ" altLang="cs-CZ" sz="2000" b="1" dirty="0">
                <a:cs typeface="Times New Roman" pitchFamily="18" charset="0"/>
              </a:rPr>
              <a:t>)</a:t>
            </a:r>
          </a:p>
          <a:p>
            <a:pPr>
              <a:spcBef>
                <a:spcPts val="900"/>
              </a:spcBef>
              <a:buFont typeface="Wingdings" pitchFamily="2" charset="2"/>
              <a:buChar char="Ø"/>
              <a:defRPr/>
            </a:pPr>
            <a:r>
              <a:rPr lang="cs-CZ" altLang="cs-CZ" sz="2000" b="1" dirty="0">
                <a:cs typeface="Times New Roman" pitchFamily="18" charset="0"/>
              </a:rPr>
              <a:t>Příčina: zisk území na úkor Polska (Lebensraum)</a:t>
            </a:r>
          </a:p>
          <a:p>
            <a:pPr>
              <a:spcBef>
                <a:spcPts val="900"/>
              </a:spcBef>
              <a:buFont typeface="Wingdings" pitchFamily="2" charset="2"/>
              <a:buChar char="Ø"/>
              <a:defRPr/>
            </a:pPr>
            <a:r>
              <a:rPr lang="cs-CZ" altLang="cs-CZ" sz="2000" b="1" dirty="0">
                <a:cs typeface="Times New Roman" pitchFamily="18" charset="0"/>
              </a:rPr>
              <a:t>Ve dnech </a:t>
            </a:r>
            <a:r>
              <a:rPr lang="cs-CZ" altLang="cs-CZ" sz="2000" b="1" u="sng" dirty="0">
                <a:cs typeface="Times New Roman" pitchFamily="18" charset="0"/>
              </a:rPr>
              <a:t>1. září 1939 až 5. října 1939</a:t>
            </a:r>
          </a:p>
          <a:p>
            <a:pPr marL="0" indent="0">
              <a:spcBef>
                <a:spcPts val="900"/>
              </a:spcBef>
              <a:buNone/>
              <a:defRPr/>
            </a:pPr>
            <a:endParaRPr lang="cs-CZ" altLang="cs-CZ" sz="165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2" name="Obrázek 1">
            <a:extLst>
              <a:ext uri="{FF2B5EF4-FFF2-40B4-BE49-F238E27FC236}">
                <a16:creationId xmlns:a16="http://schemas.microsoft.com/office/drawing/2014/main" id="{642CA651-EDDA-A0CA-1BD2-ED70A0034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31" y="1916114"/>
            <a:ext cx="9029944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Zástupný obsah 3">
            <a:extLst>
              <a:ext uri="{FF2B5EF4-FFF2-40B4-BE49-F238E27FC236}">
                <a16:creationId xmlns:a16="http://schemas.microsoft.com/office/drawing/2014/main" id="{E15A5AAF-A292-EFAD-8A24-C042144A4D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5589" y="0"/>
            <a:ext cx="9139237" cy="681355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ek 1">
            <a:extLst>
              <a:ext uri="{FF2B5EF4-FFF2-40B4-BE49-F238E27FC236}">
                <a16:creationId xmlns:a16="http://schemas.microsoft.com/office/drawing/2014/main" id="{91656C1E-0408-CA62-DEAB-073AC26E5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E65777E6-4A30-F141-BA09-5027E55383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87713" y="1"/>
            <a:ext cx="5688012" cy="765175"/>
          </a:xfrm>
        </p:spPr>
        <p:txBody>
          <a:bodyPr/>
          <a:lstStyle/>
          <a:p>
            <a:pPr algn="ctr" eaLnBrk="1" hangingPunct="1"/>
            <a:r>
              <a:rPr lang="cs-CZ" altLang="cs-CZ" sz="4000" b="1">
                <a:solidFill>
                  <a:schemeClr val="tx1"/>
                </a:solidFill>
                <a:cs typeface="Times New Roman" panose="02020603050405020304" pitchFamily="18" charset="0"/>
              </a:rPr>
              <a:t>Polské tažení II</a:t>
            </a:r>
          </a:p>
        </p:txBody>
      </p:sp>
      <p:sp>
        <p:nvSpPr>
          <p:cNvPr id="29699" name="Zástupný obsah 2">
            <a:extLst>
              <a:ext uri="{FF2B5EF4-FFF2-40B4-BE49-F238E27FC236}">
                <a16:creationId xmlns:a16="http://schemas.microsoft.com/office/drawing/2014/main" id="{CFFCF723-7FFA-CE88-42ED-AA8BCD823BF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755" y="765176"/>
            <a:ext cx="7572010" cy="5940424"/>
          </a:xfrm>
        </p:spPr>
        <p:txBody>
          <a:bodyPr/>
          <a:lstStyle/>
          <a:p>
            <a:pPr eaLnBrk="1" hangingPunct="1"/>
            <a:r>
              <a:rPr lang="cs-CZ" altLang="cs-CZ" sz="2400" dirty="0">
                <a:cs typeface="Times New Roman" panose="02020603050405020304" pitchFamily="18" charset="0"/>
              </a:rPr>
              <a:t>Za první bojovou událost druhé světové války se považuje ostřelování polských pozic na </a:t>
            </a:r>
            <a:r>
              <a:rPr lang="cs-CZ" altLang="cs-CZ" sz="2400" dirty="0" err="1">
                <a:cs typeface="Times New Roman" panose="02020603050405020304" pitchFamily="18" charset="0"/>
              </a:rPr>
              <a:t>Westerplatte</a:t>
            </a:r>
            <a:r>
              <a:rPr lang="cs-CZ" altLang="cs-CZ" sz="2400" dirty="0">
                <a:cs typeface="Times New Roman" panose="02020603050405020304" pitchFamily="18" charset="0"/>
              </a:rPr>
              <a:t> (Gdaňsk) křižníkem </a:t>
            </a:r>
            <a:r>
              <a:rPr lang="cs-CZ" altLang="cs-CZ" sz="2400" dirty="0" err="1">
                <a:cs typeface="Times New Roman" panose="02020603050405020304" pitchFamily="18" charset="0"/>
              </a:rPr>
              <a:t>Schleswig-Hollstein</a:t>
            </a:r>
            <a:endParaRPr lang="cs-CZ" altLang="cs-CZ" sz="2400" dirty="0">
              <a:cs typeface="Times New Roman" panose="02020603050405020304" pitchFamily="18" charset="0"/>
            </a:endParaRPr>
          </a:p>
          <a:p>
            <a:pPr eaLnBrk="1" hangingPunct="1"/>
            <a:r>
              <a:rPr lang="cs-CZ" altLang="cs-CZ" sz="2400" dirty="0">
                <a:cs typeface="Times New Roman" panose="02020603050405020304" pitchFamily="18" charset="0"/>
              </a:rPr>
              <a:t>Dva hlavní směry útoku proti Polsku</a:t>
            </a:r>
          </a:p>
          <a:p>
            <a:pPr eaLnBrk="1" hangingPunct="1"/>
            <a:r>
              <a:rPr lang="cs-CZ" altLang="cs-CZ" sz="2400" dirty="0">
                <a:cs typeface="Times New Roman" panose="02020603050405020304" pitchFamily="18" charset="0"/>
              </a:rPr>
              <a:t>Z Pomořan a z Pruska: Skupina armád Sever (3. a 4. armáda)</a:t>
            </a:r>
          </a:p>
          <a:p>
            <a:pPr eaLnBrk="1" hangingPunct="1"/>
            <a:r>
              <a:rPr lang="cs-CZ" altLang="cs-CZ" sz="2400" dirty="0">
                <a:cs typeface="Times New Roman" panose="02020603050405020304" pitchFamily="18" charset="0"/>
              </a:rPr>
              <a:t>Z Horního Slezska (a Slovenska): Skupina armád Jih (8., 10. a 14. armáda) = těžiště operace, cíl Varšava</a:t>
            </a:r>
          </a:p>
          <a:p>
            <a:pPr eaLnBrk="1" hangingPunct="1"/>
            <a:r>
              <a:rPr lang="cs-CZ" altLang="cs-CZ" sz="2400" dirty="0">
                <a:cs typeface="Times New Roman" panose="02020603050405020304" pitchFamily="18" charset="0"/>
              </a:rPr>
              <a:t>Na straně Německa pouze Slovensko</a:t>
            </a:r>
          </a:p>
          <a:p>
            <a:pPr eaLnBrk="1" hangingPunct="1"/>
            <a:endParaRPr lang="cs-CZ" altLang="cs-CZ" dirty="0"/>
          </a:p>
        </p:txBody>
      </p:sp>
      <p:pic>
        <p:nvPicPr>
          <p:cNvPr id="29700" name="Obrázek 1">
            <a:extLst>
              <a:ext uri="{FF2B5EF4-FFF2-40B4-BE49-F238E27FC236}">
                <a16:creationId xmlns:a16="http://schemas.microsoft.com/office/drawing/2014/main" id="{356E290F-15C7-09C2-5F90-5E21A10D8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836614"/>
            <a:ext cx="2986088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8E2B88F9-B2D5-1A59-B0ED-933CB6647F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19513" y="1"/>
            <a:ext cx="5905500" cy="620713"/>
          </a:xfrm>
        </p:spPr>
        <p:txBody>
          <a:bodyPr/>
          <a:lstStyle/>
          <a:p>
            <a:pPr eaLnBrk="1" hangingPunct="1"/>
            <a:r>
              <a:rPr lang="cs-CZ" altLang="cs-CZ" sz="3200" b="1">
                <a:solidFill>
                  <a:schemeClr val="tx1"/>
                </a:solidFill>
                <a:cs typeface="Times New Roman" panose="02020603050405020304" pitchFamily="18" charset="0"/>
              </a:rPr>
              <a:t>Polské tažení III</a:t>
            </a:r>
          </a:p>
        </p:txBody>
      </p:sp>
      <p:sp>
        <p:nvSpPr>
          <p:cNvPr id="30723" name="Zástupný obsah 2">
            <a:extLst>
              <a:ext uri="{FF2B5EF4-FFF2-40B4-BE49-F238E27FC236}">
                <a16:creationId xmlns:a16="http://schemas.microsoft.com/office/drawing/2014/main" id="{8A536E9A-F19E-254B-ADB4-B4B240E7A6E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1601" y="620714"/>
            <a:ext cx="7783514" cy="6237287"/>
          </a:xfrm>
        </p:spPr>
        <p:txBody>
          <a:bodyPr/>
          <a:lstStyle/>
          <a:p>
            <a:pPr eaLnBrk="1" hangingPunct="1"/>
            <a:r>
              <a:rPr lang="cs-CZ" altLang="cs-CZ" sz="2200" dirty="0">
                <a:cs typeface="Times New Roman" panose="02020603050405020304" pitchFamily="18" charset="0"/>
              </a:rPr>
              <a:t>Dne 3. září vyhlásila Francie a Spojené království válku Německu</a:t>
            </a:r>
          </a:p>
          <a:p>
            <a:pPr eaLnBrk="1" hangingPunct="1"/>
            <a:r>
              <a:rPr lang="cs-CZ" altLang="cs-CZ" sz="2200" dirty="0">
                <a:cs typeface="Times New Roman" panose="02020603050405020304" pitchFamily="18" charset="0"/>
              </a:rPr>
              <a:t>Dne </a:t>
            </a:r>
            <a:r>
              <a:rPr lang="cs-CZ" altLang="cs-CZ" sz="2200" b="1" dirty="0">
                <a:cs typeface="Times New Roman" panose="02020603050405020304" pitchFamily="18" charset="0"/>
              </a:rPr>
              <a:t>17. září  </a:t>
            </a:r>
            <a:r>
              <a:rPr lang="cs-CZ" altLang="cs-CZ" sz="2200" dirty="0">
                <a:cs typeface="Times New Roman" panose="02020603050405020304" pitchFamily="18" charset="0"/>
              </a:rPr>
              <a:t>začal SSSR obsazovat východní území Polska</a:t>
            </a:r>
          </a:p>
          <a:p>
            <a:pPr eaLnBrk="1" hangingPunct="1"/>
            <a:r>
              <a:rPr lang="cs-CZ" altLang="cs-CZ" sz="2200" dirty="0">
                <a:cs typeface="Times New Roman" panose="02020603050405020304" pitchFamily="18" charset="0"/>
              </a:rPr>
              <a:t>Ve dnech </a:t>
            </a:r>
            <a:r>
              <a:rPr lang="cs-CZ" altLang="cs-CZ" sz="2200" b="1" u="sng" dirty="0">
                <a:cs typeface="Times New Roman" panose="02020603050405020304" pitchFamily="18" charset="0"/>
              </a:rPr>
              <a:t>9. až 22. září 1939</a:t>
            </a:r>
            <a:r>
              <a:rPr lang="cs-CZ" altLang="cs-CZ" sz="2200" dirty="0">
                <a:cs typeface="Times New Roman" panose="02020603050405020304" pitchFamily="18" charset="0"/>
              </a:rPr>
              <a:t> bitva na řece </a:t>
            </a:r>
            <a:r>
              <a:rPr lang="cs-CZ" altLang="cs-CZ" sz="2200" dirty="0" err="1">
                <a:cs typeface="Times New Roman" panose="02020603050405020304" pitchFamily="18" charset="0"/>
              </a:rPr>
              <a:t>Bzuře</a:t>
            </a:r>
            <a:r>
              <a:rPr lang="cs-CZ" altLang="cs-CZ" sz="2200" dirty="0">
                <a:cs typeface="Times New Roman" panose="02020603050405020304" pitchFamily="18" charset="0"/>
              </a:rPr>
              <a:t> (západně od Varšavy) = snaha polských sil zamezit obklíčení armádní skupiny Poznaň</a:t>
            </a:r>
          </a:p>
          <a:p>
            <a:pPr eaLnBrk="1" hangingPunct="1"/>
            <a:r>
              <a:rPr lang="cs-CZ" altLang="cs-CZ" sz="2200" dirty="0">
                <a:cs typeface="Times New Roman" panose="02020603050405020304" pitchFamily="18" charset="0"/>
              </a:rPr>
              <a:t>Dne </a:t>
            </a:r>
            <a:r>
              <a:rPr lang="cs-CZ" altLang="cs-CZ" sz="2200" b="1" u="sng" dirty="0">
                <a:cs typeface="Times New Roman" panose="02020603050405020304" pitchFamily="18" charset="0"/>
              </a:rPr>
              <a:t>28. září 1939</a:t>
            </a:r>
            <a:r>
              <a:rPr lang="cs-CZ" altLang="cs-CZ" sz="2200" dirty="0">
                <a:cs typeface="Times New Roman" panose="02020603050405020304" pitchFamily="18" charset="0"/>
              </a:rPr>
              <a:t> kapitulace Varšavy</a:t>
            </a:r>
          </a:p>
          <a:p>
            <a:pPr eaLnBrk="1" hangingPunct="1"/>
            <a:r>
              <a:rPr lang="cs-CZ" altLang="cs-CZ" sz="2200" dirty="0">
                <a:cs typeface="Times New Roman" panose="02020603050405020304" pitchFamily="18" charset="0"/>
              </a:rPr>
              <a:t>Poslední polské jednotky kapitulovaly </a:t>
            </a:r>
            <a:r>
              <a:rPr lang="cs-CZ" altLang="cs-CZ" sz="2200" b="1" u="sng" dirty="0">
                <a:cs typeface="Times New Roman" panose="02020603050405020304" pitchFamily="18" charset="0"/>
              </a:rPr>
              <a:t>5. října 1939</a:t>
            </a:r>
            <a:r>
              <a:rPr lang="cs-CZ" altLang="cs-CZ" sz="2200" dirty="0">
                <a:cs typeface="Times New Roman" panose="02020603050405020304" pitchFamily="18" charset="0"/>
              </a:rPr>
              <a:t> (gen. </a:t>
            </a:r>
            <a:r>
              <a:rPr lang="cs-CZ" altLang="cs-CZ" sz="2200" dirty="0" err="1">
                <a:cs typeface="Times New Roman" panose="02020603050405020304" pitchFamily="18" charset="0"/>
              </a:rPr>
              <a:t>Kleeberg</a:t>
            </a:r>
            <a:r>
              <a:rPr lang="cs-CZ" altLang="cs-CZ" sz="2200" dirty="0">
                <a:cs typeface="Times New Roman" panose="02020603050405020304" pitchFamily="18" charset="0"/>
              </a:rPr>
              <a:t>)</a:t>
            </a:r>
          </a:p>
          <a:p>
            <a:pPr eaLnBrk="1" hangingPunct="1"/>
            <a:r>
              <a:rPr lang="cs-CZ" altLang="cs-CZ" sz="2200" dirty="0">
                <a:cs typeface="Times New Roman" panose="02020603050405020304" pitchFamily="18" charset="0"/>
              </a:rPr>
              <a:t>Území Polska rozděleno mezi Německo a SSSR; ztráty Polska činily asi 66 000 mužů, ztráty Německa, Slovenska a Sovětského svazu necelých 20 000</a:t>
            </a:r>
          </a:p>
          <a:p>
            <a:pPr eaLnBrk="1" hangingPunct="1"/>
            <a:r>
              <a:rPr lang="cs-CZ" altLang="cs-CZ" sz="2200" dirty="0">
                <a:cs typeface="Times New Roman" panose="02020603050405020304" pitchFamily="18" charset="0"/>
              </a:rPr>
              <a:t>Triumf tankového vojska = hlavní útočná síla, Wehrmacht ztrácí asi 50 tanků</a:t>
            </a:r>
          </a:p>
          <a:p>
            <a:pPr eaLnBrk="1" hangingPunct="1"/>
            <a:endParaRPr lang="cs-CZ" altLang="cs-CZ" dirty="0"/>
          </a:p>
        </p:txBody>
      </p:sp>
      <p:pic>
        <p:nvPicPr>
          <p:cNvPr id="30724" name="Obrázek 1">
            <a:extLst>
              <a:ext uri="{FF2B5EF4-FFF2-40B4-BE49-F238E27FC236}">
                <a16:creationId xmlns:a16="http://schemas.microsoft.com/office/drawing/2014/main" id="{9BBBEB2B-EEDA-6D69-56E8-7CB03F7B7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6" y="1700214"/>
            <a:ext cx="3065463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C283CA08-40EC-F5B0-AF44-60021150B6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1747" name="Zástupný obsah 3">
            <a:extLst>
              <a:ext uri="{FF2B5EF4-FFF2-40B4-BE49-F238E27FC236}">
                <a16:creationId xmlns:a16="http://schemas.microsoft.com/office/drawing/2014/main" id="{08AB8431-7FC3-71AA-CB85-E1A2BDB096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382589"/>
            <a:ext cx="9167813" cy="6092825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ázek 1">
            <a:extLst>
              <a:ext uri="{FF2B5EF4-FFF2-40B4-BE49-F238E27FC236}">
                <a16:creationId xmlns:a16="http://schemas.microsoft.com/office/drawing/2014/main" id="{85638D4D-9CE4-E2AC-3693-945EE06AC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0"/>
            <a:ext cx="6627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778BDC16-8DF4-3E77-BB6C-03FE9F545B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40013" y="1"/>
            <a:ext cx="6769100" cy="836613"/>
          </a:xfrm>
        </p:spPr>
        <p:txBody>
          <a:bodyPr/>
          <a:lstStyle/>
          <a:p>
            <a:pPr algn="ctr" eaLnBrk="1" hangingPunct="1"/>
            <a:r>
              <a:rPr lang="cs-CZ" altLang="cs-CZ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Sovětské agrese 1939–1941</a:t>
            </a:r>
          </a:p>
        </p:txBody>
      </p:sp>
      <p:sp>
        <p:nvSpPr>
          <p:cNvPr id="33795" name="Zástupný obsah 2">
            <a:extLst>
              <a:ext uri="{FF2B5EF4-FFF2-40B4-BE49-F238E27FC236}">
                <a16:creationId xmlns:a16="http://schemas.microsoft.com/office/drawing/2014/main" id="{D1B32AB2-4450-9197-D6DE-64121811AB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9415" y="765176"/>
            <a:ext cx="7499473" cy="5948239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cs typeface="Times New Roman" panose="02020603050405020304" pitchFamily="18" charset="0"/>
              </a:rPr>
              <a:t>Dle dohody mezi SSSR a Německem ze dne </a:t>
            </a:r>
            <a:r>
              <a:rPr lang="cs-CZ" altLang="cs-CZ" sz="2000" b="1" u="sng" dirty="0">
                <a:cs typeface="Times New Roman" panose="02020603050405020304" pitchFamily="18" charset="0"/>
              </a:rPr>
              <a:t>23. srpna 1939</a:t>
            </a:r>
            <a:r>
              <a:rPr lang="cs-CZ" altLang="cs-CZ" sz="2000" dirty="0">
                <a:cs typeface="Times New Roman" panose="02020603050405020304" pitchFamily="18" charset="0"/>
              </a:rPr>
              <a:t> vytyčeny sféry vlivu:</a:t>
            </a:r>
          </a:p>
          <a:p>
            <a:pPr eaLnBrk="1" hangingPunct="1"/>
            <a:r>
              <a:rPr lang="cs-CZ" altLang="cs-CZ" sz="2000" dirty="0">
                <a:cs typeface="Times New Roman" panose="02020603050405020304" pitchFamily="18" charset="0"/>
              </a:rPr>
              <a:t>Sovětská sféra = Finsko, Estonsko, Lotyšsko, Litva, východní část Polska a Besarábie (Rumunsko)</a:t>
            </a:r>
          </a:p>
          <a:p>
            <a:pPr eaLnBrk="1" hangingPunct="1"/>
            <a:r>
              <a:rPr lang="cs-CZ" altLang="cs-CZ" sz="2000" dirty="0">
                <a:cs typeface="Times New Roman" panose="02020603050405020304" pitchFamily="18" charset="0"/>
              </a:rPr>
              <a:t>V rámci své sféry zahájil SSSR agresivní expanzi:</a:t>
            </a:r>
          </a:p>
          <a:p>
            <a:pPr eaLnBrk="1" hangingPunct="1"/>
            <a:r>
              <a:rPr lang="cs-CZ" altLang="cs-CZ" sz="2000" b="1" u="sng" dirty="0">
                <a:cs typeface="Times New Roman" panose="02020603050405020304" pitchFamily="18" charset="0"/>
              </a:rPr>
              <a:t>17. září 1939</a:t>
            </a:r>
            <a:r>
              <a:rPr lang="cs-CZ" altLang="cs-CZ" sz="2000" dirty="0">
                <a:cs typeface="Times New Roman" panose="02020603050405020304" pitchFamily="18" charset="0"/>
              </a:rPr>
              <a:t> okupace východního Polska</a:t>
            </a:r>
          </a:p>
          <a:p>
            <a:pPr eaLnBrk="1" hangingPunct="1"/>
            <a:r>
              <a:rPr lang="cs-CZ" altLang="cs-CZ" sz="2000" b="1" u="sng" dirty="0">
                <a:cs typeface="Times New Roman" panose="02020603050405020304" pitchFamily="18" charset="0"/>
              </a:rPr>
              <a:t>30. listopad 1939 až 30. březen 1940</a:t>
            </a:r>
            <a:r>
              <a:rPr lang="cs-CZ" altLang="cs-CZ" sz="2000" dirty="0">
                <a:cs typeface="Times New Roman" panose="02020603050405020304" pitchFamily="18" charset="0"/>
              </a:rPr>
              <a:t> válka s Finskem</a:t>
            </a:r>
          </a:p>
          <a:p>
            <a:pPr eaLnBrk="1" hangingPunct="1"/>
            <a:r>
              <a:rPr lang="cs-CZ" altLang="cs-CZ" sz="2000" b="1" u="sng" dirty="0">
                <a:cs typeface="Times New Roman" panose="02020603050405020304" pitchFamily="18" charset="0"/>
              </a:rPr>
              <a:t>Přelom června a července 1940</a:t>
            </a:r>
            <a:r>
              <a:rPr lang="cs-CZ" altLang="cs-CZ" sz="2000" dirty="0">
                <a:cs typeface="Times New Roman" panose="02020603050405020304" pitchFamily="18" charset="0"/>
              </a:rPr>
              <a:t> okupace Pobaltí (vojenské obsazení a anexe Litvy, Lotyšska a Estonska)</a:t>
            </a:r>
          </a:p>
          <a:p>
            <a:pPr eaLnBrk="1" hangingPunct="1"/>
            <a:r>
              <a:rPr lang="cs-CZ" altLang="cs-CZ" sz="2000" b="1" u="sng" dirty="0">
                <a:cs typeface="Times New Roman" panose="02020603050405020304" pitchFamily="18" charset="0"/>
              </a:rPr>
              <a:t>28. června 1940</a:t>
            </a:r>
            <a:r>
              <a:rPr lang="cs-CZ" altLang="cs-CZ" sz="2000" dirty="0">
                <a:cs typeface="Times New Roman" panose="02020603050405020304" pitchFamily="18" charset="0"/>
              </a:rPr>
              <a:t> okupace Besarábie (původně rumunské území)</a:t>
            </a:r>
          </a:p>
          <a:p>
            <a:pPr eaLnBrk="1" hangingPunct="1"/>
            <a:r>
              <a:rPr lang="cs-CZ" altLang="cs-CZ" sz="2000" dirty="0">
                <a:cs typeface="Times New Roman" panose="02020603050405020304" pitchFamily="18" charset="0"/>
              </a:rPr>
              <a:t>Zisk asi 475 000 km²  a 22 miliónů obyvatel</a:t>
            </a:r>
          </a:p>
          <a:p>
            <a:pPr eaLnBrk="1" hangingPunct="1"/>
            <a:endParaRPr lang="cs-CZ" altLang="cs-CZ" dirty="0"/>
          </a:p>
        </p:txBody>
      </p:sp>
      <p:pic>
        <p:nvPicPr>
          <p:cNvPr id="33796" name="Obrázek 3">
            <a:extLst>
              <a:ext uri="{FF2B5EF4-FFF2-40B4-BE49-F238E27FC236}">
                <a16:creationId xmlns:a16="http://schemas.microsoft.com/office/drawing/2014/main" id="{100E1127-2A63-1A08-EC45-66ED0073A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338" y="1916113"/>
            <a:ext cx="3268662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219C27F7-A6F0-6E6C-22A3-CAE87C9789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1" y="115889"/>
            <a:ext cx="8507413" cy="504825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cs-CZ" altLang="cs-CZ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Zimní válka 1939-1940</a:t>
            </a:r>
            <a:endParaRPr lang="en-US" altLang="cs-CZ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A7D781D2-1AD1-4F99-B956-CD7C392427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68463" y="1196975"/>
            <a:ext cx="8820150" cy="5327650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endParaRPr lang="cs-CZ" altLang="cs-CZ" sz="2200" b="1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20" name="Obrázek 1">
            <a:extLst>
              <a:ext uri="{FF2B5EF4-FFF2-40B4-BE49-F238E27FC236}">
                <a16:creationId xmlns:a16="http://schemas.microsoft.com/office/drawing/2014/main" id="{7F9D66C4-0013-9BDC-FE73-F9CD94393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692151"/>
            <a:ext cx="8748713" cy="604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898389A5-BA77-AF69-A79B-1FEB01485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188914"/>
            <a:ext cx="7634288" cy="936625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Zimní válka 1939-1940</a:t>
            </a:r>
            <a:endParaRPr lang="cs-CZ" altLang="cs-CZ"/>
          </a:p>
        </p:txBody>
      </p:sp>
      <p:sp>
        <p:nvSpPr>
          <p:cNvPr id="35843" name="Zástupný obsah 2">
            <a:extLst>
              <a:ext uri="{FF2B5EF4-FFF2-40B4-BE49-F238E27FC236}">
                <a16:creationId xmlns:a16="http://schemas.microsoft.com/office/drawing/2014/main" id="{5833D030-172A-53E1-B7B2-87EF0968624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7569" y="836613"/>
            <a:ext cx="10085145" cy="59055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Válečný konflikt mezi Finskem a Sovětským svazem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30. listopad 1939 až 13. březen 1940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Příčinou teritoriální požadavky Sovětského svazu vůči Finsku (</a:t>
            </a: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Finský záliv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záminkou tzv. </a:t>
            </a:r>
            <a:r>
              <a:rPr lang="cs-CZ" altLang="cs-CZ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mainillský</a:t>
            </a: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incident 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(ostřelování sovětských pozic vlastním dělostřelectvem dne </a:t>
            </a:r>
            <a:r>
              <a:rPr lang="cs-CZ" altLang="cs-CZ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26. listopadu 1939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První fáze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zastavení sovětské ofenzívy, bitvy u </a:t>
            </a:r>
            <a:r>
              <a:rPr lang="cs-CZ" altLang="cs-CZ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Taipale</a:t>
            </a: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u</a:t>
            </a: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Summy</a:t>
            </a: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finská protiofenzíva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Druhá fáze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od 1. února 1940, prolomení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Mannherheimovy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linie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Celkové ztráty pro Sovětský svaz katastrofální: vyřazeno asi 400 000 mužů (asi 130 000 padlých) oproti 71 000 finským (z toho 23 000 padlých</a:t>
            </a:r>
            <a:r>
              <a:rPr lang="cs-CZ" altLang="cs-CZ" dirty="0"/>
              <a:t>)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 SSSR zisk pouhých 11% finského území! </a:t>
            </a:r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78AC9141-5EA3-5D85-F54C-B75C00F6F4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36867" name="Zástupný obsah 3">
            <a:extLst>
              <a:ext uri="{FF2B5EF4-FFF2-40B4-BE49-F238E27FC236}">
                <a16:creationId xmlns:a16="http://schemas.microsoft.com/office/drawing/2014/main" id="{716BE34A-0E57-DA75-8FA8-D6E9F56A76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6501" y="188914"/>
            <a:ext cx="5453063" cy="3881437"/>
          </a:xfrm>
        </p:spPr>
      </p:pic>
      <p:pic>
        <p:nvPicPr>
          <p:cNvPr id="36868" name="Obrázek 4">
            <a:extLst>
              <a:ext uri="{FF2B5EF4-FFF2-40B4-BE49-F238E27FC236}">
                <a16:creationId xmlns:a16="http://schemas.microsoft.com/office/drawing/2014/main" id="{A0B41BAD-1FA1-4637-AB0D-4C6B1692A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8" r="26604"/>
          <a:stretch>
            <a:fillRect/>
          </a:stretch>
        </p:blipFill>
        <p:spPr bwMode="auto">
          <a:xfrm>
            <a:off x="1992314" y="206375"/>
            <a:ext cx="3024187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Obrázek 5">
            <a:extLst>
              <a:ext uri="{FF2B5EF4-FFF2-40B4-BE49-F238E27FC236}">
                <a16:creationId xmlns:a16="http://schemas.microsoft.com/office/drawing/2014/main" id="{9526E398-72BA-B0C3-F537-0D0BCF8AD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028950"/>
            <a:ext cx="4733925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ovéPole 6">
            <a:extLst>
              <a:ext uri="{FF2B5EF4-FFF2-40B4-BE49-F238E27FC236}">
                <a16:creationId xmlns:a16="http://schemas.microsoft.com/office/drawing/2014/main" id="{77EE1D3D-6F86-D40A-E235-437106338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1952626"/>
            <a:ext cx="29527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000">
                <a:solidFill>
                  <a:srgbClr val="00B050"/>
                </a:solidFill>
              </a:rPr>
              <a:t>Simo Häyhä – bílá smrt</a:t>
            </a:r>
          </a:p>
        </p:txBody>
      </p:sp>
      <p:pic>
        <p:nvPicPr>
          <p:cNvPr id="36871" name="Obrázek 7">
            <a:extLst>
              <a:ext uri="{FF2B5EF4-FFF2-40B4-BE49-F238E27FC236}">
                <a16:creationId xmlns:a16="http://schemas.microsoft.com/office/drawing/2014/main" id="{CFDB9916-2678-B9B0-015F-706243760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3" y="4070350"/>
            <a:ext cx="381635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0542FB8C-2909-0A71-F7A8-66AB38302B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1" y="188913"/>
            <a:ext cx="7491413" cy="863600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Severní tažení</a:t>
            </a:r>
          </a:p>
        </p:txBody>
      </p:sp>
      <p:sp>
        <p:nvSpPr>
          <p:cNvPr id="37891" name="Zástupný obsah 2">
            <a:extLst>
              <a:ext uri="{FF2B5EF4-FFF2-40B4-BE49-F238E27FC236}">
                <a16:creationId xmlns:a16="http://schemas.microsoft.com/office/drawing/2014/main" id="{8052174B-DC5A-261C-EF80-904E11F4B59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5386" y="836614"/>
            <a:ext cx="10364666" cy="5976937"/>
          </a:xfrm>
        </p:spPr>
        <p:txBody>
          <a:bodyPr/>
          <a:lstStyle/>
          <a:p>
            <a:pPr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Německé tažení proti Norsku a Dánsku, plán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Wesserübung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(Cvičení na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Weseře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Příčina: zajistit výhodnější pozici pro připravované západní tažení, obavy Německa, že Spojenci nebudou akceptovat neutralitu Norska a Dánska (zkušenost ze zimní války)</a:t>
            </a:r>
          </a:p>
          <a:p>
            <a:pPr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Tažení zahájeno dne </a:t>
            </a:r>
            <a:r>
              <a:rPr lang="cs-CZ" altLang="cs-CZ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dubna 1940</a:t>
            </a:r>
          </a:p>
          <a:p>
            <a:pPr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Dánsko kapitulovalo bez boje ještě téhož dne, Norsko se postavilo na odpor, ale existence proněmeckého hnutí (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Vidkun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Quisling)</a:t>
            </a:r>
          </a:p>
          <a:p>
            <a:pPr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Vylodění expedičních sborů Francie a Spojeného království, po jejich evakuaci Norsko dne </a:t>
            </a:r>
            <a:r>
              <a:rPr lang="cs-CZ" altLang="cs-CZ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června 1940 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kapitulovalo</a:t>
            </a:r>
          </a:p>
          <a:p>
            <a:pPr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Nejtěžší boje o přístav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Narvik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(od 9. dubna do 8. června)</a:t>
            </a:r>
          </a:p>
          <a:p>
            <a:pPr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Celkem padlo asi 5000 Němců a 6000 mužů Spojenců</a:t>
            </a:r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A6BA7BFE-729A-E7EF-43FE-7B4AE00BA6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38915" name="Zástupný obsah 3">
            <a:extLst>
              <a:ext uri="{FF2B5EF4-FFF2-40B4-BE49-F238E27FC236}">
                <a16:creationId xmlns:a16="http://schemas.microsoft.com/office/drawing/2014/main" id="{B907AC9B-E5B6-E70E-F3FC-509B8B8957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15888"/>
            <a:ext cx="9036050" cy="6742112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>
            <a:extLst>
              <a:ext uri="{FF2B5EF4-FFF2-40B4-BE49-F238E27FC236}">
                <a16:creationId xmlns:a16="http://schemas.microsoft.com/office/drawing/2014/main" id="{66D77A88-5643-8D38-6B0F-D12258CB6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01600"/>
            <a:ext cx="8785225" cy="6711950"/>
          </a:xfrm>
          <a:prstGeom prst="rect">
            <a:avLst/>
          </a:prstGeom>
          <a:noFill/>
          <a:ln w="38100" algn="ctr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Obrázek 1">
            <a:extLst>
              <a:ext uri="{FF2B5EF4-FFF2-40B4-BE49-F238E27FC236}">
                <a16:creationId xmlns:a16="http://schemas.microsoft.com/office/drawing/2014/main" id="{D937057E-1567-3B6C-3032-4D335C4DD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4" y="3827464"/>
            <a:ext cx="3894137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50A10494-B553-C3D3-2EC7-D2CB2F5599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1" y="115889"/>
            <a:ext cx="8507413" cy="504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Západní tažení 1940 </a:t>
            </a:r>
            <a:endParaRPr lang="en-US" altLang="cs-CZ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F405BD65-90BB-48CE-932D-7E3D2AE61FC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68463" y="1052514"/>
            <a:ext cx="8820150" cy="5329237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cs-CZ" altLang="cs-CZ" sz="2200" b="1" u="sng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940" name="Obrázek 1">
            <a:extLst>
              <a:ext uri="{FF2B5EF4-FFF2-40B4-BE49-F238E27FC236}">
                <a16:creationId xmlns:a16="http://schemas.microsoft.com/office/drawing/2014/main" id="{75C857BD-772D-AF96-F483-616C732A9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4" y="620714"/>
            <a:ext cx="8855075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C5206FD7-04D5-7D0A-0A1A-3DFDAF136B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1" y="115889"/>
            <a:ext cx="8507413" cy="504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Západní tažení 1940 </a:t>
            </a:r>
            <a:endParaRPr lang="en-US" altLang="cs-CZ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F893E6C5-D101-1F83-33AC-70525A91E2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1015" y="836614"/>
            <a:ext cx="10277598" cy="5805487"/>
          </a:xfrm>
        </p:spPr>
        <p:txBody>
          <a:bodyPr/>
          <a:lstStyle/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 konce května přesuny německých jednotek, příprava tzv. </a:t>
            </a:r>
            <a:r>
              <a:rPr lang="cs-CZ" altLang="cs-CZ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Fall</a:t>
            </a: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Rot (Červený) = útok proti Francii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Dne </a:t>
            </a:r>
            <a:r>
              <a:rPr lang="cs-CZ" altLang="cs-CZ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června 1940</a:t>
            </a: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začala Bitva o Francii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Dne </a:t>
            </a:r>
            <a:r>
              <a:rPr lang="cs-CZ" altLang="cs-CZ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června</a:t>
            </a: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vstoupila do války Itálie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Dne </a:t>
            </a:r>
            <a:r>
              <a:rPr lang="cs-CZ" altLang="cs-CZ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 června</a:t>
            </a: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kapitulovala Paříž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Dne </a:t>
            </a:r>
            <a:r>
              <a:rPr lang="cs-CZ" altLang="cs-CZ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22. června 1940</a:t>
            </a: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Francie podepsala příměří</a:t>
            </a:r>
          </a:p>
          <a:p>
            <a:pPr lvl="1">
              <a:spcBef>
                <a:spcPts val="1200"/>
              </a:spcBef>
              <a:buNone/>
            </a:pP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Srovnání: Francie a Dánsko jako jediné okupované země, jejichž reprezentace uznala porážku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důsledku příměří Francie rozdělena na severní, okupovanou, </a:t>
            </a:r>
            <a:b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jižní, „nezávislou“ část (Vichistická Francie) = Francie spojencem Německa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Německo a Itálie ztratili asi 50 000 mužů, spojenci přes 150 000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endParaRPr lang="cs-CZ" altLang="cs-CZ" sz="22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>
            <a:extLst>
              <a:ext uri="{FF2B5EF4-FFF2-40B4-BE49-F238E27FC236}">
                <a16:creationId xmlns:a16="http://schemas.microsoft.com/office/drawing/2014/main" id="{5D3B19E6-803A-8A0B-D413-7B375262AB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41987" name="Zástupný obsah 2">
            <a:extLst>
              <a:ext uri="{FF2B5EF4-FFF2-40B4-BE49-F238E27FC236}">
                <a16:creationId xmlns:a16="http://schemas.microsoft.com/office/drawing/2014/main" id="{BAAB0E6F-FD2F-7451-6883-7DC4F2EE07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9" y="188913"/>
            <a:ext cx="8713787" cy="655320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1C031CFA-1285-9DE5-9BAA-DD372974E9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1" y="115889"/>
            <a:ext cx="8507413" cy="504825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cs-CZ" altLang="cs-CZ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Bitva o Británii 1940</a:t>
            </a:r>
            <a:endParaRPr lang="en-US" altLang="cs-CZ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8B1591B1-6FEF-F27B-E3BA-7A6B5AB99BE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68463" y="692150"/>
            <a:ext cx="8820150" cy="6165850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cs-CZ" altLang="cs-CZ" sz="2200" b="1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012" name="Obrázek 1">
            <a:extLst>
              <a:ext uri="{FF2B5EF4-FFF2-40B4-BE49-F238E27FC236}">
                <a16:creationId xmlns:a16="http://schemas.microsoft.com/office/drawing/2014/main" id="{81CCCB43-6FEC-EDD2-6AD8-E3C36673D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692150"/>
            <a:ext cx="605790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0B31EA2A-9826-C8F5-4359-E9508660C8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1" y="115889"/>
            <a:ext cx="8507413" cy="504825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Bitva o Británii 1940</a:t>
            </a:r>
            <a:endParaRPr lang="en-US" altLang="cs-CZ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12ECB27B-9067-463B-D6AE-1E26A87639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754" y="692150"/>
            <a:ext cx="10308859" cy="6165850"/>
          </a:xfrm>
          <a:ln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cs-CZ" altLang="cs-CZ" sz="2200" b="1" dirty="0">
                <a:latin typeface="Times New Roman" pitchFamily="18" charset="0"/>
                <a:cs typeface="Times New Roman" pitchFamily="18" charset="0"/>
              </a:rPr>
              <a:t>Po skončení západního tažení příprava invaze na britské ostrovy, tzv. operace </a:t>
            </a:r>
            <a:r>
              <a:rPr lang="cs-CZ" altLang="cs-CZ" sz="2200" b="1" dirty="0" err="1">
                <a:latin typeface="Times New Roman" pitchFamily="18" charset="0"/>
                <a:cs typeface="Times New Roman" pitchFamily="18" charset="0"/>
              </a:rPr>
              <a:t>Seelöwe</a:t>
            </a:r>
            <a:r>
              <a:rPr lang="cs-CZ" altLang="cs-CZ" sz="2200" b="1" dirty="0">
                <a:latin typeface="Times New Roman" pitchFamily="18" charset="0"/>
                <a:cs typeface="Times New Roman" pitchFamily="18" charset="0"/>
              </a:rPr>
              <a:t> (Lvoun)</a:t>
            </a:r>
          </a:p>
          <a:p>
            <a:pPr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cs-CZ" altLang="cs-CZ" sz="2200" b="1" dirty="0">
                <a:latin typeface="Times New Roman" pitchFamily="18" charset="0"/>
                <a:cs typeface="Times New Roman" pitchFamily="18" charset="0"/>
              </a:rPr>
              <a:t>Podmínkou operace = vzdušná převaha Luftwaffe, likvidace RAF.</a:t>
            </a:r>
          </a:p>
          <a:p>
            <a:pPr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cs-CZ" altLang="cs-CZ" sz="2200" b="1" u="sng" dirty="0">
                <a:latin typeface="Times New Roman" pitchFamily="18" charset="0"/>
                <a:cs typeface="Times New Roman" pitchFamily="18" charset="0"/>
              </a:rPr>
              <a:t>10. červenec až 31. říjen 1940</a:t>
            </a:r>
            <a:r>
              <a:rPr lang="cs-CZ" altLang="cs-CZ" sz="2200" b="1" dirty="0">
                <a:latin typeface="Times New Roman" pitchFamily="18" charset="0"/>
                <a:cs typeface="Times New Roman" pitchFamily="18" charset="0"/>
              </a:rPr>
              <a:t> (ale letecké útoky Luftwaffe pokračují až do června 1941)</a:t>
            </a:r>
          </a:p>
          <a:p>
            <a:pPr lvl="1">
              <a:spcBef>
                <a:spcPts val="1200"/>
              </a:spcBef>
              <a:buFont typeface="Arial" charset="0"/>
              <a:buChar char="•"/>
              <a:defRPr/>
            </a:pPr>
            <a:r>
              <a:rPr lang="cs-CZ" altLang="cs-CZ" sz="2200" b="1" dirty="0">
                <a:latin typeface="Times New Roman" pitchFamily="18" charset="0"/>
                <a:cs typeface="Times New Roman" pitchFamily="18" charset="0"/>
              </a:rPr>
              <a:t>Dne </a:t>
            </a:r>
            <a:r>
              <a:rPr lang="cs-CZ" altLang="cs-CZ" sz="2200" b="1" u="sng" dirty="0">
                <a:latin typeface="Times New Roman" pitchFamily="18" charset="0"/>
                <a:cs typeface="Times New Roman" pitchFamily="18" charset="0"/>
              </a:rPr>
              <a:t>13. srpna 1940</a:t>
            </a:r>
            <a:r>
              <a:rPr lang="cs-CZ" altLang="cs-CZ" sz="2200" b="1" dirty="0">
                <a:latin typeface="Times New Roman" pitchFamily="18" charset="0"/>
                <a:cs typeface="Times New Roman" pitchFamily="18" charset="0"/>
              </a:rPr>
              <a:t> tzv. </a:t>
            </a:r>
            <a:r>
              <a:rPr lang="cs-CZ" altLang="cs-CZ" sz="2200" b="1" dirty="0" err="1">
                <a:latin typeface="Times New Roman" pitchFamily="18" charset="0"/>
                <a:cs typeface="Times New Roman" pitchFamily="18" charset="0"/>
              </a:rPr>
              <a:t>Adlerangriff</a:t>
            </a:r>
            <a:r>
              <a:rPr lang="cs-CZ" altLang="cs-CZ" sz="2200" b="1" dirty="0">
                <a:latin typeface="Times New Roman" pitchFamily="18" charset="0"/>
                <a:cs typeface="Times New Roman" pitchFamily="18" charset="0"/>
              </a:rPr>
              <a:t> = největší letecký útok Luftwaffe</a:t>
            </a:r>
          </a:p>
          <a:p>
            <a:pPr lvl="1">
              <a:spcBef>
                <a:spcPts val="1200"/>
              </a:spcBef>
              <a:buFont typeface="Arial" charset="0"/>
              <a:buChar char="•"/>
              <a:defRPr/>
            </a:pPr>
            <a:r>
              <a:rPr lang="cs-CZ" altLang="cs-CZ" sz="2200" b="1" dirty="0">
                <a:latin typeface="Times New Roman" pitchFamily="18" charset="0"/>
                <a:cs typeface="Times New Roman" pitchFamily="18" charset="0"/>
              </a:rPr>
              <a:t>Zpočátku důraz na likvidaci leteckých sil a průmyslových kapacit</a:t>
            </a:r>
          </a:p>
          <a:p>
            <a:pPr lvl="1">
              <a:spcBef>
                <a:spcPts val="1200"/>
              </a:spcBef>
              <a:buFont typeface="Arial" charset="0"/>
              <a:buChar char="•"/>
              <a:defRPr/>
            </a:pPr>
            <a:r>
              <a:rPr lang="cs-CZ" altLang="cs-CZ" sz="2200" b="1" u="sng" dirty="0">
                <a:latin typeface="Times New Roman" pitchFamily="18" charset="0"/>
                <a:cs typeface="Times New Roman" pitchFamily="18" charset="0"/>
              </a:rPr>
              <a:t>4. září</a:t>
            </a:r>
            <a:r>
              <a:rPr lang="cs-CZ" altLang="cs-CZ" sz="2200" b="1" dirty="0">
                <a:latin typeface="Times New Roman" pitchFamily="18" charset="0"/>
                <a:cs typeface="Times New Roman" pitchFamily="18" charset="0"/>
              </a:rPr>
              <a:t> změna taktiky, nový cíl: bombardování Londýna = psychologická válka, ale bez výsledků</a:t>
            </a:r>
          </a:p>
          <a:p>
            <a:pPr lvl="1">
              <a:spcBef>
                <a:spcPts val="1200"/>
              </a:spcBef>
              <a:buFont typeface="Arial" charset="0"/>
              <a:buChar char="•"/>
              <a:defRPr/>
            </a:pPr>
            <a:r>
              <a:rPr lang="cs-CZ" altLang="cs-CZ" sz="2200" b="1" dirty="0">
                <a:latin typeface="Times New Roman" pitchFamily="18" charset="0"/>
                <a:cs typeface="Times New Roman" pitchFamily="18" charset="0"/>
              </a:rPr>
              <a:t>RAF ztratila asi 1000 strojů a 500 pilotů, ale udržela si bojeschopnost, Luftwaffe asi 1700 strojů a 3000 pilotů = znemožnění německého vylodění</a:t>
            </a:r>
          </a:p>
          <a:p>
            <a:pPr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cs-CZ" altLang="cs-CZ" sz="2200" b="1" dirty="0">
                <a:latin typeface="Times New Roman" pitchFamily="18" charset="0"/>
                <a:cs typeface="Times New Roman" pitchFamily="18" charset="0"/>
              </a:rPr>
              <a:t>První porážka německých ozbrojených sil ve druhé světové válce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>
            <a:extLst>
              <a:ext uri="{FF2B5EF4-FFF2-40B4-BE49-F238E27FC236}">
                <a16:creationId xmlns:a16="http://schemas.microsoft.com/office/drawing/2014/main" id="{E0999330-AD29-A1A6-9FBF-C7A2EB0930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45059" name="Zástupný obsah 3">
            <a:extLst>
              <a:ext uri="{FF2B5EF4-FFF2-40B4-BE49-F238E27FC236}">
                <a16:creationId xmlns:a16="http://schemas.microsoft.com/office/drawing/2014/main" id="{D01ECE75-56E8-8EBB-2994-2182FB2E6C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1539" y="44450"/>
            <a:ext cx="4594225" cy="3881438"/>
          </a:xfrm>
        </p:spPr>
      </p:pic>
      <p:pic>
        <p:nvPicPr>
          <p:cNvPr id="45060" name="Obrázek 4">
            <a:extLst>
              <a:ext uri="{FF2B5EF4-FFF2-40B4-BE49-F238E27FC236}">
                <a16:creationId xmlns:a16="http://schemas.microsoft.com/office/drawing/2014/main" id="{F74AFCF3-F9AD-A7C1-3E01-13FFC66F9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8" y="44450"/>
            <a:ext cx="4398962" cy="388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Obrázek 5">
            <a:extLst>
              <a:ext uri="{FF2B5EF4-FFF2-40B4-BE49-F238E27FC236}">
                <a16:creationId xmlns:a16="http://schemas.microsoft.com/office/drawing/2014/main" id="{0C0179BA-6C69-1EF5-A141-8691B0056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8" y="3917950"/>
            <a:ext cx="439896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Obrázek 6">
            <a:extLst>
              <a:ext uri="{FF2B5EF4-FFF2-40B4-BE49-F238E27FC236}">
                <a16:creationId xmlns:a16="http://schemas.microsoft.com/office/drawing/2014/main" id="{CA8D6585-4043-D389-A6DB-59D85D856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1" y="3213101"/>
            <a:ext cx="4500563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>
            <a:extLst>
              <a:ext uri="{FF2B5EF4-FFF2-40B4-BE49-F238E27FC236}">
                <a16:creationId xmlns:a16="http://schemas.microsoft.com/office/drawing/2014/main" id="{F2D677B7-A5BC-81F4-7C78-E0BD3BC88B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1" y="0"/>
            <a:ext cx="6958013" cy="1930400"/>
          </a:xfrm>
        </p:spPr>
        <p:txBody>
          <a:bodyPr/>
          <a:lstStyle/>
          <a:p>
            <a:pPr algn="ctr" eaLnBrk="1" hangingPunct="1"/>
            <a:r>
              <a:rPr lang="cs-CZ" altLang="cs-CZ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Bitva o Atlantik</a:t>
            </a:r>
          </a:p>
        </p:txBody>
      </p:sp>
      <p:sp>
        <p:nvSpPr>
          <p:cNvPr id="46083" name="Zástupný obsah 2">
            <a:extLst>
              <a:ext uri="{FF2B5EF4-FFF2-40B4-BE49-F238E27FC236}">
                <a16:creationId xmlns:a16="http://schemas.microsoft.com/office/drawing/2014/main" id="{436F160A-DA53-5E71-058B-96959F346CF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6647" y="620713"/>
            <a:ext cx="10046068" cy="5903912"/>
          </a:xfrm>
        </p:spPr>
        <p:txBody>
          <a:bodyPr/>
          <a:lstStyle/>
          <a:p>
            <a:pPr algn="just" defTabSz="914400">
              <a:lnSpc>
                <a:spcPct val="90000"/>
              </a:lnSpc>
              <a:spcBef>
                <a:spcPts val="80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Označení válečných střetů v oblasti Atlantiku, které probíhaly prakticky celou dobu války</a:t>
            </a:r>
          </a:p>
          <a:p>
            <a:pPr algn="just" defTabSz="914400">
              <a:lnSpc>
                <a:spcPct val="90000"/>
              </a:lnSpc>
              <a:spcBef>
                <a:spcPts val="80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První střety od září 1939</a:t>
            </a:r>
          </a:p>
          <a:p>
            <a:pPr lvl="1" algn="just" defTabSz="914400">
              <a:lnSpc>
                <a:spcPct val="90000"/>
              </a:lnSpc>
              <a:spcBef>
                <a:spcPts val="700"/>
              </a:spcBef>
              <a:buClrTx/>
              <a:buSzPct val="100000"/>
              <a:buFont typeface="Arial" panose="020B0604020202020204" pitchFamily="34" charset="0"/>
              <a:buChar char="–"/>
            </a:pPr>
            <a:r>
              <a:rPr lang="cs-CZ" altLang="cs-CZ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Cílem Německa v první fázi zabránit dovozu zásob do Spojené království = útoky „</a:t>
            </a:r>
            <a:r>
              <a:rPr lang="cs-CZ" altLang="cs-CZ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raiderů</a:t>
            </a:r>
            <a:r>
              <a:rPr lang="cs-CZ" altLang="cs-CZ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(hladinových lodí) proti obchodním lodím</a:t>
            </a:r>
          </a:p>
          <a:p>
            <a:pPr lvl="1" algn="just" defTabSz="914400">
              <a:lnSpc>
                <a:spcPct val="90000"/>
              </a:lnSpc>
              <a:spcBef>
                <a:spcPts val="700"/>
              </a:spcBef>
              <a:buClrTx/>
              <a:buSzPct val="100000"/>
              <a:buFont typeface="Arial" panose="020B0604020202020204" pitchFamily="34" charset="0"/>
              <a:buChar char="–"/>
            </a:pPr>
            <a:r>
              <a:rPr lang="cs-CZ" altLang="cs-CZ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Říjen až prosinec 1939 = pronásledování „kapesní“ bitevní lodě </a:t>
            </a:r>
            <a:r>
              <a:rPr lang="cs-CZ" altLang="cs-CZ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Admiral</a:t>
            </a:r>
            <a:r>
              <a:rPr lang="cs-CZ" altLang="cs-CZ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Graf </a:t>
            </a:r>
            <a:r>
              <a:rPr lang="cs-CZ" altLang="cs-CZ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Spee</a:t>
            </a:r>
            <a:r>
              <a:rPr lang="cs-CZ" altLang="cs-CZ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bitva u ústí </a:t>
            </a: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Platy </a:t>
            </a:r>
            <a:r>
              <a:rPr lang="cs-CZ" altLang="cs-CZ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pobřeží Jižní Ameriky</a:t>
            </a:r>
          </a:p>
          <a:p>
            <a:pPr algn="just" defTabSz="914400">
              <a:lnSpc>
                <a:spcPct val="90000"/>
              </a:lnSpc>
              <a:spcBef>
                <a:spcPts val="80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 léta 1940 do poloviny roku 1943 období nejintenzivnějších bojů</a:t>
            </a:r>
          </a:p>
          <a:p>
            <a:pPr lvl="1" algn="just" defTabSz="914400">
              <a:lnSpc>
                <a:spcPct val="90000"/>
              </a:lnSpc>
              <a:spcBef>
                <a:spcPts val="700"/>
              </a:spcBef>
              <a:buClrTx/>
              <a:buSzPct val="100000"/>
              <a:buFont typeface="Arial" panose="020B0604020202020204" pitchFamily="34" charset="0"/>
              <a:buChar char="–"/>
            </a:pPr>
            <a:r>
              <a:rPr lang="cs-CZ" altLang="cs-CZ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Úsilí Německa zabránit realizaci smlouvy o půjčce a pronájmu, přepadání konvojů (</a:t>
            </a: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PQ 17</a:t>
            </a:r>
            <a:r>
              <a:rPr lang="cs-CZ" altLang="cs-CZ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 algn="just" defTabSz="914400">
              <a:lnSpc>
                <a:spcPct val="90000"/>
              </a:lnSpc>
              <a:spcBef>
                <a:spcPts val="700"/>
              </a:spcBef>
              <a:buClrTx/>
              <a:buSzPct val="100000"/>
              <a:buFont typeface="Arial" panose="020B0604020202020204" pitchFamily="34" charset="0"/>
              <a:buChar char="–"/>
            </a:pPr>
            <a:r>
              <a:rPr lang="cs-CZ" altLang="cs-CZ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Hlavní zbraň Německa = </a:t>
            </a: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ponorka</a:t>
            </a:r>
            <a:r>
              <a:rPr lang="cs-CZ" altLang="cs-CZ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Spojenců = </a:t>
            </a: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letectvo</a:t>
            </a:r>
            <a:r>
              <a:rPr lang="cs-CZ" altLang="cs-CZ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hladinová plavidla </a:t>
            </a:r>
            <a:r>
              <a:rPr lang="cs-CZ" altLang="cs-CZ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(převaha bitevních lodí)</a:t>
            </a:r>
          </a:p>
          <a:p>
            <a:pPr algn="just" defTabSz="914400">
              <a:lnSpc>
                <a:spcPct val="90000"/>
              </a:lnSpc>
              <a:spcBef>
                <a:spcPts val="80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Technologická převaha Spojenců od jara 1943 = německá defenzíva, omezení se bojů na Norské moře</a:t>
            </a:r>
          </a:p>
          <a:p>
            <a:pPr defTabSz="914400"/>
            <a:endParaRPr lang="cs-CZ" altLang="cs-CZ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F0E7CB1C-F568-F9ED-4E10-E533E67972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188914"/>
            <a:ext cx="7418388" cy="719137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Boj s lodí Bismarck</a:t>
            </a:r>
          </a:p>
        </p:txBody>
      </p:sp>
      <p:sp>
        <p:nvSpPr>
          <p:cNvPr id="47107" name="Zástupný obsah 2">
            <a:extLst>
              <a:ext uri="{FF2B5EF4-FFF2-40B4-BE49-F238E27FC236}">
                <a16:creationId xmlns:a16="http://schemas.microsoft.com/office/drawing/2014/main" id="{3E78D560-8D78-F15C-4F6E-6E3AF7DC326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6646" y="908051"/>
            <a:ext cx="10190529" cy="587570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Bismarck = největší a nejmocnější bitevní loď Atlantického válčiště</a:t>
            </a:r>
          </a:p>
          <a:p>
            <a:pPr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Délka 251 m, plný výtlak 50 900 t</a:t>
            </a:r>
          </a:p>
          <a:p>
            <a:pPr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Hlavní výzbroj: osm 380 mm děl</a:t>
            </a:r>
          </a:p>
          <a:p>
            <a:pPr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Kapitán Ernst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Lindemann</a:t>
            </a:r>
            <a:endParaRPr lang="cs-CZ" alt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Dne </a:t>
            </a:r>
            <a:r>
              <a:rPr lang="cs-CZ" altLang="cs-CZ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 května 1941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vyplul spolu s křižníkem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Prinz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Eugen do severního Atlantiku, dne 24. května v bitvě v Dánském průlivu potopení britské lodi HMS Hood a poškození HMS Prince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Wales</a:t>
            </a:r>
          </a:p>
          <a:p>
            <a:pPr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Dne </a:t>
            </a:r>
            <a:r>
              <a:rPr lang="cs-CZ" altLang="cs-CZ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27. května 1941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Bismarck dostižen britskou flotilou, poškozen letounem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Swordfish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následně potopen (HMS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Rodney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HMS King George V, HMS Ark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Royal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převaha letounů nad bitevními loďmi</a:t>
            </a:r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A628AECB-9D1C-DA17-EA6F-67200602C6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48131" name="Obrázek 1">
            <a:extLst>
              <a:ext uri="{FF2B5EF4-FFF2-40B4-BE49-F238E27FC236}">
                <a16:creationId xmlns:a16="http://schemas.microsoft.com/office/drawing/2014/main" id="{C93D2FE9-CB38-4D9E-9413-0FA3D085E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542926"/>
            <a:ext cx="8640762" cy="605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Zástupný obsah 2">
            <a:extLst>
              <a:ext uri="{FF2B5EF4-FFF2-40B4-BE49-F238E27FC236}">
                <a16:creationId xmlns:a16="http://schemas.microsoft.com/office/drawing/2014/main" id="{61EE9D70-D18C-1D22-EF7F-7C59F04A102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78B8FEDA-49D6-BE5C-746C-49E5C2CFF6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0" y="0"/>
            <a:ext cx="7848600" cy="1930400"/>
          </a:xfrm>
        </p:spPr>
        <p:txBody>
          <a:bodyPr/>
          <a:lstStyle/>
          <a:p>
            <a:pPr algn="ctr" eaLnBrk="1" hangingPunct="1"/>
            <a:r>
              <a:rPr lang="cs-CZ" altLang="cs-CZ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Italská pokračovací válka 1940–1941</a:t>
            </a:r>
          </a:p>
        </p:txBody>
      </p:sp>
      <p:sp>
        <p:nvSpPr>
          <p:cNvPr id="49155" name="Zástupný obsah 2">
            <a:extLst>
              <a:ext uri="{FF2B5EF4-FFF2-40B4-BE49-F238E27FC236}">
                <a16:creationId xmlns:a16="http://schemas.microsoft.com/office/drawing/2014/main" id="{1D9FBED8-8EE1-0A3E-B3A1-95D97ABBD45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9415" y="692150"/>
            <a:ext cx="10379199" cy="6165850"/>
          </a:xfrm>
        </p:spPr>
        <p:txBody>
          <a:bodyPr/>
          <a:lstStyle/>
          <a:p>
            <a:pPr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Označení pro souběžnou (= paralelní) agresi Itálie</a:t>
            </a:r>
          </a:p>
          <a:p>
            <a:pPr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Dne </a:t>
            </a:r>
            <a:r>
              <a:rPr lang="cs-CZ" altLang="cs-CZ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června 1940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vyhlášení války Francii</a:t>
            </a:r>
          </a:p>
          <a:p>
            <a:pPr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Dne </a:t>
            </a:r>
            <a:r>
              <a:rPr lang="cs-CZ" altLang="cs-CZ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20. srpna 1940 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útok na britské državy v Africe</a:t>
            </a:r>
          </a:p>
          <a:p>
            <a:pPr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Obsazení Somálska, dne </a:t>
            </a:r>
            <a:r>
              <a:rPr lang="cs-CZ" altLang="cs-CZ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 září 1940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útok na Egypt, porážka u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Sídí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Barráni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dne </a:t>
            </a:r>
            <a:r>
              <a:rPr lang="cs-CZ" altLang="cs-CZ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prosince 1940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britská protiofenzíva do Libye (obsazení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Tobrúku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dne </a:t>
            </a:r>
            <a:r>
              <a:rPr lang="cs-CZ" altLang="cs-CZ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února 1941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kapitulace italských jednotek u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Beda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Fomm</a:t>
            </a:r>
            <a:endParaRPr lang="cs-CZ" alt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 dnech </a:t>
            </a:r>
            <a:r>
              <a:rPr lang="cs-CZ" altLang="cs-CZ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27. až 29. března 1941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námořní bitva u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Matapanu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největší námořní střetnutí ve Středozemním moři</a:t>
            </a:r>
          </a:p>
          <a:p>
            <a:pPr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Dne </a:t>
            </a:r>
            <a:r>
              <a:rPr lang="cs-CZ" altLang="cs-CZ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28. října 1940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útok na Řecko</a:t>
            </a:r>
          </a:p>
          <a:p>
            <a:pPr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Italská ofenzíva zastavena a v listopadu 1940 zahájena řecká protiofenzíva, boje v Albánii</a:t>
            </a:r>
          </a:p>
          <a:p>
            <a:pPr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Katastrofální vojenská situace, Itálie závislá na Německu</a:t>
            </a:r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0DCB8F9D-EA8D-CD9C-A998-E7B7E651B7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1" y="115889"/>
            <a:ext cx="8507413" cy="649287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Příčiny vzniku druhé světové války</a:t>
            </a:r>
            <a:endParaRPr lang="en-US" altLang="cs-CZ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3430BE2B-80D5-F78E-7A86-2B1ECA9F05C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6646" y="692151"/>
            <a:ext cx="10333404" cy="6049963"/>
          </a:xfrm>
        </p:spPr>
        <p:txBody>
          <a:bodyPr rtlCol="0">
            <a:normAutofit/>
          </a:bodyPr>
          <a:lstStyle/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Problémy, které výsledek 1. světové války nevyřešil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Nestabilita Versailleského systému a jeho zhroucení	</a:t>
            </a:r>
          </a:p>
          <a:p>
            <a:pPr marL="522900" lvl="1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Nezájem (Spojené království) a neschopnost (Francie) velmocí na jeho udržení, nefunkčnost Společnosti národů</a:t>
            </a:r>
          </a:p>
          <a:p>
            <a:pPr marL="522900" lvl="1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Růst vlivu politického extremismu (fašizmus, nacizmus </a:t>
            </a:r>
            <a:b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komunizmus)</a:t>
            </a:r>
          </a:p>
          <a:p>
            <a:pPr marL="0" indent="0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Snaha o revizi Versailleského systému (Německo, Maďarsko)</a:t>
            </a:r>
          </a:p>
          <a:p>
            <a:pPr marL="0" indent="0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Agresivní politika zemí Osy (Německo, Itálie, Japonsko) </a:t>
            </a:r>
            <a:b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a SSSR</a:t>
            </a:r>
          </a:p>
          <a:p>
            <a:pPr marL="0" indent="0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Politika tzv. appeasementu západních velmocí</a:t>
            </a:r>
          </a:p>
          <a:p>
            <a:pPr marL="0" indent="0" algn="just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Teprve obsazení zbytku Česko-Slovenska přimělo Británii a 	Francii změnit politiku, což vedlo k vypovězení války po 	napadení Polska</a:t>
            </a:r>
          </a:p>
          <a:p>
            <a:pPr marL="0" indent="0">
              <a:spcBef>
                <a:spcPts val="1200"/>
              </a:spcBef>
              <a:buFont typeface="Wingdings" pitchFamily="2" charset="2"/>
              <a:buChar char="Ø"/>
              <a:defRPr/>
            </a:pPr>
            <a:endParaRPr lang="cs-CZ" altLang="cs-C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buNone/>
              <a:defRPr/>
            </a:pPr>
            <a:endParaRPr lang="cs-CZ" altLang="cs-CZ" sz="2400" b="1" dirty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>
            <a:extLst>
              <a:ext uri="{FF2B5EF4-FFF2-40B4-BE49-F238E27FC236}">
                <a16:creationId xmlns:a16="http://schemas.microsoft.com/office/drawing/2014/main" id="{528B8C89-7C51-ABFD-DEEA-DBB9975985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50179" name="Zástupný obsah 2">
            <a:extLst>
              <a:ext uri="{FF2B5EF4-FFF2-40B4-BE49-F238E27FC236}">
                <a16:creationId xmlns:a16="http://schemas.microsoft.com/office/drawing/2014/main" id="{7DBC51E7-D015-5F2D-DD2F-0CD0437D99D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0180" name="Obrázek 3">
            <a:extLst>
              <a:ext uri="{FF2B5EF4-FFF2-40B4-BE49-F238E27FC236}">
                <a16:creationId xmlns:a16="http://schemas.microsoft.com/office/drawing/2014/main" id="{0F37A5D1-DED4-0096-A73A-926D025CD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0"/>
            <a:ext cx="8915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2854F110-3463-1EBC-ECBA-E6FB540CC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1" y="115889"/>
            <a:ext cx="8532813" cy="504825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cs-CZ" altLang="cs-CZ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Balkánské tažení 1941</a:t>
            </a:r>
            <a:endParaRPr lang="en-US" altLang="cs-CZ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A4A4E2F3-AC23-40EB-F0CB-3953E88AE2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1938" y="765176"/>
            <a:ext cx="10496063" cy="5976935"/>
          </a:xfrm>
          <a:ln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cs-CZ" altLang="cs-CZ" sz="2400" b="1" dirty="0">
                <a:latin typeface="Times New Roman" pitchFamily="18" charset="0"/>
                <a:cs typeface="Times New Roman" pitchFamily="18" charset="0"/>
              </a:rPr>
              <a:t>Operace </a:t>
            </a:r>
            <a:r>
              <a:rPr lang="cs-CZ" altLang="cs-CZ" sz="2400" b="1" dirty="0" err="1">
                <a:latin typeface="Times New Roman" pitchFamily="18" charset="0"/>
                <a:cs typeface="Times New Roman" pitchFamily="18" charset="0"/>
              </a:rPr>
              <a:t>Marita</a:t>
            </a:r>
            <a:r>
              <a:rPr lang="cs-CZ" altLang="cs-CZ" sz="2400" b="1" dirty="0">
                <a:latin typeface="Times New Roman" pitchFamily="18" charset="0"/>
                <a:cs typeface="Times New Roman" pitchFamily="18" charset="0"/>
              </a:rPr>
              <a:t>, útok Německa proti Jugoslávii a Řecku, příčiny:</a:t>
            </a:r>
          </a:p>
          <a:p>
            <a:pPr lvl="1">
              <a:spcBef>
                <a:spcPts val="1200"/>
              </a:spcBef>
              <a:buFont typeface="Arial" charset="0"/>
              <a:buChar char="•"/>
              <a:defRPr/>
            </a:pPr>
            <a:r>
              <a:rPr lang="cs-CZ" altLang="cs-CZ" sz="2400" b="1" dirty="0">
                <a:latin typeface="Times New Roman" pitchFamily="18" charset="0"/>
                <a:cs typeface="Times New Roman" pitchFamily="18" charset="0"/>
              </a:rPr>
              <a:t>Neúspěch Itálie ve válce proti Řecku</a:t>
            </a:r>
          </a:p>
          <a:p>
            <a:pPr lvl="1">
              <a:spcBef>
                <a:spcPts val="1200"/>
              </a:spcBef>
              <a:buFont typeface="Arial" charset="0"/>
              <a:buChar char="•"/>
              <a:defRPr/>
            </a:pPr>
            <a:r>
              <a:rPr lang="cs-CZ" altLang="cs-CZ" sz="2400" b="1" dirty="0">
                <a:latin typeface="Times New Roman" pitchFamily="18" charset="0"/>
                <a:cs typeface="Times New Roman" pitchFamily="18" charset="0"/>
              </a:rPr>
              <a:t>V Jugoslávii dne </a:t>
            </a:r>
            <a:r>
              <a:rPr lang="cs-CZ" altLang="cs-CZ" sz="2400" b="1" u="sng" dirty="0">
                <a:latin typeface="Times New Roman" pitchFamily="18" charset="0"/>
                <a:cs typeface="Times New Roman" pitchFamily="18" charset="0"/>
              </a:rPr>
              <a:t>27. března 1941</a:t>
            </a:r>
            <a:r>
              <a:rPr lang="cs-CZ" altLang="cs-CZ" sz="2400" b="1" dirty="0">
                <a:latin typeface="Times New Roman" pitchFamily="18" charset="0"/>
                <a:cs typeface="Times New Roman" pitchFamily="18" charset="0"/>
              </a:rPr>
              <a:t> vojenský puč, který svrhl regentskou radu = Jugoslávie přestává být spojencem Osy</a:t>
            </a:r>
          </a:p>
          <a:p>
            <a:pPr lvl="1">
              <a:spcBef>
                <a:spcPts val="1200"/>
              </a:spcBef>
              <a:buFont typeface="Arial" charset="0"/>
              <a:buChar char="•"/>
              <a:defRPr/>
            </a:pPr>
            <a:r>
              <a:rPr lang="cs-CZ" altLang="cs-CZ" sz="2400" b="1" dirty="0">
                <a:latin typeface="Times New Roman" pitchFamily="18" charset="0"/>
                <a:cs typeface="Times New Roman" pitchFamily="18" charset="0"/>
              </a:rPr>
              <a:t>Potřeba zajistit prostor Balkánu pro ruské tažení</a:t>
            </a:r>
          </a:p>
          <a:p>
            <a:pPr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cs-CZ" altLang="cs-CZ" sz="2400" b="1" dirty="0">
                <a:latin typeface="Times New Roman" pitchFamily="18" charset="0"/>
                <a:cs typeface="Times New Roman" pitchFamily="18" charset="0"/>
              </a:rPr>
              <a:t>Boje v Jugoslávii od </a:t>
            </a:r>
            <a:r>
              <a:rPr lang="cs-CZ" altLang="cs-CZ" sz="2400" b="1" u="sng" dirty="0">
                <a:latin typeface="Times New Roman" pitchFamily="18" charset="0"/>
                <a:cs typeface="Times New Roman" pitchFamily="18" charset="0"/>
              </a:rPr>
              <a:t>6. dubna do 17. dubna 1941</a:t>
            </a:r>
          </a:p>
          <a:p>
            <a:pPr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cs-CZ" altLang="cs-CZ" sz="2400" b="1" dirty="0">
                <a:latin typeface="Times New Roman" pitchFamily="18" charset="0"/>
                <a:cs typeface="Times New Roman" pitchFamily="18" charset="0"/>
              </a:rPr>
              <a:t>Boje v Řecku od </a:t>
            </a:r>
            <a:r>
              <a:rPr lang="cs-CZ" altLang="cs-CZ" sz="2400" b="1" u="sng" dirty="0">
                <a:latin typeface="Times New Roman" pitchFamily="18" charset="0"/>
                <a:cs typeface="Times New Roman" pitchFamily="18" charset="0"/>
              </a:rPr>
              <a:t>6. dubna do 27. dubna 1941</a:t>
            </a:r>
          </a:p>
          <a:p>
            <a:pPr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cs-CZ" altLang="cs-CZ" sz="2400" b="1" dirty="0">
                <a:latin typeface="Times New Roman" pitchFamily="18" charset="0"/>
                <a:cs typeface="Times New Roman" pitchFamily="18" charset="0"/>
              </a:rPr>
              <a:t>Poslední místem odporu zůstala Kréta – dne </a:t>
            </a:r>
            <a:r>
              <a:rPr lang="cs-CZ" altLang="cs-CZ" sz="2400" b="1" u="sng" dirty="0">
                <a:latin typeface="Times New Roman" pitchFamily="18" charset="0"/>
                <a:cs typeface="Times New Roman" pitchFamily="18" charset="0"/>
              </a:rPr>
              <a:t>20. května 1941</a:t>
            </a:r>
            <a:r>
              <a:rPr lang="cs-CZ" altLang="cs-CZ" sz="2400" b="1" dirty="0">
                <a:latin typeface="Times New Roman" pitchFamily="18" charset="0"/>
                <a:cs typeface="Times New Roman" pitchFamily="18" charset="0"/>
              </a:rPr>
              <a:t> byla zahájena výsadková operace Merkur = vojenský úspěch, ale vysoké ztráty, Německo rezignuje na vzdušné vojenské operace</a:t>
            </a:r>
          </a:p>
          <a:p>
            <a:pPr marL="0" indent="0">
              <a:spcBef>
                <a:spcPts val="1200"/>
              </a:spcBef>
              <a:buNone/>
              <a:defRPr/>
            </a:pPr>
            <a:endParaRPr lang="cs-CZ" altLang="cs-CZ" sz="22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Obrázek 5">
            <a:extLst>
              <a:ext uri="{FF2B5EF4-FFF2-40B4-BE49-F238E27FC236}">
                <a16:creationId xmlns:a16="http://schemas.microsoft.com/office/drawing/2014/main" id="{419369F2-4C0B-C912-439D-E5043A70B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4" y="36513"/>
            <a:ext cx="4130675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Nadpis 1">
            <a:extLst>
              <a:ext uri="{FF2B5EF4-FFF2-40B4-BE49-F238E27FC236}">
                <a16:creationId xmlns:a16="http://schemas.microsoft.com/office/drawing/2014/main" id="{C84F2F1A-74A2-E1D0-8BD1-65BCC0658C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2228" name="Zástupný obsah 3">
            <a:extLst>
              <a:ext uri="{FF2B5EF4-FFF2-40B4-BE49-F238E27FC236}">
                <a16:creationId xmlns:a16="http://schemas.microsoft.com/office/drawing/2014/main" id="{BDD62125-FDD8-46D8-0F31-EBD9E3D4F5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35639" y="36514"/>
            <a:ext cx="4884737" cy="3679825"/>
          </a:xfrm>
        </p:spPr>
      </p:pic>
      <p:pic>
        <p:nvPicPr>
          <p:cNvPr id="52229" name="Obrázek 4">
            <a:extLst>
              <a:ext uri="{FF2B5EF4-FFF2-40B4-BE49-F238E27FC236}">
                <a16:creationId xmlns:a16="http://schemas.microsoft.com/office/drawing/2014/main" id="{95385DAB-6D0E-C52A-BD42-779BD77B5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3716339"/>
            <a:ext cx="4419600" cy="310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Obrázek 6">
            <a:extLst>
              <a:ext uri="{FF2B5EF4-FFF2-40B4-BE49-F238E27FC236}">
                <a16:creationId xmlns:a16="http://schemas.microsoft.com/office/drawing/2014/main" id="{D14F4631-37D1-4041-215C-4C183A51E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3168650"/>
            <a:ext cx="50038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21B79B77-1ED5-94DC-4B4F-6BF9C0EED9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1" y="115889"/>
            <a:ext cx="8507413" cy="504825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cs-CZ" altLang="cs-CZ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Boje v severní Africe 1941-1943</a:t>
            </a:r>
            <a:endParaRPr lang="en-US" altLang="cs-CZ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9EEAAACD-8FE6-7855-39B0-0E7D8B931C9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68463" y="836614"/>
            <a:ext cx="8820150" cy="5832475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cs-CZ" altLang="cs-CZ" sz="2200" b="1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252" name="Obrázek 1">
            <a:extLst>
              <a:ext uri="{FF2B5EF4-FFF2-40B4-BE49-F238E27FC236}">
                <a16:creationId xmlns:a16="http://schemas.microsoft.com/office/drawing/2014/main" id="{F84D99D3-7948-5E9B-610C-38FF995C9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620713"/>
            <a:ext cx="8604250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6E65B319-108F-AAC6-D7A1-4AD1FE0683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1" y="115889"/>
            <a:ext cx="8507413" cy="504825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cs-CZ" altLang="cs-CZ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Boje v severní Africe 1941-1943</a:t>
            </a:r>
            <a:endParaRPr lang="en-US" altLang="cs-CZ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21AEA4D0-FF8C-7477-5198-CAF4A1E703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7569" y="836614"/>
            <a:ext cx="10301044" cy="6021386"/>
          </a:xfrm>
        </p:spPr>
        <p:txBody>
          <a:bodyPr/>
          <a:lstStyle/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Únor a březen 1941 přesun německých jednotek do severní Afriky.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altLang="cs-CZ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Deutsches</a:t>
            </a: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Afrikakorps</a:t>
            </a: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označení pro svazek dvou tankových divizí, ale i pro veškeré německé jednoty v Africe (správně </a:t>
            </a:r>
            <a:r>
              <a:rPr lang="cs-CZ" altLang="cs-CZ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Panzerarmee</a:t>
            </a: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Afrika): celkem 13 divizí, z toho 4 tankové; velitelem gen. Erwin </a:t>
            </a:r>
            <a:r>
              <a:rPr lang="cs-CZ" altLang="cs-CZ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Rommel</a:t>
            </a: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(„Pouštní liška“) 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Dne </a:t>
            </a:r>
            <a:r>
              <a:rPr lang="cs-CZ" altLang="cs-CZ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31. března 1941</a:t>
            </a: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první německá ofenzíva, dosažení egyptských hranic, obklíčení </a:t>
            </a:r>
            <a:r>
              <a:rPr lang="cs-CZ" altLang="cs-CZ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Tobrúku</a:t>
            </a: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Dne </a:t>
            </a:r>
            <a:r>
              <a:rPr lang="cs-CZ" altLang="cs-CZ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 listopadu 1941</a:t>
            </a: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britská protiofenziva (</a:t>
            </a:r>
            <a:r>
              <a:rPr lang="cs-CZ" altLang="cs-CZ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Crusader</a:t>
            </a: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konec </a:t>
            </a:r>
            <a:r>
              <a:rPr lang="cs-CZ" altLang="cs-CZ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tobrúckého</a:t>
            </a: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obležení.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cs-CZ" altLang="cs-CZ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Leden 1942 </a:t>
            </a: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druhá německá protiofenzíva, porážka Britů u </a:t>
            </a:r>
            <a:r>
              <a:rPr lang="cs-CZ" altLang="cs-CZ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Ghazaly</a:t>
            </a: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dobytí </a:t>
            </a:r>
            <a:r>
              <a:rPr lang="cs-CZ" altLang="cs-CZ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Tobrúku</a:t>
            </a: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altLang="cs-CZ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červen 1942</a:t>
            </a: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Dne </a:t>
            </a:r>
            <a:r>
              <a:rPr lang="cs-CZ" altLang="cs-CZ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července 1942</a:t>
            </a: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zahájen útok E. </a:t>
            </a:r>
            <a:r>
              <a:rPr lang="cs-CZ" altLang="cs-CZ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Rommela</a:t>
            </a: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El-</a:t>
            </a:r>
            <a:r>
              <a:rPr lang="cs-CZ" altLang="cs-CZ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Alamejn</a:t>
            </a: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nakonec poražen Montgomerym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cs-CZ" altLang="cs-CZ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 května 1943</a:t>
            </a: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kapitulace posledních jednotek Osy v Africe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adpis 1">
            <a:extLst>
              <a:ext uri="{FF2B5EF4-FFF2-40B4-BE49-F238E27FC236}">
                <a16:creationId xmlns:a16="http://schemas.microsoft.com/office/drawing/2014/main" id="{5B02C1FF-12D5-5954-3BDE-F2B5CCC9F2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5299" name="Zástupný obsah 3">
            <a:extLst>
              <a:ext uri="{FF2B5EF4-FFF2-40B4-BE49-F238E27FC236}">
                <a16:creationId xmlns:a16="http://schemas.microsoft.com/office/drawing/2014/main" id="{EBDEA98A-28A0-3623-BC9F-7DD6DCBAE9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0463" y="3284539"/>
            <a:ext cx="4298950" cy="3449637"/>
          </a:xfrm>
        </p:spPr>
      </p:pic>
      <p:pic>
        <p:nvPicPr>
          <p:cNvPr id="55300" name="Obrázek 4">
            <a:extLst>
              <a:ext uri="{FF2B5EF4-FFF2-40B4-BE49-F238E27FC236}">
                <a16:creationId xmlns:a16="http://schemas.microsoft.com/office/drawing/2014/main" id="{74A7E705-597D-7916-D26D-71ADEFE76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4" y="114300"/>
            <a:ext cx="5157787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Obrázek 5">
            <a:extLst>
              <a:ext uri="{FF2B5EF4-FFF2-40B4-BE49-F238E27FC236}">
                <a16:creationId xmlns:a16="http://schemas.microsoft.com/office/drawing/2014/main" id="{E6E01567-E0E5-FB7A-8BDA-F74F3E273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4" y="3438525"/>
            <a:ext cx="4713287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Obrázek 6">
            <a:extLst>
              <a:ext uri="{FF2B5EF4-FFF2-40B4-BE49-F238E27FC236}">
                <a16:creationId xmlns:a16="http://schemas.microsoft.com/office/drawing/2014/main" id="{30649260-500A-CA17-3B3B-FD367CE23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123826"/>
            <a:ext cx="3883025" cy="31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FCCAE5B2-F945-B147-33C2-00BCBA3A4A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1" y="115889"/>
            <a:ext cx="8507413" cy="504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Operace Barbarossa 1941 I</a:t>
            </a:r>
            <a:endParaRPr lang="en-US" altLang="cs-CZ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A7B3559C-1732-9F73-A58F-A16C8E6D75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7908" y="836614"/>
            <a:ext cx="10230705" cy="5832475"/>
          </a:xfrm>
        </p:spPr>
        <p:txBody>
          <a:bodyPr/>
          <a:lstStyle/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Dne </a:t>
            </a:r>
            <a:r>
              <a:rPr lang="cs-CZ" altLang="cs-CZ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 prosince 1940</a:t>
            </a: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rozkaz A. Hitlera č. 21 k provedení plánu Barbarossa (ozbrojený útok proti SSSR, tehdy formálně spojenec Německa).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Útok zahájen </a:t>
            </a:r>
            <a:r>
              <a:rPr lang="cs-CZ" altLang="cs-CZ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22. června 1941</a:t>
            </a: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3:15</a:t>
            </a:r>
          </a:p>
          <a:p>
            <a:pPr>
              <a:spcBef>
                <a:spcPts val="1200"/>
              </a:spcBef>
              <a:buNone/>
            </a:pP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Tři hlavní směry útoky = tři skupiny armád.</a:t>
            </a:r>
          </a:p>
          <a:p>
            <a:pPr marL="914400" lvl="1" indent="-457200">
              <a:spcBef>
                <a:spcPts val="1200"/>
              </a:spcBef>
              <a:buFontTx/>
              <a:buAutoNum type="arabicPeriod"/>
            </a:pP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Skupina armád Sever = čtvrtá tanková skupina, útok směrem na Leningrad.</a:t>
            </a:r>
          </a:p>
          <a:p>
            <a:pPr marL="914400" lvl="1" indent="-457200">
              <a:spcBef>
                <a:spcPts val="1200"/>
              </a:spcBef>
              <a:buFontTx/>
              <a:buAutoNum type="arabicPeriod"/>
            </a:pP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Skupina armád Střed = třetí a druhá tanková skupina, útok směrem na Moskvu, hlavní cíl tažení.</a:t>
            </a:r>
          </a:p>
          <a:p>
            <a:pPr marL="914400" lvl="1" indent="-457200">
              <a:spcBef>
                <a:spcPts val="1200"/>
              </a:spcBef>
              <a:buFontTx/>
              <a:buAutoNum type="arabicPeriod"/>
            </a:pP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Skupina armád Jih = první tanková skupina, útok směrem na Kyjev.</a:t>
            </a:r>
          </a:p>
          <a:p>
            <a:pPr marL="914400" lvl="1" indent="-457200">
              <a:spcBef>
                <a:spcPts val="1200"/>
              </a:spcBef>
              <a:buNone/>
            </a:pP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Celkem asi 3,5 miliónů mužů, 3600 tanků a 2700 letadel Německa a jeho spojenců (Itálie, Finsko, Rumunsko, Slovensko, Španělsko)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endParaRPr lang="cs-CZ" altLang="cs-CZ" sz="22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Nadpis 1">
            <a:extLst>
              <a:ext uri="{FF2B5EF4-FFF2-40B4-BE49-F238E27FC236}">
                <a16:creationId xmlns:a16="http://schemas.microsoft.com/office/drawing/2014/main" id="{6080B2AA-BA94-3AF8-D0A9-2B31B1C144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1"/>
            <a:ext cx="7418388" cy="981075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Operace Barbarossa 1941 II</a:t>
            </a:r>
            <a:endParaRPr lang="cs-CZ" altLang="cs-CZ"/>
          </a:p>
        </p:txBody>
      </p:sp>
      <p:sp>
        <p:nvSpPr>
          <p:cNvPr id="57347" name="Zástupný obsah 2">
            <a:extLst>
              <a:ext uri="{FF2B5EF4-FFF2-40B4-BE49-F238E27FC236}">
                <a16:creationId xmlns:a16="http://schemas.microsoft.com/office/drawing/2014/main" id="{9C785861-1F83-6258-8AB2-0C9C80707D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0677" y="549275"/>
            <a:ext cx="10527323" cy="6192838"/>
          </a:xfrm>
        </p:spPr>
        <p:txBody>
          <a:bodyPr/>
          <a:lstStyle/>
          <a:p>
            <a:pPr algn="just" eaLnBrk="1" hangingPunct="1"/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Sovětský svaz (odhad) disponuje 5,0 milióny mužů, skoro 20 000 tanky a 20 000 letadly, ale Rudá armáda v průběhu reorganizace a po čistce důstojnického sboru. Velká vlastenecká válka = sovětské označení konfliktu</a:t>
            </a:r>
          </a:p>
          <a:p>
            <a:pPr algn="just" eaLnBrk="1" hangingPunct="1"/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Postupu tankových jednotek předchází úder Luftwaffe</a:t>
            </a:r>
          </a:p>
          <a:p>
            <a:pPr algn="just" eaLnBrk="1" hangingPunct="1"/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Vyřazení asi poloviny leteckých sil (zpravidla ještě na letišti) v doletu německých letounů, obzvláště těžké ztráty v Bělorusku</a:t>
            </a:r>
          </a:p>
          <a:p>
            <a:pPr algn="just" eaLnBrk="1" hangingPunct="1"/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První den útoku = postup o 60 km (Litva)</a:t>
            </a:r>
          </a:p>
          <a:p>
            <a:pPr algn="just" eaLnBrk="1" hangingPunct="1"/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Německá taktika: prolomit obranu tankovými jednotkami, likvidací obklíčených vojsk pověřena pěchota (např. boje o Brest 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Litevsk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 eaLnBrk="1" hangingPunct="1"/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Dne </a:t>
            </a:r>
            <a:r>
              <a:rPr lang="cs-CZ" altLang="cs-CZ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23. června 1941 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tanková bitva u města 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Pružany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vysoké ztráty Rudé armády</a:t>
            </a:r>
          </a:p>
          <a:p>
            <a:pPr algn="just" eaLnBrk="1" hangingPunct="1"/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Během června až srpna nejrychlejší postup směrem na Leningrad a Moskvu, poté rozkaz Adolfa Hitlera, nový hlavní cíl = jižní Ukrajina</a:t>
            </a:r>
          </a:p>
          <a:p>
            <a:pPr algn="just" eaLnBrk="1" hangingPunct="1"/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Koncem října 1941 dosažena linie Leningrad – 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Smolensk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Charkov – Záporoží</a:t>
            </a:r>
          </a:p>
          <a:p>
            <a:pPr algn="just" eaLnBrk="1" hangingPunct="1"/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jižní Ukrajině poprvé odražen německý postup: dne </a:t>
            </a:r>
            <a:r>
              <a:rPr lang="cs-CZ" altLang="cs-CZ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 listopadu 1941 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zahájen útok na Rostov na Donu, do 28. listopadu Wehrmacht nucen ustoupit na 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Taganrog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pokračující obrana Sevastopolu</a:t>
            </a:r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adpis 1">
            <a:extLst>
              <a:ext uri="{FF2B5EF4-FFF2-40B4-BE49-F238E27FC236}">
                <a16:creationId xmlns:a16="http://schemas.microsoft.com/office/drawing/2014/main" id="{35671125-5F47-2726-7D1F-8454E52AB1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1" y="908050"/>
            <a:ext cx="6348413" cy="1022350"/>
          </a:xfrm>
        </p:spPr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33486444-DDD8-29BC-4ED7-E8D089F3BF4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19288" y="1196975"/>
            <a:ext cx="8424862" cy="5545138"/>
          </a:xfrm>
        </p:spPr>
        <p:txBody>
          <a:bodyPr/>
          <a:lstStyle/>
          <a:p>
            <a:pPr marL="0" lvl="1" indent="0">
              <a:spcBef>
                <a:spcPts val="1200"/>
              </a:spcBef>
              <a:buNone/>
            </a:pPr>
            <a:endParaRPr lang="cs-CZ" altLang="cs-CZ" sz="2200" b="1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372" name="Obrázek 1">
            <a:extLst>
              <a:ext uri="{FF2B5EF4-FFF2-40B4-BE49-F238E27FC236}">
                <a16:creationId xmlns:a16="http://schemas.microsoft.com/office/drawing/2014/main" id="{4F2E71AF-2057-5C3E-6687-E3F798B8E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147639"/>
            <a:ext cx="8958262" cy="659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adpis 1">
            <a:extLst>
              <a:ext uri="{FF2B5EF4-FFF2-40B4-BE49-F238E27FC236}">
                <a16:creationId xmlns:a16="http://schemas.microsoft.com/office/drawing/2014/main" id="{6D38F2F8-AF4C-4E31-FE93-107A5DCBF4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9395" name="Zástupný obsah 3">
            <a:extLst>
              <a:ext uri="{FF2B5EF4-FFF2-40B4-BE49-F238E27FC236}">
                <a16:creationId xmlns:a16="http://schemas.microsoft.com/office/drawing/2014/main" id="{83DC45FC-D1E7-E7FF-D16A-8C074200A3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6" y="115888"/>
            <a:ext cx="8785225" cy="6742112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44DF2BA1-E517-D104-D89C-B501C2233B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4339" name="Zástupný obsah 3">
            <a:extLst>
              <a:ext uri="{FF2B5EF4-FFF2-40B4-BE49-F238E27FC236}">
                <a16:creationId xmlns:a16="http://schemas.microsoft.com/office/drawing/2014/main" id="{6AEE5193-174E-0837-7EC7-6341627FA8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0"/>
            <a:ext cx="9136063" cy="6858000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1">
            <a:extLst>
              <a:ext uri="{FF2B5EF4-FFF2-40B4-BE49-F238E27FC236}">
                <a16:creationId xmlns:a16="http://schemas.microsoft.com/office/drawing/2014/main" id="{D60C4DDB-7D93-68B5-A99C-50A2FA2448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60419" name="Zástupný obsah 3">
            <a:extLst>
              <a:ext uri="{FF2B5EF4-FFF2-40B4-BE49-F238E27FC236}">
                <a16:creationId xmlns:a16="http://schemas.microsoft.com/office/drawing/2014/main" id="{648A91A0-3235-5C96-67EB-F3EB80CEF8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7438" y="179389"/>
            <a:ext cx="4392612" cy="6562725"/>
          </a:xfrm>
        </p:spPr>
      </p:pic>
      <p:pic>
        <p:nvPicPr>
          <p:cNvPr id="60420" name="Obrázek 4">
            <a:extLst>
              <a:ext uri="{FF2B5EF4-FFF2-40B4-BE49-F238E27FC236}">
                <a16:creationId xmlns:a16="http://schemas.microsoft.com/office/drawing/2014/main" id="{A221C91F-96B6-5F60-D9AA-3DD67677C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3752851"/>
            <a:ext cx="457835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Obrázek 5">
            <a:extLst>
              <a:ext uri="{FF2B5EF4-FFF2-40B4-BE49-F238E27FC236}">
                <a16:creationId xmlns:a16="http://schemas.microsoft.com/office/drawing/2014/main" id="{71047A83-2AD3-D5A7-FEE0-762CAB823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25" y="179388"/>
            <a:ext cx="4578350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>
            <a:extLst>
              <a:ext uri="{FF2B5EF4-FFF2-40B4-BE49-F238E27FC236}">
                <a16:creationId xmlns:a16="http://schemas.microsoft.com/office/drawing/2014/main" id="{99CC9B79-5D74-384C-2D0C-1B330C6C9B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5913" y="188913"/>
            <a:ext cx="5626100" cy="863600"/>
          </a:xfrm>
        </p:spPr>
        <p:txBody>
          <a:bodyPr/>
          <a:lstStyle/>
          <a:p>
            <a:pPr algn="just" eaLnBrk="1" hangingPunct="1"/>
            <a:r>
              <a:rPr lang="cs-CZ" altLang="cs-CZ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Bitva před Moskvou 1941</a:t>
            </a:r>
          </a:p>
        </p:txBody>
      </p:sp>
      <p:sp>
        <p:nvSpPr>
          <p:cNvPr id="61443" name="Zástupný obsah 2">
            <a:extLst>
              <a:ext uri="{FF2B5EF4-FFF2-40B4-BE49-F238E27FC236}">
                <a16:creationId xmlns:a16="http://schemas.microsoft.com/office/drawing/2014/main" id="{4B1DF835-CD92-9F50-434E-2FF244F6CE6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4123" y="765176"/>
            <a:ext cx="10253052" cy="6092825"/>
          </a:xfrm>
        </p:spPr>
        <p:txBody>
          <a:bodyPr/>
          <a:lstStyle/>
          <a:p>
            <a:pPr algn="just" eaLnBrk="1" hangingPunct="1"/>
            <a:r>
              <a:rPr lang="cs-CZ" altLang="cs-CZ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Září 1941 zahájení operace Tajfun, posílení Skupiny armád Střed a postup směrem na Moskvu, cíl = dobytí ruského hlavního města</a:t>
            </a:r>
          </a:p>
          <a:p>
            <a:pPr algn="just" eaLnBrk="1" hangingPunct="1"/>
            <a:r>
              <a:rPr lang="cs-CZ" altLang="cs-CZ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Obklíčení Rudé armády u </a:t>
            </a:r>
            <a:r>
              <a:rPr lang="cs-CZ" altLang="cs-CZ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Vjazmy</a:t>
            </a:r>
            <a:r>
              <a:rPr lang="cs-CZ" altLang="cs-CZ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altLang="cs-CZ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Brjanska</a:t>
            </a:r>
            <a:endParaRPr lang="cs-CZ" altLang="cs-CZ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cs-CZ" altLang="cs-CZ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Nejrychlejší postup druhé tankové skupiny = jižně od Moskvy (na město Tula)</a:t>
            </a:r>
          </a:p>
          <a:p>
            <a:pPr algn="just" eaLnBrk="1" hangingPunct="1"/>
            <a:r>
              <a:rPr lang="cs-CZ" altLang="cs-CZ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Zpomalení německého postupu („generál bláto a generál zima“)</a:t>
            </a:r>
          </a:p>
          <a:p>
            <a:pPr algn="just" eaLnBrk="1" hangingPunct="1"/>
            <a:r>
              <a:rPr lang="cs-CZ" altLang="cs-CZ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Dne </a:t>
            </a:r>
            <a:r>
              <a:rPr lang="cs-CZ" altLang="cs-CZ" sz="23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prosince 1941</a:t>
            </a:r>
            <a:r>
              <a:rPr lang="cs-CZ" altLang="cs-CZ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německý postup zastaven, od centra Moskvy 25 km, téhož dne přešla Rudá armáda do ofenzívy</a:t>
            </a:r>
          </a:p>
          <a:p>
            <a:pPr algn="just" eaLnBrk="1" hangingPunct="1"/>
            <a:r>
              <a:rPr lang="cs-CZ" altLang="cs-CZ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Útok v celé délce fronty (strategická chyba), největší tlak na středním úseku kolem Moskvy</a:t>
            </a:r>
          </a:p>
          <a:p>
            <a:pPr algn="just" eaLnBrk="1" hangingPunct="1"/>
            <a:r>
              <a:rPr lang="cs-CZ" altLang="cs-CZ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Wehrmacht nucen ustoupit až o stovky kilometrů, vznik </a:t>
            </a:r>
            <a:r>
              <a:rPr lang="cs-CZ" altLang="cs-CZ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Rževského</a:t>
            </a:r>
            <a:r>
              <a:rPr lang="cs-CZ" altLang="cs-CZ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výběžku („</a:t>
            </a:r>
            <a:r>
              <a:rPr lang="cs-CZ" altLang="cs-CZ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Rževský</a:t>
            </a:r>
            <a:r>
              <a:rPr lang="cs-CZ" altLang="cs-CZ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mlýnek na maso“)</a:t>
            </a:r>
          </a:p>
          <a:p>
            <a:pPr algn="just" eaLnBrk="1" hangingPunct="1"/>
            <a:r>
              <a:rPr lang="cs-CZ" altLang="cs-CZ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Útoky Rudé armády pokračují až do března 1942 = vyčerpání Rudé armády, vysoké ztráty na lidských životech i technice</a:t>
            </a:r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Nadpis 1">
            <a:extLst>
              <a:ext uri="{FF2B5EF4-FFF2-40B4-BE49-F238E27FC236}">
                <a16:creationId xmlns:a16="http://schemas.microsoft.com/office/drawing/2014/main" id="{DDCDA07E-44FD-FC1E-8D8F-D1EC8A5305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62467" name="Zástupný obsah 3">
            <a:extLst>
              <a:ext uri="{FF2B5EF4-FFF2-40B4-BE49-F238E27FC236}">
                <a16:creationId xmlns:a16="http://schemas.microsoft.com/office/drawing/2014/main" id="{576DDF8C-6511-3575-86B2-D98D15B27E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91264" y="3641725"/>
            <a:ext cx="4276725" cy="3100388"/>
          </a:xfrm>
        </p:spPr>
      </p:pic>
      <p:pic>
        <p:nvPicPr>
          <p:cNvPr id="62468" name="Obrázek 4">
            <a:extLst>
              <a:ext uri="{FF2B5EF4-FFF2-40B4-BE49-F238E27FC236}">
                <a16:creationId xmlns:a16="http://schemas.microsoft.com/office/drawing/2014/main" id="{98900E8D-A6F7-FB03-BAE0-C3E3D6A02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219075"/>
            <a:ext cx="4951413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Obrázek 5">
            <a:extLst>
              <a:ext uri="{FF2B5EF4-FFF2-40B4-BE49-F238E27FC236}">
                <a16:creationId xmlns:a16="http://schemas.microsoft.com/office/drawing/2014/main" id="{F3E4DDD2-6829-024C-6C37-472C806C2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3641725"/>
            <a:ext cx="4443413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Obrázek 6">
            <a:extLst>
              <a:ext uri="{FF2B5EF4-FFF2-40B4-BE49-F238E27FC236}">
                <a16:creationId xmlns:a16="http://schemas.microsoft.com/office/drawing/2014/main" id="{B3A648CF-85FC-7B44-2674-FB27B31C8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76" y="219075"/>
            <a:ext cx="49514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BEFEC624-7C0D-EC36-A70C-5689319DFE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5363" name="Zástupný obsah 3">
            <a:extLst>
              <a:ext uri="{FF2B5EF4-FFF2-40B4-BE49-F238E27FC236}">
                <a16:creationId xmlns:a16="http://schemas.microsoft.com/office/drawing/2014/main" id="{9CDA06DB-B550-76CA-7E0F-8475DD8A6E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0"/>
            <a:ext cx="7885113" cy="6858000"/>
          </a:xfrm>
        </p:spPr>
      </p:pic>
      <p:pic>
        <p:nvPicPr>
          <p:cNvPr id="15364" name="Obrázek 4">
            <a:extLst>
              <a:ext uri="{FF2B5EF4-FFF2-40B4-BE49-F238E27FC236}">
                <a16:creationId xmlns:a16="http://schemas.microsoft.com/office/drawing/2014/main" id="{19658F3C-0D64-28D0-8EE1-7752EB210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3132139"/>
            <a:ext cx="3059112" cy="372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052F13C9-52EE-69E8-65FF-C21877DAAF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6387" name="Zástupný obsah 3">
            <a:extLst>
              <a:ext uri="{FF2B5EF4-FFF2-40B4-BE49-F238E27FC236}">
                <a16:creationId xmlns:a16="http://schemas.microsoft.com/office/drawing/2014/main" id="{09A0C654-143B-2C8C-981A-15D6FA4658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7308850" cy="5805488"/>
          </a:xfrm>
        </p:spPr>
      </p:pic>
      <p:sp>
        <p:nvSpPr>
          <p:cNvPr id="16388" name="TextovéPole 1">
            <a:extLst>
              <a:ext uri="{FF2B5EF4-FFF2-40B4-BE49-F238E27FC236}">
                <a16:creationId xmlns:a16="http://schemas.microsoft.com/office/drawing/2014/main" id="{09E8F283-0927-364C-ABB1-98AFEFA2A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5876926"/>
            <a:ext cx="8772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cs-CZ" altLang="cs-CZ">
                <a:solidFill>
                  <a:srgbClr val="202122"/>
                </a:solidFill>
                <a:latin typeface="Arial" panose="020B0604020202020204" pitchFamily="34" charset="0"/>
              </a:rPr>
              <a:t>Slavná fotka Stalina s velitelem NKVD Ježovem přezdívaným krvavý skrček, po jeho popravě už však na fotografii po retuši bez něj</a:t>
            </a:r>
            <a:endParaRPr lang="cs-CZ" altLang="cs-CZ"/>
          </a:p>
        </p:txBody>
      </p:sp>
      <p:pic>
        <p:nvPicPr>
          <p:cNvPr id="16389" name="Obrázek 2">
            <a:extLst>
              <a:ext uri="{FF2B5EF4-FFF2-40B4-BE49-F238E27FC236}">
                <a16:creationId xmlns:a16="http://schemas.microsoft.com/office/drawing/2014/main" id="{3ECBFA94-4E7C-ACFF-FECE-529D75B8F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14"/>
          <a:stretch>
            <a:fillRect/>
          </a:stretch>
        </p:blipFill>
        <p:spPr bwMode="auto">
          <a:xfrm>
            <a:off x="7032626" y="3343276"/>
            <a:ext cx="3635375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C93DDFBA-53A7-DA40-5AE4-B13011A1EE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7411" name="Zástupný obsah 3">
            <a:extLst>
              <a:ext uri="{FF2B5EF4-FFF2-40B4-BE49-F238E27FC236}">
                <a16:creationId xmlns:a16="http://schemas.microsoft.com/office/drawing/2014/main" id="{826B17DE-35EC-B931-66FA-EBC0E7E6BF0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7412" name="Obrázek 1">
            <a:extLst>
              <a:ext uri="{FF2B5EF4-FFF2-40B4-BE49-F238E27FC236}">
                <a16:creationId xmlns:a16="http://schemas.microsoft.com/office/drawing/2014/main" id="{3B336C4F-AA2A-855C-A4CF-E7E701157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95298970-9221-3FC1-3C21-2FEFD816E8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115888"/>
            <a:ext cx="7131050" cy="1814512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cestě ke druhé světové válce</a:t>
            </a:r>
          </a:p>
        </p:txBody>
      </p:sp>
      <p:sp>
        <p:nvSpPr>
          <p:cNvPr id="18435" name="Zástupný obsah 2">
            <a:extLst>
              <a:ext uri="{FF2B5EF4-FFF2-40B4-BE49-F238E27FC236}">
                <a16:creationId xmlns:a16="http://schemas.microsoft.com/office/drawing/2014/main" id="{7A83D347-911D-5FF6-AD75-380CAC84202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6309" y="981075"/>
            <a:ext cx="10476768" cy="5761038"/>
          </a:xfrm>
        </p:spPr>
        <p:txBody>
          <a:bodyPr/>
          <a:lstStyle/>
          <a:p>
            <a:pPr eaLnBrk="1" hangingPunct="1"/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Japonská agrese vůči Číně, březen 1932 = okupace Mandžuska</a:t>
            </a:r>
          </a:p>
          <a:p>
            <a:pPr eaLnBrk="1" hangingPunct="1"/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Habešská válka, 1935 a 1936 = okupace Habeše (Etiopie) Itálií</a:t>
            </a:r>
          </a:p>
          <a:p>
            <a:pPr eaLnBrk="1" hangingPunct="1"/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Remilitarizace Porýní 1936</a:t>
            </a:r>
          </a:p>
          <a:p>
            <a:pPr eaLnBrk="1" hangingPunct="1"/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Vypuknutí tzv. druhé japonsko-čínské války, červenec 1937</a:t>
            </a:r>
          </a:p>
          <a:p>
            <a:pPr eaLnBrk="1" hangingPunct="1"/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Anšlus (tj. připojení) Rakouska, březen 1938</a:t>
            </a:r>
          </a:p>
          <a:p>
            <a:pPr eaLnBrk="1" hangingPunct="1"/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Obsazení československého pohraničí, říjen 1938</a:t>
            </a:r>
          </a:p>
          <a:p>
            <a:pPr eaLnBrk="1" hangingPunct="1"/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Obsazení zbytku Československa, březen 1939</a:t>
            </a:r>
          </a:p>
          <a:p>
            <a:pPr eaLnBrk="1" hangingPunct="1"/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Tzv. Jablunkovský incident</a:t>
            </a:r>
          </a:p>
          <a:p>
            <a:pPr eaLnBrk="1" hangingPunct="1"/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Původní termín německého útoku na Polsko 26. srpna, v noci z 25. na 26. srpna 1939 přepadení Mostů u Jablunkova (tehdy Polsko) jednotkami </a:t>
            </a:r>
            <a:r>
              <a:rPr lang="cs-CZ" altLang="cs-CZ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Abwehru</a:t>
            </a:r>
            <a:endParaRPr lang="cs-CZ" altLang="cs-C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637</TotalTime>
  <Words>2576</Words>
  <Application>Microsoft Office PowerPoint</Application>
  <PresentationFormat>Širokoúhlá obrazovka</PresentationFormat>
  <Paragraphs>196</Paragraphs>
  <Slides>52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9" baseType="lpstr">
      <vt:lpstr>Arial</vt:lpstr>
      <vt:lpstr>Calibri</vt:lpstr>
      <vt:lpstr>Times New Roman</vt:lpstr>
      <vt:lpstr>Trebuchet MS</vt:lpstr>
      <vt:lpstr>Wingdings</vt:lpstr>
      <vt:lpstr>Wingdings 3</vt:lpstr>
      <vt:lpstr>Fazeta</vt:lpstr>
      <vt:lpstr>Globální konflikty v dějinách a jejich přesah do současnosti  Druhá světová válka I</vt:lpstr>
      <vt:lpstr>Prezentace aplikace PowerPoint</vt:lpstr>
      <vt:lpstr>Prezentace aplikace PowerPoint</vt:lpstr>
      <vt:lpstr>Příčiny vzniku druhé světové války</vt:lpstr>
      <vt:lpstr>Prezentace aplikace PowerPoint</vt:lpstr>
      <vt:lpstr>Prezentace aplikace PowerPoint</vt:lpstr>
      <vt:lpstr>Prezentace aplikace PowerPoint</vt:lpstr>
      <vt:lpstr>Prezentace aplikace PowerPoint</vt:lpstr>
      <vt:lpstr>Na cestě ke druhé světové válce</vt:lpstr>
      <vt:lpstr>Na cestě ke druhé světové válce</vt:lpstr>
      <vt:lpstr>Prezentace aplikace PowerPoint</vt:lpstr>
      <vt:lpstr>Charakter druhé světové války</vt:lpstr>
      <vt:lpstr>Periodizace 2. světové války I</vt:lpstr>
      <vt:lpstr>Periodizace 2. světové války II</vt:lpstr>
      <vt:lpstr>Poměr sil soupeřících stran</vt:lpstr>
      <vt:lpstr>Prezentace aplikace PowerPoint</vt:lpstr>
      <vt:lpstr>Prezentace aplikace PowerPoint</vt:lpstr>
      <vt:lpstr>Polské tažení I</vt:lpstr>
      <vt:lpstr>Prezentace aplikace PowerPoint</vt:lpstr>
      <vt:lpstr>Polské tažení II</vt:lpstr>
      <vt:lpstr>Polské tažení III</vt:lpstr>
      <vt:lpstr>Prezentace aplikace PowerPoint</vt:lpstr>
      <vt:lpstr>Prezentace aplikace PowerPoint</vt:lpstr>
      <vt:lpstr>Sovětské agrese 1939–1941</vt:lpstr>
      <vt:lpstr>Zimní válka 1939-1940</vt:lpstr>
      <vt:lpstr>Zimní válka 1939-1940</vt:lpstr>
      <vt:lpstr>Prezentace aplikace PowerPoint</vt:lpstr>
      <vt:lpstr>Severní tažení</vt:lpstr>
      <vt:lpstr>Prezentace aplikace PowerPoint</vt:lpstr>
      <vt:lpstr>Západní tažení 1940 </vt:lpstr>
      <vt:lpstr>Západní tažení 1940 </vt:lpstr>
      <vt:lpstr>Prezentace aplikace PowerPoint</vt:lpstr>
      <vt:lpstr>Bitva o Británii 1940</vt:lpstr>
      <vt:lpstr>Bitva o Británii 1940</vt:lpstr>
      <vt:lpstr>Prezentace aplikace PowerPoint</vt:lpstr>
      <vt:lpstr>Bitva o Atlantik</vt:lpstr>
      <vt:lpstr>Boj s lodí Bismarck</vt:lpstr>
      <vt:lpstr>Prezentace aplikace PowerPoint</vt:lpstr>
      <vt:lpstr>Italská pokračovací válka 1940–1941</vt:lpstr>
      <vt:lpstr>Prezentace aplikace PowerPoint</vt:lpstr>
      <vt:lpstr>Balkánské tažení 1941</vt:lpstr>
      <vt:lpstr>Prezentace aplikace PowerPoint</vt:lpstr>
      <vt:lpstr>Boje v severní Africe 1941-1943</vt:lpstr>
      <vt:lpstr>Boje v severní Africe 1941-1943</vt:lpstr>
      <vt:lpstr>Prezentace aplikace PowerPoint</vt:lpstr>
      <vt:lpstr>Operace Barbarossa 1941 I</vt:lpstr>
      <vt:lpstr>Operace Barbarossa 1941 II</vt:lpstr>
      <vt:lpstr>Prezentace aplikace PowerPoint</vt:lpstr>
      <vt:lpstr>Prezentace aplikace PowerPoint</vt:lpstr>
      <vt:lpstr>Prezentace aplikace PowerPoint</vt:lpstr>
      <vt:lpstr>Bitva před Moskvou 1941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MVZb2104 Ukrajina na křižovatkách dějin a zájmů mocností   Seznámení s předmětem, popis dostupné vhodné literatury   Úvod do studia dějin Ukrajiny</dc:title>
  <dc:creator>Tomáš Řepa</dc:creator>
  <cp:lastModifiedBy>Tomáš Řepa</cp:lastModifiedBy>
  <cp:revision>50</cp:revision>
  <dcterms:created xsi:type="dcterms:W3CDTF">2023-02-13T19:09:27Z</dcterms:created>
  <dcterms:modified xsi:type="dcterms:W3CDTF">2026-02-16T19:15:14Z</dcterms:modified>
</cp:coreProperties>
</file>