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67" r:id="rId4"/>
    <p:sldId id="311" r:id="rId5"/>
    <p:sldId id="312" r:id="rId6"/>
    <p:sldId id="313" r:id="rId7"/>
    <p:sldId id="314" r:id="rId8"/>
    <p:sldId id="316" r:id="rId9"/>
    <p:sldId id="317" r:id="rId10"/>
    <p:sldId id="315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112" d="100"/>
          <a:sy n="112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xmlns="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20.03.2026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2C4174D-E7E7-45B3-A872-4B12C218382D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96" y="2839430"/>
            <a:ext cx="11538729" cy="19019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4900" dirty="0"/>
              <a:t>Poznámky k FilosofiI sociálních věd </a:t>
            </a: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2800" i="1" u="sng" dirty="0" smtClean="0"/>
              <a:t>struktura přednášky</a:t>
            </a:r>
            <a:r>
              <a:rPr lang="pl-PL" sz="2800" i="1" dirty="0" smtClean="0"/>
              <a:t/>
            </a:r>
            <a:br>
              <a:rPr lang="pl-PL" sz="2800" i="1" dirty="0" smtClean="0"/>
            </a:br>
            <a:r>
              <a:rPr lang="pl-PL" sz="2800" i="1" dirty="0" smtClean="0"/>
              <a:t>K čemu je politologie (sosiální vědy)?</a:t>
            </a:r>
            <a:br>
              <a:rPr lang="pl-PL" sz="2800" i="1" dirty="0" smtClean="0"/>
            </a:br>
            <a:r>
              <a:rPr lang="pl-PL" sz="2800" i="1" dirty="0" smtClean="0"/>
              <a:t>Proč nedokáže dostát očekáváním? </a:t>
            </a:r>
            <a:br>
              <a:rPr lang="pl-PL" sz="2800" i="1" dirty="0" smtClean="0"/>
            </a:br>
            <a:r>
              <a:rPr lang="pl-PL" sz="2800" i="1" dirty="0" smtClean="0"/>
              <a:t>Vědění je moc (možnosti a omezení vědení)?</a:t>
            </a:r>
            <a:r>
              <a:rPr lang="pl-PL" sz="2800" i="1" dirty="0" smtClean="0"/>
              <a:t/>
            </a:r>
            <a:br>
              <a:rPr lang="pl-PL" sz="2800" i="1" dirty="0" smtClean="0"/>
            </a:br>
            <a:endParaRPr lang="pl-PL" sz="2800" b="1" i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34C20DCC-54CD-8594-2FF9-B2C3080A1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1094263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28696" y="4950212"/>
            <a:ext cx="7641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20. března 2026</a:t>
            </a:r>
          </a:p>
          <a:p>
            <a:r>
              <a:rPr lang="pl-PL" i="1" dirty="0">
                <a:solidFill>
                  <a:schemeClr val="bg1"/>
                </a:solidFill>
              </a:rPr>
              <a:t>Metody a techniky výzkumu v politologii</a:t>
            </a:r>
            <a:br>
              <a:rPr lang="pl-PL" i="1" dirty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Karel </a:t>
            </a:r>
            <a:r>
              <a:rPr lang="cs-CZ" b="1" dirty="0">
                <a:solidFill>
                  <a:schemeClr val="bg1"/>
                </a:solidFill>
              </a:rPr>
              <a:t>B. </a:t>
            </a:r>
            <a:r>
              <a:rPr lang="cs-CZ" b="1" dirty="0" smtClean="0">
                <a:solidFill>
                  <a:schemeClr val="bg1"/>
                </a:solidFill>
              </a:rPr>
              <a:t>Müller </a:t>
            </a:r>
          </a:p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www.karelmuller.eu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36" y="2592233"/>
            <a:ext cx="2037968" cy="290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56" y="4141540"/>
            <a:ext cx="1619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56" y="1934635"/>
            <a:ext cx="1632602" cy="22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396" y="343780"/>
            <a:ext cx="10706099" cy="867861"/>
          </a:xfrm>
        </p:spPr>
        <p:txBody>
          <a:bodyPr/>
          <a:lstStyle/>
          <a:p>
            <a:r>
              <a:rPr lang="cs-CZ" dirty="0" smtClean="0"/>
              <a:t>K čemu je politologie </a:t>
            </a:r>
            <a:br>
              <a:rPr lang="cs-CZ" dirty="0" smtClean="0"/>
            </a:br>
            <a:r>
              <a:rPr lang="cs-CZ" dirty="0" smtClean="0"/>
              <a:t>(sociální vědy)?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258" y="1818949"/>
            <a:ext cx="10706100" cy="463524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Nomotetické a idiografické vědy</a:t>
            </a:r>
          </a:p>
          <a:p>
            <a:r>
              <a:rPr lang="cs-CZ" altLang="cs-CZ" dirty="0"/>
              <a:t>Starost/péče o hodnoty liberální </a:t>
            </a:r>
            <a:r>
              <a:rPr lang="cs-CZ" altLang="cs-CZ" dirty="0" smtClean="0"/>
              <a:t>demokracie </a:t>
            </a:r>
            <a:r>
              <a:rPr lang="cs-CZ" altLang="cs-CZ" dirty="0"/>
              <a:t>(politologie)</a:t>
            </a:r>
          </a:p>
          <a:p>
            <a:pPr lvl="1"/>
            <a:r>
              <a:rPr lang="cs-CZ" altLang="cs-CZ" dirty="0"/>
              <a:t>o tržní hospodářství (ekonomie), o občanskou společnost (sociologie</a:t>
            </a:r>
            <a:r>
              <a:rPr lang="cs-CZ" altLang="cs-CZ" dirty="0" smtClean="0"/>
              <a:t>)</a:t>
            </a:r>
          </a:p>
          <a:p>
            <a:r>
              <a:rPr lang="cs-CZ" altLang="cs-CZ" dirty="0" err="1" smtClean="0"/>
              <a:t>Interdiciplinarita</a:t>
            </a:r>
            <a:r>
              <a:rPr lang="cs-CZ" altLang="cs-CZ" dirty="0" smtClean="0"/>
              <a:t> </a:t>
            </a:r>
            <a:r>
              <a:rPr lang="cs-CZ" altLang="cs-CZ" dirty="0"/>
              <a:t>x specializace </a:t>
            </a:r>
            <a:r>
              <a:rPr lang="cs-CZ" altLang="cs-CZ" dirty="0" smtClean="0"/>
              <a:t>vědy</a:t>
            </a:r>
            <a:endParaRPr lang="cs-CZ" altLang="cs-CZ" dirty="0"/>
          </a:p>
          <a:p>
            <a:r>
              <a:rPr lang="cs-CZ" altLang="cs-CZ" dirty="0" smtClean="0"/>
              <a:t>Jak zajistit, aby se lidé dobrovolně řídili zákony (Joseph von </a:t>
            </a:r>
            <a:r>
              <a:rPr lang="cs-CZ" altLang="cs-CZ" dirty="0" err="1" smtClean="0"/>
              <a:t>Sonnenfels</a:t>
            </a:r>
            <a:r>
              <a:rPr lang="cs-CZ" altLang="cs-CZ" dirty="0" smtClean="0"/>
              <a:t>, 1732 až 1817, policejní věda) </a:t>
            </a:r>
          </a:p>
          <a:p>
            <a:r>
              <a:rPr lang="cs-CZ" altLang="cs-CZ" dirty="0" smtClean="0"/>
              <a:t>Zdroje: náboženské války, renesance/osvícenství</a:t>
            </a:r>
            <a:r>
              <a:rPr lang="cs-CZ" altLang="cs-CZ" dirty="0"/>
              <a:t>, </a:t>
            </a:r>
            <a:r>
              <a:rPr lang="cs-CZ" altLang="cs-CZ" dirty="0" smtClean="0"/>
              <a:t>VFR, průmyslová revoluce, liberalizace</a:t>
            </a:r>
            <a:r>
              <a:rPr lang="cs-CZ" altLang="cs-CZ" dirty="0"/>
              <a:t>, demokratizace</a:t>
            </a:r>
          </a:p>
          <a:p>
            <a:r>
              <a:rPr lang="cs-CZ" altLang="cs-CZ" dirty="0" smtClean="0"/>
              <a:t>Motivace: Smířit </a:t>
            </a:r>
            <a:r>
              <a:rPr lang="cs-CZ" altLang="cs-CZ" dirty="0"/>
              <a:t>pokrok a řád, sociální změnu a kontinuitu </a:t>
            </a:r>
          </a:p>
          <a:p>
            <a:r>
              <a:rPr lang="cs-CZ" altLang="cs-CZ" dirty="0" smtClean="0"/>
              <a:t>Sociální vědy jako „sociální </a:t>
            </a:r>
            <a:r>
              <a:rPr lang="cs-CZ" altLang="cs-CZ" dirty="0"/>
              <a:t>fyzika“ </a:t>
            </a:r>
            <a:r>
              <a:rPr lang="cs-CZ" altLang="cs-CZ" dirty="0" smtClean="0"/>
              <a:t>(motivace Newton/science</a:t>
            </a:r>
            <a:r>
              <a:rPr lang="cs-CZ" altLang="cs-CZ" dirty="0"/>
              <a:t>)</a:t>
            </a:r>
          </a:p>
          <a:p>
            <a:r>
              <a:rPr lang="cs-CZ" altLang="cs-CZ" dirty="0" smtClean="0"/>
              <a:t>Očekávání: předpovídat a řídit sociální změny, vytvořit systém </a:t>
            </a:r>
            <a:r>
              <a:rPr lang="cs-CZ" altLang="cs-CZ" dirty="0"/>
              <a:t>univerzálního </a:t>
            </a:r>
            <a:r>
              <a:rPr lang="cs-CZ" altLang="cs-CZ" dirty="0" smtClean="0"/>
              <a:t>vědění/pozitivního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45" y="1"/>
            <a:ext cx="2160355" cy="32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130" y="1"/>
            <a:ext cx="1625515" cy="26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Predikce a řiditelnost sociálních změn (?)</a:t>
            </a:r>
            <a:br>
              <a:rPr lang="cs-CZ" alt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800" dirty="0" smtClean="0"/>
              <a:t>Společnost není příroda, lidé nejsou předměty</a:t>
            </a:r>
          </a:p>
          <a:p>
            <a:pPr lvl="1"/>
            <a:r>
              <a:rPr lang="cs-CZ" altLang="cs-CZ" sz="2800" dirty="0" smtClean="0"/>
              <a:t>A/symetrie mezi minulostí a budoucností</a:t>
            </a:r>
          </a:p>
          <a:p>
            <a:pPr lvl="1"/>
            <a:r>
              <a:rPr lang="cs-CZ" altLang="cs-CZ" sz="2800" dirty="0" err="1" smtClean="0"/>
              <a:t>Multikauzalita</a:t>
            </a:r>
            <a:endParaRPr lang="cs-CZ" altLang="cs-CZ" sz="2800" dirty="0" smtClean="0"/>
          </a:p>
          <a:p>
            <a:pPr lvl="1"/>
            <a:r>
              <a:rPr lang="cs-CZ" altLang="cs-CZ" sz="2800" dirty="0" smtClean="0"/>
              <a:t>Nezamýšlené </a:t>
            </a:r>
            <a:r>
              <a:rPr lang="cs-CZ" altLang="cs-CZ" sz="2800" dirty="0"/>
              <a:t>důsledky </a:t>
            </a:r>
            <a:r>
              <a:rPr lang="cs-CZ" altLang="cs-CZ" sz="2800" dirty="0" smtClean="0"/>
              <a:t>jednání (pozitivní, negativní)</a:t>
            </a:r>
            <a:r>
              <a:rPr lang="cs-CZ" altLang="cs-CZ" sz="2800" dirty="0"/>
              <a:t>	</a:t>
            </a:r>
          </a:p>
          <a:p>
            <a:pPr lvl="1"/>
            <a:r>
              <a:rPr lang="cs-CZ" altLang="cs-CZ" sz="2800" dirty="0"/>
              <a:t>Sociální </a:t>
            </a:r>
            <a:r>
              <a:rPr lang="cs-CZ" altLang="cs-CZ" sz="2800" dirty="0" smtClean="0"/>
              <a:t>reflexivita, reflexivita/</a:t>
            </a:r>
            <a:r>
              <a:rPr lang="cs-CZ" altLang="cs-CZ" sz="2800" dirty="0" err="1" smtClean="0"/>
              <a:t>cirkularita</a:t>
            </a:r>
            <a:r>
              <a:rPr lang="cs-CZ" altLang="cs-CZ" sz="2800" dirty="0" smtClean="0"/>
              <a:t> vědění (</a:t>
            </a:r>
            <a:r>
              <a:rPr lang="cs-CZ" altLang="cs-CZ" sz="2800" dirty="0" err="1" smtClean="0"/>
              <a:t>Giddens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lvl="1"/>
            <a:r>
              <a:rPr lang="cs-CZ" altLang="cs-CZ" sz="2800" dirty="0" smtClean="0"/>
              <a:t>Sebenaplňující se &amp; sebedestruktivní proroctví (</a:t>
            </a:r>
            <a:r>
              <a:rPr lang="cs-CZ" altLang="cs-CZ" sz="2800" dirty="0" err="1" smtClean="0"/>
              <a:t>Merton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lvl="1"/>
            <a:r>
              <a:rPr lang="cs-CZ" altLang="cs-CZ" sz="2800" dirty="0"/>
              <a:t>Thomasův teorém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2484437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Universalita vědění (?)</a:t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Objektivní x perspektivní, relativní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Kulturní/jazyková podmíněnost vědění/poznání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Teorie středního dosahu (R. </a:t>
            </a:r>
            <a:r>
              <a:rPr lang="cs-CZ" altLang="cs-CZ" sz="2400" b="0" dirty="0" err="1"/>
              <a:t>Merton</a:t>
            </a:r>
            <a:r>
              <a:rPr lang="cs-CZ" altLang="cs-CZ" sz="2400" b="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Paradigmatická povaha vědy aneb </a:t>
            </a:r>
            <a:r>
              <a:rPr lang="cs-CZ" altLang="cs-CZ" sz="2400" b="0" i="1" dirty="0" err="1"/>
              <a:t>value</a:t>
            </a:r>
            <a:r>
              <a:rPr lang="cs-CZ" altLang="cs-CZ" sz="2400" b="0" i="1" dirty="0"/>
              <a:t> free science</a:t>
            </a:r>
            <a:r>
              <a:rPr lang="cs-CZ" altLang="cs-CZ" sz="2400" b="0" dirty="0"/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 err="1"/>
              <a:t>Kontrafaktualita</a:t>
            </a:r>
            <a:r>
              <a:rPr lang="cs-CZ" altLang="cs-CZ" sz="2400" b="0" dirty="0"/>
              <a:t> (</a:t>
            </a:r>
            <a:r>
              <a:rPr lang="cs-CZ" altLang="cs-CZ" sz="2400" b="0" dirty="0" err="1"/>
              <a:t>normativita</a:t>
            </a:r>
            <a:r>
              <a:rPr lang="cs-CZ" altLang="cs-CZ" sz="2400" b="0" dirty="0"/>
              <a:t> x empirie) aneb utopický realismus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Vysvětlení X porozumění (smrt pozitivismu)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226931"/>
            <a:ext cx="33845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Falsifikační </a:t>
            </a:r>
            <a:r>
              <a:rPr lang="cs-CZ" altLang="cs-CZ" sz="2800" dirty="0" smtClean="0"/>
              <a:t>pojetí vědy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Popper</a:t>
            </a:r>
            <a:r>
              <a:rPr lang="cs-CZ" altLang="cs-CZ" sz="2800" dirty="0"/>
              <a:t>/Hayek)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723" y="1601869"/>
            <a:ext cx="10706100" cy="4815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800" dirty="0"/>
              <a:t>Nedokonalost (lidské epistemologie)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	</a:t>
            </a:r>
            <a:r>
              <a:rPr lang="cs-CZ" altLang="cs-CZ" sz="2400" b="0" i="1" dirty="0"/>
              <a:t>nezamýšlené důsledky, reflexivita, komplexita, omylnost, </a:t>
            </a:r>
            <a:r>
              <a:rPr lang="cs-CZ" altLang="cs-CZ" sz="2400" b="0" i="1" dirty="0" err="1"/>
              <a:t>paradigmatičnost</a:t>
            </a:r>
            <a:r>
              <a:rPr lang="cs-CZ" altLang="cs-CZ" sz="2400" b="0" i="1" dirty="0"/>
              <a:t> …</a:t>
            </a:r>
          </a:p>
          <a:p>
            <a:pPr>
              <a:lnSpc>
                <a:spcPct val="110000"/>
              </a:lnSpc>
            </a:pPr>
            <a:r>
              <a:rPr lang="cs-CZ" altLang="cs-CZ" sz="2800" dirty="0"/>
              <a:t>Vyvratitelnost (</a:t>
            </a:r>
            <a:r>
              <a:rPr lang="cs-CZ" altLang="cs-CZ" sz="2800" dirty="0" err="1"/>
              <a:t>falibilismus</a:t>
            </a:r>
            <a:r>
              <a:rPr lang="cs-CZ" altLang="cs-CZ" sz="2800" dirty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	</a:t>
            </a:r>
            <a:r>
              <a:rPr lang="cs-CZ" altLang="cs-CZ" sz="2400" b="0" i="1" dirty="0"/>
              <a:t>teorie lze vyvrátit, nikoliv </a:t>
            </a:r>
            <a:r>
              <a:rPr lang="cs-CZ" altLang="cs-CZ" sz="2400" b="0" i="1" dirty="0" smtClean="0"/>
              <a:t>potvrdit, učíme </a:t>
            </a:r>
            <a:r>
              <a:rPr lang="cs-CZ" altLang="cs-CZ" sz="2400" b="0" i="1" dirty="0"/>
              <a:t>se ze svých chyb, svoboda má přednost před pravdou</a:t>
            </a:r>
          </a:p>
          <a:p>
            <a:pPr>
              <a:lnSpc>
                <a:spcPct val="110000"/>
              </a:lnSpc>
            </a:pPr>
            <a:r>
              <a:rPr lang="cs-CZ" altLang="cs-CZ" sz="2800" dirty="0" smtClean="0"/>
              <a:t>Vyvrácení </a:t>
            </a:r>
            <a:r>
              <a:rPr lang="cs-CZ" altLang="cs-CZ" sz="2800" dirty="0"/>
              <a:t>indukce x </a:t>
            </a:r>
            <a:r>
              <a:rPr lang="cs-CZ" altLang="cs-CZ" sz="2800" dirty="0" smtClean="0"/>
              <a:t>dedukce, hypotéza </a:t>
            </a:r>
            <a:endParaRPr lang="cs-CZ" altLang="cs-CZ" sz="2800" dirty="0"/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 	</a:t>
            </a:r>
            <a:r>
              <a:rPr lang="cs-CZ" altLang="cs-CZ" sz="2400" b="0" i="1" dirty="0"/>
              <a:t>informační přetížení x problémová </a:t>
            </a:r>
            <a:r>
              <a:rPr lang="cs-CZ" altLang="cs-CZ" sz="2400" b="0" i="1" dirty="0" smtClean="0"/>
              <a:t>zaměřenost vědění</a:t>
            </a:r>
          </a:p>
          <a:p>
            <a:pPr indent="0">
              <a:lnSpc>
                <a:spcPct val="110000"/>
              </a:lnSpc>
              <a:buNone/>
            </a:pPr>
            <a:r>
              <a:rPr lang="cs-CZ" altLang="cs-CZ" sz="2400" b="0" i="1" dirty="0" smtClean="0"/>
              <a:t>encyklopedičnost x selektivnost, inovativnost, kreativita (x </a:t>
            </a:r>
            <a:r>
              <a:rPr lang="cs-CZ" altLang="cs-CZ" sz="2400" b="0" i="1" dirty="0" err="1" smtClean="0"/>
              <a:t>gazing</a:t>
            </a:r>
            <a:r>
              <a:rPr lang="cs-CZ" altLang="cs-CZ" sz="2400" b="0" i="1" dirty="0" smtClean="0"/>
              <a:t>) </a:t>
            </a:r>
          </a:p>
          <a:p>
            <a:pPr>
              <a:lnSpc>
                <a:spcPct val="110000"/>
              </a:lnSpc>
            </a:pPr>
            <a:r>
              <a:rPr lang="cs-CZ" altLang="cs-CZ" sz="2800" dirty="0" smtClean="0"/>
              <a:t>Teorie </a:t>
            </a:r>
            <a:r>
              <a:rPr lang="cs-CZ" altLang="cs-CZ" sz="2800" dirty="0"/>
              <a:t>otevřené společnosti/procedurální demokracie</a:t>
            </a:r>
          </a:p>
          <a:p>
            <a:pPr indent="0">
              <a:lnSpc>
                <a:spcPct val="110000"/>
              </a:lnSpc>
              <a:buNone/>
            </a:pPr>
            <a:r>
              <a:rPr lang="cs-CZ" altLang="cs-CZ" sz="2400" b="0" i="1" dirty="0" smtClean="0"/>
              <a:t>Systém zaměřený proti diktatuře, institucionalizovaná pochybnost, nenásilná výměna vlády</a:t>
            </a:r>
            <a:endParaRPr lang="cs-CZ" altLang="cs-CZ" sz="2400" b="0" i="1" dirty="0"/>
          </a:p>
          <a:p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22" y="0"/>
            <a:ext cx="3622484" cy="18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7445" y="462773"/>
            <a:ext cx="11726779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Vědění jako médium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990292"/>
            <a:ext cx="10972800" cy="47149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u="sng" dirty="0"/>
              <a:t>Vědecké</a:t>
            </a:r>
            <a:r>
              <a:rPr lang="cs-CZ" sz="2600" dirty="0"/>
              <a:t> vědění nahradí </a:t>
            </a:r>
            <a:r>
              <a:rPr lang="cs-CZ" sz="2600" u="sng" dirty="0"/>
              <a:t>běžné</a:t>
            </a:r>
            <a:r>
              <a:rPr lang="cs-CZ" sz="2600" dirty="0"/>
              <a:t> vědění, poznání nahradí nevědomost, pravda vystrnadí omyl (A. </a:t>
            </a:r>
            <a:r>
              <a:rPr lang="cs-CZ" sz="2600" dirty="0" err="1"/>
              <a:t>Comte</a:t>
            </a:r>
            <a:r>
              <a:rPr lang="cs-CZ" sz="2600" dirty="0"/>
              <a:t>, †1857) </a:t>
            </a:r>
          </a:p>
          <a:p>
            <a:pPr marL="0" indent="0">
              <a:buNone/>
            </a:pPr>
            <a:r>
              <a:rPr lang="cs-CZ" sz="2600" dirty="0" err="1"/>
              <a:t>Scientia</a:t>
            </a:r>
            <a:r>
              <a:rPr lang="cs-CZ" sz="2600" dirty="0"/>
              <a:t> </a:t>
            </a:r>
            <a:r>
              <a:rPr lang="cs-CZ" sz="2600" dirty="0" err="1"/>
              <a:t>est</a:t>
            </a:r>
            <a:r>
              <a:rPr lang="cs-CZ" sz="2600" dirty="0"/>
              <a:t> </a:t>
            </a:r>
            <a:r>
              <a:rPr lang="cs-CZ" sz="2600" dirty="0" err="1"/>
              <a:t>potentia</a:t>
            </a:r>
            <a:r>
              <a:rPr lang="cs-CZ" sz="2600" dirty="0"/>
              <a:t> (Fr. Bacon, †1626)</a:t>
            </a:r>
          </a:p>
          <a:p>
            <a:pPr marL="0" indent="0">
              <a:buNone/>
            </a:pPr>
            <a:r>
              <a:rPr lang="cs-CZ" sz="2600" dirty="0" smtClean="0"/>
              <a:t>Jako jsou omezení </a:t>
            </a:r>
            <a:r>
              <a:rPr lang="cs-CZ" sz="2600" dirty="0"/>
              <a:t>„vědění“ jako zdroje </a:t>
            </a:r>
            <a:r>
              <a:rPr lang="cs-CZ" sz="2600" dirty="0" smtClean="0"/>
              <a:t>moci? </a:t>
            </a:r>
            <a:r>
              <a:rPr lang="cs-CZ" sz="2600" dirty="0"/>
              <a:t>(mobilita, akumulace, institucionalizace, </a:t>
            </a:r>
            <a:r>
              <a:rPr lang="cs-CZ" sz="2600" dirty="0" err="1"/>
              <a:t>komodifikace</a:t>
            </a:r>
            <a:r>
              <a:rPr lang="cs-CZ" sz="2600" dirty="0"/>
              <a:t>, </a:t>
            </a:r>
            <a:r>
              <a:rPr lang="cs-CZ" sz="2600" dirty="0" smtClean="0"/>
              <a:t>nedůvěra (</a:t>
            </a:r>
            <a:r>
              <a:rPr lang="cs-CZ" sz="2600" u="sng" dirty="0" smtClean="0"/>
              <a:t>vědění </a:t>
            </a:r>
            <a:r>
              <a:rPr lang="cs-CZ" sz="2600" u="sng" dirty="0"/>
              <a:t>nejsou </a:t>
            </a:r>
            <a:r>
              <a:rPr lang="cs-CZ" sz="2600" u="sng" dirty="0" smtClean="0"/>
              <a:t>informace/poznatky!</a:t>
            </a:r>
            <a:r>
              <a:rPr lang="cs-CZ" sz="2600" dirty="0" smtClean="0"/>
              <a:t>) 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Alternativní média moci: </a:t>
            </a:r>
            <a:r>
              <a:rPr lang="cs-CZ" sz="2600" dirty="0" smtClean="0"/>
              <a:t>peníze (trh), důvěra (politika), láska (soukromí/rodina) </a:t>
            </a:r>
          </a:p>
          <a:p>
            <a:pPr marL="0" indent="0">
              <a:buNone/>
            </a:pPr>
            <a:r>
              <a:rPr lang="cs-CZ" sz="2600" b="1" u="sng" dirty="0" smtClean="0"/>
              <a:t>Režimy </a:t>
            </a:r>
            <a:r>
              <a:rPr lang="cs-CZ" sz="2600" b="1" u="sng" dirty="0"/>
              <a:t>pravdy</a:t>
            </a:r>
            <a:r>
              <a:rPr lang="cs-CZ" sz="2600" dirty="0"/>
              <a:t>/vědění/legitimity (J. </a:t>
            </a:r>
            <a:r>
              <a:rPr lang="cs-CZ" sz="2600" dirty="0" err="1"/>
              <a:t>Habermas</a:t>
            </a:r>
            <a:r>
              <a:rPr lang="cs-CZ" sz="2600" dirty="0"/>
              <a:t>)</a:t>
            </a:r>
          </a:p>
          <a:p>
            <a:r>
              <a:rPr lang="cs-CZ" sz="2600" b="1" dirty="0"/>
              <a:t>Faktické</a:t>
            </a:r>
            <a:r>
              <a:rPr lang="cs-CZ" sz="2600" dirty="0"/>
              <a:t>, (atomizované vědění), vědecké, formální, explicitní, diskursivní, tvorba zákonů</a:t>
            </a:r>
          </a:p>
          <a:p>
            <a:r>
              <a:rPr lang="cs-CZ" sz="2600" b="1" dirty="0"/>
              <a:t>Intersubjektivní</a:t>
            </a:r>
            <a:r>
              <a:rPr lang="cs-CZ" sz="2600" dirty="0"/>
              <a:t>, (kolektivistické vědění), tradiční, sdílené, běžné, implicitní, rutina</a:t>
            </a:r>
          </a:p>
          <a:p>
            <a:r>
              <a:rPr lang="cs-CZ" sz="2600" b="1" dirty="0"/>
              <a:t>Kongruentní</a:t>
            </a:r>
            <a:r>
              <a:rPr lang="cs-CZ" sz="2600" dirty="0"/>
              <a:t>, (charismatické, spasitelské vědění)</a:t>
            </a:r>
          </a:p>
          <a:p>
            <a:pPr marL="0" indent="0">
              <a:buNone/>
            </a:pPr>
            <a:r>
              <a:rPr lang="cs-CZ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756" y="252474"/>
            <a:ext cx="10972800" cy="1175820"/>
          </a:xfrm>
        </p:spPr>
        <p:txBody>
          <a:bodyPr>
            <a:normAutofit fontScale="90000"/>
          </a:bodyPr>
          <a:lstStyle/>
          <a:p>
            <a:r>
              <a:rPr lang="cs-CZ" dirty="0"/>
              <a:t>Prostý rozum</a:t>
            </a:r>
            <a:br>
              <a:rPr lang="cs-CZ" dirty="0"/>
            </a:br>
            <a:r>
              <a:rPr lang="cs-CZ" sz="3200" i="1" dirty="0"/>
              <a:t>reflexivita mezi rutinou a vědou</a:t>
            </a:r>
            <a:br>
              <a:rPr lang="cs-CZ" sz="3200" i="1" dirty="0"/>
            </a:br>
            <a:r>
              <a:rPr lang="cs-CZ" sz="3200" i="1" dirty="0">
                <a:solidFill>
                  <a:srgbClr val="FF0000"/>
                </a:solidFill>
              </a:rPr>
              <a:t>počasí x klima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Běžné vědění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7756" y="2654238"/>
            <a:ext cx="5386917" cy="3844800"/>
          </a:xfrm>
        </p:spPr>
        <p:txBody>
          <a:bodyPr>
            <a:normAutofit/>
          </a:bodyPr>
          <a:lstStyle/>
          <a:p>
            <a:r>
              <a:rPr lang="cs-CZ" u="sng" dirty="0"/>
              <a:t>Počasí – tady a teď</a:t>
            </a:r>
          </a:p>
          <a:p>
            <a:r>
              <a:rPr lang="cs-CZ" dirty="0"/>
              <a:t>Orientace na smyslovost, konkrétní zkušenost</a:t>
            </a:r>
          </a:p>
          <a:p>
            <a:r>
              <a:rPr lang="cs-CZ" dirty="0"/>
              <a:t>Každodennost, rutina</a:t>
            </a:r>
          </a:p>
          <a:p>
            <a:r>
              <a:rPr lang="cs-CZ" dirty="0"/>
              <a:t>Samozřejmost, stereotypní</a:t>
            </a:r>
          </a:p>
          <a:p>
            <a:r>
              <a:rPr lang="cs-CZ" dirty="0"/>
              <a:t>Zaměřené k jednání, rozhodování </a:t>
            </a:r>
          </a:p>
          <a:p>
            <a:r>
              <a:rPr lang="cs-CZ" dirty="0"/>
              <a:t>Sdílené vědění, konformita</a:t>
            </a:r>
          </a:p>
          <a:p>
            <a:r>
              <a:rPr lang="cs-CZ" u="sng" dirty="0"/>
              <a:t>Snadno se šíří (netřeba ověřovat)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Odborné vědění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03652" y="2654238"/>
            <a:ext cx="5389033" cy="3951288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Klima – univerzalita</a:t>
            </a:r>
          </a:p>
          <a:p>
            <a:r>
              <a:rPr lang="cs-CZ" dirty="0"/>
              <a:t>Abstraktní, vytržené z kontextu</a:t>
            </a:r>
          </a:p>
          <a:p>
            <a:r>
              <a:rPr lang="cs-CZ" dirty="0"/>
              <a:t>Pochybování, kritika</a:t>
            </a:r>
          </a:p>
          <a:p>
            <a:r>
              <a:rPr lang="cs-CZ" dirty="0"/>
              <a:t>Diskursivní proces, polemika</a:t>
            </a:r>
          </a:p>
          <a:p>
            <a:r>
              <a:rPr lang="cs-CZ" dirty="0"/>
              <a:t>Odtržené od běžné zkušenosti, porozumění</a:t>
            </a:r>
          </a:p>
          <a:p>
            <a:r>
              <a:rPr lang="cs-CZ" dirty="0"/>
              <a:t>Specializované, rozptýlené, nerovnoměrné</a:t>
            </a:r>
          </a:p>
          <a:p>
            <a:r>
              <a:rPr lang="cs-CZ" u="sng" dirty="0"/>
              <a:t>Omezené šíření (potřeba dvojí hermeneutiky)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FD807B-924E-4C4B-9F7C-4CA1B74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84150"/>
            <a:ext cx="10706099" cy="867861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Překážky přenosu vědeckého vědění na úroveň běžného vědění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BDBB12-AD79-496A-BE3E-9557094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b="1" u="sng" dirty="0"/>
              <a:t>Na úrovni veřejné správy</a:t>
            </a:r>
          </a:p>
          <a:p>
            <a:r>
              <a:rPr lang="cs-CZ" sz="2600" dirty="0"/>
              <a:t>Klientelismus, nepotismus, korupce</a:t>
            </a:r>
          </a:p>
          <a:p>
            <a:r>
              <a:rPr lang="cs-CZ" sz="2600" dirty="0"/>
              <a:t>Vrchnostenský přístup, neefektivita, ritualizace byrokracie, </a:t>
            </a:r>
            <a:r>
              <a:rPr lang="cs-CZ" sz="2600" dirty="0" smtClean="0"/>
              <a:t>nečinnost </a:t>
            </a:r>
            <a:endParaRPr lang="cs-CZ" sz="2600" dirty="0" smtClean="0"/>
          </a:p>
          <a:p>
            <a:r>
              <a:rPr lang="cs-CZ" sz="2600" dirty="0" smtClean="0"/>
              <a:t>Uzavírání: slabá reflexivita institucí (</a:t>
            </a:r>
            <a:r>
              <a:rPr lang="cs-CZ" sz="2600" dirty="0" err="1" smtClean="0"/>
              <a:t>close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opportunity</a:t>
            </a:r>
            <a:r>
              <a:rPr lang="cs-CZ" sz="2600" dirty="0" smtClean="0"/>
              <a:t> </a:t>
            </a:r>
            <a:r>
              <a:rPr lang="cs-CZ" sz="2600" dirty="0" err="1" smtClean="0"/>
              <a:t>structure</a:t>
            </a:r>
            <a:r>
              <a:rPr lang="cs-CZ" sz="2600" dirty="0" smtClean="0"/>
              <a:t>)</a:t>
            </a:r>
            <a:endParaRPr lang="cs-CZ" sz="2600" dirty="0"/>
          </a:p>
          <a:p>
            <a:pPr marL="0" indent="0">
              <a:buNone/>
            </a:pPr>
            <a:r>
              <a:rPr lang="cs-CZ" sz="2600" b="1" u="sng" dirty="0"/>
              <a:t>Na úrovni občanské společnosti</a:t>
            </a:r>
          </a:p>
          <a:p>
            <a:r>
              <a:rPr lang="cs-CZ" sz="2600" dirty="0"/>
              <a:t>Nezájem o věci veřejné, o politiku</a:t>
            </a:r>
          </a:p>
          <a:p>
            <a:r>
              <a:rPr lang="cs-CZ" sz="2600" dirty="0"/>
              <a:t>Nízká míra odpovědnosti za </a:t>
            </a:r>
            <a:r>
              <a:rPr lang="cs-CZ" sz="2600" dirty="0" smtClean="0"/>
              <a:t>instituce (ne-vlastenectví) </a:t>
            </a:r>
            <a:endParaRPr lang="cs-CZ" sz="2600" dirty="0"/>
          </a:p>
          <a:p>
            <a:pPr lvl="1"/>
            <a:r>
              <a:rPr lang="cs-CZ" sz="2200" dirty="0"/>
              <a:t>odcizení či vypjatý etatismus</a:t>
            </a:r>
          </a:p>
          <a:p>
            <a:r>
              <a:rPr lang="cs-CZ" sz="2600" dirty="0"/>
              <a:t>Nízká míra institucionální důvěry a stigmatizace politiky</a:t>
            </a:r>
          </a:p>
          <a:p>
            <a:r>
              <a:rPr lang="cs-CZ" sz="2600" dirty="0"/>
              <a:t>Nízká míra mezilidské důvěry</a:t>
            </a:r>
          </a:p>
          <a:p>
            <a:pPr lvl="1"/>
            <a:r>
              <a:rPr lang="cs-CZ" sz="2200" dirty="0"/>
              <a:t>Občanská nedůvěra - nedůvěra v (kolektivní) jednání </a:t>
            </a:r>
            <a:r>
              <a:rPr lang="cs-CZ" sz="2200" dirty="0" smtClean="0"/>
              <a:t>(nezájem</a:t>
            </a:r>
            <a:r>
              <a:rPr lang="cs-CZ" sz="2200" dirty="0"/>
              <a:t>) </a:t>
            </a:r>
          </a:p>
          <a:p>
            <a:r>
              <a:rPr lang="cs-CZ" sz="2600" dirty="0"/>
              <a:t>Uzavřenost změnám a vysoká míra konformity</a:t>
            </a:r>
          </a:p>
          <a:p>
            <a:r>
              <a:rPr lang="cs-CZ" sz="2600" dirty="0"/>
              <a:t>Ekonomické faktory: slabost středních tříd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="" xmlns:a16="http://schemas.microsoft.com/office/drawing/2014/main" id="{B80F13C0-4992-4490-B79F-AD664492549B}"/>
              </a:ext>
            </a:extLst>
          </p:cNvPr>
          <p:cNvCxnSpPr/>
          <p:nvPr/>
        </p:nvCxnSpPr>
        <p:spPr>
          <a:xfrm>
            <a:off x="8792584" y="4980791"/>
            <a:ext cx="401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1230259"/>
          </a:xfrm>
        </p:spPr>
        <p:txBody>
          <a:bodyPr/>
          <a:lstStyle/>
          <a:p>
            <a:r>
              <a:rPr lang="cs-CZ" dirty="0" smtClean="0"/>
              <a:t>www.karelmuller.eu</a:t>
            </a:r>
          </a:p>
          <a:p>
            <a:r>
              <a:rPr lang="cs-CZ" dirty="0" smtClean="0"/>
              <a:t>Jungmannova </a:t>
            </a:r>
            <a:r>
              <a:rPr lang="cs-CZ" dirty="0"/>
              <a:t>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9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xmlns="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523</Words>
  <Application>Microsoft Office PowerPoint</Application>
  <PresentationFormat>Vlastní</PresentationFormat>
  <Paragraphs>90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Poznámky k FilosofiI sociálních věd  struktura přednášky K čemu je politologie (sosiální vědy)? Proč nedokáže dostát očekáváním?  Vědění je moc (možnosti a omezení vědení)? </vt:lpstr>
      <vt:lpstr>K čemu je politologie  (sociální vědy)?</vt:lpstr>
      <vt:lpstr>Predikce a řiditelnost sociálních změn (?) </vt:lpstr>
      <vt:lpstr>Universalita vědění (?) </vt:lpstr>
      <vt:lpstr>Falsifikační pojetí vědy (Popper/Hayek)</vt:lpstr>
      <vt:lpstr>Vědění jako médium moci</vt:lpstr>
      <vt:lpstr>Prostý rozum reflexivita mezi rutinou a vědou počasí x klima</vt:lpstr>
      <vt:lpstr>Překážky přenosu vědeckého vědění na úroveň běžného vědění SHRNUTÍ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44</cp:revision>
  <dcterms:created xsi:type="dcterms:W3CDTF">2025-01-18T09:44:04Z</dcterms:created>
  <dcterms:modified xsi:type="dcterms:W3CDTF">2026-03-20T10:37:04Z</dcterms:modified>
</cp:coreProperties>
</file>