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139"/>
  </p:notesMasterIdLst>
  <p:handoutMasterIdLst>
    <p:handoutMasterId r:id="rId140"/>
  </p:handoutMasterIdLst>
  <p:sldIdLst>
    <p:sldId id="264" r:id="rId4"/>
    <p:sldId id="644" r:id="rId5"/>
    <p:sldId id="645" r:id="rId6"/>
    <p:sldId id="528" r:id="rId7"/>
    <p:sldId id="635" r:id="rId8"/>
    <p:sldId id="641" r:id="rId9"/>
    <p:sldId id="642" r:id="rId10"/>
    <p:sldId id="643" r:id="rId11"/>
    <p:sldId id="646" r:id="rId12"/>
    <p:sldId id="647" r:id="rId13"/>
    <p:sldId id="520" r:id="rId14"/>
    <p:sldId id="524" r:id="rId15"/>
    <p:sldId id="483" r:id="rId16"/>
    <p:sldId id="529" r:id="rId17"/>
    <p:sldId id="530" r:id="rId18"/>
    <p:sldId id="532" r:id="rId19"/>
    <p:sldId id="636" r:id="rId20"/>
    <p:sldId id="485" r:id="rId21"/>
    <p:sldId id="486" r:id="rId22"/>
    <p:sldId id="487" r:id="rId23"/>
    <p:sldId id="525" r:id="rId24"/>
    <p:sldId id="552" r:id="rId25"/>
    <p:sldId id="484" r:id="rId26"/>
    <p:sldId id="488" r:id="rId27"/>
    <p:sldId id="491" r:id="rId28"/>
    <p:sldId id="1040" r:id="rId29"/>
    <p:sldId id="1041" r:id="rId30"/>
    <p:sldId id="1042" r:id="rId31"/>
    <p:sldId id="510" r:id="rId32"/>
    <p:sldId id="518" r:id="rId33"/>
    <p:sldId id="606" r:id="rId34"/>
    <p:sldId id="526" r:id="rId35"/>
    <p:sldId id="568" r:id="rId36"/>
    <p:sldId id="618" r:id="rId37"/>
    <p:sldId id="512" r:id="rId38"/>
    <p:sldId id="500" r:id="rId39"/>
    <p:sldId id="566" r:id="rId40"/>
    <p:sldId id="513" r:id="rId41"/>
    <p:sldId id="539" r:id="rId42"/>
    <p:sldId id="628" r:id="rId43"/>
    <p:sldId id="629" r:id="rId44"/>
    <p:sldId id="630" r:id="rId45"/>
    <p:sldId id="538" r:id="rId46"/>
    <p:sldId id="1043" r:id="rId47"/>
    <p:sldId id="541" r:id="rId48"/>
    <p:sldId id="498" r:id="rId49"/>
    <p:sldId id="610" r:id="rId50"/>
    <p:sldId id="631" r:id="rId51"/>
    <p:sldId id="514" r:id="rId52"/>
    <p:sldId id="580" r:id="rId53"/>
    <p:sldId id="582" r:id="rId54"/>
    <p:sldId id="515" r:id="rId55"/>
    <p:sldId id="562" r:id="rId56"/>
    <p:sldId id="563" r:id="rId57"/>
    <p:sldId id="1044" r:id="rId58"/>
    <p:sldId id="600" r:id="rId59"/>
    <p:sldId id="560" r:id="rId60"/>
    <p:sldId id="585" r:id="rId61"/>
    <p:sldId id="1045" r:id="rId62"/>
    <p:sldId id="626" r:id="rId63"/>
    <p:sldId id="550" r:id="rId64"/>
    <p:sldId id="551" r:id="rId65"/>
    <p:sldId id="623" r:id="rId66"/>
    <p:sldId id="576" r:id="rId67"/>
    <p:sldId id="577" r:id="rId68"/>
    <p:sldId id="624" r:id="rId69"/>
    <p:sldId id="625" r:id="rId70"/>
    <p:sldId id="570" r:id="rId71"/>
    <p:sldId id="571" r:id="rId72"/>
    <p:sldId id="572" r:id="rId73"/>
    <p:sldId id="573" r:id="rId74"/>
    <p:sldId id="574" r:id="rId75"/>
    <p:sldId id="575" r:id="rId76"/>
    <p:sldId id="542" r:id="rId77"/>
    <p:sldId id="543" r:id="rId78"/>
    <p:sldId id="544" r:id="rId79"/>
    <p:sldId id="519" r:id="rId80"/>
    <p:sldId id="527" r:id="rId81"/>
    <p:sldId id="547" r:id="rId82"/>
    <p:sldId id="534" r:id="rId83"/>
    <p:sldId id="545" r:id="rId84"/>
    <p:sldId id="546" r:id="rId85"/>
    <p:sldId id="607" r:id="rId86"/>
    <p:sldId id="586" r:id="rId87"/>
    <p:sldId id="587" r:id="rId88"/>
    <p:sldId id="1047" r:id="rId89"/>
    <p:sldId id="589" r:id="rId90"/>
    <p:sldId id="567" r:id="rId91"/>
    <p:sldId id="523" r:id="rId92"/>
    <p:sldId id="1048" r:id="rId93"/>
    <p:sldId id="557" r:id="rId94"/>
    <p:sldId id="549" r:id="rId95"/>
    <p:sldId id="583" r:id="rId96"/>
    <p:sldId id="584" r:id="rId97"/>
    <p:sldId id="558" r:id="rId98"/>
    <p:sldId id="559" r:id="rId99"/>
    <p:sldId id="619" r:id="rId100"/>
    <p:sldId id="637" r:id="rId101"/>
    <p:sldId id="521" r:id="rId102"/>
    <p:sldId id="578" r:id="rId103"/>
    <p:sldId id="579" r:id="rId104"/>
    <p:sldId id="1049" r:id="rId105"/>
    <p:sldId id="1050" r:id="rId106"/>
    <p:sldId id="554" r:id="rId107"/>
    <p:sldId id="555" r:id="rId108"/>
    <p:sldId id="556" r:id="rId109"/>
    <p:sldId id="612" r:id="rId110"/>
    <p:sldId id="613" r:id="rId111"/>
    <p:sldId id="614" r:id="rId112"/>
    <p:sldId id="649" r:id="rId113"/>
    <p:sldId id="449" r:id="rId114"/>
    <p:sldId id="451" r:id="rId115"/>
    <p:sldId id="591" r:id="rId116"/>
    <p:sldId id="592" r:id="rId117"/>
    <p:sldId id="593" r:id="rId118"/>
    <p:sldId id="621" r:id="rId119"/>
    <p:sldId id="620" r:id="rId120"/>
    <p:sldId id="601" r:id="rId121"/>
    <p:sldId id="602" r:id="rId122"/>
    <p:sldId id="603" r:id="rId123"/>
    <p:sldId id="604" r:id="rId124"/>
    <p:sldId id="609" r:id="rId125"/>
    <p:sldId id="654" r:id="rId126"/>
    <p:sldId id="489" r:id="rId127"/>
    <p:sldId id="490" r:id="rId128"/>
    <p:sldId id="638" r:id="rId129"/>
    <p:sldId id="639" r:id="rId130"/>
    <p:sldId id="640" r:id="rId131"/>
    <p:sldId id="627" r:id="rId132"/>
    <p:sldId id="653" r:id="rId133"/>
    <p:sldId id="651" r:id="rId134"/>
    <p:sldId id="652" r:id="rId135"/>
    <p:sldId id="611" r:id="rId136"/>
    <p:sldId id="622" r:id="rId137"/>
    <p:sldId id="268" r:id="rId1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5928"/>
  </p:normalViewPr>
  <p:slideViewPr>
    <p:cSldViewPr snapToGrid="0">
      <p:cViewPr>
        <p:scale>
          <a:sx n="62" d="100"/>
          <a:sy n="62" d="100"/>
        </p:scale>
        <p:origin x="1560" y="792"/>
      </p:cViewPr>
      <p:guideLst/>
    </p:cSldViewPr>
  </p:slideViewPr>
  <p:outlineViewPr>
    <p:cViewPr>
      <p:scale>
        <a:sx n="33" d="100"/>
        <a:sy n="33" d="100"/>
      </p:scale>
      <p:origin x="0" y="-776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viewProps" Target="viewProps.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9481172-56BA-6C88-168E-D96C21B47D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0C878F87-09B6-0DE1-6A0A-D3E83B35E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439F6-3E71-9744-A5FD-F8360DC2B55B}" type="datetimeFigureOut">
              <a:rPr lang="cs-CZ" smtClean="0"/>
              <a:t>23.02.2026</a:t>
            </a:fld>
            <a:endParaRPr lang="cs-CZ"/>
          </a:p>
        </p:txBody>
      </p:sp>
      <p:sp>
        <p:nvSpPr>
          <p:cNvPr id="4" name="Zástupný symbol pro zápatí 3">
            <a:extLst>
              <a:ext uri="{FF2B5EF4-FFF2-40B4-BE49-F238E27FC236}">
                <a16:creationId xmlns:a16="http://schemas.microsoft.com/office/drawing/2014/main" id="{7E02C864-4460-15D6-DE8C-0E643C3EE1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625D8B96-87C9-2E0D-8058-68FEE7E1CC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E44AF-43CC-394B-BC78-30B75A456210}" type="slidenum">
              <a:rPr lang="cs-CZ" smtClean="0"/>
              <a:t>‹#›</a:t>
            </a:fld>
            <a:endParaRPr lang="cs-CZ"/>
          </a:p>
        </p:txBody>
      </p:sp>
    </p:spTree>
    <p:extLst>
      <p:ext uri="{BB962C8B-B14F-4D97-AF65-F5344CB8AC3E}">
        <p14:creationId xmlns:p14="http://schemas.microsoft.com/office/powerpoint/2010/main" val="154027914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8-11-23T10:46:49.40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606 1454 0,'25'0'16,"-25"0"-1,24 0-15,0 0 0,-24 0 16,25 0-1,-25 0-15,24 0 16,1 0 0,-25 0-1,24 0 1,-24 0-16,49 0 15,-25 0-15,1 0 0,48 0 16,0 25 0,-24-25-16,0 24 15,-25-24-15,25 25 16,0-25-16,-24 0 15,23 0 1,26 24-16,-25-24 0,-25 25 31,49-25-31,-24 0 0,-25 0 16,25 24-16,0-24 15,24 0 1,1 0-16,23 0 0,-48 24 16,0-24-1,24 25-15,1-25 0,-1 0 16,49 24-1,-49-24-15,1 0 16,23 25-16,1-25 16,-25 0-16,74 0 15,-74 0-15,25 0 0,-1 0 16,1 0-1,0 0 1,24 24-16,0-24 16,-49 0-16,49 0 15,-48 0 1,23 0-16,-23 0 0,48 0 15,-49 24-15,25-24 16,24 0-16,-24 0 16,-1 0-16,74 0 15,-49 0 1,0 25-16,1-25 0,23 0 15,-48 24 1,48-24-16,-48 0 0,0 0 16,24 25-1,-25-25-15,1 0 16,24 0-16,0 0 15,-24 0 1,-25 0-16,49 0 0,-73 0 16,25 0-1,-1 0-15,-24 0 16,-25 0-16,25 0 15,-49 0-15,24 0 16,1-25 0,-1 25-16,1-24 15,-1-1 1,-24 1-16,25 0 15,-1-25-15,-24 0 16,24 25 0,1-25-16,-25 0 0,24 24 15,-24-23 1,25-1-16,-25 24 0,24-24 15,-24 1 1,0-26 0,0 25-16,0 1 0,0-1 15,0 0 1,0 0-16,0 0 0,0 25 15,0-25 1,0 0-16,0 25 16,0-1-16,0 25 15,0-24-15,-24 24 16,24 0-16,-25-25 0,25 1 15,-24 24 1,-1-24-16,-48-1 16,49 25-16,-25 0 15,-24-49-15,24 25 31,0 24-31,24-25 0,-72 1 16,23 0 0,-23-1-16,-1 25 0,-97-24 15,24-1-15,-49 1 16,49-25-1,0 25-15,24-1 0,-23 1 16,47-1 0,1 1-16,-24 24 0,-1 0 15,25-24 1,-24 24-16,-50 0 15,50-25-15,-74 25 0,49-24 16,-49-1 0,25 25-16,-1-24 15,25 24 1,-24 0-16,73 0 15,49 0-15,-1 0 16,1 0-16,0 0 16,-49 0-1,-74 0-15,-24 0 0,25 0 16,0 0-16,-1 0 15,25 0-15,-24 0 16,97 0-16,25 0 16,24 24-1,0-24-15,0 25 0,1-25 16,-1 24-1,49-24-15,-49 0 16,49 25 0,-49-25-16,49 0 15,-24 0-15,24 24 0,-25-24 16,25 24-1,-24-24-15,-1 0 0,25 25 16,-24-25 0,0 24-1,-1 1 1,25-25-16,0 0 15,-24 24-15,24-24 16,0 25 0,-25 23-16,1-23 15,24-1-15,0 1 16,-25 23-16,25-48 15,0 25 1,0-25-16,0 24 0,-24-24 16,24 25-1,0-1-15,0 1 16,0 23-16,0-23 15,0 24 1,0 0-16,0-25 16,0 0-1,0 25-15,0-24 0,0-1 16,0 25-1,0-25-15,0 1 16,0-1-16,0-24 16,0 25-16,0-1 15,0 0-15,0 1 0,0-1 16,0-24-1,0 25 1,24-25-16,1 24 16,-25 1-1,24-25 1,-24 24 15,25-24-15,-25 0-16,24 0 31,1 0-31,-25 0 0,24 0 15,-24 24 1,24-24-16,1 0 0,-25 0 16,24 0-1,1 0-15,-1 0 16,0 0-16,-24 0 0,25 0 15,-1 0 1,-24 0-16,25 0 31,-25 25-31,24-25 16,1 0-1,-25 24-15,24-24 32,-24 0-32,24 0 0,1 0 15,-25 25-15,24-25 16,-24 0 31,25 24-47,-25 1 31,24-25-31,-24 0 0,25 0 15,-25 24 1,0-24 265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8-11-23T10:46:55.30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3322 77 0,'0'0'78,"0"0"-78,-24 0 0,-49 0 32,48 0-32,1 0 0,-49-24 15,24 24 1,0 0-16,0 0 15,0 0-15,-24-25 16,24 25-16,-24-24 16,24 24-1,0 0-15,0 0 0,0 0 16,25 0-16,0 0 15,-25 0-15,0 0 16,24 0-16,-23 0 16,-26 0-1,25 0-15,-24 0 0,0 0 31,24 0-31,-24 0 0,0 0 16,24 0 0,0 0-16,24 0 15,-48 0-15,24 0 0,-24 0 16,-25 0 0,-24 0-16,49 0 0,-25 0 15,25 0 1,0 0-16,-25 0 15,25 0-15,-25 24 16,25-24-16,24 0 16,0 25-16,25-25 0,24 0 15,-25 0 1,25 0-1,-24 0-15,-1 0 16,-23 0 0,-26 0-1,50 0-15,-1 24 0,-23-24 16,23 25-1,1-25-15,-1 0 0,1 0 16,24 24-16,-25 0 16,25-24-1,-24 25-15,24-25 16,0 49-1,-24-25-15,-1 1 0,25 23 16,0 1 0,0 0-16,0 24 15,0-24-15,0 0 16,0 0-16,0 24 15,0-24-15,0 24 0,0-24 16,0 24 0,0 1-1,0-1-15,0 0 16,0 25-16,0-25 15,0 0 1,0-48-16,0 24 0,25 0 16,-25-1-16,24 1 15,-24 0-15,24 24 16,1-48-16,-25-1 15,0 1 1,24-25-16,-24 48 0,25 1 16,48 49-1,-24 0-15,24 24 0,-24-73 16,0 24-1,0-24 1,-25-25-16,1 25 0,23 0 16,-23-25-1,24 25-15,-25-24 0,0-1 16,1-24-1,-1 24-15,25-24 16,0 25-16,0-1 16,24 1-16,25-1 15,-74-24 1,1 0-16,48 0 0,-24 25 15,0-1-15,-1-24 16,1 0-16,25 0 16,-50 0-16,25 0 15,-25 0 1,25 0-16,24 0 15,1 0 1,-25 0-16,24 0 0,0 0 16,0 0-16,1 0 15,-1 0 1,0 0-16,0 0 0,-24 0 15,25 0 1,-1 0-16,0 0 0,25 0 16,-1 0-1,26 0-15,-26 0 16,1 0-16,48-24 15,-97 24-15,25-25 16,23 1-16,-23 24 16,-1-25-1,25 25-15,-50-24 16,-23 24-16,-1 0 15,1 0-15,-25 0 16,48 0 0,-23-25-16,-1 25 0,25-24 15,-24 24-15,-1 0 16,0 0-16,1-49 15,48 49-15,-24-24 16,-25-1 0,25 1-16,-24-1 0,24 1 15,-25 0 1,0-1-16,25 1 15,-24 24 1,-1-25-16,-24 25 16,24-24-16,-24 24 0,0-25 15,25 25 1,-1-24-16,-24 24 0,25-24 31,-25 24-31,0 0 16,24-25-16,-24 1 15,25 24-15,-25-25 31,24 25-31,-24-24 0,0 24 16,24-24 0,-24 24-16,0-25 15,0 25-15,0-24 16,0 24-1,0-25 1,0 1 0,25 24-16,-25-25 0,0 1 15,0 0-15,0 24 16,0-25-1,0 25-15,0-49 0,0 49 16,0-24 0,0-1-16,0 1 15,0 24 1,0-24-16,0-1 15,0 1-15,0 24 16,0-25-16,0 1 16,0-1-16,0-23 0,0 48 15,0-25 1,0 1-16,0-1 15,0 25 1,0-24-16,0 24 16,0-49-1,0 49-15,0-24 0,0 24 16,0-25-1,0 25-15,0-24 0,0-1 16,0 25-16,0-24 31,0 24-31,0-24 0,0-1 16,0 1-1,0 24-15,0-25 16,0 1 0,0 24-1,0-25-15,0 25 0,0-24 16,0 0-1,0-1-15,0 25 0,0-24 16,0 24 0,0-25-16,0 1 15,0 24-15,0-25 16,0 25-16,0-24 15,0 0 1,0 24-16,-25-25 0,25 1 16,0-1-16,0 1 15,0 0-15,0-1 16,-24-24-16,24 25 31,-24-1-31,24 25 0,0-24 31,0 24-31,-25-24 0,25 24 31,0-25-31,-24 25 16,24-24-16,-25 24 0,25-25 16,-24 1-1,-1-1-15,25 1 0,-24 24 16,24 0-1,0-24-15,-24 24 16,24 0 0,-25 0-16,1 0 15,-1-25-15,1 1 0,-25 24 16,25 0-1,-1-25-15,1 25 16,-1 0-16,-23-24 16,48 24-16,-25 0 15,1 0 1,-1-25-16,1 25 15,24 0 1,-25 0-16,1 0 0,24-24 16,-24 24-16,-25 0 15,49-24 1,-25 24-16,25 0 0,-24 0 31,-1 0-31,25 0 16,-24 0-1,-25 0-15,49 0 16,-24-25-16,-1 25 15,1 0 1,24 0-16,-24 0 16,24 0-1,-25 0-15,1 0 16,24 0 15,-25 0-15,25-24-16,0 24 0,-24 0 15,-1 0-15,25-25 16,-24 25-1,24 0-15,-24 0 16,24 0 0,-25 0-16,1 0 15,24 0 1,0-24-16,-25 24 0,1 0 15,-1 0 1,25-24-16,-24 24 16,24 0-16,-24-25 31,-1 1-16,25 24 1,-49-49 592,49 49-608,-24-25 0,24 25 16,-25-24 0,1 24 62,0-24-78,24 24 15,-49-25-15,49 25 16,0 0 15,-25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23E5-E723-4485-9A71-51DD2E0513A0}" type="datetimeFigureOut">
              <a:rPr lang="cs-CZ" smtClean="0"/>
              <a:t>23.02.2026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EC3DE-2A43-4B52-8ED0-7B171497C052}" type="slidenum">
              <a:rPr lang="cs-CZ" smtClean="0"/>
              <a:t>‹#›</a:t>
            </a:fld>
            <a:endParaRPr lang="cs-CZ"/>
          </a:p>
        </p:txBody>
      </p:sp>
    </p:spTree>
    <p:extLst>
      <p:ext uri="{BB962C8B-B14F-4D97-AF65-F5344CB8AC3E}">
        <p14:creationId xmlns:p14="http://schemas.microsoft.com/office/powerpoint/2010/main" val="16134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1540E11-6C50-40B5-ED84-651C0E2EB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96" y="0"/>
            <a:ext cx="12272394" cy="6858000"/>
          </a:xfrm>
          <a:prstGeom prst="rect">
            <a:avLst/>
          </a:prstGeom>
        </p:spPr>
      </p:pic>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2048376"/>
            <a:ext cx="9144000" cy="2387600"/>
          </a:xfrm>
        </p:spPr>
        <p:txBody>
          <a:bodyPr anchor="b">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4712599"/>
            <a:ext cx="9144000" cy="11294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0" name="Obrázek 9" descr="Obsah obrázku Písmo, Grafika, text, grafický design&#10;&#10;Popis byl vytvořen automaticky">
            <a:extLst>
              <a:ext uri="{FF2B5EF4-FFF2-40B4-BE49-F238E27FC236}">
                <a16:creationId xmlns:a16="http://schemas.microsoft.com/office/drawing/2014/main" id="{4917296F-2561-2C95-0483-5A5B57965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0079" y="678863"/>
            <a:ext cx="3430380" cy="707025"/>
          </a:xfrm>
          <a:prstGeom prst="rect">
            <a:avLst/>
          </a:prstGeom>
        </p:spPr>
      </p:pic>
    </p:spTree>
    <p:extLst>
      <p:ext uri="{BB962C8B-B14F-4D97-AF65-F5344CB8AC3E}">
        <p14:creationId xmlns:p14="http://schemas.microsoft.com/office/powerpoint/2010/main" val="6729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2847975" y="1485900"/>
            <a:ext cx="6477000" cy="4643438"/>
          </a:xfrm>
        </p:spPr>
        <p:txBody>
          <a:bodyPr/>
          <a:lstStyle>
            <a:lvl1pPr marL="0" indent="0">
              <a:lnSpc>
                <a:spcPct val="108000"/>
              </a:lnSpc>
              <a:buNone/>
              <a:defRPr/>
            </a:lvl1pPr>
            <a:lvl2pPr marL="0" indent="0">
              <a:buNone/>
              <a:defRPr sz="1700">
                <a:solidFill>
                  <a:schemeClr val="accent1"/>
                </a:solidFill>
              </a:defRPr>
            </a:lvl2pPr>
            <a:lvl3pPr marL="0" indent="0">
              <a:buNone/>
              <a:defRPr sz="1700"/>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id="{E6896127-A932-05AF-19AA-A3EF7B493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9" name="Zástupný symbol pro zápatí 4">
            <a:extLst>
              <a:ext uri="{FF2B5EF4-FFF2-40B4-BE49-F238E27FC236}">
                <a16:creationId xmlns:a16="http://schemas.microsoft.com/office/drawing/2014/main" id="{3090B9CC-DBE2-DF80-DD04-267F4BDD318B}"/>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201E28EC-073B-84AF-FF8E-979B5D3D62F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495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id="{A812DFB0-A8C7-0073-6389-FF363AEF1D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8" name="Zástupný symbol pro zápatí 4">
            <a:extLst>
              <a:ext uri="{FF2B5EF4-FFF2-40B4-BE49-F238E27FC236}">
                <a16:creationId xmlns:a16="http://schemas.microsoft.com/office/drawing/2014/main" id="{011D1AA5-5182-C810-225E-97E45E4FDB17}"/>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BFC91CA1-2364-05B0-0F04-690A1C5B007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2244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438A86-4A25-73CF-7171-B61A241DD7A7}"/>
              </a:ext>
            </a:extLst>
          </p:cNvPr>
          <p:cNvSpPr>
            <a:spLocks noGrp="1"/>
          </p:cNvSpPr>
          <p:nvPr>
            <p:ph type="dt" sz="half" idx="10"/>
          </p:nvPr>
        </p:nvSpPr>
        <p:spPr>
          <a:xfrm>
            <a:off x="838200" y="5925276"/>
            <a:ext cx="2743200" cy="365125"/>
          </a:xfrm>
          <a:prstGeom prst="rect">
            <a:avLst/>
          </a:prstGeom>
        </p:spPr>
        <p:txBody>
          <a:bodyPr/>
          <a:lstStyle/>
          <a:p>
            <a:fld id="{1A945517-90B0-4E61-B5DD-AC2B75BAD2CB}" type="datetime1">
              <a:rPr lang="cs-CZ" smtClean="0"/>
              <a:t>23.02.2026</a:t>
            </a:fld>
            <a:endParaRPr lang="cs-CZ"/>
          </a:p>
        </p:txBody>
      </p:sp>
      <p:pic>
        <p:nvPicPr>
          <p:cNvPr id="5" name="Obrázek 4">
            <a:extLst>
              <a:ext uri="{FF2B5EF4-FFF2-40B4-BE49-F238E27FC236}">
                <a16:creationId xmlns:a16="http://schemas.microsoft.com/office/drawing/2014/main" id="{501D3696-2239-C380-C5DC-7A40F1D888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6" name="Zástupný symbol pro zápatí 4">
            <a:extLst>
              <a:ext uri="{FF2B5EF4-FFF2-40B4-BE49-F238E27FC236}">
                <a16:creationId xmlns:a16="http://schemas.microsoft.com/office/drawing/2014/main" id="{CA22F0A3-7A6F-26D0-F7E4-38F90D636C4D}"/>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7" name="Zástupný symbol pro číslo snímku 5">
            <a:extLst>
              <a:ext uri="{FF2B5EF4-FFF2-40B4-BE49-F238E27FC236}">
                <a16:creationId xmlns:a16="http://schemas.microsoft.com/office/drawing/2014/main" id="{70A463D7-59BA-DD1A-EE96-881BA846FA04}"/>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7490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219200" y="277813"/>
            <a:ext cx="103632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1219200" y="1600201"/>
            <a:ext cx="10363200" cy="4530725"/>
          </a:xfrm>
        </p:spPr>
        <p:txBody>
          <a:bodyPr/>
          <a:lstStyle/>
          <a:p>
            <a:pPr lvl="0"/>
            <a:endParaRPr lang="cs-CZ" noProof="0"/>
          </a:p>
        </p:txBody>
      </p:sp>
      <p:sp>
        <p:nvSpPr>
          <p:cNvPr id="4" name="Rectangle 9">
            <a:extLst>
              <a:ext uri="{FF2B5EF4-FFF2-40B4-BE49-F238E27FC236}">
                <a16:creationId xmlns:a16="http://schemas.microsoft.com/office/drawing/2014/main" id="{98FB01D5-A3B6-8FD3-D44C-5113A5E8BB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86AAAE01-AAE7-5C25-4612-D5468D339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6B9485D7-7C6F-9219-6248-5AF76D1F1236}"/>
              </a:ext>
            </a:extLst>
          </p:cNvPr>
          <p:cNvSpPr>
            <a:spLocks noGrp="1" noChangeArrowheads="1"/>
          </p:cNvSpPr>
          <p:nvPr>
            <p:ph type="sldNum" sz="quarter" idx="12"/>
          </p:nvPr>
        </p:nvSpPr>
        <p:spPr>
          <a:ln/>
        </p:spPr>
        <p:txBody>
          <a:bodyPr/>
          <a:lstStyle>
            <a:lvl1pPr>
              <a:defRPr/>
            </a:lvl1pPr>
          </a:lstStyle>
          <a:p>
            <a:pPr>
              <a:defRPr/>
            </a:pPr>
            <a:fld id="{DDA80978-C9DD-44EB-A155-B79BBA5E3A68}" type="slidenum">
              <a:rPr lang="en-US" altLang="cs-CZ"/>
              <a:pPr>
                <a:defRPr/>
              </a:pPr>
              <a:t>‹#›</a:t>
            </a:fld>
            <a:endParaRPr lang="en-US" altLang="cs-CZ"/>
          </a:p>
        </p:txBody>
      </p:sp>
    </p:spTree>
    <p:extLst>
      <p:ext uri="{BB962C8B-B14F-4D97-AF65-F5344CB8AC3E}">
        <p14:creationId xmlns:p14="http://schemas.microsoft.com/office/powerpoint/2010/main" val="358711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id="{D3CF39BF-5858-1FA2-AE20-3D3663541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0802" y="6275382"/>
            <a:ext cx="1370861" cy="282953"/>
          </a:xfrm>
          <a:prstGeom prst="rect">
            <a:avLst/>
          </a:prstGeom>
        </p:spPr>
      </p:pic>
    </p:spTree>
    <p:extLst>
      <p:ext uri="{BB962C8B-B14F-4D97-AF65-F5344CB8AC3E}">
        <p14:creationId xmlns:p14="http://schemas.microsoft.com/office/powerpoint/2010/main" val="165502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id="{5ACBBC27-DDEA-6C5A-8ACF-67EDD56D84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325161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692776"/>
            <a:ext cx="9144000" cy="1304424"/>
          </a:xfrm>
        </p:spPr>
        <p:txBody>
          <a:bodyPr anchor="t">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3848999"/>
            <a:ext cx="9144000" cy="8246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Obrázek 4">
            <a:extLst>
              <a:ext uri="{FF2B5EF4-FFF2-40B4-BE49-F238E27FC236}">
                <a16:creationId xmlns:a16="http://schemas.microsoft.com/office/drawing/2014/main" id="{EB2BB669-96AF-C460-0644-D9B33EBD9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11342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5B1D0EC9-522E-7760-9533-ED823A8D61A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5A7BEC56-EE77-297B-48FC-43CFAD8E116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pic>
        <p:nvPicPr>
          <p:cNvPr id="13" name="Obrázek 12">
            <a:extLst>
              <a:ext uri="{FF2B5EF4-FFF2-40B4-BE49-F238E27FC236}">
                <a16:creationId xmlns:a16="http://schemas.microsoft.com/office/drawing/2014/main" id="{78885C40-6A50-FFD6-B978-4E000D35B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Tree>
    <p:extLst>
      <p:ext uri="{BB962C8B-B14F-4D97-AF65-F5344CB8AC3E}">
        <p14:creationId xmlns:p14="http://schemas.microsoft.com/office/powerpoint/2010/main" val="17424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800"/>
              </a:spcBef>
              <a:buNone/>
              <a:defRPr/>
            </a:lvl2pPr>
            <a:lvl3pPr marL="177800" indent="-177800">
              <a:lnSpc>
                <a:spcPct val="100000"/>
              </a:lnSpc>
              <a:defRPr/>
            </a:lvl3pPr>
            <a:lvl4pPr marL="355600" indent="-177800">
              <a:lnSpc>
                <a:spcPct val="100000"/>
              </a:lnSpc>
              <a:defRPr/>
            </a:lvl4pPr>
            <a:lvl5pPr marL="533400" indent="-17780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id="{43564D70-284F-88A1-FC08-29E63F831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8" name="Zástupný symbol pro zápatí 4">
            <a:extLst>
              <a:ext uri="{FF2B5EF4-FFF2-40B4-BE49-F238E27FC236}">
                <a16:creationId xmlns:a16="http://schemas.microsoft.com/office/drawing/2014/main" id="{B1E62B60-5FB1-9381-00CF-C665EB008B39}"/>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D7E0B353-40A5-48F9-C049-D884C812055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24090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9BF45EE8-2365-24C4-6E7D-F72C293DB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77ECF020-D996-697F-4779-13801850A6B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D1159978-FAB9-CBE7-228C-DA9796E0DA3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156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8CCBA954-9BEE-4D3C-C0ED-19047D66F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406CC1D3-5C60-B944-EDE9-263819023011}"/>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0D240CD1-21EB-CFB6-BC30-937FEEEB1F3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2690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8" y="647700"/>
            <a:ext cx="8331201" cy="5529263"/>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9271000" y="1825625"/>
            <a:ext cx="2374900" cy="4351338"/>
          </a:xfrm>
        </p:spPr>
        <p:txBody>
          <a:bodyPr anchor="b">
            <a:normAutofit/>
          </a:bodyPr>
          <a:lstStyle>
            <a:lvl1pPr marL="0" indent="0">
              <a:buNone/>
              <a:defRPr sz="1500" b="0"/>
            </a:lvl1pPr>
            <a:lvl2pPr marL="0" indent="0">
              <a:buNone/>
              <a:defRPr sz="1500"/>
            </a:lvl2pPr>
            <a:lvl3pPr marL="176400" indent="-176400">
              <a:defRPr sz="1500"/>
            </a:lvl3pPr>
            <a:lvl4pPr marL="356400" indent="-176400">
              <a:defRPr sz="1500"/>
            </a:lvl4pPr>
            <a:lvl5pPr marL="532800" indent="-176400">
              <a:defRPr sz="1500"/>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id="{18ECC450-B476-55C6-13E7-241DFDEEE9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78818" y="6456560"/>
            <a:ext cx="1370861" cy="286357"/>
          </a:xfrm>
          <a:prstGeom prst="rect">
            <a:avLst/>
          </a:prstGeom>
        </p:spPr>
      </p:pic>
      <p:sp>
        <p:nvSpPr>
          <p:cNvPr id="8" name="Zástupný symbol pro zápatí 4">
            <a:extLst>
              <a:ext uri="{FF2B5EF4-FFF2-40B4-BE49-F238E27FC236}">
                <a16:creationId xmlns:a16="http://schemas.microsoft.com/office/drawing/2014/main" id="{F0E1EB24-A4FD-400D-F98D-FB4FA830495F}"/>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5C645297-7913-9A99-1FD0-28864B28167D}"/>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5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818620-6694-CE30-09D5-0385EC1EA19F}"/>
              </a:ext>
            </a:extLst>
          </p:cNvPr>
          <p:cNvSpPr>
            <a:spLocks noGrp="1"/>
          </p:cNvSpPr>
          <p:nvPr>
            <p:ph type="title"/>
          </p:nvPr>
        </p:nvSpPr>
        <p:spPr>
          <a:xfrm>
            <a:off x="647699" y="717550"/>
            <a:ext cx="10706099"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id="{4A359F36-CC92-C5E0-1D93-EB04F26AAC30}"/>
              </a:ext>
            </a:extLst>
          </p:cNvPr>
          <p:cNvSpPr>
            <a:spLocks noGrp="1"/>
          </p:cNvSpPr>
          <p:nvPr>
            <p:ph type="body" idx="1"/>
          </p:nvPr>
        </p:nvSpPr>
        <p:spPr>
          <a:xfrm>
            <a:off x="647700" y="1825625"/>
            <a:ext cx="10706100"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DD416615-ACE9-1166-FF1A-B39597AF460A}"/>
              </a:ext>
            </a:extLst>
          </p:cNvPr>
          <p:cNvSpPr>
            <a:spLocks noGrp="1"/>
          </p:cNvSpPr>
          <p:nvPr>
            <p:ph type="ftr" sz="quarter" idx="3"/>
          </p:nvPr>
        </p:nvSpPr>
        <p:spPr>
          <a:xfrm>
            <a:off x="411162" y="6417177"/>
            <a:ext cx="10942637" cy="365125"/>
          </a:xfrm>
          <a:prstGeom prst="rect">
            <a:avLst/>
          </a:prstGeom>
        </p:spPr>
        <p:txBody>
          <a:bodyPr vert="horz" lIns="0" tIns="0" rIns="0" bIns="0" rtlCol="0" anchor="ctr"/>
          <a:lstStyle>
            <a:lvl1pPr algn="l">
              <a:defRPr sz="1100">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762E3233-1704-433C-8B0E-4C03A48D495B}"/>
              </a:ext>
            </a:extLst>
          </p:cNvPr>
          <p:cNvSpPr>
            <a:spLocks noGrp="1"/>
          </p:cNvSpPr>
          <p:nvPr>
            <p:ph type="sldNum" sz="quarter" idx="4"/>
          </p:nvPr>
        </p:nvSpPr>
        <p:spPr>
          <a:xfrm>
            <a:off x="101600" y="6420491"/>
            <a:ext cx="272435" cy="365125"/>
          </a:xfrm>
          <a:prstGeom prst="rect">
            <a:avLst/>
          </a:prstGeom>
        </p:spPr>
        <p:txBody>
          <a:bodyPr vert="horz" lIns="0" tIns="0" rIns="0" bIns="0" rtlCol="0" anchor="ctr"/>
          <a:lstStyle>
            <a:lvl1pPr algn="r">
              <a:defRPr sz="1100" b="1">
                <a:solidFill>
                  <a:schemeClr val="accent3"/>
                </a:solidFill>
              </a:defRPr>
            </a:lvl1pPr>
          </a:lstStyle>
          <a:p>
            <a:fld id="{5E608FB1-680A-4E9D-A95E-8C4CFA1B47E3}" type="slidenum">
              <a:rPr lang="cs-CZ" smtClean="0"/>
              <a:pPr/>
              <a:t>‹#›</a:t>
            </a:fld>
            <a:endParaRPr lang="cs-CZ" dirty="0"/>
          </a:p>
        </p:txBody>
      </p:sp>
      <p:sp>
        <p:nvSpPr>
          <p:cNvPr id="33" name="TextovéPole 32">
            <a:extLst>
              <a:ext uri="{FF2B5EF4-FFF2-40B4-BE49-F238E27FC236}">
                <a16:creationId xmlns:a16="http://schemas.microsoft.com/office/drawing/2014/main" id="{B52155B1-7D35-8CBF-21B4-8799EABA85C0}"/>
              </a:ext>
            </a:extLst>
          </p:cNvPr>
          <p:cNvSpPr txBox="1"/>
          <p:nvPr userDrawn="1"/>
        </p:nvSpPr>
        <p:spPr>
          <a:xfrm>
            <a:off x="337165" y="6498434"/>
            <a:ext cx="36870" cy="169277"/>
          </a:xfrm>
          <a:prstGeom prst="rect">
            <a:avLst/>
          </a:prstGeom>
          <a:noFill/>
        </p:spPr>
        <p:txBody>
          <a:bodyPr wrap="none" lIns="0" tIns="0" rIns="0" bIns="0" rtlCol="0">
            <a:spAutoFit/>
          </a:bodyPr>
          <a:lstStyle/>
          <a:p>
            <a:r>
              <a:rPr lang="cs-CZ" sz="1100" dirty="0">
                <a:solidFill>
                  <a:schemeClr val="tx2"/>
                </a:solidFill>
              </a:rPr>
              <a:t>|</a:t>
            </a:r>
          </a:p>
        </p:txBody>
      </p:sp>
    </p:spTree>
    <p:extLst>
      <p:ext uri="{BB962C8B-B14F-4D97-AF65-F5344CB8AC3E}">
        <p14:creationId xmlns:p14="http://schemas.microsoft.com/office/powerpoint/2010/main" val="103397760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52" r:id="rId7"/>
    <p:sldLayoutId id="2147483661" r:id="rId8"/>
    <p:sldLayoutId id="2147483662" r:id="rId9"/>
    <p:sldLayoutId id="2147483663" r:id="rId10"/>
    <p:sldLayoutId id="2147483654" r:id="rId11"/>
    <p:sldLayoutId id="2147483655" r:id="rId12"/>
    <p:sldLayoutId id="2147483668" r:id="rId13"/>
  </p:sldLayoutIdLst>
  <p:hf hdr="0" dt="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200" b="1" kern="1200">
          <a:solidFill>
            <a:schemeClr val="accent2"/>
          </a:solidFill>
          <a:latin typeface="+mn-lt"/>
          <a:ea typeface="+mn-ea"/>
          <a:cs typeface="+mn-cs"/>
        </a:defRPr>
      </a:lvl1pPr>
      <a:lvl2pPr marL="542925" indent="-276225"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buFont typeface="Arial" panose="020B0604020202020204" pitchFamily="34" charset="0"/>
        <a:buChar char="•"/>
        <a:defRPr sz="1700" kern="1200">
          <a:solidFill>
            <a:schemeClr val="tx2"/>
          </a:solidFill>
          <a:latin typeface="+mn-lt"/>
          <a:ea typeface="+mn-ea"/>
          <a:cs typeface="+mn-cs"/>
        </a:defRPr>
      </a:lvl3pPr>
      <a:lvl4pPr marL="1076325" indent="-266700" algn="l" defTabSz="914400" rtl="0" eaLnBrk="1" latinLnBrk="0" hangingPunct="1">
        <a:lnSpc>
          <a:spcPct val="100000"/>
        </a:lnSpc>
        <a:spcBef>
          <a:spcPts val="1000"/>
        </a:spcBef>
        <a:buFont typeface="Arial" panose="020B0604020202020204" pitchFamily="34" charset="0"/>
        <a:buChar char="•"/>
        <a:defRPr sz="15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hyperlink" Target="http://ela.europa.eu/" TargetMode="Externa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hyperlink" Target="http://eur-lex.europa.eu/legal-content/CS/ALL/?uri=CELEX:32004L0038&amp;qid=1517994713013" TargetMode="External"/><Relationship Id="rId2" Type="http://schemas.openxmlformats.org/officeDocument/2006/relationships/hyperlink" Target="http://eur-lex.europa.eu/collection/eu-law/treaties.html?locale=cs" TargetMode="Externa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hyperlink" Target="http://eur-lex.europa.eu/legal-content/CS/ALL/?uri=CELEX:32008L0115&amp;qid=1517995610549" TargetMode="Externa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hyperlink" Target="https://www.youtube.com/watch?v=dRRuZBwGYcI" TargetMode="External"/><Relationship Id="rId2" Type="http://schemas.openxmlformats.org/officeDocument/2006/relationships/hyperlink" Target="https://www.youtube.com/watch?v=O91M5oHMbw4" TargetMode="External"/><Relationship Id="rId1" Type="http://schemas.openxmlformats.org/officeDocument/2006/relationships/slideLayout" Target="../slideLayouts/slideLayout5.xml"/><Relationship Id="rId5" Type="http://schemas.openxmlformats.org/officeDocument/2006/relationships/hyperlink" Target="https://www.youtube.com/watch?v=-YZqjkiPW4o" TargetMode="External"/><Relationship Id="rId4" Type="http://schemas.openxmlformats.org/officeDocument/2006/relationships/hyperlink" Target="https://www.youtube.com/watch?v=VdZ-As8eL3Q&amp;t=1s"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www.mpsv.cz/socialni-zabezpeceni-osob-pohybujicich-se-v-ramci-eu" TargetMode="External"/><Relationship Id="rId2" Type="http://schemas.openxmlformats.org/officeDocument/2006/relationships/hyperlink" Target="https://www.mvcr.cz/migrace/clanek/volny-pohyb-osob-v-eu.aspx?q=Y2hudW09Mw%3D%3D" TargetMode="External"/><Relationship Id="rId1" Type="http://schemas.openxmlformats.org/officeDocument/2006/relationships/slideLayout" Target="../slideLayouts/slideLayout5.xml"/><Relationship Id="rId6" Type="http://schemas.openxmlformats.org/officeDocument/2006/relationships/hyperlink" Target="https://www.europarl.europa.eu/factsheets/cs/sheet/42/vzajemne-uznavani-diplomu" TargetMode="External"/><Relationship Id="rId5" Type="http://schemas.openxmlformats.org/officeDocument/2006/relationships/hyperlink" Target="https://www.europarl.europa.eu/factsheets/cs/sheet/41/volny-pohyb-pracovniku" TargetMode="External"/><Relationship Id="rId4" Type="http://schemas.openxmlformats.org/officeDocument/2006/relationships/hyperlink" Target="https://www.euroskop.cz/723/sekce/predpisy-eu-o-socialnim-zabezpeceni/" TargetMode="Externa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wmf"/><Relationship Id="rId7" Type="http://schemas.openxmlformats.org/officeDocument/2006/relationships/customXml" Target="../ink/ink2.xml"/><Relationship Id="rId2" Type="http://schemas.openxmlformats.org/officeDocument/2006/relationships/oleObject" Target="../embeddings/oleObject1.bin"/><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customXml" Target="../ink/ink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eur-lex.europa.eu/legal-content/CS/AUTO/?uri=celex:32016R0399"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5984E-E41E-58BC-4CEB-5BDB04E6BD89}"/>
              </a:ext>
            </a:extLst>
          </p:cNvPr>
          <p:cNvSpPr>
            <a:spLocks noGrp="1"/>
          </p:cNvSpPr>
          <p:nvPr>
            <p:ph type="ctrTitle"/>
          </p:nvPr>
        </p:nvSpPr>
        <p:spPr>
          <a:xfrm>
            <a:off x="650079" y="2048376"/>
            <a:ext cx="9144000" cy="1958848"/>
          </a:xfrm>
        </p:spPr>
        <p:txBody>
          <a:bodyPr>
            <a:normAutofit fontScale="90000"/>
          </a:bodyPr>
          <a:lstStyle/>
          <a:p>
            <a:br>
              <a:rPr lang="cs-CZ" sz="5400" dirty="0"/>
            </a:br>
            <a:r>
              <a:rPr lang="cs-CZ" sz="5400" dirty="0"/>
              <a:t>kurz </a:t>
            </a:r>
            <a:r>
              <a:rPr lang="cs-CZ" sz="5400" dirty="0" err="1"/>
              <a:t>Vt</a:t>
            </a:r>
            <a:r>
              <a:rPr lang="cs-CZ" sz="5400" dirty="0"/>
              <a:t> a OHS EU</a:t>
            </a:r>
            <a:br>
              <a:rPr lang="cs-CZ" sz="5400" dirty="0"/>
            </a:br>
            <a:br>
              <a:rPr lang="cs-CZ" sz="4400" dirty="0"/>
            </a:br>
            <a:r>
              <a:rPr lang="cs-CZ" sz="4400" i="1" dirty="0">
                <a:latin typeface="Arial Narrow" panose="020B0606020202030204" pitchFamily="34" charset="0"/>
              </a:rPr>
              <a:t>Volný pohyby pracovníků a osob</a:t>
            </a:r>
            <a:endParaRPr lang="cs-CZ" sz="5400" i="1" dirty="0">
              <a:latin typeface="Arial Narrow" panose="020B0606020202030204" pitchFamily="34" charset="0"/>
            </a:endParaRPr>
          </a:p>
        </p:txBody>
      </p:sp>
      <p:sp>
        <p:nvSpPr>
          <p:cNvPr id="9" name="Podnadpis 8">
            <a:extLst>
              <a:ext uri="{FF2B5EF4-FFF2-40B4-BE49-F238E27FC236}">
                <a16:creationId xmlns:a16="http://schemas.microsoft.com/office/drawing/2014/main" id="{F730C0B0-4C35-7DDE-5DBA-E74C469D9BDC}"/>
              </a:ext>
            </a:extLst>
          </p:cNvPr>
          <p:cNvSpPr>
            <a:spLocks noGrp="1"/>
          </p:cNvSpPr>
          <p:nvPr>
            <p:ph type="subTitle" idx="1"/>
          </p:nvPr>
        </p:nvSpPr>
        <p:spPr/>
        <p:txBody>
          <a:bodyPr>
            <a:normAutofit/>
          </a:bodyPr>
          <a:lstStyle/>
          <a:p>
            <a:r>
              <a:rPr lang="cs-CZ" sz="2000" dirty="0"/>
              <a:t>vaclav.smejkal</a:t>
            </a:r>
            <a:r>
              <a:rPr lang="cs-CZ" sz="2000"/>
              <a:t>@cevro</a:t>
            </a:r>
            <a:r>
              <a:rPr lang="cs-CZ" sz="2000" dirty="0"/>
              <a:t>.cz </a:t>
            </a:r>
          </a:p>
        </p:txBody>
      </p:sp>
      <p:sp>
        <p:nvSpPr>
          <p:cNvPr id="16" name="TextovéPole 15">
            <a:extLst>
              <a:ext uri="{FF2B5EF4-FFF2-40B4-BE49-F238E27FC236}">
                <a16:creationId xmlns:a16="http://schemas.microsoft.com/office/drawing/2014/main" id="{E2C99296-DA9B-6891-A12B-241EA8F8E7E7}"/>
              </a:ext>
            </a:extLst>
          </p:cNvPr>
          <p:cNvSpPr txBox="1"/>
          <p:nvPr/>
        </p:nvSpPr>
        <p:spPr>
          <a:xfrm>
            <a:off x="649288" y="5994401"/>
            <a:ext cx="912109" cy="246221"/>
          </a:xfrm>
          <a:prstGeom prst="rect">
            <a:avLst/>
          </a:prstGeom>
          <a:noFill/>
        </p:spPr>
        <p:txBody>
          <a:bodyPr wrap="none" lIns="0" tIns="0" rIns="0" bIns="0" rtlCol="0">
            <a:spAutoFit/>
          </a:bodyPr>
          <a:lstStyle/>
          <a:p>
            <a:r>
              <a:rPr lang="cs-CZ" sz="1600" dirty="0">
                <a:solidFill>
                  <a:schemeClr val="bg1"/>
                </a:solidFill>
              </a:rPr>
              <a:t>Jaro 2026</a:t>
            </a:r>
          </a:p>
        </p:txBody>
      </p:sp>
    </p:spTree>
    <p:extLst>
      <p:ext uri="{BB962C8B-B14F-4D97-AF65-F5344CB8AC3E}">
        <p14:creationId xmlns:p14="http://schemas.microsoft.com/office/powerpoint/2010/main" val="24786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1F29D635-9FB6-1CB0-516E-678AB3E2BCDC}"/>
              </a:ext>
            </a:extLst>
          </p:cNvPr>
          <p:cNvSpPr>
            <a:spLocks noGrp="1" noChangeArrowheads="1"/>
          </p:cNvSpPr>
          <p:nvPr>
            <p:ph type="title"/>
          </p:nvPr>
        </p:nvSpPr>
        <p:spPr>
          <a:xfrm>
            <a:off x="647699" y="272717"/>
            <a:ext cx="10706099" cy="978568"/>
          </a:xfrm>
        </p:spPr>
        <p:txBody>
          <a:bodyPr/>
          <a:lstStyle/>
          <a:p>
            <a:pPr algn="ctr"/>
            <a:r>
              <a:rPr lang="cs-CZ" altLang="cs-CZ" dirty="0">
                <a:latin typeface="Arial Narrow" panose="020B0606020202030204" pitchFamily="34" charset="0"/>
              </a:rPr>
              <a:t>C-808/21 </a:t>
            </a:r>
            <a:r>
              <a:rPr lang="cs-CZ" altLang="cs-CZ" i="1" dirty="0">
                <a:latin typeface="Arial Narrow" panose="020B0606020202030204" pitchFamily="34" charset="0"/>
              </a:rPr>
              <a:t>Komise v. ČR </a:t>
            </a:r>
            <a:r>
              <a:rPr lang="cs-CZ" altLang="cs-CZ" dirty="0">
                <a:latin typeface="Arial Narrow" panose="020B0606020202030204" pitchFamily="34" charset="0"/>
              </a:rPr>
              <a:t>(2024)</a:t>
            </a:r>
            <a:endParaRPr lang="en-GB" altLang="cs-CZ" dirty="0"/>
          </a:p>
        </p:txBody>
      </p:sp>
      <p:sp>
        <p:nvSpPr>
          <p:cNvPr id="15363" name="Zástupný obsah 2">
            <a:extLst>
              <a:ext uri="{FF2B5EF4-FFF2-40B4-BE49-F238E27FC236}">
                <a16:creationId xmlns:a16="http://schemas.microsoft.com/office/drawing/2014/main" id="{E285B832-255E-4C2E-A91B-313267D4C03C}"/>
              </a:ext>
            </a:extLst>
          </p:cNvPr>
          <p:cNvSpPr>
            <a:spLocks noGrp="1" noChangeArrowheads="1"/>
          </p:cNvSpPr>
          <p:nvPr>
            <p:ph idx="1"/>
          </p:nvPr>
        </p:nvSpPr>
        <p:spPr>
          <a:xfrm>
            <a:off x="545432" y="1557338"/>
            <a:ext cx="10014618" cy="5256212"/>
          </a:xfrm>
        </p:spPr>
        <p:txBody>
          <a:bodyPr>
            <a:normAutofit lnSpcReduction="10000"/>
          </a:bodyPr>
          <a:lstStyle/>
          <a:p>
            <a:r>
              <a:rPr lang="cs-CZ" altLang="cs-CZ" sz="2800" b="0" dirty="0">
                <a:latin typeface="Arial Narrow" panose="020B0606020202030204" pitchFamily="34" charset="0"/>
              </a:rPr>
              <a:t>Občané EU musí mít za účelem výkonu tohoto práva v obecních volbách a volbách do Evropského parlamentu rovný přístup k prostředkům existujícím ve vnitrostátním právním řádu, kterými disponují státní příslušníci uvedeného členského státu. A konečně z vazby mezi právem volného pohybu a pobytu a právem volit a být volen v těchto volbách vyplývá, že posledně uvedené právo má zejména usnadnit postupnou integraci dotyčného občana Unie do společnosti hostitelského členského státu. </a:t>
            </a:r>
          </a:p>
          <a:p>
            <a:r>
              <a:rPr lang="cs-CZ" altLang="cs-CZ" sz="2800" dirty="0">
                <a:latin typeface="Arial Narrow" panose="020B0606020202030204" pitchFamily="34" charset="0"/>
              </a:rPr>
              <a:t>V důsledku (právní úpravy ČR) se takoví občané Unie nacházejí v méně výhodné situaci než čeští státní příslušníci, kteří jsou členy politické strany nebo politického hnutí v tomto členském státě, pokud jde o možnost kandidovat v obecních volbách a ve volbách do Evropského parlamentu na kandidátní listině takové politické strany nebo takového politického hnutí nebo jejich koalice.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Nadpis 1">
            <a:extLst>
              <a:ext uri="{FF2B5EF4-FFF2-40B4-BE49-F238E27FC236}">
                <a16:creationId xmlns:a16="http://schemas.microsoft.com/office/drawing/2014/main" id="{F2BC4BDD-493A-8F7E-7653-4047C4090B0F}"/>
              </a:ext>
            </a:extLst>
          </p:cNvPr>
          <p:cNvSpPr>
            <a:spLocks noGrp="1" noChangeArrowheads="1"/>
          </p:cNvSpPr>
          <p:nvPr>
            <p:ph type="title"/>
          </p:nvPr>
        </p:nvSpPr>
        <p:spPr/>
        <p:txBody>
          <a:bodyPr/>
          <a:lstStyle/>
          <a:p>
            <a:pPr algn="ctr"/>
            <a:r>
              <a:rPr lang="cs-CZ" altLang="cs-CZ" sz="3600">
                <a:latin typeface="Arial Narrow" panose="020B0606020202030204" pitchFamily="34" charset="0"/>
              </a:rPr>
              <a:t>Příslušníci třetích zemí v judikatuře SD</a:t>
            </a:r>
            <a:endParaRPr lang="cs-CZ" altLang="cs-CZ" sz="3600"/>
          </a:p>
        </p:txBody>
      </p:sp>
      <p:sp>
        <p:nvSpPr>
          <p:cNvPr id="112643" name="Zástupný symbol pro obsah 2">
            <a:extLst>
              <a:ext uri="{FF2B5EF4-FFF2-40B4-BE49-F238E27FC236}">
                <a16:creationId xmlns:a16="http://schemas.microsoft.com/office/drawing/2014/main" id="{B4C46EED-657C-E71B-27FC-BE0E14DA654E}"/>
              </a:ext>
            </a:extLst>
          </p:cNvPr>
          <p:cNvSpPr>
            <a:spLocks noGrp="1" noChangeArrowheads="1"/>
          </p:cNvSpPr>
          <p:nvPr>
            <p:ph idx="1"/>
          </p:nvPr>
        </p:nvSpPr>
        <p:spPr>
          <a:xfrm>
            <a:off x="383059" y="1600201"/>
            <a:ext cx="10176991" cy="5141913"/>
          </a:xfrm>
        </p:spPr>
        <p:txBody>
          <a:bodyPr>
            <a:normAutofit/>
          </a:bodyPr>
          <a:lstStyle/>
          <a:p>
            <a:r>
              <a:rPr lang="cs-CZ" altLang="cs-CZ" sz="2800" b="1" dirty="0">
                <a:latin typeface="Arial Narrow" panose="020B0606020202030204" pitchFamily="34" charset="0"/>
              </a:rPr>
              <a:t>SDEU C-34/09 </a:t>
            </a:r>
            <a:r>
              <a:rPr lang="cs-CZ" altLang="cs-CZ" sz="2800" b="1" i="1" dirty="0" err="1">
                <a:latin typeface="Arial Narrow" panose="020B0606020202030204" pitchFamily="34" charset="0"/>
              </a:rPr>
              <a:t>Ruiz-Zambrano</a:t>
            </a:r>
            <a:endParaRPr lang="cs-CZ" altLang="cs-CZ" sz="2800" b="1" i="1" dirty="0">
              <a:latin typeface="Arial Narrow" panose="020B0606020202030204" pitchFamily="34" charset="0"/>
            </a:endParaRPr>
          </a:p>
          <a:p>
            <a:r>
              <a:rPr lang="cs-CZ" altLang="cs-CZ" sz="2800" b="0" dirty="0">
                <a:latin typeface="Arial Narrow" panose="020B0606020202030204" pitchFamily="34" charset="0"/>
              </a:rPr>
              <a:t>Kolumbijský pár </a:t>
            </a:r>
            <a:r>
              <a:rPr lang="cs-CZ" altLang="cs-CZ" sz="2800" b="0" dirty="0" err="1">
                <a:latin typeface="Arial Narrow" panose="020B0606020202030204" pitchFamily="34" charset="0"/>
              </a:rPr>
              <a:t>Ruiz-Zambrano</a:t>
            </a:r>
            <a:r>
              <a:rPr lang="cs-CZ" altLang="cs-CZ" sz="2800" b="0" dirty="0">
                <a:latin typeface="Arial Narrow" panose="020B0606020202030204" pitchFamily="34" charset="0"/>
              </a:rPr>
              <a:t> nezískal v Belgii uprchlický status z humanitárních důvodů. Jelikož se azylové řízení, během něhož pár pobýval v Belgii, protáhlo, narodily se mu v Belgii dvě dcery. Rodiče záměrně neusilovali o to, aby dcery získaly kolumbijské občanství a dcerám bylo přiznáno občanství Belgie. Otec však nezískal pracovní povolení, rodina byla bez prostředků a rodiče tak přestali splňovat podmínky pro pobyt v Belgii. </a:t>
            </a:r>
          </a:p>
          <a:p>
            <a:r>
              <a:rPr lang="cs-CZ" altLang="cs-CZ" sz="2800" b="0" dirty="0">
                <a:latin typeface="Arial Narrow" panose="020B0606020202030204" pitchFamily="34" charset="0"/>
              </a:rPr>
              <a:t>SDEU musel rozhodnout, zda rodinní příslušníci i neemigrujících občanů EU, mají práva zajištěná EU – na rozdíl od případu </a:t>
            </a:r>
            <a:r>
              <a:rPr lang="cs-CZ" altLang="cs-CZ" sz="2800" b="0" i="1" dirty="0" err="1">
                <a:latin typeface="Arial Narrow" panose="020B0606020202030204" pitchFamily="34" charset="0"/>
              </a:rPr>
              <a:t>Zu</a:t>
            </a:r>
            <a:r>
              <a:rPr lang="cs-CZ" altLang="cs-CZ" sz="2800" b="0" i="1" dirty="0">
                <a:latin typeface="Arial Narrow" panose="020B0606020202030204" pitchFamily="34" charset="0"/>
              </a:rPr>
              <a:t> a </a:t>
            </a:r>
            <a:r>
              <a:rPr lang="cs-CZ" altLang="cs-CZ" sz="2800" b="0" i="1" dirty="0" err="1">
                <a:latin typeface="Arial Narrow" panose="020B0606020202030204" pitchFamily="34" charset="0"/>
              </a:rPr>
              <a:t>Chen</a:t>
            </a:r>
            <a:r>
              <a:rPr lang="cs-CZ" altLang="cs-CZ" sz="2800" b="0" i="1" dirty="0">
                <a:latin typeface="Arial Narrow" panose="020B0606020202030204" pitchFamily="34" charset="0"/>
              </a:rPr>
              <a:t> </a:t>
            </a:r>
            <a:r>
              <a:rPr lang="cs-CZ" altLang="cs-CZ" sz="2800" b="0" dirty="0">
                <a:latin typeface="Arial Narrow" panose="020B0606020202030204" pitchFamily="34" charset="0"/>
              </a:rPr>
              <a:t>nebyl vykonán žádný volný pohyb občanů EU!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Nadpis 1">
            <a:extLst>
              <a:ext uri="{FF2B5EF4-FFF2-40B4-BE49-F238E27FC236}">
                <a16:creationId xmlns:a16="http://schemas.microsoft.com/office/drawing/2014/main" id="{1A2C1B35-D19F-87D2-6DDB-3D80956B5077}"/>
              </a:ext>
            </a:extLst>
          </p:cNvPr>
          <p:cNvSpPr>
            <a:spLocks noGrp="1" noChangeArrowheads="1"/>
          </p:cNvSpPr>
          <p:nvPr>
            <p:ph type="title"/>
          </p:nvPr>
        </p:nvSpPr>
        <p:spPr/>
        <p:txBody>
          <a:bodyPr/>
          <a:lstStyle/>
          <a:p>
            <a:pPr algn="ctr"/>
            <a:r>
              <a:rPr lang="cs-CZ" altLang="cs-CZ" sz="3600">
                <a:latin typeface="Arial Narrow" panose="020B0606020202030204" pitchFamily="34" charset="0"/>
              </a:rPr>
              <a:t>Příslušníci třetích zemí v judikatuře SD</a:t>
            </a:r>
            <a:endParaRPr lang="cs-CZ" altLang="cs-CZ" sz="3600"/>
          </a:p>
        </p:txBody>
      </p:sp>
      <p:sp>
        <p:nvSpPr>
          <p:cNvPr id="3" name="Zástupný symbol pro obsah 2">
            <a:extLst>
              <a:ext uri="{FF2B5EF4-FFF2-40B4-BE49-F238E27FC236}">
                <a16:creationId xmlns:a16="http://schemas.microsoft.com/office/drawing/2014/main" id="{C9687261-9E9C-D980-7597-BC7A8443FB37}"/>
              </a:ext>
            </a:extLst>
          </p:cNvPr>
          <p:cNvSpPr>
            <a:spLocks noGrp="1"/>
          </p:cNvSpPr>
          <p:nvPr>
            <p:ph idx="1"/>
          </p:nvPr>
        </p:nvSpPr>
        <p:spPr>
          <a:xfrm>
            <a:off x="481914" y="1600201"/>
            <a:ext cx="9873048" cy="5141913"/>
          </a:xfrm>
        </p:spPr>
        <p:txBody>
          <a:bodyPr>
            <a:normAutofit/>
          </a:bodyPr>
          <a:lstStyle/>
          <a:p>
            <a:pPr>
              <a:defRPr/>
            </a:pPr>
            <a:r>
              <a:rPr lang="cs-CZ" sz="2800" dirty="0">
                <a:latin typeface="Arial Narrow" pitchFamily="34" charset="0"/>
              </a:rPr>
              <a:t>SD (velký senát) rozhodl: </a:t>
            </a:r>
          </a:p>
          <a:p>
            <a:pPr marL="514350" indent="-514350">
              <a:buFont typeface="Wingdings" panose="05000000000000000000" pitchFamily="2" charset="2"/>
              <a:buAutoNum type="arabicPeriod"/>
              <a:defRPr/>
            </a:pPr>
            <a:r>
              <a:rPr lang="cs-CZ" sz="2800" b="0" i="1" dirty="0">
                <a:latin typeface="Arial Narrow" pitchFamily="34" charset="0"/>
              </a:rPr>
              <a:t>Situace rodiny </a:t>
            </a:r>
            <a:r>
              <a:rPr lang="cs-CZ" sz="2800" b="0" i="1" dirty="0" err="1">
                <a:latin typeface="Arial Narrow" pitchFamily="34" charset="0"/>
              </a:rPr>
              <a:t>Ruiz-Zambrano</a:t>
            </a:r>
            <a:r>
              <a:rPr lang="cs-CZ" sz="2800" b="0" i="1" dirty="0">
                <a:latin typeface="Arial Narrow" pitchFamily="34" charset="0"/>
              </a:rPr>
              <a:t> je mimořádná a dotýká se základních práv občana EU. Čl. 20 SFEU by byl popřen, kdyby občan EU byl zbaven svých základních práv a musel se svými rodiči, nezaměstnanými a sociálně nezajištěnými bez občanství EU, území EU opustit. </a:t>
            </a:r>
          </a:p>
          <a:p>
            <a:pPr marL="514350" indent="-514350">
              <a:buFont typeface="Wingdings" panose="05000000000000000000" pitchFamily="2" charset="2"/>
              <a:buAutoNum type="arabicPeriod"/>
              <a:defRPr/>
            </a:pPr>
            <a:r>
              <a:rPr lang="cs-CZ" sz="2800" b="0" i="1" dirty="0">
                <a:latin typeface="Arial Narrow" pitchFamily="34" charset="0"/>
              </a:rPr>
              <a:t>Národní právo nemůže bránit legalizaci pobytu rodičů občanů EU, bez níž by občané EU byli nuceni svou zemi opustit. </a:t>
            </a:r>
          </a:p>
          <a:p>
            <a:pPr marL="514350" indent="-514350">
              <a:buFont typeface="Wingdings" panose="05000000000000000000" pitchFamily="2" charset="2"/>
              <a:buAutoNum type="arabicPeriod"/>
              <a:defRPr/>
            </a:pPr>
            <a:r>
              <a:rPr lang="cs-CZ" sz="2800" b="0" i="1" dirty="0">
                <a:latin typeface="Arial Narrow" pitchFamily="34" charset="0"/>
              </a:rPr>
              <a:t>Pokud má odmítnutí povolení k pobytu a k práci ne-občanovi EU takové následky, odporuje právu EU.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Nadpis 1">
            <a:extLst>
              <a:ext uri="{FF2B5EF4-FFF2-40B4-BE49-F238E27FC236}">
                <a16:creationId xmlns:a16="http://schemas.microsoft.com/office/drawing/2014/main" id="{DC08A049-9B9A-DD05-2EF1-DA8192B2B647}"/>
              </a:ext>
            </a:extLst>
          </p:cNvPr>
          <p:cNvSpPr>
            <a:spLocks noGrp="1" noChangeArrowheads="1"/>
          </p:cNvSpPr>
          <p:nvPr>
            <p:ph type="title"/>
          </p:nvPr>
        </p:nvSpPr>
        <p:spPr>
          <a:xfrm>
            <a:off x="2208213" y="277813"/>
            <a:ext cx="8208962" cy="1143000"/>
          </a:xfrm>
        </p:spPr>
        <p:txBody>
          <a:bodyPr>
            <a:normAutofit fontScale="90000"/>
          </a:bodyPr>
          <a:lstStyle/>
          <a:p>
            <a:r>
              <a:rPr lang="cs-CZ" altLang="cs-CZ" sz="3600">
                <a:latin typeface="Arial Narrow" panose="020B0606020202030204" pitchFamily="34" charset="0"/>
              </a:rPr>
              <a:t>Práva občana třetí země odvozená od rodinných příslušníků – občanů EU (C-40/11)</a:t>
            </a:r>
          </a:p>
        </p:txBody>
      </p:sp>
      <p:sp>
        <p:nvSpPr>
          <p:cNvPr id="114691" name="Zástupný symbol pro obsah 2">
            <a:extLst>
              <a:ext uri="{FF2B5EF4-FFF2-40B4-BE49-F238E27FC236}">
                <a16:creationId xmlns:a16="http://schemas.microsoft.com/office/drawing/2014/main" id="{760D1817-7E32-C716-3659-865BD530E81B}"/>
              </a:ext>
            </a:extLst>
          </p:cNvPr>
          <p:cNvSpPr>
            <a:spLocks noGrp="1" noChangeArrowheads="1"/>
          </p:cNvSpPr>
          <p:nvPr>
            <p:ph idx="1"/>
          </p:nvPr>
        </p:nvSpPr>
        <p:spPr>
          <a:xfrm>
            <a:off x="271850" y="1600200"/>
            <a:ext cx="9662982" cy="5213350"/>
          </a:xfrm>
        </p:spPr>
        <p:txBody>
          <a:bodyPr>
            <a:normAutofit/>
          </a:bodyPr>
          <a:lstStyle/>
          <a:p>
            <a:r>
              <a:rPr lang="cs-CZ" altLang="cs-CZ" sz="2800" b="0" dirty="0">
                <a:latin typeface="Arial Narrow" panose="020B0606020202030204" pitchFamily="34" charset="0"/>
              </a:rPr>
              <a:t>Japonec Y. </a:t>
            </a:r>
            <a:r>
              <a:rPr lang="cs-CZ" altLang="cs-CZ" sz="2800" b="0" dirty="0" err="1">
                <a:latin typeface="Arial Narrow" panose="020B0606020202030204" pitchFamily="34" charset="0"/>
              </a:rPr>
              <a:t>Ilida</a:t>
            </a:r>
            <a:r>
              <a:rPr lang="cs-CZ" altLang="cs-CZ" sz="2800" b="0" dirty="0">
                <a:latin typeface="Arial Narrow" panose="020B0606020202030204" pitchFamily="34" charset="0"/>
              </a:rPr>
              <a:t> se v r. 1998 oženil s Němkou, od r. 2005 s níž žil v Ulmu (SRN), kde byl zaměstnán. Jejich dcera narozená v roce 2004 má občanství USA, Japonska a Německa. V r. 2008 začali žít manželé odděleně, aniž se rozvedli a manželka s dcerou se odstěhovaly do Vídně. Y. </a:t>
            </a:r>
            <a:r>
              <a:rPr lang="cs-CZ" altLang="cs-CZ" sz="2800" b="0" dirty="0" err="1">
                <a:latin typeface="Arial Narrow" panose="020B0606020202030204" pitchFamily="34" charset="0"/>
              </a:rPr>
              <a:t>Ilida</a:t>
            </a:r>
            <a:r>
              <a:rPr lang="cs-CZ" altLang="cs-CZ" sz="2800" b="0" dirty="0">
                <a:latin typeface="Arial Narrow" panose="020B0606020202030204" pitchFamily="34" charset="0"/>
              </a:rPr>
              <a:t> stále udržuje kontakty s dcerou, podílí se na nákladech její výchovy a péče o ní. </a:t>
            </a:r>
          </a:p>
          <a:p>
            <a:r>
              <a:rPr lang="cs-CZ" altLang="cs-CZ" sz="2800" b="0" dirty="0">
                <a:latin typeface="Arial Narrow" panose="020B0606020202030204" pitchFamily="34" charset="0"/>
              </a:rPr>
              <a:t>Když Y. </a:t>
            </a:r>
            <a:r>
              <a:rPr lang="cs-CZ" altLang="cs-CZ" sz="2800" b="0" dirty="0" err="1">
                <a:latin typeface="Arial Narrow" panose="020B0606020202030204" pitchFamily="34" charset="0"/>
              </a:rPr>
              <a:t>Ilida</a:t>
            </a:r>
            <a:r>
              <a:rPr lang="cs-CZ" altLang="cs-CZ" sz="2800" b="0" dirty="0">
                <a:latin typeface="Arial Narrow" panose="020B0606020202030204" pitchFamily="34" charset="0"/>
              </a:rPr>
              <a:t> požádat v SRN o pobytovou kartu rodinného příslušníka občanů EU na základě směrnice 2004/38/ES, byl odmítnut. </a:t>
            </a:r>
          </a:p>
          <a:p>
            <a:r>
              <a:rPr lang="cs-CZ" altLang="cs-CZ" sz="2800" i="1" dirty="0">
                <a:latin typeface="Arial Narrow" panose="020B0606020202030204" pitchFamily="34" charset="0"/>
              </a:rPr>
              <a:t>Zajišťuje mu právo EU možnost setrvat v SRN, pokud se podílí na péči o dítě, občanky EU, žijící v Rakousku?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Nadpis 1">
            <a:extLst>
              <a:ext uri="{FF2B5EF4-FFF2-40B4-BE49-F238E27FC236}">
                <a16:creationId xmlns:a16="http://schemas.microsoft.com/office/drawing/2014/main" id="{93B04D1A-E77D-DD60-B186-0FF520F68CD0}"/>
              </a:ext>
            </a:extLst>
          </p:cNvPr>
          <p:cNvSpPr>
            <a:spLocks noGrp="1" noChangeArrowheads="1"/>
          </p:cNvSpPr>
          <p:nvPr>
            <p:ph type="title"/>
          </p:nvPr>
        </p:nvSpPr>
        <p:spPr>
          <a:xfrm>
            <a:off x="506627" y="277813"/>
            <a:ext cx="9704173" cy="1143000"/>
          </a:xfrm>
        </p:spPr>
        <p:txBody>
          <a:bodyPr>
            <a:normAutofit/>
          </a:bodyPr>
          <a:lstStyle/>
          <a:p>
            <a:r>
              <a:rPr lang="cs-CZ" altLang="cs-CZ" sz="3600" dirty="0">
                <a:latin typeface="Arial Narrow" panose="020B0606020202030204" pitchFamily="34" charset="0"/>
              </a:rPr>
              <a:t>Práva občana třetí země odvozená od rodinných příslušníků – občanů EU (C-40/11)</a:t>
            </a:r>
            <a:endParaRPr lang="cs-CZ" altLang="cs-CZ" sz="3600" dirty="0"/>
          </a:p>
        </p:txBody>
      </p:sp>
      <p:sp>
        <p:nvSpPr>
          <p:cNvPr id="3" name="Zástupný symbol pro obsah 2">
            <a:extLst>
              <a:ext uri="{FF2B5EF4-FFF2-40B4-BE49-F238E27FC236}">
                <a16:creationId xmlns:a16="http://schemas.microsoft.com/office/drawing/2014/main" id="{E3731CF7-CAD9-B549-440C-F5195EF1F673}"/>
              </a:ext>
            </a:extLst>
          </p:cNvPr>
          <p:cNvSpPr>
            <a:spLocks noGrp="1"/>
          </p:cNvSpPr>
          <p:nvPr>
            <p:ph idx="1"/>
          </p:nvPr>
        </p:nvSpPr>
        <p:spPr>
          <a:xfrm>
            <a:off x="345989" y="1600201"/>
            <a:ext cx="10214061" cy="5141913"/>
          </a:xfrm>
        </p:spPr>
        <p:txBody>
          <a:bodyPr>
            <a:normAutofit lnSpcReduction="10000"/>
          </a:bodyPr>
          <a:lstStyle/>
          <a:p>
            <a:pPr>
              <a:defRPr/>
            </a:pPr>
            <a:r>
              <a:rPr lang="cs-CZ" sz="2800" dirty="0">
                <a:latin typeface="Arial Narrow" pitchFamily="34" charset="0"/>
              </a:rPr>
              <a:t>SD rozhodl, že pan </a:t>
            </a:r>
            <a:r>
              <a:rPr lang="cs-CZ" sz="2800" dirty="0" err="1">
                <a:latin typeface="Arial Narrow" pitchFamily="34" charset="0"/>
              </a:rPr>
              <a:t>Ilida</a:t>
            </a:r>
            <a:r>
              <a:rPr lang="cs-CZ" sz="2800" dirty="0">
                <a:latin typeface="Arial Narrow" pitchFamily="34" charset="0"/>
              </a:rPr>
              <a:t>: </a:t>
            </a:r>
          </a:p>
          <a:p>
            <a:pPr marL="514350" indent="-514350">
              <a:buFont typeface="Wingdings" panose="05000000000000000000" pitchFamily="2" charset="2"/>
              <a:buAutoNum type="arabicPeriod"/>
              <a:defRPr/>
            </a:pPr>
            <a:r>
              <a:rPr lang="cs-CZ" sz="2800" b="0" i="1" dirty="0">
                <a:latin typeface="Arial Narrow" pitchFamily="34" charset="0"/>
              </a:rPr>
              <a:t>Nemůže získat právo pobytu dle směrnice 2004/38 protože není dítětem vyživován, tato závislost je v daném případě opačná. </a:t>
            </a:r>
          </a:p>
          <a:p>
            <a:pPr marL="514350" indent="-514350">
              <a:buFont typeface="Wingdings" panose="05000000000000000000" pitchFamily="2" charset="2"/>
              <a:buAutoNum type="arabicPeriod"/>
              <a:defRPr/>
            </a:pPr>
            <a:r>
              <a:rPr lang="cs-CZ" sz="2800" b="0" i="1" dirty="0">
                <a:latin typeface="Arial Narrow" pitchFamily="34" charset="0"/>
              </a:rPr>
              <a:t>Je sice rodinným příslušníkem manželky, neboť nejsou rozvedeni, práva EU však nabývá v případě, že migrujícího občana EU následuje (musel by tedy do Rakouska). </a:t>
            </a:r>
          </a:p>
          <a:p>
            <a:pPr marL="514350" indent="-514350">
              <a:buFont typeface="Wingdings" panose="05000000000000000000" pitchFamily="2" charset="2"/>
              <a:buAutoNum type="arabicPeriod"/>
              <a:defRPr/>
            </a:pPr>
            <a:r>
              <a:rPr lang="cs-CZ" sz="2800" b="0" i="1" dirty="0">
                <a:latin typeface="Arial Narrow" pitchFamily="34" charset="0"/>
              </a:rPr>
              <a:t>Ze SFEU nelze jeho právo dovodit, neboť v případě odmítnutí pobytu v SRN nejsou občané EU – jeho manželka a dcera – nijak kráceny na svých právech EU. </a:t>
            </a:r>
          </a:p>
          <a:p>
            <a:pPr marL="514350" indent="-514350">
              <a:buFont typeface="Wingdings" panose="05000000000000000000" pitchFamily="2" charset="2"/>
              <a:buAutoNum type="arabicPeriod"/>
              <a:defRPr/>
            </a:pPr>
            <a:r>
              <a:rPr lang="cs-CZ" sz="2800" b="0" i="1" dirty="0">
                <a:latin typeface="Arial Narrow" pitchFamily="34" charset="0"/>
              </a:rPr>
              <a:t>Může získat postavení dlouhodobě pobývajícího rezidenta dle směrnice 2003/109, nezávisle na rodinným vazbách, jen na základě toho, že v SRN žije legálně déle než 5 let, má dostatečný příjem a zdravotní pojištění. </a:t>
            </a:r>
          </a:p>
          <a:p>
            <a:pPr marL="514350" indent="-514350">
              <a:buFont typeface="Wingdings" panose="05000000000000000000" pitchFamily="2" charset="2"/>
              <a:buAutoNum type="arabicPeriod"/>
              <a:defRPr/>
            </a:pPr>
            <a:endParaRPr lang="cs-C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Nadpis 1">
            <a:extLst>
              <a:ext uri="{FF2B5EF4-FFF2-40B4-BE49-F238E27FC236}">
                <a16:creationId xmlns:a16="http://schemas.microsoft.com/office/drawing/2014/main" id="{8C77A377-5D32-CEAE-7239-0970BE1D9212}"/>
              </a:ext>
            </a:extLst>
          </p:cNvPr>
          <p:cNvSpPr>
            <a:spLocks noGrp="1" noChangeArrowheads="1"/>
          </p:cNvSpPr>
          <p:nvPr>
            <p:ph type="title"/>
          </p:nvPr>
        </p:nvSpPr>
        <p:spPr>
          <a:xfrm>
            <a:off x="647699" y="234779"/>
            <a:ext cx="10706099" cy="1000898"/>
          </a:xfrm>
        </p:spPr>
        <p:txBody>
          <a:bodyPr>
            <a:normAutofit fontScale="90000"/>
          </a:bodyPr>
          <a:lstStyle/>
          <a:p>
            <a:pPr algn="ctr"/>
            <a:br>
              <a:rPr lang="cs-CZ" altLang="cs-CZ" dirty="0"/>
            </a:br>
            <a:r>
              <a:rPr lang="cs-CZ" altLang="cs-CZ" dirty="0"/>
              <a:t> </a:t>
            </a:r>
            <a:r>
              <a:rPr lang="cs-CZ" altLang="cs-CZ" dirty="0">
                <a:latin typeface="Arial Narrow" panose="020B0606020202030204" pitchFamily="34" charset="0"/>
              </a:rPr>
              <a:t>SDEU C-165/16 </a:t>
            </a:r>
            <a:r>
              <a:rPr lang="cs-CZ" altLang="cs-CZ" dirty="0" err="1">
                <a:latin typeface="Arial Narrow" panose="020B0606020202030204" pitchFamily="34" charset="0"/>
              </a:rPr>
              <a:t>Toufik</a:t>
            </a:r>
            <a:r>
              <a:rPr lang="cs-CZ" altLang="cs-CZ" dirty="0">
                <a:latin typeface="Arial Narrow" panose="020B0606020202030204" pitchFamily="34" charset="0"/>
              </a:rPr>
              <a:t> </a:t>
            </a:r>
            <a:r>
              <a:rPr lang="cs-CZ" altLang="cs-CZ" dirty="0" err="1">
                <a:latin typeface="Arial Narrow" panose="020B0606020202030204" pitchFamily="34" charset="0"/>
              </a:rPr>
              <a:t>Lounes</a:t>
            </a:r>
            <a:r>
              <a:rPr lang="cs-CZ" altLang="cs-CZ" dirty="0">
                <a:latin typeface="Arial Narrow" panose="020B0606020202030204" pitchFamily="34" charset="0"/>
              </a:rPr>
              <a:t> 	</a:t>
            </a:r>
            <a:br>
              <a:rPr lang="cs-CZ" altLang="cs-CZ" dirty="0"/>
            </a:br>
            <a:endParaRPr lang="cs-CZ" altLang="cs-CZ" dirty="0"/>
          </a:p>
        </p:txBody>
      </p:sp>
      <p:sp>
        <p:nvSpPr>
          <p:cNvPr id="116739" name="Zástupný symbol pro obsah 2">
            <a:extLst>
              <a:ext uri="{FF2B5EF4-FFF2-40B4-BE49-F238E27FC236}">
                <a16:creationId xmlns:a16="http://schemas.microsoft.com/office/drawing/2014/main" id="{597B96EB-C147-0B58-3CCD-E4F71000D851}"/>
              </a:ext>
            </a:extLst>
          </p:cNvPr>
          <p:cNvSpPr>
            <a:spLocks noGrp="1" noChangeArrowheads="1"/>
          </p:cNvSpPr>
          <p:nvPr>
            <p:ph idx="1"/>
          </p:nvPr>
        </p:nvSpPr>
        <p:spPr>
          <a:xfrm>
            <a:off x="284205" y="1600201"/>
            <a:ext cx="10204409" cy="5141913"/>
          </a:xfrm>
        </p:spPr>
        <p:txBody>
          <a:bodyPr>
            <a:normAutofit lnSpcReduction="10000"/>
          </a:bodyPr>
          <a:lstStyle/>
          <a:p>
            <a:r>
              <a:rPr lang="cs-CZ" altLang="cs-CZ" sz="2800" b="0" dirty="0" err="1">
                <a:latin typeface="Arial Narrow" panose="020B0606020202030204" pitchFamily="34" charset="0"/>
              </a:rPr>
              <a:t>Toufik</a:t>
            </a:r>
            <a:r>
              <a:rPr lang="cs-CZ" altLang="cs-CZ" sz="2800" b="0" dirty="0">
                <a:latin typeface="Arial Narrow" panose="020B0606020202030204" pitchFamily="34" charset="0"/>
              </a:rPr>
              <a:t> </a:t>
            </a:r>
            <a:r>
              <a:rPr lang="cs-CZ" altLang="cs-CZ" sz="2800" b="0" dirty="0" err="1">
                <a:latin typeface="Arial Narrow" panose="020B0606020202030204" pitchFamily="34" charset="0"/>
              </a:rPr>
              <a:t>Lounes</a:t>
            </a:r>
            <a:r>
              <a:rPr lang="cs-CZ" altLang="cs-CZ" sz="2800" b="0" dirty="0">
                <a:latin typeface="Arial Narrow" panose="020B0606020202030204" pitchFamily="34" charset="0"/>
              </a:rPr>
              <a:t>, alžírský státní příslušník, přicestoval do Spojeného království v roce 2010 na základě turistického víza platného na dobu šesti měsíců. Poté zůstal na britském území nelegálně. P. N. </a:t>
            </a:r>
            <a:r>
              <a:rPr lang="cs-CZ" altLang="cs-CZ" sz="2800" b="0" dirty="0" err="1">
                <a:latin typeface="Arial Narrow" panose="020B0606020202030204" pitchFamily="34" charset="0"/>
              </a:rPr>
              <a:t>Ormazabal</a:t>
            </a:r>
            <a:r>
              <a:rPr lang="cs-CZ" altLang="cs-CZ" sz="2800" b="0" dirty="0">
                <a:latin typeface="Arial Narrow" panose="020B0606020202030204" pitchFamily="34" charset="0"/>
              </a:rPr>
              <a:t>, španělská státní příslušnice, přicestovala do Spojeného království jako studentka v roce 1996. Od té doby v tomto státě pobývá a od roku 2004 zde pracuje na plný pracovní úvazek. </a:t>
            </a:r>
            <a:r>
              <a:rPr lang="cs-CZ" altLang="cs-CZ" sz="2800" b="0" u="sng" dirty="0">
                <a:latin typeface="Arial Narrow" panose="020B0606020202030204" pitchFamily="34" charset="0"/>
              </a:rPr>
              <a:t>V roce 2009 nabyla dotyčná vedle svého španělského občanství britské státní občanství udělením</a:t>
            </a:r>
            <a:r>
              <a:rPr lang="cs-CZ" altLang="cs-CZ" sz="2800" b="0" dirty="0">
                <a:latin typeface="Arial Narrow" panose="020B0606020202030204" pitchFamily="34" charset="0"/>
              </a:rPr>
              <a:t>. </a:t>
            </a:r>
          </a:p>
          <a:p>
            <a:r>
              <a:rPr lang="cs-CZ" altLang="cs-CZ" sz="2800" b="0" dirty="0">
                <a:latin typeface="Arial Narrow" panose="020B0606020202030204" pitchFamily="34" charset="0"/>
              </a:rPr>
              <a:t> V roce 2014 uzavřeli T. </a:t>
            </a:r>
            <a:r>
              <a:rPr lang="cs-CZ" altLang="cs-CZ" sz="2800" b="0" dirty="0" err="1">
                <a:latin typeface="Arial Narrow" panose="020B0606020202030204" pitchFamily="34" charset="0"/>
              </a:rPr>
              <a:t>Lounes</a:t>
            </a:r>
            <a:r>
              <a:rPr lang="cs-CZ" altLang="cs-CZ" sz="2800" b="0" dirty="0">
                <a:latin typeface="Arial Narrow" panose="020B0606020202030204" pitchFamily="34" charset="0"/>
              </a:rPr>
              <a:t> a P. N. </a:t>
            </a:r>
            <a:r>
              <a:rPr lang="cs-CZ" altLang="cs-CZ" sz="2800" b="0" dirty="0" err="1">
                <a:latin typeface="Arial Narrow" panose="020B0606020202030204" pitchFamily="34" charset="0"/>
              </a:rPr>
              <a:t>Ormazabal</a:t>
            </a:r>
            <a:r>
              <a:rPr lang="cs-CZ" altLang="cs-CZ" sz="2800" b="0" dirty="0">
                <a:latin typeface="Arial Narrow" panose="020B0606020202030204" pitchFamily="34" charset="0"/>
              </a:rPr>
              <a:t> sňatek. Po uzavření tohoto sňatku požádal T. </a:t>
            </a:r>
            <a:r>
              <a:rPr lang="cs-CZ" altLang="cs-CZ" sz="2800" b="0" dirty="0" err="1">
                <a:latin typeface="Arial Narrow" panose="020B0606020202030204" pitchFamily="34" charset="0"/>
              </a:rPr>
              <a:t>Lounes</a:t>
            </a:r>
            <a:r>
              <a:rPr lang="cs-CZ" altLang="cs-CZ" sz="2800" b="0" dirty="0">
                <a:latin typeface="Arial Narrow" panose="020B0606020202030204" pitchFamily="34" charset="0"/>
              </a:rPr>
              <a:t> o vydání pobytové karty ve Spojeném království jakožto rodinný příslušník státního příslušníka EHP – a byl odmítnut jako rodinný příslušník nikoli migrující občanky EU, </a:t>
            </a:r>
            <a:r>
              <a:rPr lang="cs-CZ" altLang="cs-CZ" sz="2800" b="0" u="sng" dirty="0">
                <a:latin typeface="Arial Narrow" panose="020B0606020202030204" pitchFamily="34" charset="0"/>
              </a:rPr>
              <a:t>ale britské občanky (tedy v situaci bez „EU prvku“).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Nadpis 1">
            <a:extLst>
              <a:ext uri="{FF2B5EF4-FFF2-40B4-BE49-F238E27FC236}">
                <a16:creationId xmlns:a16="http://schemas.microsoft.com/office/drawing/2014/main" id="{63EF4151-39AF-0AA8-4910-14E0546BFD1C}"/>
              </a:ext>
            </a:extLst>
          </p:cNvPr>
          <p:cNvSpPr>
            <a:spLocks noGrp="1" noChangeArrowheads="1"/>
          </p:cNvSpPr>
          <p:nvPr>
            <p:ph type="title"/>
          </p:nvPr>
        </p:nvSpPr>
        <p:spPr/>
        <p:txBody>
          <a:bodyPr/>
          <a:lstStyle/>
          <a:p>
            <a:pPr algn="ctr"/>
            <a:r>
              <a:rPr lang="cs-CZ" altLang="cs-CZ">
                <a:latin typeface="Arial Narrow" panose="020B0606020202030204" pitchFamily="34" charset="0"/>
              </a:rPr>
              <a:t>SDEU C-165/16 Toufik Lounes</a:t>
            </a:r>
            <a:endParaRPr lang="cs-CZ" altLang="cs-CZ"/>
          </a:p>
        </p:txBody>
      </p:sp>
      <p:sp>
        <p:nvSpPr>
          <p:cNvPr id="117763" name="Zástupný symbol pro obsah 2">
            <a:extLst>
              <a:ext uri="{FF2B5EF4-FFF2-40B4-BE49-F238E27FC236}">
                <a16:creationId xmlns:a16="http://schemas.microsoft.com/office/drawing/2014/main" id="{26192EC5-3241-9D75-1D66-F445AADD28DF}"/>
              </a:ext>
            </a:extLst>
          </p:cNvPr>
          <p:cNvSpPr>
            <a:spLocks noGrp="1" noChangeArrowheads="1"/>
          </p:cNvSpPr>
          <p:nvPr>
            <p:ph idx="1"/>
          </p:nvPr>
        </p:nvSpPr>
        <p:spPr>
          <a:xfrm>
            <a:off x="284205" y="1600201"/>
            <a:ext cx="10275845" cy="5141913"/>
          </a:xfrm>
        </p:spPr>
        <p:txBody>
          <a:bodyPr>
            <a:normAutofit/>
          </a:bodyPr>
          <a:lstStyle/>
          <a:p>
            <a:r>
              <a:rPr lang="cs-CZ" altLang="cs-CZ" sz="2800" i="1" dirty="0">
                <a:latin typeface="Arial Narrow" panose="020B0606020202030204" pitchFamily="34" charset="0"/>
              </a:rPr>
              <a:t>SD </a:t>
            </a:r>
            <a:r>
              <a:rPr lang="cs-CZ" altLang="cs-CZ" sz="2800" b="0" i="1" dirty="0">
                <a:latin typeface="Arial Narrow" panose="020B0606020202030204" pitchFamily="34" charset="0"/>
              </a:rPr>
              <a:t>rozhodl, že od doby, kdy P. N. </a:t>
            </a:r>
            <a:r>
              <a:rPr lang="cs-CZ" altLang="cs-CZ" sz="2800" b="0" i="1" dirty="0" err="1">
                <a:latin typeface="Arial Narrow" panose="020B0606020202030204" pitchFamily="34" charset="0"/>
              </a:rPr>
              <a:t>Ormazabal</a:t>
            </a:r>
            <a:r>
              <a:rPr lang="cs-CZ" altLang="cs-CZ" sz="2800" b="0" i="1" dirty="0">
                <a:latin typeface="Arial Narrow" panose="020B0606020202030204" pitchFamily="34" charset="0"/>
              </a:rPr>
              <a:t> nabyla britské občanství, směrnice již neupravuje podmínky jejího pobytu v Británii, a tato směrnice se tudíž na její situaci neuplatní. Jejímu manželu, T. </a:t>
            </a:r>
            <a:r>
              <a:rPr lang="cs-CZ" altLang="cs-CZ" sz="2800" b="0" i="1" dirty="0" err="1">
                <a:latin typeface="Arial Narrow" panose="020B0606020202030204" pitchFamily="34" charset="0"/>
              </a:rPr>
              <a:t>Lounesovi</a:t>
            </a:r>
            <a:r>
              <a:rPr lang="cs-CZ" altLang="cs-CZ" sz="2800" b="0" i="1" dirty="0">
                <a:latin typeface="Arial Narrow" panose="020B0606020202030204" pitchFamily="34" charset="0"/>
              </a:rPr>
              <a:t>, tedy nenáleží odvozené právo pobytu v Británii na základě uvedené směrnice. Je však třeba určit, zda lze T. </a:t>
            </a:r>
            <a:r>
              <a:rPr lang="cs-CZ" altLang="cs-CZ" sz="2800" b="0" i="1" dirty="0" err="1">
                <a:latin typeface="Arial Narrow" panose="020B0606020202030204" pitchFamily="34" charset="0"/>
              </a:rPr>
              <a:t>Lounesovi</a:t>
            </a:r>
            <a:r>
              <a:rPr lang="cs-CZ" altLang="cs-CZ" sz="2800" b="0" i="1" dirty="0">
                <a:latin typeface="Arial Narrow" panose="020B0606020202030204" pitchFamily="34" charset="0"/>
              </a:rPr>
              <a:t> přiznat odvozené právo pobytu v tomto členském státě na základě čl. 21 odst. 1 SFEU, který stanoví, že každý občan Unie má právo svobodně se pohybovat a pobývat na území členských států. V tomto ohledu SD připomněl, že státní příslušník státu, jenž není členským státem EU, který je rodinným příslušníkem občana EU, může v určitých případech mít odvozené právo pobytu podle tohoto ustanovení, pokud je přiznání tohoto práva nezbytné k zajištění, aby dotyčný občan EU mohl účinně vykonávat právo volného pohybu.</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Nadpis 1">
            <a:extLst>
              <a:ext uri="{FF2B5EF4-FFF2-40B4-BE49-F238E27FC236}">
                <a16:creationId xmlns:a16="http://schemas.microsoft.com/office/drawing/2014/main" id="{90EF6CC4-4C70-F2FE-08A0-CEAA1394E62B}"/>
              </a:ext>
            </a:extLst>
          </p:cNvPr>
          <p:cNvSpPr>
            <a:spLocks noGrp="1" noChangeArrowheads="1"/>
          </p:cNvSpPr>
          <p:nvPr>
            <p:ph type="title"/>
          </p:nvPr>
        </p:nvSpPr>
        <p:spPr/>
        <p:txBody>
          <a:bodyPr/>
          <a:lstStyle/>
          <a:p>
            <a:pPr algn="ctr"/>
            <a:r>
              <a:rPr lang="cs-CZ" altLang="cs-CZ">
                <a:latin typeface="Arial Narrow" panose="020B0606020202030204" pitchFamily="34" charset="0"/>
              </a:rPr>
              <a:t>SDEU C-165/16 Toufik Lounes</a:t>
            </a:r>
            <a:endParaRPr lang="cs-CZ" altLang="cs-CZ"/>
          </a:p>
        </p:txBody>
      </p:sp>
      <p:sp>
        <p:nvSpPr>
          <p:cNvPr id="118787" name="Zástupný symbol pro obsah 2">
            <a:extLst>
              <a:ext uri="{FF2B5EF4-FFF2-40B4-BE49-F238E27FC236}">
                <a16:creationId xmlns:a16="http://schemas.microsoft.com/office/drawing/2014/main" id="{62673F3E-1C1B-7CB6-6083-FF678E812C7E}"/>
              </a:ext>
            </a:extLst>
          </p:cNvPr>
          <p:cNvSpPr>
            <a:spLocks noGrp="1" noChangeArrowheads="1"/>
          </p:cNvSpPr>
          <p:nvPr>
            <p:ph idx="1"/>
          </p:nvPr>
        </p:nvSpPr>
        <p:spPr>
          <a:xfrm>
            <a:off x="271849" y="1600201"/>
            <a:ext cx="9687697" cy="5141913"/>
          </a:xfrm>
        </p:spPr>
        <p:txBody>
          <a:bodyPr>
            <a:normAutofit/>
          </a:bodyPr>
          <a:lstStyle/>
          <a:p>
            <a:r>
              <a:rPr lang="cs-CZ" altLang="cs-CZ" sz="2800" i="1" dirty="0">
                <a:latin typeface="Arial Narrow" panose="020B0606020202030204" pitchFamily="34" charset="0"/>
              </a:rPr>
              <a:t>SD </a:t>
            </a:r>
            <a:r>
              <a:rPr lang="cs-CZ" altLang="cs-CZ" sz="2800" b="0" i="1" dirty="0">
                <a:latin typeface="Arial Narrow" panose="020B0606020202030204" pitchFamily="34" charset="0"/>
              </a:rPr>
              <a:t>dále uvedl, že užitečný účinek práv přiznaných občanům Unie článkem 21 odst. 1 SFEU, zejména práva vést v hostitelském členském státě běžný rodinný život, za přítomnosti jejich rodinných příslušníků, vyžaduje, aby občan nacházející se v takové situaci, v jaké se nachází P. N. </a:t>
            </a:r>
            <a:r>
              <a:rPr lang="cs-CZ" altLang="cs-CZ" sz="2800" b="0" i="1" dirty="0" err="1">
                <a:latin typeface="Arial Narrow" panose="020B0606020202030204" pitchFamily="34" charset="0"/>
              </a:rPr>
              <a:t>Ormazabal</a:t>
            </a:r>
            <a:r>
              <a:rPr lang="cs-CZ" altLang="cs-CZ" sz="2800" b="0" i="1" dirty="0">
                <a:latin typeface="Arial Narrow" panose="020B0606020202030204" pitchFamily="34" charset="0"/>
              </a:rPr>
              <a:t>, mohl nadále mít v hostitelském členském státě toto právo poté, co vedle svého původního občanství nabyl státní občanství hostitelského členského státu, a aby si zejména mohl vybudovat rodinný život se svým manželem či manželkou, kteří jsou státními příslušníky třetího státu, tím, že bude posledně jmenovaným přiznáno odvozené právo pobytu.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a:extLst>
              <a:ext uri="{FF2B5EF4-FFF2-40B4-BE49-F238E27FC236}">
                <a16:creationId xmlns:a16="http://schemas.microsoft.com/office/drawing/2014/main" id="{EFE27878-8CED-28AC-48C4-2DF8BBD6AB35}"/>
              </a:ext>
            </a:extLst>
          </p:cNvPr>
          <p:cNvSpPr>
            <a:spLocks noGrp="1" noChangeArrowheads="1"/>
          </p:cNvSpPr>
          <p:nvPr>
            <p:ph type="title"/>
          </p:nvPr>
        </p:nvSpPr>
        <p:spPr>
          <a:xfrm>
            <a:off x="647699" y="271850"/>
            <a:ext cx="10706099" cy="976182"/>
          </a:xfrm>
        </p:spPr>
        <p:txBody>
          <a:bodyPr/>
          <a:lstStyle/>
          <a:p>
            <a:pPr algn="ctr"/>
            <a:r>
              <a:rPr lang="cs-CZ" altLang="cs-CZ" dirty="0">
                <a:latin typeface="Arial Narrow" panose="020B0606020202030204" pitchFamily="34" charset="0"/>
              </a:rPr>
              <a:t>Právo EU a </a:t>
            </a:r>
            <a:r>
              <a:rPr lang="cs-CZ" altLang="cs-CZ" b="1" dirty="0">
                <a:latin typeface="Arial Narrow" panose="020B0606020202030204" pitchFamily="34" charset="0"/>
              </a:rPr>
              <a:t>občané třetích zemí </a:t>
            </a:r>
            <a:br>
              <a:rPr lang="cs-CZ" altLang="cs-CZ" dirty="0">
                <a:latin typeface="Arial Narrow" panose="020B0606020202030204" pitchFamily="34" charset="0"/>
              </a:rPr>
            </a:br>
            <a:r>
              <a:rPr lang="cs-CZ" altLang="cs-CZ" dirty="0">
                <a:latin typeface="Arial Narrow" panose="020B0606020202030204" pitchFamily="34" charset="0"/>
              </a:rPr>
              <a:t> dlouhodobě uvnitř EU</a:t>
            </a:r>
          </a:p>
        </p:txBody>
      </p:sp>
      <p:sp>
        <p:nvSpPr>
          <p:cNvPr id="119811" name="Zástupný obsah 2">
            <a:extLst>
              <a:ext uri="{FF2B5EF4-FFF2-40B4-BE49-F238E27FC236}">
                <a16:creationId xmlns:a16="http://schemas.microsoft.com/office/drawing/2014/main" id="{3528216F-78A3-7866-2EAC-6D538D26AB3F}"/>
              </a:ext>
            </a:extLst>
          </p:cNvPr>
          <p:cNvSpPr>
            <a:spLocks noGrp="1" noChangeArrowheads="1"/>
          </p:cNvSpPr>
          <p:nvPr>
            <p:ph idx="1"/>
          </p:nvPr>
        </p:nvSpPr>
        <p:spPr>
          <a:xfrm>
            <a:off x="321276" y="1557338"/>
            <a:ext cx="10238774" cy="5300662"/>
          </a:xfrm>
        </p:spPr>
        <p:txBody>
          <a:bodyPr/>
          <a:lstStyle/>
          <a:p>
            <a:r>
              <a:rPr lang="cs-CZ" altLang="cs-CZ" sz="2800" b="0" dirty="0">
                <a:latin typeface="Arial Narrow" panose="020B0606020202030204" pitchFamily="34" charset="0"/>
                <a:ea typeface="Calibri" panose="020F0502020204030204" pitchFamily="34" charset="0"/>
                <a:cs typeface="Times New Roman" panose="02020603050405020304" pitchFamily="18" charset="0"/>
              </a:rPr>
              <a:t>Předpisy EU se v současné době vztahují na určité kategorie státních příslušníků třetích zemí, kteří již pobývají v EU, aniž by byli rodinnými příslušníky migrujícího občana EU, a poskytují jim preferenční zacházení oproti státním příslušníkům třetích zemí, kteří do EU vstupují poprvé. </a:t>
            </a:r>
          </a:p>
          <a:p>
            <a:r>
              <a:rPr lang="cs-CZ" altLang="cs-CZ" sz="2800" dirty="0">
                <a:latin typeface="Arial Narrow" panose="020B0606020202030204" pitchFamily="34" charset="0"/>
                <a:ea typeface="Calibri" panose="020F0502020204030204" pitchFamily="34" charset="0"/>
                <a:cs typeface="Times New Roman" panose="02020603050405020304" pitchFamily="18" charset="0"/>
              </a:rPr>
              <a:t>Směrnice 2003/109/ES </a:t>
            </a:r>
            <a:r>
              <a:rPr lang="cs-CZ" altLang="cs-CZ" sz="2800" b="0" dirty="0">
                <a:latin typeface="Arial Narrow" panose="020B0606020202030204" pitchFamily="34" charset="0"/>
                <a:ea typeface="Calibri" panose="020F0502020204030204" pitchFamily="34" charset="0"/>
                <a:cs typeface="Times New Roman" panose="02020603050405020304" pitchFamily="18" charset="0"/>
              </a:rPr>
              <a:t>o právním postavení státních příslušníků třetích zemí, kteří jsou dlouhodobě pobývajícími rezidenty se zaměřuje na dlouhodobě pobývající rezidenty ze třetích zemí, kteří </a:t>
            </a:r>
            <a:r>
              <a:rPr lang="cs-CZ" altLang="cs-CZ" sz="2800" b="0" u="sng" dirty="0">
                <a:latin typeface="Arial Narrow" panose="020B0606020202030204" pitchFamily="34" charset="0"/>
                <a:ea typeface="Calibri" panose="020F0502020204030204" pitchFamily="34" charset="0"/>
                <a:cs typeface="Times New Roman" panose="02020603050405020304" pitchFamily="18" charset="0"/>
              </a:rPr>
              <a:t>mohou požádat o povolení k pobytu ve druhém členském státě až </a:t>
            </a:r>
            <a:r>
              <a:rPr lang="cs-CZ" altLang="cs-CZ" sz="2800" b="0" i="1" u="sng" dirty="0">
                <a:latin typeface="Arial Narrow" panose="020B0606020202030204" pitchFamily="34" charset="0"/>
                <a:ea typeface="Calibri" panose="020F0502020204030204" pitchFamily="34" charset="0"/>
                <a:cs typeface="Times New Roman" panose="02020603050405020304" pitchFamily="18" charset="0"/>
              </a:rPr>
              <a:t>poté, co získali status dlouhodobého pobytu v prvním členském státě, tj. po 5 letech</a:t>
            </a:r>
            <a:r>
              <a:rPr lang="cs-CZ" altLang="cs-CZ" sz="2800" b="0" i="1" dirty="0">
                <a:latin typeface="Arial Narrow" panose="020B0606020202030204" pitchFamily="34" charset="0"/>
                <a:ea typeface="Calibri" panose="020F0502020204030204" pitchFamily="34" charset="0"/>
                <a:cs typeface="Times New Roman" panose="02020603050405020304" pitchFamily="18" charset="0"/>
              </a:rPr>
              <a:t>. </a:t>
            </a:r>
          </a:p>
          <a:p>
            <a:pPr lvl="1"/>
            <a:r>
              <a:rPr lang="cs-CZ" altLang="cs-CZ" sz="2400" dirty="0">
                <a:latin typeface="Arial Narrow" panose="020B0606020202030204" pitchFamily="34" charset="0"/>
                <a:ea typeface="Calibri" panose="020F0502020204030204" pitchFamily="34" charset="0"/>
                <a:cs typeface="Times New Roman" panose="02020603050405020304" pitchFamily="18" charset="0"/>
              </a:rPr>
              <a:t>Státní příslušníci zemí mimo EU musí prokázat, že mají stálý a pravidelný příjem na živobytí pro sebe i svou rodinu a že mají zdravotní pojištění.</a:t>
            </a:r>
          </a:p>
          <a:p>
            <a:endParaRPr lang="cs-CZ" altLang="cs-CZ" dirty="0">
              <a:ea typeface="Calibri" panose="020F0502020204030204" pitchFamily="34"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a:extLst>
              <a:ext uri="{FF2B5EF4-FFF2-40B4-BE49-F238E27FC236}">
                <a16:creationId xmlns:a16="http://schemas.microsoft.com/office/drawing/2014/main" id="{F98173E1-157B-E112-7B2C-301CE49F8687}"/>
              </a:ext>
            </a:extLst>
          </p:cNvPr>
          <p:cNvSpPr>
            <a:spLocks noGrp="1" noChangeArrowheads="1"/>
          </p:cNvSpPr>
          <p:nvPr>
            <p:ph type="title"/>
          </p:nvPr>
        </p:nvSpPr>
        <p:spPr>
          <a:xfrm>
            <a:off x="647699" y="259492"/>
            <a:ext cx="10706099" cy="963827"/>
          </a:xfrm>
        </p:spPr>
        <p:txBody>
          <a:bodyPr/>
          <a:lstStyle/>
          <a:p>
            <a:pPr algn="ctr"/>
            <a:r>
              <a:rPr lang="cs-CZ" altLang="cs-CZ" dirty="0">
                <a:latin typeface="Arial Narrow" panose="020B0606020202030204" pitchFamily="34" charset="0"/>
              </a:rPr>
              <a:t>Právo EU a občané třetích zemí </a:t>
            </a:r>
            <a:br>
              <a:rPr lang="cs-CZ" altLang="cs-CZ" dirty="0">
                <a:latin typeface="Arial Narrow" panose="020B0606020202030204" pitchFamily="34" charset="0"/>
              </a:rPr>
            </a:br>
            <a:r>
              <a:rPr lang="cs-CZ" altLang="cs-CZ" dirty="0">
                <a:latin typeface="Arial Narrow" panose="020B0606020202030204" pitchFamily="34" charset="0"/>
              </a:rPr>
              <a:t> dlouhodobě uvnitř EU</a:t>
            </a:r>
            <a:endParaRPr lang="cs-CZ" altLang="cs-CZ" dirty="0"/>
          </a:p>
        </p:txBody>
      </p:sp>
      <p:sp>
        <p:nvSpPr>
          <p:cNvPr id="120835" name="Zástupný obsah 2">
            <a:extLst>
              <a:ext uri="{FF2B5EF4-FFF2-40B4-BE49-F238E27FC236}">
                <a16:creationId xmlns:a16="http://schemas.microsoft.com/office/drawing/2014/main" id="{2E77962D-B5EA-9A42-F7B5-7C82FBF121FC}"/>
              </a:ext>
            </a:extLst>
          </p:cNvPr>
          <p:cNvSpPr>
            <a:spLocks noGrp="1" noChangeArrowheads="1"/>
          </p:cNvSpPr>
          <p:nvPr>
            <p:ph idx="1"/>
          </p:nvPr>
        </p:nvSpPr>
        <p:spPr>
          <a:xfrm>
            <a:off x="247136" y="1223320"/>
            <a:ext cx="10342606" cy="5634680"/>
          </a:xfrm>
        </p:spPr>
        <p:txBody>
          <a:bodyPr>
            <a:normAutofit lnSpcReduction="10000"/>
          </a:bodyPr>
          <a:lstStyle/>
          <a:p>
            <a:pPr lvl="1"/>
            <a:r>
              <a:rPr lang="cs-CZ" altLang="cs-CZ" sz="2400" dirty="0">
                <a:latin typeface="Arial Narrow" panose="020B0606020202030204" pitchFamily="34" charset="0"/>
                <a:ea typeface="Calibri" panose="020F0502020204030204" pitchFamily="34" charset="0"/>
                <a:cs typeface="Times New Roman" panose="02020603050405020304" pitchFamily="18" charset="0"/>
              </a:rPr>
              <a:t>Orgány mohou zamítnout udělení postavení rezidenta kvůli veřejnému pořádku nebo veřejné bezpečnosti, ale ne z ekonomických důvodů.</a:t>
            </a:r>
          </a:p>
          <a:p>
            <a:pPr lvl="1"/>
            <a:r>
              <a:rPr lang="cs-CZ" altLang="cs-CZ" sz="2400" b="1" dirty="0">
                <a:latin typeface="Arial Narrow" panose="020B0606020202030204" pitchFamily="34" charset="0"/>
                <a:ea typeface="Calibri" panose="020F0502020204030204" pitchFamily="34" charset="0"/>
                <a:cs typeface="Times New Roman" panose="02020603050405020304" pitchFamily="18" charset="0"/>
              </a:rPr>
              <a:t>S dlouhodobě pobývajícími rezidenty je zacházeno stejně jako se státními příslušníky země v oblastech, jako je zaměstnání, vzdělávání, sociální zabezpečení, zdanění a svoboda sdružování.</a:t>
            </a:r>
            <a:r>
              <a:rPr lang="cs-CZ" altLang="cs-CZ" sz="2400" dirty="0">
                <a:latin typeface="Arial Narrow" panose="020B0606020202030204" pitchFamily="34" charset="0"/>
                <a:ea typeface="Calibri" panose="020F0502020204030204" pitchFamily="34" charset="0"/>
                <a:cs typeface="Times New Roman" panose="02020603050405020304" pitchFamily="18" charset="0"/>
              </a:rPr>
              <a:t> Nicméně v některých případech země EU mohou omezit rovné zacházení.</a:t>
            </a:r>
          </a:p>
          <a:p>
            <a:pPr lvl="1"/>
            <a:r>
              <a:rPr lang="cs-CZ" altLang="cs-CZ" sz="2400" dirty="0">
                <a:latin typeface="Arial Narrow" panose="020B0606020202030204" pitchFamily="34" charset="0"/>
                <a:ea typeface="Calibri" panose="020F0502020204030204" pitchFamily="34" charset="0"/>
                <a:cs typeface="Times New Roman" panose="02020603050405020304" pitchFamily="18" charset="0"/>
              </a:rPr>
              <a:t>Dlouhodobě pobývající rezidenti se mohou přestěhovat, aby žili, pracovali nebo studovali v jiné zemi EU po dobu delší než 3 měsíce, pokud splňují určité podmínky. Mohou je doprovázet jejich rodinní příslušníci.</a:t>
            </a:r>
          </a:p>
          <a:p>
            <a:pPr lvl="2"/>
            <a:r>
              <a:rPr lang="cs-CZ" altLang="cs-CZ" sz="2400" dirty="0">
                <a:latin typeface="Arial Narrow" panose="020B0606020202030204" pitchFamily="34" charset="0"/>
                <a:ea typeface="Calibri" panose="020F0502020204030204" pitchFamily="34" charset="0"/>
                <a:cs typeface="Times New Roman" panose="02020603050405020304" pitchFamily="18" charset="0"/>
              </a:rPr>
              <a:t>Více viz: </a:t>
            </a:r>
            <a:r>
              <a:rPr lang="cs-CZ" altLang="cs-CZ" sz="2400" b="1" dirty="0">
                <a:latin typeface="Arial Narrow" panose="020B0606020202030204" pitchFamily="34" charset="0"/>
                <a:ea typeface="Calibri" panose="020F0502020204030204" pitchFamily="34" charset="0"/>
                <a:cs typeface="Times New Roman" panose="02020603050405020304" pitchFamily="18" charset="0"/>
              </a:rPr>
              <a:t>https://ec.europa.eu/immigration/index_en</a:t>
            </a:r>
          </a:p>
          <a:p>
            <a:pPr lvl="1"/>
            <a:r>
              <a:rPr lang="cs-CZ" altLang="cs-CZ" sz="2400" dirty="0">
                <a:latin typeface="Arial Narrow" panose="020B0606020202030204" pitchFamily="34" charset="0"/>
                <a:ea typeface="Calibri" panose="020F0502020204030204" pitchFamily="34" charset="0"/>
                <a:cs typeface="Times New Roman" panose="02020603050405020304" pitchFamily="18" charset="0"/>
              </a:rPr>
              <a:t>Tyto právní předpisy se nevztahují na některé kategorie st. příslušníků zemí mimo EU (např. studenti, dočasné au pair nebo sezónní pracovníci).</a:t>
            </a:r>
          </a:p>
          <a:p>
            <a:pPr lvl="1"/>
            <a:r>
              <a:rPr lang="cs-CZ" altLang="cs-CZ" sz="2400" dirty="0">
                <a:latin typeface="Arial Narrow" panose="020B0606020202030204" pitchFamily="34" charset="0"/>
                <a:ea typeface="Calibri" panose="020F0502020204030204" pitchFamily="34" charset="0"/>
                <a:cs typeface="Times New Roman" panose="02020603050405020304" pitchFamily="18" charset="0"/>
              </a:rPr>
              <a:t>V roce 2011 byla směrnice pozměněna tak, aby se vztahovala i na občany zemí mimo EU, jako jsou uprchlíci nebo osoby bez státní příslušnosti, kteří požívají mezinárodní ochrany.</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a:extLst>
              <a:ext uri="{FF2B5EF4-FFF2-40B4-BE49-F238E27FC236}">
                <a16:creationId xmlns:a16="http://schemas.microsoft.com/office/drawing/2014/main" id="{25514D43-1D79-F302-0D4F-3C9D52C3C94B}"/>
              </a:ext>
            </a:extLst>
          </p:cNvPr>
          <p:cNvSpPr>
            <a:spLocks noGrp="1" noChangeArrowheads="1"/>
          </p:cNvSpPr>
          <p:nvPr>
            <p:ph type="title"/>
          </p:nvPr>
        </p:nvSpPr>
        <p:spPr>
          <a:xfrm>
            <a:off x="647699" y="370704"/>
            <a:ext cx="10706099" cy="889685"/>
          </a:xfrm>
        </p:spPr>
        <p:txBody>
          <a:bodyPr/>
          <a:lstStyle/>
          <a:p>
            <a:pPr algn="ctr"/>
            <a:r>
              <a:rPr lang="cs-CZ" altLang="cs-CZ" dirty="0">
                <a:latin typeface="Arial Narrow" panose="020B0606020202030204" pitchFamily="34" charset="0"/>
              </a:rPr>
              <a:t>Právo EU a občané třetích zemí </a:t>
            </a:r>
            <a:br>
              <a:rPr lang="cs-CZ" altLang="cs-CZ" dirty="0">
                <a:latin typeface="Arial Narrow" panose="020B0606020202030204" pitchFamily="34" charset="0"/>
              </a:rPr>
            </a:br>
            <a:r>
              <a:rPr lang="cs-CZ" altLang="cs-CZ" dirty="0">
                <a:latin typeface="Arial Narrow" panose="020B0606020202030204" pitchFamily="34" charset="0"/>
              </a:rPr>
              <a:t> dlouhodobě uvnitř EU</a:t>
            </a:r>
            <a:endParaRPr lang="cs-CZ" altLang="cs-CZ" dirty="0"/>
          </a:p>
        </p:txBody>
      </p:sp>
      <p:sp>
        <p:nvSpPr>
          <p:cNvPr id="121859" name="Zástupný obsah 2">
            <a:extLst>
              <a:ext uri="{FF2B5EF4-FFF2-40B4-BE49-F238E27FC236}">
                <a16:creationId xmlns:a16="http://schemas.microsoft.com/office/drawing/2014/main" id="{35E12305-BD12-7D43-2DB8-8D77A981116C}"/>
              </a:ext>
            </a:extLst>
          </p:cNvPr>
          <p:cNvSpPr>
            <a:spLocks noGrp="1" noChangeArrowheads="1"/>
          </p:cNvSpPr>
          <p:nvPr>
            <p:ph idx="1"/>
          </p:nvPr>
        </p:nvSpPr>
        <p:spPr>
          <a:xfrm>
            <a:off x="308919" y="1484314"/>
            <a:ext cx="10251131" cy="5329237"/>
          </a:xfrm>
        </p:spPr>
        <p:txBody>
          <a:bodyPr/>
          <a:lstStyle/>
          <a:p>
            <a:r>
              <a:rPr lang="cs-CZ" altLang="cs-CZ" sz="2800" dirty="0">
                <a:latin typeface="Arial Narrow" panose="020B0606020202030204" pitchFamily="34" charset="0"/>
                <a:ea typeface="Calibri" panose="020F0502020204030204" pitchFamily="34" charset="0"/>
                <a:cs typeface="Times New Roman" panose="02020603050405020304" pitchFamily="18" charset="0"/>
              </a:rPr>
              <a:t>Směrnice 2009/50/ES  </a:t>
            </a:r>
            <a:r>
              <a:rPr lang="cs-CZ" altLang="cs-CZ" sz="2800" b="0" dirty="0">
                <a:latin typeface="Arial Narrow" panose="020B0606020202030204" pitchFamily="34" charset="0"/>
                <a:ea typeface="Calibri" panose="020F0502020204030204" pitchFamily="34" charset="0"/>
                <a:cs typeface="Times New Roman" panose="02020603050405020304" pitchFamily="18" charset="0"/>
              </a:rPr>
              <a:t>o podmínkách pro vstup a pobyt státních příslušníků třetích zemí za účelem výkonu zaměstnání vyžadujícího vysokou kvalifikaci se týká vysoce kvalifikovaných pracovníků: jakmile získají modrou kartu v prvním členském státě bydliště, může jim být povoleno přesunout se do druhého členského státu po 18 měsících. Musí však požádat o druhou modrou kartu ve druhém členském státě, kde musí splňovat stejné podmínky, jaké byly požadovány v prvním. </a:t>
            </a:r>
          </a:p>
          <a:p>
            <a:r>
              <a:rPr lang="cs-CZ" altLang="cs-CZ" sz="2800" dirty="0">
                <a:latin typeface="Arial Narrow" panose="020B0606020202030204" pitchFamily="34" charset="0"/>
                <a:ea typeface="Calibri" panose="020F0502020204030204" pitchFamily="34" charset="0"/>
                <a:cs typeface="Times New Roman" panose="02020603050405020304" pitchFamily="18" charset="0"/>
              </a:rPr>
              <a:t>Směrnice 2005/71/ES a směrnice 2004/114/ES </a:t>
            </a:r>
            <a:r>
              <a:rPr lang="cs-CZ" altLang="cs-CZ" sz="2800" b="0" dirty="0">
                <a:latin typeface="Arial Narrow" panose="020B0606020202030204" pitchFamily="34" charset="0"/>
                <a:ea typeface="Calibri" panose="020F0502020204030204" pitchFamily="34" charset="0"/>
                <a:cs typeface="Times New Roman" panose="02020603050405020304" pitchFamily="18" charset="0"/>
              </a:rPr>
              <a:t>se zaměřují na výzkumné pracovníky a studenty: i oni musí požádat o druhé povolení pro pobyt přesahující tři měsíce v druhém členském státě.</a:t>
            </a:r>
          </a:p>
          <a:p>
            <a:r>
              <a:rPr lang="cs-CZ" altLang="cs-CZ" sz="2800" b="0" dirty="0">
                <a:latin typeface="Arial Narrow" panose="020B0606020202030204" pitchFamily="34" charset="0"/>
                <a:ea typeface="Calibri" panose="020F0502020204030204" pitchFamily="34" charset="0"/>
                <a:cs typeface="Times New Roman" panose="02020603050405020304" pitchFamily="18" charset="0"/>
              </a:rPr>
              <a:t>Vice viz: </a:t>
            </a:r>
            <a:r>
              <a:rPr lang="cs-CZ" altLang="cs-CZ" sz="2400" b="0" dirty="0">
                <a:latin typeface="Arial Narrow" panose="020B0606020202030204" pitchFamily="34" charset="0"/>
                <a:ea typeface="Calibri" panose="020F0502020204030204" pitchFamily="34" charset="0"/>
                <a:cs typeface="Times New Roman" panose="02020603050405020304" pitchFamily="18" charset="0"/>
              </a:rPr>
              <a:t>https://www.europarl.europa.eu/factsheets/cs/sheet/152/pristehovalecka-politika</a:t>
            </a:r>
            <a:endParaRPr lang="cs-CZ" altLang="cs-CZ" sz="2800" b="0" dirty="0">
              <a:latin typeface="Arial Narrow" panose="020B0606020202030204" pitchFamily="34" charset="0"/>
              <a:ea typeface="Calibri" panose="020F0502020204030204" pitchFamily="34" charset="0"/>
              <a:cs typeface="Times New Roman" panose="02020603050405020304" pitchFamily="18" charset="0"/>
            </a:endParaRPr>
          </a:p>
          <a:p>
            <a:endParaRPr lang="cs-CZ" altLang="cs-CZ" dirty="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1876920A-DA9F-DA9E-500F-4ADC71D27D73}"/>
              </a:ext>
            </a:extLst>
          </p:cNvPr>
          <p:cNvSpPr>
            <a:spLocks noGrp="1" noChangeArrowheads="1"/>
          </p:cNvSpPr>
          <p:nvPr>
            <p:ph type="title"/>
          </p:nvPr>
        </p:nvSpPr>
        <p:spPr/>
        <p:txBody>
          <a:bodyPr/>
          <a:lstStyle/>
          <a:p>
            <a:pPr algn="ctr"/>
            <a:r>
              <a:rPr lang="cs-CZ" altLang="cs-CZ" sz="4400">
                <a:latin typeface="Arial Narrow" panose="020B0606020202030204" pitchFamily="34" charset="0"/>
              </a:rPr>
              <a:t>O jaké „volné pohyby“ a „práva“ jde? </a:t>
            </a:r>
          </a:p>
        </p:txBody>
      </p:sp>
      <p:sp>
        <p:nvSpPr>
          <p:cNvPr id="16387" name="Zástupný symbol pro obsah 2">
            <a:extLst>
              <a:ext uri="{FF2B5EF4-FFF2-40B4-BE49-F238E27FC236}">
                <a16:creationId xmlns:a16="http://schemas.microsoft.com/office/drawing/2014/main" id="{37057FCF-9EAB-536E-C722-C73F6D92B024}"/>
              </a:ext>
            </a:extLst>
          </p:cNvPr>
          <p:cNvSpPr>
            <a:spLocks noGrp="1" noChangeArrowheads="1"/>
          </p:cNvSpPr>
          <p:nvPr>
            <p:ph idx="1"/>
          </p:nvPr>
        </p:nvSpPr>
        <p:spPr>
          <a:xfrm>
            <a:off x="441158" y="1484313"/>
            <a:ext cx="10118892" cy="5257800"/>
          </a:xfrm>
        </p:spPr>
        <p:txBody>
          <a:bodyPr>
            <a:normAutofit fontScale="55000" lnSpcReduction="20000"/>
          </a:bodyPr>
          <a:lstStyle/>
          <a:p>
            <a:r>
              <a:rPr lang="cs-CZ" altLang="cs-CZ" sz="4900" dirty="0">
                <a:latin typeface="Arial Narrow" panose="020B0606020202030204" pitchFamily="34" charset="0"/>
              </a:rPr>
              <a:t>Volný pohyb (a pobyt) </a:t>
            </a:r>
            <a:r>
              <a:rPr lang="cs-CZ" altLang="cs-CZ" sz="4900" dirty="0">
                <a:solidFill>
                  <a:srgbClr val="FF0000"/>
                </a:solidFill>
                <a:latin typeface="Arial Narrow" panose="020B0606020202030204" pitchFamily="34" charset="0"/>
              </a:rPr>
              <a:t>osob-občanů EU </a:t>
            </a:r>
            <a:r>
              <a:rPr lang="cs-CZ" altLang="cs-CZ" sz="4900" dirty="0">
                <a:latin typeface="Arial Narrow" panose="020B0606020202030204" pitchFamily="34" charset="0"/>
              </a:rPr>
              <a:t>(mimo-pracovní/podnikatelský účel).</a:t>
            </a:r>
          </a:p>
          <a:p>
            <a:r>
              <a:rPr lang="cs-CZ" altLang="cs-CZ" sz="4900" dirty="0">
                <a:latin typeface="Arial Narrow" panose="020B0606020202030204" pitchFamily="34" charset="0"/>
              </a:rPr>
              <a:t>Volný pohyb (a pobyt) </a:t>
            </a:r>
            <a:r>
              <a:rPr lang="cs-CZ" altLang="cs-CZ" sz="4900" dirty="0">
                <a:solidFill>
                  <a:srgbClr val="00B050"/>
                </a:solidFill>
                <a:latin typeface="Arial Narrow" panose="020B0606020202030204" pitchFamily="34" charset="0"/>
              </a:rPr>
              <a:t>osob-pracovníků EU </a:t>
            </a:r>
            <a:r>
              <a:rPr lang="cs-CZ" altLang="cs-CZ" sz="4900" dirty="0">
                <a:latin typeface="Arial Narrow" panose="020B0606020202030204" pitchFamily="34" charset="0"/>
              </a:rPr>
              <a:t>(za účelem zaměstnání).</a:t>
            </a:r>
          </a:p>
          <a:p>
            <a:r>
              <a:rPr lang="cs-CZ" altLang="cs-CZ" sz="4900" dirty="0">
                <a:latin typeface="Arial Narrow" panose="020B0606020202030204" pitchFamily="34" charset="0"/>
              </a:rPr>
              <a:t>Volný pohyb nezaměstnaných osob-občanů EU (hledajících práci v jiném členském státě).</a:t>
            </a:r>
          </a:p>
          <a:p>
            <a:r>
              <a:rPr lang="cs-CZ" altLang="cs-CZ" sz="4900" dirty="0">
                <a:latin typeface="Arial Narrow" panose="020B0606020202030204" pitchFamily="34" charset="0"/>
              </a:rPr>
              <a:t>Volný pohyb rodinných příslušníků-občanů EU osob migrujících. </a:t>
            </a:r>
          </a:p>
          <a:p>
            <a:r>
              <a:rPr lang="cs-CZ" altLang="cs-CZ" sz="4900" dirty="0">
                <a:latin typeface="Arial Narrow" panose="020B0606020202030204" pitchFamily="34" charset="0"/>
              </a:rPr>
              <a:t>Volný pohyb rodinných příslušníků-občanů třetích států osob migrujících. </a:t>
            </a:r>
          </a:p>
          <a:p>
            <a:r>
              <a:rPr lang="cs-CZ" altLang="cs-CZ" sz="4900" dirty="0">
                <a:latin typeface="Arial Narrow" panose="020B0606020202030204" pitchFamily="34" charset="0"/>
              </a:rPr>
              <a:t>Návrat z (výše uvedených typů migrace) do domovské členské země EU. </a:t>
            </a:r>
          </a:p>
          <a:p>
            <a:r>
              <a:rPr lang="cs-CZ" altLang="cs-CZ" sz="4900" dirty="0">
                <a:latin typeface="Arial Narrow" panose="020B0606020202030204" pitchFamily="34" charset="0"/>
              </a:rPr>
              <a:t>Právo opustit vlastní členský stát. </a:t>
            </a:r>
          </a:p>
          <a:p>
            <a:r>
              <a:rPr lang="cs-CZ" altLang="cs-CZ" sz="4900" i="1" dirty="0">
                <a:latin typeface="Arial Narrow" panose="020B0606020202030204" pitchFamily="34" charset="0"/>
              </a:rPr>
              <a:t>Pozor: odlišit od přesídlení OSVČ a podnikajících PO = svoboda usazování! </a:t>
            </a:r>
          </a:p>
          <a:p>
            <a:endParaRPr lang="cs-CZ" altLang="cs-CZ"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Nadpis 1">
            <a:extLst>
              <a:ext uri="{FF2B5EF4-FFF2-40B4-BE49-F238E27FC236}">
                <a16:creationId xmlns:a16="http://schemas.microsoft.com/office/drawing/2014/main" id="{F274CD76-1F43-D78A-CD59-E61970DD75B5}"/>
              </a:ext>
            </a:extLst>
          </p:cNvPr>
          <p:cNvSpPr>
            <a:spLocks noGrp="1" noChangeArrowheads="1"/>
          </p:cNvSpPr>
          <p:nvPr>
            <p:ph type="title"/>
          </p:nvPr>
        </p:nvSpPr>
        <p:spPr>
          <a:xfrm>
            <a:off x="647699" y="358346"/>
            <a:ext cx="10706099" cy="1227065"/>
          </a:xfrm>
        </p:spPr>
        <p:txBody>
          <a:bodyPr/>
          <a:lstStyle/>
          <a:p>
            <a:pPr algn="ctr"/>
            <a:r>
              <a:rPr lang="fr-FR" altLang="cs-CZ" dirty="0">
                <a:latin typeface="Arial Narrow" panose="020B0606020202030204" pitchFamily="34" charset="0"/>
              </a:rPr>
              <a:t>C-664/23 </a:t>
            </a:r>
            <a:r>
              <a:rPr lang="fr-FR" altLang="cs-CZ" i="1" dirty="0">
                <a:latin typeface="Arial Narrow" panose="020B0606020202030204" pitchFamily="34" charset="0"/>
              </a:rPr>
              <a:t>Caisse d’allocations familiales des Hauts-de-Seine</a:t>
            </a:r>
            <a:endParaRPr lang="cs-CZ" altLang="cs-CZ" i="1" dirty="0">
              <a:latin typeface="Arial Narrow" panose="020B0606020202030204" pitchFamily="34" charset="0"/>
            </a:endParaRPr>
          </a:p>
        </p:txBody>
      </p:sp>
      <p:sp>
        <p:nvSpPr>
          <p:cNvPr id="122883" name="Zástupný obsah 2">
            <a:extLst>
              <a:ext uri="{FF2B5EF4-FFF2-40B4-BE49-F238E27FC236}">
                <a16:creationId xmlns:a16="http://schemas.microsoft.com/office/drawing/2014/main" id="{9D9CBCDF-19AB-80DA-E287-B6F23B4D55C8}"/>
              </a:ext>
            </a:extLst>
          </p:cNvPr>
          <p:cNvSpPr>
            <a:spLocks noGrp="1" noChangeArrowheads="1"/>
          </p:cNvSpPr>
          <p:nvPr>
            <p:ph idx="1"/>
          </p:nvPr>
        </p:nvSpPr>
        <p:spPr>
          <a:xfrm>
            <a:off x="247135" y="1484313"/>
            <a:ext cx="10420865" cy="5257800"/>
          </a:xfrm>
        </p:spPr>
        <p:txBody>
          <a:bodyPr>
            <a:normAutofit/>
          </a:bodyPr>
          <a:lstStyle/>
          <a:p>
            <a:r>
              <a:rPr lang="cs-CZ" altLang="cs-CZ" sz="2500" dirty="0">
                <a:latin typeface="Arial Narrow" panose="020B0606020202030204" pitchFamily="34" charset="0"/>
              </a:rPr>
              <a:t>Případ Arména ve Francii: </a:t>
            </a:r>
            <a:r>
              <a:rPr lang="cs-CZ" altLang="cs-CZ" sz="2500" b="0" dirty="0">
                <a:latin typeface="Arial Narrow" panose="020B0606020202030204" pitchFamily="34" charset="0"/>
              </a:rPr>
              <a:t>v roce 2008 nelegálně vstoupil na území FR s manželkou a 2 dětmi. Další dítě se jim narodilo již ve FR, kde otec získal dočasnou pobytovou kartu umožňující ve FR pracovat. </a:t>
            </a:r>
          </a:p>
          <a:p>
            <a:r>
              <a:rPr lang="cs-CZ" altLang="cs-CZ" sz="2500" b="0" dirty="0">
                <a:latin typeface="Arial Narrow" panose="020B0606020202030204" pitchFamily="34" charset="0"/>
              </a:rPr>
              <a:t>V roce 2014 odmítly fr. úřady žádost o rodinné přídavky na všechny 3 děti, protože nepředložil dokumenty, že 2 děti vstoupily do FR legálně. </a:t>
            </a:r>
          </a:p>
          <a:p>
            <a:r>
              <a:rPr lang="cs-CZ" altLang="cs-CZ" sz="2500" dirty="0">
                <a:latin typeface="Arial Narrow" panose="020B0606020202030204" pitchFamily="34" charset="0"/>
              </a:rPr>
              <a:t>SD</a:t>
            </a:r>
            <a:r>
              <a:rPr lang="cs-CZ" altLang="cs-CZ" sz="2500" b="0" dirty="0">
                <a:latin typeface="Arial Narrow" panose="020B0606020202030204" pitchFamily="34" charset="0"/>
              </a:rPr>
              <a:t>: </a:t>
            </a:r>
            <a:r>
              <a:rPr lang="cs-CZ" altLang="cs-CZ" sz="2500" b="0" i="1" u="sng" dirty="0">
                <a:latin typeface="Arial Narrow" panose="020B0606020202030204" pitchFamily="34" charset="0"/>
              </a:rPr>
              <a:t>je v rozporu s unijním právem</a:t>
            </a:r>
            <a:r>
              <a:rPr lang="cs-CZ" altLang="cs-CZ" sz="2500" b="0" i="1" dirty="0">
                <a:latin typeface="Arial Narrow" panose="020B0606020202030204" pitchFamily="34" charset="0"/>
              </a:rPr>
              <a:t>, pokud se pro nárok na rodinné dávky státních příslušníků třetích zemí, kteří oprávněně pobývají ve Francii, stanoví dodatečná podmínka, která spočívá v tom, že je třeba doložit oprávněný vstup dětí, na které jsou rodinné dávky požadovány, na francouzské území… Uložením takové podmínky se státními příslušníky třetích zemí zachází méně příznivě než se státními příslušníky hostitelského členského státu… Unijní právo stanoví rovné zacházení se státními příslušníky třetích zemí, kteří oprávněně pobývají na území členských států, a státními příslušníky daného státu. </a:t>
            </a:r>
          </a:p>
          <a:p>
            <a:endParaRPr lang="cs-CZ" altLang="cs-CZ"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28B61FE9-1E4A-C0BF-016F-1514C48B8D57}"/>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Volný pohyb pracovníků a </a:t>
            </a:r>
            <a:r>
              <a:rPr lang="cs-CZ" altLang="cs-CZ" b="1">
                <a:latin typeface="Arial Narrow" panose="020B0606020202030204" pitchFamily="34" charset="0"/>
              </a:rPr>
              <a:t>uznávání kvalifikace</a:t>
            </a:r>
          </a:p>
        </p:txBody>
      </p:sp>
      <p:sp>
        <p:nvSpPr>
          <p:cNvPr id="123907" name="Rectangle 3">
            <a:extLst>
              <a:ext uri="{FF2B5EF4-FFF2-40B4-BE49-F238E27FC236}">
                <a16:creationId xmlns:a16="http://schemas.microsoft.com/office/drawing/2014/main" id="{733DE8EE-613F-3CD7-AFD4-9303D3B89085}"/>
              </a:ext>
            </a:extLst>
          </p:cNvPr>
          <p:cNvSpPr>
            <a:spLocks noGrp="1" noChangeArrowheads="1"/>
          </p:cNvSpPr>
          <p:nvPr>
            <p:ph type="body" idx="1"/>
          </p:nvPr>
        </p:nvSpPr>
        <p:spPr>
          <a:xfrm>
            <a:off x="197708" y="1600200"/>
            <a:ext cx="10241694" cy="5029200"/>
          </a:xfrm>
        </p:spPr>
        <p:txBody>
          <a:bodyPr>
            <a:normAutofit fontScale="85000" lnSpcReduction="10000"/>
          </a:bodyPr>
          <a:lstStyle/>
          <a:p>
            <a:pPr eaLnBrk="1" hangingPunct="1"/>
            <a:r>
              <a:rPr lang="cs-CZ" altLang="cs-CZ" sz="3200" dirty="0">
                <a:latin typeface="Arial Narrow" panose="020B0606020202030204" pitchFamily="34" charset="0"/>
              </a:rPr>
              <a:t>Rozsudek SD C-330/03 </a:t>
            </a:r>
            <a:r>
              <a:rPr lang="cs-CZ" altLang="cs-CZ" sz="3200" i="1" dirty="0" err="1">
                <a:latin typeface="Arial Narrow" panose="020B0606020202030204" pitchFamily="34" charset="0"/>
              </a:rPr>
              <a:t>Colegio</a:t>
            </a:r>
            <a:r>
              <a:rPr lang="cs-CZ" altLang="cs-CZ" sz="3200" i="1" dirty="0">
                <a:latin typeface="Arial Narrow" panose="020B0606020202030204" pitchFamily="34" charset="0"/>
              </a:rPr>
              <a:t> de </a:t>
            </a:r>
            <a:r>
              <a:rPr lang="cs-CZ" altLang="cs-CZ" sz="3200" i="1" dirty="0" err="1">
                <a:latin typeface="Arial Narrow" panose="020B0606020202030204" pitchFamily="34" charset="0"/>
              </a:rPr>
              <a:t>Ingenieros</a:t>
            </a:r>
            <a:r>
              <a:rPr lang="cs-CZ" altLang="cs-CZ" sz="3200" i="1" dirty="0">
                <a:latin typeface="Arial Narrow" panose="020B0606020202030204" pitchFamily="34" charset="0"/>
              </a:rPr>
              <a:t> de </a:t>
            </a:r>
            <a:r>
              <a:rPr lang="cs-CZ" altLang="cs-CZ" sz="3200" i="1" dirty="0" err="1">
                <a:latin typeface="Arial Narrow" panose="020B0606020202030204" pitchFamily="34" charset="0"/>
              </a:rPr>
              <a:t>Caminos</a:t>
            </a:r>
            <a:r>
              <a:rPr lang="cs-CZ" altLang="cs-CZ" sz="3200" i="1" dirty="0">
                <a:latin typeface="Arial Narrow" panose="020B0606020202030204" pitchFamily="34" charset="0"/>
              </a:rPr>
              <a:t>, </a:t>
            </a:r>
            <a:r>
              <a:rPr lang="cs-CZ" altLang="cs-CZ" sz="3200" i="1" dirty="0" err="1">
                <a:latin typeface="Arial Narrow" panose="020B0606020202030204" pitchFamily="34" charset="0"/>
              </a:rPr>
              <a:t>Canales</a:t>
            </a:r>
            <a:r>
              <a:rPr lang="cs-CZ" altLang="cs-CZ" sz="3200" i="1" dirty="0">
                <a:latin typeface="Arial Narrow" panose="020B0606020202030204" pitchFamily="34" charset="0"/>
              </a:rPr>
              <a:t> i </a:t>
            </a:r>
            <a:r>
              <a:rPr lang="cs-CZ" altLang="cs-CZ" sz="3200" i="1" dirty="0" err="1">
                <a:latin typeface="Arial Narrow" panose="020B0606020202030204" pitchFamily="34" charset="0"/>
              </a:rPr>
              <a:t>Puertos</a:t>
            </a:r>
            <a:endParaRPr lang="cs-CZ" altLang="cs-CZ" sz="3200" i="1" dirty="0">
              <a:latin typeface="Arial Narrow" panose="020B0606020202030204" pitchFamily="34" charset="0"/>
            </a:endParaRPr>
          </a:p>
          <a:p>
            <a:pPr eaLnBrk="1" hangingPunct="1"/>
            <a:r>
              <a:rPr lang="cs-CZ" altLang="cs-CZ" sz="3200" b="0" dirty="0">
                <a:latin typeface="Arial Narrow" panose="020B0606020202030204" pitchFamily="34" charset="0"/>
              </a:rPr>
              <a:t>V Itálii diplomovaný stavební inženýr p. </a:t>
            </a:r>
            <a:r>
              <a:rPr lang="cs-CZ" altLang="cs-CZ" sz="3200" b="0" dirty="0" err="1">
                <a:latin typeface="Arial Narrow" panose="020B0606020202030204" pitchFamily="34" charset="0"/>
              </a:rPr>
              <a:t>Immo</a:t>
            </a:r>
            <a:r>
              <a:rPr lang="cs-CZ" altLang="cs-CZ" sz="3200" b="0" dirty="0">
                <a:latin typeface="Arial Narrow" panose="020B0606020202030204" pitchFamily="34" charset="0"/>
              </a:rPr>
              <a:t> chtěl vykonávat jako zaměstnanec profesi ve Španělsku. Vznikl spor o uznání dostatečnosti jeho kvalifikace. </a:t>
            </a:r>
            <a:r>
              <a:rPr lang="cs-CZ" altLang="cs-CZ" sz="3200" dirty="0">
                <a:latin typeface="Arial Narrow" panose="020B0606020202030204" pitchFamily="34" charset="0"/>
              </a:rPr>
              <a:t>SD</a:t>
            </a:r>
            <a:r>
              <a:rPr lang="cs-CZ" altLang="cs-CZ" sz="3200" b="0" dirty="0">
                <a:latin typeface="Arial Narrow" panose="020B0606020202030204" pitchFamily="34" charset="0"/>
              </a:rPr>
              <a:t> byl na základě předběžné otázky španělského soudu nucen interpretovat ustanovení směrnice ES č. 89/48 o obecném systému uznávání vysokoškolských diplomů</a:t>
            </a:r>
            <a:r>
              <a:rPr lang="cs-CZ" altLang="cs-CZ" sz="3200" dirty="0">
                <a:latin typeface="Arial Narrow" panose="020B0606020202030204" pitchFamily="34" charset="0"/>
              </a:rPr>
              <a:t>. </a:t>
            </a:r>
          </a:p>
          <a:p>
            <a:pPr lvl="1">
              <a:lnSpc>
                <a:spcPct val="90000"/>
              </a:lnSpc>
            </a:pPr>
            <a:r>
              <a:rPr lang="cs-CZ" altLang="cs-CZ" sz="3200" b="1" dirty="0">
                <a:latin typeface="Arial Narrow" panose="020B0606020202030204" pitchFamily="34" charset="0"/>
              </a:rPr>
              <a:t>SD: </a:t>
            </a:r>
            <a:r>
              <a:rPr lang="cs-CZ" altLang="cs-CZ" sz="2800" i="1" dirty="0">
                <a:latin typeface="Arial Narrow" panose="020B0606020202030204" pitchFamily="34" charset="0"/>
              </a:rPr>
              <a:t>Podmínkou aplikace směrnice je dokončení nejméně tříletého vzdělání a případně praxe, které jsou pro výkon povolání ve členském státě, kde byla kvalifikace získána, požadovány. </a:t>
            </a:r>
          </a:p>
          <a:p>
            <a:pPr lvl="1">
              <a:lnSpc>
                <a:spcPct val="90000"/>
              </a:lnSpc>
            </a:pPr>
            <a:r>
              <a:rPr lang="cs-CZ" altLang="cs-CZ" sz="2800" i="1" dirty="0">
                <a:latin typeface="Arial Narrow" panose="020B0606020202030204" pitchFamily="34" charset="0"/>
              </a:rPr>
              <a:t>Členský stát, který je žádán o uznání kvalifikace, má uznat právo vykonávat profesi, jsou-li podmínky pro výkon regulovaného povolání na svém území, včetně užívání příslušného profesního titulu, plní-li žadatel všechny podmínky pro výkon regulovaného povolání, případně i prostřednictvím vyrovnávacích opatření (praxe, zkoušky).</a:t>
            </a:r>
            <a:r>
              <a:rPr lang="cs-CZ" altLang="cs-CZ" sz="2800" dirty="0">
                <a:latin typeface="Arial Narrow" panose="020B0606020202030204" pitchFamily="34" charset="0"/>
              </a:rPr>
              <a:t>   </a:t>
            </a:r>
          </a:p>
          <a:p>
            <a:pPr eaLnBrk="1" hangingPunct="1"/>
            <a:endParaRPr lang="cs-CZ" altLang="cs-CZ" sz="3200" dirty="0">
              <a:latin typeface="Arial Narrow" panose="020B060602020203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C5CBBF63-5A19-AA5F-E95E-8D1C67743A3C}"/>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Volný pohyb pracovníků a uznávání kvalifikace</a:t>
            </a:r>
          </a:p>
        </p:txBody>
      </p:sp>
      <p:sp>
        <p:nvSpPr>
          <p:cNvPr id="125955" name="Rectangle 3">
            <a:extLst>
              <a:ext uri="{FF2B5EF4-FFF2-40B4-BE49-F238E27FC236}">
                <a16:creationId xmlns:a16="http://schemas.microsoft.com/office/drawing/2014/main" id="{94700EDF-0C0D-71A7-07A8-6B55C19B53B9}"/>
              </a:ext>
            </a:extLst>
          </p:cNvPr>
          <p:cNvSpPr>
            <a:spLocks noGrp="1" noChangeArrowheads="1"/>
          </p:cNvSpPr>
          <p:nvPr>
            <p:ph type="body" idx="1"/>
          </p:nvPr>
        </p:nvSpPr>
        <p:spPr>
          <a:xfrm>
            <a:off x="345990" y="1600200"/>
            <a:ext cx="10058400" cy="5029200"/>
          </a:xfrm>
        </p:spPr>
        <p:txBody>
          <a:bodyPr>
            <a:normAutofit fontScale="92500" lnSpcReduction="10000"/>
          </a:bodyPr>
          <a:lstStyle/>
          <a:p>
            <a:pPr marL="457200" lvl="1" indent="0">
              <a:buNone/>
            </a:pPr>
            <a:r>
              <a:rPr lang="cs-CZ" altLang="cs-CZ" sz="2800" b="1" dirty="0">
                <a:latin typeface="Arial Narrow" panose="020B0606020202030204" pitchFamily="34" charset="0"/>
              </a:rPr>
              <a:t>SD:</a:t>
            </a:r>
            <a:r>
              <a:rPr lang="cs-CZ" altLang="cs-CZ" sz="2800" i="1" dirty="0">
                <a:latin typeface="Arial Narrow" panose="020B0606020202030204" pitchFamily="34" charset="0"/>
              </a:rPr>
              <a:t> V souladu s cíli směrnice je i částečný výkon povolání, aniž by byly všechny podmínky splněny, pokud o to žadatel požádá. Tj. rozsah výkonu regulovaného povolání mu bude rozhodnutím příslušného národního orgánu omezen, což je vhodné zejména tam, kde by vyplnění rozdílů v kvalifikaci vyžadovalo získání úplného vzdělání.  </a:t>
            </a:r>
          </a:p>
          <a:p>
            <a:pPr marL="876300" lvl="1" indent="-419100"/>
            <a:r>
              <a:rPr lang="cs-CZ" altLang="cs-CZ" sz="2800" i="1" dirty="0">
                <a:latin typeface="Arial Narrow" panose="020B0606020202030204" pitchFamily="34" charset="0"/>
              </a:rPr>
              <a:t>Tento přístup je v souladu se svobodami jednotného trhu, neboť jakákoli omezení v přístupu k povolání z důvodu kvalifikace musejí být členskými státy:</a:t>
            </a:r>
          </a:p>
          <a:p>
            <a:pPr marL="876300" lvl="1" indent="-419100">
              <a:buFont typeface="Wingdings" panose="05000000000000000000" pitchFamily="2" charset="2"/>
              <a:buAutoNum type="alphaLcParenR"/>
            </a:pPr>
            <a:r>
              <a:rPr lang="cs-CZ" altLang="cs-CZ" sz="2800" i="1" dirty="0">
                <a:latin typeface="Arial Narrow" panose="020B0606020202030204" pitchFamily="34" charset="0"/>
              </a:rPr>
              <a:t>vykonávána nediskriminačním způsobem,</a:t>
            </a:r>
          </a:p>
          <a:p>
            <a:pPr marL="876300" lvl="1" indent="-419100">
              <a:buFont typeface="Wingdings" panose="05000000000000000000" pitchFamily="2" charset="2"/>
              <a:buAutoNum type="alphaLcParenR"/>
            </a:pPr>
            <a:r>
              <a:rPr lang="cs-CZ" altLang="cs-CZ" sz="2800" i="1" dirty="0">
                <a:latin typeface="Arial Narrow" panose="020B0606020202030204" pitchFamily="34" charset="0"/>
              </a:rPr>
              <a:t>odůvodněná důležitými důvody obecného zájmu,</a:t>
            </a:r>
          </a:p>
          <a:p>
            <a:pPr marL="876300" lvl="1" indent="-419100">
              <a:buFont typeface="Wingdings" panose="05000000000000000000" pitchFamily="2" charset="2"/>
              <a:buAutoNum type="alphaLcParenR"/>
            </a:pPr>
            <a:r>
              <a:rPr lang="cs-CZ" altLang="cs-CZ" sz="2800" i="1" dirty="0">
                <a:latin typeface="Arial Narrow" panose="020B0606020202030204" pitchFamily="34" charset="0"/>
              </a:rPr>
              <a:t>vhodná pro zajištění odůvodněného cíle, který sledují,</a:t>
            </a:r>
          </a:p>
          <a:p>
            <a:pPr marL="876300" lvl="1" indent="-419100">
              <a:buFont typeface="Wingdings" panose="05000000000000000000" pitchFamily="2" charset="2"/>
              <a:buAutoNum type="alphaLcParenR"/>
            </a:pPr>
            <a:r>
              <a:rPr lang="cs-CZ" altLang="cs-CZ" sz="2800" i="1" dirty="0">
                <a:latin typeface="Arial Narrow" panose="020B0606020202030204" pitchFamily="34" charset="0"/>
              </a:rPr>
              <a:t>nesmějí jít nad rámec nutného pro dosažení tohoto cíle.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Nadpis 1">
            <a:extLst>
              <a:ext uri="{FF2B5EF4-FFF2-40B4-BE49-F238E27FC236}">
                <a16:creationId xmlns:a16="http://schemas.microsoft.com/office/drawing/2014/main" id="{BE827DED-2D57-1475-4DBC-06AD9D81DABD}"/>
              </a:ext>
            </a:extLst>
          </p:cNvPr>
          <p:cNvSpPr>
            <a:spLocks noGrp="1" noChangeArrowheads="1"/>
          </p:cNvSpPr>
          <p:nvPr>
            <p:ph type="title"/>
          </p:nvPr>
        </p:nvSpPr>
        <p:spPr/>
        <p:txBody>
          <a:bodyPr/>
          <a:lstStyle/>
          <a:p>
            <a:r>
              <a:rPr lang="cs-CZ" altLang="cs-CZ">
                <a:latin typeface="Arial Narrow" panose="020B0606020202030204" pitchFamily="34" charset="0"/>
              </a:rPr>
              <a:t>Přenos kvalifikace mezi členskými státy (C-311/06)</a:t>
            </a:r>
          </a:p>
        </p:txBody>
      </p:sp>
      <p:sp>
        <p:nvSpPr>
          <p:cNvPr id="126979" name="Zástupný symbol pro obsah 2">
            <a:extLst>
              <a:ext uri="{FF2B5EF4-FFF2-40B4-BE49-F238E27FC236}">
                <a16:creationId xmlns:a16="http://schemas.microsoft.com/office/drawing/2014/main" id="{F6698D19-D747-9042-59EF-DC4B9EBCE0C6}"/>
              </a:ext>
            </a:extLst>
          </p:cNvPr>
          <p:cNvSpPr>
            <a:spLocks noGrp="1" noChangeArrowheads="1"/>
          </p:cNvSpPr>
          <p:nvPr>
            <p:ph idx="1"/>
          </p:nvPr>
        </p:nvSpPr>
        <p:spPr>
          <a:xfrm>
            <a:off x="531341" y="1600201"/>
            <a:ext cx="10028709" cy="5141913"/>
          </a:xfrm>
        </p:spPr>
        <p:txBody>
          <a:bodyPr>
            <a:normAutofit lnSpcReduction="10000"/>
          </a:bodyPr>
          <a:lstStyle/>
          <a:p>
            <a:r>
              <a:rPr lang="cs-CZ" altLang="cs-CZ" sz="2800" dirty="0">
                <a:latin typeface="Arial Narrow" panose="020B0606020202030204" pitchFamily="34" charset="0"/>
              </a:rPr>
              <a:t>Ital, M. </a:t>
            </a:r>
            <a:r>
              <a:rPr lang="cs-CZ" altLang="cs-CZ" sz="2800" dirty="0" err="1">
                <a:latin typeface="Arial Narrow" panose="020B0606020202030204" pitchFamily="34" charset="0"/>
              </a:rPr>
              <a:t>Cavallera</a:t>
            </a:r>
            <a:r>
              <a:rPr lang="cs-CZ" altLang="cs-CZ" sz="2800" dirty="0">
                <a:latin typeface="Arial Narrow" panose="020B0606020202030204" pitchFamily="34" charset="0"/>
              </a:rPr>
              <a:t>, </a:t>
            </a:r>
            <a:r>
              <a:rPr lang="cs-CZ" altLang="cs-CZ" sz="2800" b="0" dirty="0">
                <a:latin typeface="Arial Narrow" panose="020B0606020202030204" pitchFamily="34" charset="0"/>
              </a:rPr>
              <a:t>vystudoval tříletý technický obor na univerzitě v Turíně. Nevykonal však státní zkoušku, která je v Itálii vyžadována pro výkon povolání autorizovaného technika. Namísto toho požádal o uznání své kvalifikace ve Španělsku, kde se pro vstup do profese státní zkouška nevyžaduje. Ve Španělsku nepracoval ani se dále neškolil, nicméně dosáhl členství v Komoře průmyslově-technických inženýrů Katalánska – a požádal o uznání téhož postavení v rodné Itálii. Byl odmítnut a namítl porušení směrnice 89/94/ESH o uznávání kvalifikací ze strany Itálie. </a:t>
            </a:r>
          </a:p>
          <a:p>
            <a:r>
              <a:rPr lang="cs-CZ" altLang="cs-CZ" sz="2800" dirty="0">
                <a:latin typeface="Arial Narrow" panose="020B0606020202030204" pitchFamily="34" charset="0"/>
              </a:rPr>
              <a:t>SD </a:t>
            </a:r>
            <a:r>
              <a:rPr lang="cs-CZ" altLang="cs-CZ" sz="2800" b="0" i="1" dirty="0">
                <a:latin typeface="Arial Narrow" panose="020B0606020202030204" pitchFamily="34" charset="0"/>
              </a:rPr>
              <a:t>rozhodl, že směrnice umožňuje členským státům upravit minimální požadavky na kvalitu výkonu služeb poskytovaných na svém území. Tyto požadavky nelze systémem mezistátního uznávání kvalifikací podobným způsobem obcházet.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a:extLst>
              <a:ext uri="{FF2B5EF4-FFF2-40B4-BE49-F238E27FC236}">
                <a16:creationId xmlns:a16="http://schemas.microsoft.com/office/drawing/2014/main" id="{21CA9909-D9CE-86A1-7770-9B39AE3CAE59}"/>
              </a:ext>
            </a:extLst>
          </p:cNvPr>
          <p:cNvSpPr>
            <a:spLocks noGrp="1" noChangeArrowheads="1"/>
          </p:cNvSpPr>
          <p:nvPr>
            <p:ph type="title"/>
          </p:nvPr>
        </p:nvSpPr>
        <p:spPr/>
        <p:txBody>
          <a:bodyPr/>
          <a:lstStyle/>
          <a:p>
            <a:r>
              <a:rPr lang="cs-CZ" altLang="cs-CZ">
                <a:latin typeface="Arial Narrow" panose="020B0606020202030204" pitchFamily="34" charset="0"/>
              </a:rPr>
              <a:t>Uznání praxe jako potřebné kvalifikace (C-424/09)</a:t>
            </a:r>
          </a:p>
        </p:txBody>
      </p:sp>
      <p:sp>
        <p:nvSpPr>
          <p:cNvPr id="128003" name="Zástupný symbol pro obsah 2">
            <a:extLst>
              <a:ext uri="{FF2B5EF4-FFF2-40B4-BE49-F238E27FC236}">
                <a16:creationId xmlns:a16="http://schemas.microsoft.com/office/drawing/2014/main" id="{B0D223B8-AD9E-B66C-F6FF-22155B4B1A27}"/>
              </a:ext>
            </a:extLst>
          </p:cNvPr>
          <p:cNvSpPr>
            <a:spLocks noGrp="1" noChangeArrowheads="1"/>
          </p:cNvSpPr>
          <p:nvPr>
            <p:ph idx="1"/>
          </p:nvPr>
        </p:nvSpPr>
        <p:spPr>
          <a:xfrm>
            <a:off x="457200" y="1600201"/>
            <a:ext cx="10102850" cy="5141913"/>
          </a:xfrm>
        </p:spPr>
        <p:txBody>
          <a:bodyPr>
            <a:normAutofit/>
          </a:bodyPr>
          <a:lstStyle/>
          <a:p>
            <a:r>
              <a:rPr lang="cs-CZ" altLang="cs-CZ" sz="2800" dirty="0">
                <a:latin typeface="Arial Narrow" panose="020B0606020202030204" pitchFamily="34" charset="0"/>
              </a:rPr>
              <a:t>Řekyně, Ch. </a:t>
            </a:r>
            <a:r>
              <a:rPr lang="cs-CZ" altLang="cs-CZ" sz="2800" dirty="0" err="1">
                <a:latin typeface="Arial Narrow" panose="020B0606020202030204" pitchFamily="34" charset="0"/>
              </a:rPr>
              <a:t>Toki</a:t>
            </a:r>
            <a:r>
              <a:rPr lang="cs-CZ" altLang="cs-CZ" sz="2800" dirty="0">
                <a:latin typeface="Arial Narrow" panose="020B0606020202030204" pitchFamily="34" charset="0"/>
              </a:rPr>
              <a:t>, </a:t>
            </a:r>
            <a:r>
              <a:rPr lang="cs-CZ" altLang="cs-CZ" sz="2800" b="0" dirty="0">
                <a:latin typeface="Arial Narrow" panose="020B0606020202030204" pitchFamily="34" charset="0"/>
              </a:rPr>
              <a:t>vystudovala v Anglii </a:t>
            </a:r>
            <a:r>
              <a:rPr lang="cs-CZ" altLang="cs-CZ" sz="2800" b="0" i="1" dirty="0" err="1">
                <a:latin typeface="Arial Narrow" panose="020B0606020202030204" pitchFamily="34" charset="0"/>
              </a:rPr>
              <a:t>environmental</a:t>
            </a:r>
            <a:r>
              <a:rPr lang="cs-CZ" altLang="cs-CZ" sz="2800" b="0" i="1" dirty="0">
                <a:latin typeface="Arial Narrow" panose="020B0606020202030204" pitchFamily="34" charset="0"/>
              </a:rPr>
              <a:t> </a:t>
            </a:r>
            <a:r>
              <a:rPr lang="cs-CZ" altLang="cs-CZ" sz="2800" b="0" i="1" dirty="0" err="1">
                <a:latin typeface="Arial Narrow" panose="020B0606020202030204" pitchFamily="34" charset="0"/>
              </a:rPr>
              <a:t>engineering</a:t>
            </a:r>
            <a:r>
              <a:rPr lang="cs-CZ" altLang="cs-CZ" sz="2800" b="0" dirty="0">
                <a:latin typeface="Arial Narrow" panose="020B0606020202030204" pitchFamily="34" charset="0"/>
              </a:rPr>
              <a:t>, následně pracovala jako asistentka na univerzitě v Portsmouth a spolupracovala se soukromou firmou vyvíjející nové metody zpracování odpadů. Po třech letech požádala o uznání své kvalifikace v rodném Řecku, kde jde, na rozdíl od Anglie, o státem regulovanou profesi. V Anglii daný obor zastřešuje dobrovolná organizace, tzv. </a:t>
            </a:r>
            <a:r>
              <a:rPr lang="cs-CZ" altLang="cs-CZ" sz="2800" b="0" i="1" dirty="0" err="1">
                <a:latin typeface="Arial Narrow" panose="020B0606020202030204" pitchFamily="34" charset="0"/>
              </a:rPr>
              <a:t>Engineering</a:t>
            </a:r>
            <a:r>
              <a:rPr lang="cs-CZ" altLang="cs-CZ" sz="2800" b="0" i="1" dirty="0">
                <a:latin typeface="Arial Narrow" panose="020B0606020202030204" pitchFamily="34" charset="0"/>
              </a:rPr>
              <a:t> </a:t>
            </a:r>
            <a:r>
              <a:rPr lang="cs-CZ" altLang="cs-CZ" sz="2800" b="0" i="1" dirty="0" err="1">
                <a:latin typeface="Arial Narrow" panose="020B0606020202030204" pitchFamily="34" charset="0"/>
              </a:rPr>
              <a:t>Council</a:t>
            </a:r>
            <a:r>
              <a:rPr lang="cs-CZ" altLang="cs-CZ" sz="2800" b="0" dirty="0">
                <a:latin typeface="Arial Narrow" panose="020B0606020202030204" pitchFamily="34" charset="0"/>
              </a:rPr>
              <a:t>, jejíž řádnou členkou a držitelkou titulu </a:t>
            </a:r>
            <a:r>
              <a:rPr lang="cs-CZ" altLang="cs-CZ" sz="2800" b="0" i="1" dirty="0" err="1">
                <a:latin typeface="Arial Narrow" panose="020B0606020202030204" pitchFamily="34" charset="0"/>
              </a:rPr>
              <a:t>Chartered</a:t>
            </a:r>
            <a:r>
              <a:rPr lang="cs-CZ" altLang="cs-CZ" sz="2800" b="0" i="1" dirty="0">
                <a:latin typeface="Arial Narrow" panose="020B0606020202030204" pitchFamily="34" charset="0"/>
              </a:rPr>
              <a:t> </a:t>
            </a:r>
            <a:r>
              <a:rPr lang="cs-CZ" altLang="cs-CZ" sz="2800" b="0" i="1" dirty="0" err="1">
                <a:latin typeface="Arial Narrow" panose="020B0606020202030204" pitchFamily="34" charset="0"/>
              </a:rPr>
              <a:t>Engineer</a:t>
            </a:r>
            <a:r>
              <a:rPr lang="cs-CZ" altLang="cs-CZ" sz="2800" b="0" i="1" dirty="0">
                <a:latin typeface="Arial Narrow" panose="020B0606020202030204" pitchFamily="34" charset="0"/>
              </a:rPr>
              <a:t> </a:t>
            </a:r>
            <a:r>
              <a:rPr lang="cs-CZ" altLang="cs-CZ" sz="2800" b="0" dirty="0">
                <a:latin typeface="Arial Narrow" panose="020B0606020202030204" pitchFamily="34" charset="0"/>
              </a:rPr>
              <a:t>se Ch. </a:t>
            </a:r>
            <a:r>
              <a:rPr lang="cs-CZ" altLang="cs-CZ" sz="2800" b="0" dirty="0" err="1">
                <a:latin typeface="Arial Narrow" panose="020B0606020202030204" pitchFamily="34" charset="0"/>
              </a:rPr>
              <a:t>Toki</a:t>
            </a:r>
            <a:r>
              <a:rPr lang="cs-CZ" altLang="cs-CZ" sz="2800" b="0" dirty="0">
                <a:latin typeface="Arial Narrow" panose="020B0606020202030204" pitchFamily="34" charset="0"/>
              </a:rPr>
              <a:t> nestala. </a:t>
            </a:r>
          </a:p>
          <a:p>
            <a:r>
              <a:rPr lang="cs-CZ" altLang="cs-CZ" sz="2800" b="0" dirty="0">
                <a:latin typeface="Arial Narrow" panose="020B0606020202030204" pitchFamily="34" charset="0"/>
              </a:rPr>
              <a:t>Řecké úřady její žádost o uznání kvalifikace odmítly a vzniklý spor doputoval k SDEU.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Nadpis 1">
            <a:extLst>
              <a:ext uri="{FF2B5EF4-FFF2-40B4-BE49-F238E27FC236}">
                <a16:creationId xmlns:a16="http://schemas.microsoft.com/office/drawing/2014/main" id="{848CF7D1-ADB8-CFC7-4EA1-CF97570EB83C}"/>
              </a:ext>
            </a:extLst>
          </p:cNvPr>
          <p:cNvSpPr>
            <a:spLocks noGrp="1" noChangeArrowheads="1"/>
          </p:cNvSpPr>
          <p:nvPr>
            <p:ph type="title"/>
          </p:nvPr>
        </p:nvSpPr>
        <p:spPr/>
        <p:txBody>
          <a:bodyPr/>
          <a:lstStyle/>
          <a:p>
            <a:r>
              <a:rPr lang="cs-CZ" altLang="cs-CZ">
                <a:latin typeface="Arial Narrow" panose="020B0606020202030204" pitchFamily="34" charset="0"/>
              </a:rPr>
              <a:t>Uznání praxe jako potřebné kvalifikace (C-424/09)</a:t>
            </a:r>
            <a:endParaRPr lang="cs-CZ" altLang="cs-CZ"/>
          </a:p>
        </p:txBody>
      </p:sp>
      <p:sp>
        <p:nvSpPr>
          <p:cNvPr id="3" name="Zástupný symbol pro obsah 2">
            <a:extLst>
              <a:ext uri="{FF2B5EF4-FFF2-40B4-BE49-F238E27FC236}">
                <a16:creationId xmlns:a16="http://schemas.microsoft.com/office/drawing/2014/main" id="{6FCDD5D5-D402-2970-1232-4C4B0098B04E}"/>
              </a:ext>
            </a:extLst>
          </p:cNvPr>
          <p:cNvSpPr>
            <a:spLocks noGrp="1"/>
          </p:cNvSpPr>
          <p:nvPr>
            <p:ph idx="1"/>
          </p:nvPr>
        </p:nvSpPr>
        <p:spPr>
          <a:xfrm>
            <a:off x="518985" y="1557339"/>
            <a:ext cx="9969630" cy="5184775"/>
          </a:xfrm>
        </p:spPr>
        <p:txBody>
          <a:bodyPr>
            <a:normAutofit/>
          </a:bodyPr>
          <a:lstStyle/>
          <a:p>
            <a:pPr>
              <a:defRPr/>
            </a:pPr>
            <a:r>
              <a:rPr lang="cs-CZ" sz="2700" dirty="0">
                <a:latin typeface="Arial Narrow" pitchFamily="34" charset="0"/>
              </a:rPr>
              <a:t>SD v daném případě rozhodl takto: </a:t>
            </a:r>
          </a:p>
          <a:p>
            <a:pPr marL="514350" indent="-514350">
              <a:buFont typeface="Wingdings" panose="05000000000000000000" pitchFamily="2" charset="2"/>
              <a:buAutoNum type="arabicPeriod"/>
              <a:defRPr/>
            </a:pPr>
            <a:r>
              <a:rPr lang="cs-CZ" sz="2700" b="0" i="1" dirty="0">
                <a:latin typeface="Arial Narrow" pitchFamily="34" charset="0"/>
              </a:rPr>
              <a:t>Základem pro vzájemné uznávání je buď získání diplomu opravňujícího v zemi, která profesi reguluje, k výkonu dané profese, anebo nejméně dvouletá souvislá praxe na plný úvazek v posledních 10 letech v oboru ve státe, který profesi nereguluje. </a:t>
            </a:r>
          </a:p>
          <a:p>
            <a:pPr marL="514350" indent="-514350">
              <a:buFont typeface="Wingdings" panose="05000000000000000000" pitchFamily="2" charset="2"/>
              <a:buAutoNum type="arabicPeriod"/>
              <a:defRPr/>
            </a:pPr>
            <a:r>
              <a:rPr lang="cs-CZ" sz="2700" b="0" i="1" dirty="0">
                <a:latin typeface="Arial Narrow" pitchFamily="34" charset="0"/>
              </a:rPr>
              <a:t>Taková praxe musí svým obsahem odpovídat profesi, o jejíž autorizovaný výkon v hostitelském státě žadatelka usiluje.</a:t>
            </a:r>
          </a:p>
          <a:p>
            <a:pPr marL="514350" indent="-514350">
              <a:buFont typeface="Wingdings" panose="05000000000000000000" pitchFamily="2" charset="2"/>
              <a:buAutoNum type="arabicPeriod"/>
              <a:defRPr/>
            </a:pPr>
            <a:r>
              <a:rPr lang="cs-CZ" sz="2700" b="0" i="1" dirty="0">
                <a:latin typeface="Arial Narrow" pitchFamily="34" charset="0"/>
              </a:rPr>
              <a:t>Práce se studenty na univerzitě není svým obsahem výkonem potřebné praxe, praktická spolupráce se soukromou firmou by jí býti mohla – to musí objektivně posoudit úřady přijímajícího členského státu.  </a:t>
            </a:r>
          </a:p>
          <a:p>
            <a:pPr marL="514350" indent="-514350">
              <a:buFont typeface="Wingdings" panose="05000000000000000000" pitchFamily="2" charset="2"/>
              <a:buAutoNum type="arabicPeriod"/>
              <a:defRPr/>
            </a:pPr>
            <a:endParaRPr lang="cs-CZ"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Nadpis 1">
            <a:extLst>
              <a:ext uri="{FF2B5EF4-FFF2-40B4-BE49-F238E27FC236}">
                <a16:creationId xmlns:a16="http://schemas.microsoft.com/office/drawing/2014/main" id="{ECA90BF6-C141-B659-0010-5C0B9BE9B320}"/>
              </a:ext>
            </a:extLst>
          </p:cNvPr>
          <p:cNvSpPr>
            <a:spLocks noGrp="1" noChangeArrowheads="1"/>
          </p:cNvSpPr>
          <p:nvPr>
            <p:ph type="title"/>
          </p:nvPr>
        </p:nvSpPr>
        <p:spPr>
          <a:xfrm>
            <a:off x="2135188" y="277813"/>
            <a:ext cx="8424862" cy="1143000"/>
          </a:xfrm>
        </p:spPr>
        <p:txBody>
          <a:bodyPr/>
          <a:lstStyle/>
          <a:p>
            <a:pPr algn="ctr"/>
            <a:r>
              <a:rPr lang="cs-CZ" altLang="cs-CZ">
                <a:latin typeface="Arial Narrow" panose="020B0606020202030204" pitchFamily="34" charset="0"/>
              </a:rPr>
              <a:t>Směrnice 2005/36/ES </a:t>
            </a:r>
            <a:r>
              <a:rPr lang="cs-CZ" altLang="cs-CZ" b="1">
                <a:latin typeface="Arial Narrow" panose="020B0606020202030204" pitchFamily="34" charset="0"/>
              </a:rPr>
              <a:t>o uznávání odborných kvalifikací </a:t>
            </a:r>
            <a:r>
              <a:rPr lang="cs-CZ" altLang="cs-CZ">
                <a:latin typeface="Arial Narrow" panose="020B0606020202030204" pitchFamily="34" charset="0"/>
              </a:rPr>
              <a:t>(novela 2013/55)</a:t>
            </a:r>
          </a:p>
        </p:txBody>
      </p:sp>
      <p:sp>
        <p:nvSpPr>
          <p:cNvPr id="3" name="Zástupný obsah 2">
            <a:extLst>
              <a:ext uri="{FF2B5EF4-FFF2-40B4-BE49-F238E27FC236}">
                <a16:creationId xmlns:a16="http://schemas.microsoft.com/office/drawing/2014/main" id="{ADC0960A-45B1-B90A-7BEA-213D775866A0}"/>
              </a:ext>
            </a:extLst>
          </p:cNvPr>
          <p:cNvSpPr>
            <a:spLocks noGrp="1"/>
          </p:cNvSpPr>
          <p:nvPr>
            <p:ph idx="1"/>
          </p:nvPr>
        </p:nvSpPr>
        <p:spPr>
          <a:xfrm>
            <a:off x="321276" y="1600201"/>
            <a:ext cx="10238774" cy="5141913"/>
          </a:xfrm>
        </p:spPr>
        <p:txBody>
          <a:bodyPr>
            <a:normAutofit/>
          </a:bodyPr>
          <a:lstStyle/>
          <a:p>
            <a:pPr>
              <a:defRPr/>
            </a:pPr>
            <a:r>
              <a:rPr lang="cs-CZ" sz="2800" dirty="0">
                <a:solidFill>
                  <a:schemeClr val="tx1"/>
                </a:solidFill>
                <a:latin typeface="Arial Narrow" panose="020B0606020202030204" pitchFamily="34" charset="0"/>
              </a:rPr>
              <a:t>Směrnice stanoví pravidla pro vzájemné uznávání odborných kvalifikací mezi zeměmi EU, zeměmi EHP/ESVO a Švýcarskem.</a:t>
            </a:r>
          </a:p>
          <a:p>
            <a:pPr>
              <a:defRPr/>
            </a:pPr>
            <a:r>
              <a:rPr lang="cs-CZ" dirty="0">
                <a:solidFill>
                  <a:srgbClr val="000000"/>
                </a:solidFill>
                <a:latin typeface="Arial Narrow" panose="020B0606020202030204" pitchFamily="34" charset="0"/>
              </a:rPr>
              <a:t>Směrnice stanoví tři systémy uznávání kvalifikace:</a:t>
            </a:r>
          </a:p>
          <a:p>
            <a:pPr marL="457200" indent="-457200">
              <a:buFont typeface="+mj-lt"/>
              <a:buAutoNum type="arabicPeriod"/>
              <a:defRPr/>
            </a:pPr>
            <a:r>
              <a:rPr lang="cs-CZ" b="0" u="sng" dirty="0">
                <a:solidFill>
                  <a:srgbClr val="000000"/>
                </a:solidFill>
                <a:latin typeface="Arial Narrow" panose="020B0606020202030204" pitchFamily="34" charset="0"/>
              </a:rPr>
              <a:t>automatické uznávání </a:t>
            </a:r>
            <a:r>
              <a:rPr lang="cs-CZ" b="0" dirty="0">
                <a:solidFill>
                  <a:srgbClr val="000000"/>
                </a:solidFill>
                <a:latin typeface="Arial Narrow" panose="020B0606020202030204" pitchFamily="34" charset="0"/>
              </a:rPr>
              <a:t>u povolání, kde jsou minimální požadavky na odbornou přípravu do jisté míry harmonizovány na evropské úrovni: jde o povolání lékařů, zdravotních sester a ošetřovatelů odpovědných za všeobecnou péči, zubních lékařů, veterinárních lékařů, porodních asistentek, farmaceutů a architektů;</a:t>
            </a:r>
          </a:p>
          <a:p>
            <a:pPr marL="457200" indent="-457200">
              <a:buFont typeface="+mj-lt"/>
              <a:buAutoNum type="arabicPeriod"/>
              <a:defRPr/>
            </a:pPr>
            <a:r>
              <a:rPr lang="cs-CZ" b="0" u="sng" dirty="0">
                <a:solidFill>
                  <a:srgbClr val="000000"/>
                </a:solidFill>
                <a:latin typeface="Arial Narrow" panose="020B0606020202030204" pitchFamily="34" charset="0"/>
              </a:rPr>
              <a:t>automatické uznávání u některých povolání na základě jejich odborné praxe</a:t>
            </a:r>
            <a:r>
              <a:rPr lang="cs-CZ" b="0" dirty="0">
                <a:solidFill>
                  <a:srgbClr val="000000"/>
                </a:solidFill>
                <a:latin typeface="Arial Narrow" panose="020B0606020202030204" pitchFamily="34" charset="0"/>
              </a:rPr>
              <a:t>: odborníci v oblasti řemesel, živností a průmyslu;</a:t>
            </a:r>
          </a:p>
          <a:p>
            <a:pPr marL="457200" indent="-457200">
              <a:buFont typeface="+mj-lt"/>
              <a:buAutoNum type="arabicPeriod"/>
              <a:defRPr/>
            </a:pPr>
            <a:r>
              <a:rPr lang="cs-CZ" b="0" u="sng" dirty="0">
                <a:solidFill>
                  <a:srgbClr val="000000"/>
                </a:solidFill>
                <a:latin typeface="Arial Narrow" panose="020B0606020202030204" pitchFamily="34" charset="0"/>
              </a:rPr>
              <a:t>obecný systém pro výše uvedená povolání, na která se nevztahuje systém automatického uznávání</a:t>
            </a:r>
            <a:r>
              <a:rPr lang="cs-CZ" b="0" dirty="0">
                <a:solidFill>
                  <a:srgbClr val="000000"/>
                </a:solidFill>
                <a:latin typeface="Arial Narrow" panose="020B0606020202030204" pitchFamily="34" charset="0"/>
              </a:rPr>
              <a:t>, je založený na zásadě vzájemného uznávání kvalifikací. Systém platí i pro ostatní regulovaná povolání, k nimž má přístup každý, kdo prokáže, že je pro ně plně kvalifikován ve své domovské zemi.</a:t>
            </a:r>
          </a:p>
          <a:p>
            <a:pPr marL="0" indent="0">
              <a:buNone/>
              <a:defRPr/>
            </a:pPr>
            <a:endParaRPr lang="cs-CZ"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Nadpis 1">
            <a:extLst>
              <a:ext uri="{FF2B5EF4-FFF2-40B4-BE49-F238E27FC236}">
                <a16:creationId xmlns:a16="http://schemas.microsoft.com/office/drawing/2014/main" id="{73125952-8953-AB7D-BF21-9FCF73ED2E7E}"/>
              </a:ext>
            </a:extLst>
          </p:cNvPr>
          <p:cNvSpPr>
            <a:spLocks noGrp="1" noChangeArrowheads="1"/>
          </p:cNvSpPr>
          <p:nvPr>
            <p:ph type="title"/>
          </p:nvPr>
        </p:nvSpPr>
        <p:spPr>
          <a:xfrm>
            <a:off x="647699" y="296563"/>
            <a:ext cx="10706099" cy="939114"/>
          </a:xfrm>
        </p:spPr>
        <p:txBody>
          <a:bodyPr/>
          <a:lstStyle/>
          <a:p>
            <a:pPr algn="ctr"/>
            <a:r>
              <a:rPr lang="cs-CZ" altLang="cs-CZ" dirty="0">
                <a:latin typeface="Arial Narrow" panose="020B0606020202030204" pitchFamily="34" charset="0"/>
              </a:rPr>
              <a:t>Směrnice 2005/36/ES o uznávání odborných kvalifikací (novela 2013/55)</a:t>
            </a:r>
          </a:p>
        </p:txBody>
      </p:sp>
      <p:sp>
        <p:nvSpPr>
          <p:cNvPr id="131075" name="Zástupný obsah 2">
            <a:extLst>
              <a:ext uri="{FF2B5EF4-FFF2-40B4-BE49-F238E27FC236}">
                <a16:creationId xmlns:a16="http://schemas.microsoft.com/office/drawing/2014/main" id="{E263AF54-43E3-0818-EC61-B57FB18E6DD7}"/>
              </a:ext>
            </a:extLst>
          </p:cNvPr>
          <p:cNvSpPr>
            <a:spLocks noGrp="1" noChangeArrowheads="1"/>
          </p:cNvSpPr>
          <p:nvPr>
            <p:ph idx="1"/>
          </p:nvPr>
        </p:nvSpPr>
        <p:spPr>
          <a:xfrm>
            <a:off x="481914" y="1557339"/>
            <a:ext cx="10186086" cy="5184775"/>
          </a:xfrm>
        </p:spPr>
        <p:txBody>
          <a:bodyPr>
            <a:normAutofit lnSpcReduction="10000"/>
          </a:bodyPr>
          <a:lstStyle/>
          <a:p>
            <a:r>
              <a:rPr lang="cs-CZ" altLang="cs-CZ" dirty="0">
                <a:solidFill>
                  <a:srgbClr val="000000"/>
                </a:solidFill>
                <a:latin typeface="Arial Narrow" panose="020B0606020202030204" pitchFamily="34" charset="0"/>
              </a:rPr>
              <a:t>Pokud orgány hostitelské země zjistí závažné rozdíly mezi odbornou přípravou získanou v domovské zemi dané osoby a přípravou, která je pro stejnou činnost potřebná v jejich zemi, mohou nabídnout možnost buď: </a:t>
            </a:r>
          </a:p>
          <a:p>
            <a:pPr lvl="1"/>
            <a:r>
              <a:rPr lang="cs-CZ" altLang="cs-CZ" sz="2200" dirty="0">
                <a:solidFill>
                  <a:srgbClr val="000000"/>
                </a:solidFill>
                <a:latin typeface="Arial Narrow" panose="020B0606020202030204" pitchFamily="34" charset="0"/>
              </a:rPr>
              <a:t>projít adaptačním obdobím, nebo </a:t>
            </a:r>
          </a:p>
          <a:p>
            <a:pPr lvl="1"/>
            <a:r>
              <a:rPr lang="cs-CZ" altLang="cs-CZ" sz="2200" dirty="0">
                <a:solidFill>
                  <a:srgbClr val="000000"/>
                </a:solidFill>
                <a:latin typeface="Arial Narrow" panose="020B0606020202030204" pitchFamily="34" charset="0"/>
              </a:rPr>
              <a:t>složit zkoušku způsobilosti. </a:t>
            </a:r>
          </a:p>
          <a:p>
            <a:r>
              <a:rPr lang="cs-CZ" altLang="cs-CZ" dirty="0">
                <a:solidFill>
                  <a:srgbClr val="000000"/>
                </a:solidFill>
                <a:latin typeface="Arial Narrow" panose="020B0606020202030204" pitchFamily="34" charset="0"/>
              </a:rPr>
              <a:t>Při ukládání vyrovnávacích opatření a je nutné zohlednit odbornou praxi žadatele. Současně se zavádí zásada částečného přístupu k povoláním, pokud se činnosti regulovaného povolání v jednotlivých zemích liší.</a:t>
            </a:r>
          </a:p>
          <a:p>
            <a:r>
              <a:rPr lang="cs-CZ" altLang="cs-CZ" dirty="0">
                <a:solidFill>
                  <a:srgbClr val="000000"/>
                </a:solidFill>
                <a:latin typeface="Arial Narrow" panose="020B0606020202030204" pitchFamily="34" charset="0"/>
              </a:rPr>
              <a:t>Ověření znalosti jazyka</a:t>
            </a:r>
          </a:p>
          <a:p>
            <a:pPr lvl="1"/>
            <a:r>
              <a:rPr lang="cs-CZ" altLang="cs-CZ" dirty="0">
                <a:solidFill>
                  <a:srgbClr val="000000"/>
                </a:solidFill>
                <a:latin typeface="Arial Narrow" panose="020B0606020202030204" pitchFamily="34" charset="0"/>
              </a:rPr>
              <a:t>Směrnice umožňuje hostitelským zemím provádět systematické ověřování znalosti jazyka pouze tehdy, má-li vykonávané povolání důsledky pro bezpečnost pacientů.</a:t>
            </a:r>
          </a:p>
          <a:p>
            <a:pPr lvl="1"/>
            <a:r>
              <a:rPr lang="cs-CZ" altLang="cs-CZ" dirty="0">
                <a:solidFill>
                  <a:srgbClr val="000000"/>
                </a:solidFill>
                <a:latin typeface="Arial Narrow" panose="020B0606020202030204" pitchFamily="34" charset="0"/>
              </a:rPr>
              <a:t>K ověřování znalosti jazyka může dojít až poté, co hostitelská země uznala kvalifikaci, mělo by se omezovat na znalost jednoho úředního nebo správního jazyka hostitelské země a být přiměřené činnosti, jež má být vykonávána.</a:t>
            </a:r>
          </a:p>
          <a:p>
            <a:endParaRPr lang="cs-CZ" altLang="cs-CZ"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Nadpis 1">
            <a:extLst>
              <a:ext uri="{FF2B5EF4-FFF2-40B4-BE49-F238E27FC236}">
                <a16:creationId xmlns:a16="http://schemas.microsoft.com/office/drawing/2014/main" id="{2D82422C-1B9A-DD22-A401-9A2EA27C22CE}"/>
              </a:ext>
            </a:extLst>
          </p:cNvPr>
          <p:cNvSpPr>
            <a:spLocks noGrp="1" noChangeArrowheads="1"/>
          </p:cNvSpPr>
          <p:nvPr>
            <p:ph type="title"/>
          </p:nvPr>
        </p:nvSpPr>
        <p:spPr>
          <a:xfrm>
            <a:off x="2135188" y="277813"/>
            <a:ext cx="8208962" cy="1143000"/>
          </a:xfrm>
        </p:spPr>
        <p:txBody>
          <a:bodyPr/>
          <a:lstStyle/>
          <a:p>
            <a:pPr algn="ctr"/>
            <a:r>
              <a:rPr lang="cs-CZ" altLang="cs-CZ">
                <a:latin typeface="Arial Narrow" panose="020B0606020202030204" pitchFamily="34" charset="0"/>
              </a:rPr>
              <a:t>Evropský orgán pro pracovní záležitosti </a:t>
            </a:r>
            <a:r>
              <a:rPr lang="cs-CZ" altLang="cs-CZ" sz="2800">
                <a:latin typeface="Arial Narrow" panose="020B0606020202030204" pitchFamily="34" charset="0"/>
              </a:rPr>
              <a:t>(</a:t>
            </a:r>
            <a:r>
              <a:rPr lang="cs-CZ" altLang="cs-CZ" sz="2800" b="1">
                <a:latin typeface="Arial Narrow" panose="020B0606020202030204" pitchFamily="34" charset="0"/>
              </a:rPr>
              <a:t>European Labour Authority</a:t>
            </a:r>
            <a:r>
              <a:rPr lang="cs-CZ" altLang="cs-CZ" sz="2800">
                <a:latin typeface="Arial Narrow" panose="020B0606020202030204" pitchFamily="34" charset="0"/>
              </a:rPr>
              <a:t>)</a:t>
            </a:r>
            <a:endParaRPr lang="cs-CZ" altLang="cs-CZ">
              <a:latin typeface="Arial Narrow" panose="020B0606020202030204" pitchFamily="34" charset="0"/>
            </a:endParaRPr>
          </a:p>
        </p:txBody>
      </p:sp>
      <p:sp>
        <p:nvSpPr>
          <p:cNvPr id="132099" name="Zástupný symbol pro obsah 2">
            <a:extLst>
              <a:ext uri="{FF2B5EF4-FFF2-40B4-BE49-F238E27FC236}">
                <a16:creationId xmlns:a16="http://schemas.microsoft.com/office/drawing/2014/main" id="{341373AC-50FA-9539-3B4F-7A0CBB0E4FB2}"/>
              </a:ext>
            </a:extLst>
          </p:cNvPr>
          <p:cNvSpPr>
            <a:spLocks noGrp="1" noChangeArrowheads="1"/>
          </p:cNvSpPr>
          <p:nvPr>
            <p:ph idx="1"/>
          </p:nvPr>
        </p:nvSpPr>
        <p:spPr>
          <a:xfrm>
            <a:off x="494270" y="1600200"/>
            <a:ext cx="10065780" cy="4979988"/>
          </a:xfrm>
        </p:spPr>
        <p:txBody>
          <a:bodyPr/>
          <a:lstStyle/>
          <a:p>
            <a:r>
              <a:rPr lang="cs-CZ" altLang="cs-CZ" sz="2600" dirty="0">
                <a:latin typeface="Arial Narrow" panose="020B0606020202030204" pitchFamily="34" charset="0"/>
              </a:rPr>
              <a:t>Ustaven nařízením EP a Rady 2019/1149 z 20. 6. 2019</a:t>
            </a:r>
          </a:p>
          <a:p>
            <a:r>
              <a:rPr lang="cs-CZ" altLang="cs-CZ" sz="2600" dirty="0">
                <a:latin typeface="Arial Narrow" panose="020B0606020202030204" pitchFamily="34" charset="0"/>
              </a:rPr>
              <a:t>Sídlo Bratislava, cca 140 zaměstnanců, 50 mil. EUR roční rozpočet, </a:t>
            </a:r>
            <a:r>
              <a:rPr lang="cs-CZ" altLang="cs-CZ" sz="2600" dirty="0" err="1">
                <a:latin typeface="Arial Narrow" panose="020B0606020202030204" pitchFamily="34" charset="0"/>
              </a:rPr>
              <a:t>website</a:t>
            </a:r>
            <a:r>
              <a:rPr lang="cs-CZ" altLang="cs-CZ" sz="2600" dirty="0">
                <a:latin typeface="Arial Narrow" panose="020B0606020202030204" pitchFamily="34" charset="0"/>
              </a:rPr>
              <a:t> </a:t>
            </a:r>
            <a:r>
              <a:rPr lang="cs-CZ" altLang="cs-CZ" sz="2600" dirty="0">
                <a:latin typeface="Arial Narrow" panose="020B0606020202030204" pitchFamily="34" charset="0"/>
                <a:hlinkClick r:id="rId2"/>
              </a:rPr>
              <a:t>http://ela.europa.eu</a:t>
            </a:r>
            <a:r>
              <a:rPr lang="cs-CZ" altLang="cs-CZ" sz="2600" dirty="0">
                <a:latin typeface="Arial Narrow" panose="020B0606020202030204" pitchFamily="34" charset="0"/>
              </a:rPr>
              <a:t> </a:t>
            </a:r>
          </a:p>
          <a:p>
            <a:r>
              <a:rPr lang="cs-CZ" altLang="cs-CZ" sz="2600" dirty="0">
                <a:latin typeface="Arial Narrow" panose="020B0606020202030204" pitchFamily="34" charset="0"/>
              </a:rPr>
              <a:t>Koordinační a mediační pravomoci, např. při inspekcích ve více členských státech současně. </a:t>
            </a:r>
          </a:p>
          <a:p>
            <a:r>
              <a:rPr lang="cs-CZ" altLang="cs-CZ" sz="2600" dirty="0">
                <a:latin typeface="Arial Narrow" panose="020B0606020202030204" pitchFamily="34" charset="0"/>
              </a:rPr>
              <a:t>Žádné nové ani exekutivní pravomoci. </a:t>
            </a:r>
          </a:p>
          <a:p>
            <a:r>
              <a:rPr lang="cs-CZ" altLang="cs-CZ" sz="2600" dirty="0">
                <a:latin typeface="Arial Narrow" panose="020B0606020202030204" pitchFamily="34" charset="0"/>
              </a:rPr>
              <a:t>Má zlepšit fungování: </a:t>
            </a:r>
          </a:p>
          <a:p>
            <a:pPr lvl="1"/>
            <a:r>
              <a:rPr lang="cs-CZ" altLang="cs-CZ" dirty="0">
                <a:latin typeface="Arial Narrow" panose="020B0606020202030204" pitchFamily="34" charset="0"/>
              </a:rPr>
              <a:t>Nařízení 883/2004 (soc. </a:t>
            </a:r>
            <a:r>
              <a:rPr lang="cs-CZ" altLang="cs-CZ" dirty="0" err="1">
                <a:latin typeface="Arial Narrow" panose="020B0606020202030204" pitchFamily="34" charset="0"/>
              </a:rPr>
              <a:t>zabezpečemí</a:t>
            </a:r>
            <a:r>
              <a:rPr lang="cs-CZ" altLang="cs-CZ" dirty="0">
                <a:latin typeface="Arial Narrow" panose="020B0606020202030204" pitchFamily="34" charset="0"/>
              </a:rPr>
              <a:t> </a:t>
            </a:r>
            <a:r>
              <a:rPr lang="cs-CZ" altLang="cs-CZ" dirty="0" err="1">
                <a:latin typeface="Arial Narrow" panose="020B0606020202030204" pitchFamily="34" charset="0"/>
              </a:rPr>
              <a:t>migrujcích</a:t>
            </a:r>
            <a:r>
              <a:rPr lang="cs-CZ" altLang="cs-CZ" dirty="0">
                <a:latin typeface="Arial Narrow" panose="020B0606020202030204" pitchFamily="34" charset="0"/>
              </a:rPr>
              <a:t> občanů EU)</a:t>
            </a:r>
          </a:p>
          <a:p>
            <a:pPr lvl="1"/>
            <a:r>
              <a:rPr lang="cs-CZ" altLang="cs-CZ" dirty="0">
                <a:latin typeface="Arial Narrow" panose="020B0606020202030204" pitchFamily="34" charset="0"/>
              </a:rPr>
              <a:t>Nařízení 492/2011 (rovné zacházení s migrujícími pracovníky EU)</a:t>
            </a:r>
          </a:p>
          <a:p>
            <a:pPr lvl="1"/>
            <a:r>
              <a:rPr lang="cs-CZ" altLang="cs-CZ" dirty="0">
                <a:latin typeface="Arial Narrow" panose="020B0606020202030204" pitchFamily="34" charset="0"/>
              </a:rPr>
              <a:t>Nařízení 2016/589 (EURES)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adpis 1">
            <a:extLst>
              <a:ext uri="{FF2B5EF4-FFF2-40B4-BE49-F238E27FC236}">
                <a16:creationId xmlns:a16="http://schemas.microsoft.com/office/drawing/2014/main" id="{3217CB5F-EDFF-DE20-EFF3-D03A88EF816F}"/>
              </a:ext>
            </a:extLst>
          </p:cNvPr>
          <p:cNvSpPr>
            <a:spLocks noGrp="1" noChangeArrowheads="1"/>
          </p:cNvSpPr>
          <p:nvPr>
            <p:ph type="title"/>
          </p:nvPr>
        </p:nvSpPr>
        <p:spPr/>
        <p:txBody>
          <a:bodyPr/>
          <a:lstStyle/>
          <a:p>
            <a:pPr algn="ctr"/>
            <a:r>
              <a:rPr lang="cs-CZ" altLang="cs-CZ">
                <a:latin typeface="Arial Narrow" panose="020B0606020202030204" pitchFamily="34" charset="0"/>
              </a:rPr>
              <a:t>Volný </a:t>
            </a:r>
            <a:r>
              <a:rPr lang="cs-CZ" altLang="cs-CZ" b="1">
                <a:latin typeface="Arial Narrow" panose="020B0606020202030204" pitchFamily="34" charset="0"/>
              </a:rPr>
              <a:t>pohyb OSVČ</a:t>
            </a:r>
          </a:p>
        </p:txBody>
      </p:sp>
      <p:sp>
        <p:nvSpPr>
          <p:cNvPr id="126979" name="Zástupný symbol pro obsah 2">
            <a:extLst>
              <a:ext uri="{FF2B5EF4-FFF2-40B4-BE49-F238E27FC236}">
                <a16:creationId xmlns:a16="http://schemas.microsoft.com/office/drawing/2014/main" id="{05AE419E-7911-52DA-C68B-7078B795B262}"/>
              </a:ext>
            </a:extLst>
          </p:cNvPr>
          <p:cNvSpPr>
            <a:spLocks noGrp="1" noChangeArrowheads="1"/>
          </p:cNvSpPr>
          <p:nvPr>
            <p:ph idx="1"/>
          </p:nvPr>
        </p:nvSpPr>
        <p:spPr>
          <a:xfrm>
            <a:off x="271849" y="1557339"/>
            <a:ext cx="10288201" cy="5184775"/>
          </a:xfrm>
        </p:spPr>
        <p:txBody>
          <a:bodyPr>
            <a:normAutofit lnSpcReduction="10000"/>
          </a:bodyPr>
          <a:lstStyle/>
          <a:p>
            <a:pPr>
              <a:defRPr/>
            </a:pPr>
            <a:r>
              <a:rPr lang="cs-CZ" altLang="cs-CZ" sz="2800" dirty="0">
                <a:latin typeface="Arial Narrow" panose="020B0606020202030204" pitchFamily="34" charset="0"/>
              </a:rPr>
              <a:t>Osoby samostatně výdělečně činné (</a:t>
            </a:r>
            <a:r>
              <a:rPr lang="cs-CZ" altLang="cs-CZ" sz="2800" b="0" dirty="0">
                <a:latin typeface="Arial Narrow" panose="020B0606020202030204" pitchFamily="34" charset="0"/>
              </a:rPr>
              <a:t>živnostníci, svobodná povolání…) v současnosti i řada stabilně avšak atypicky pracujících. </a:t>
            </a:r>
          </a:p>
          <a:p>
            <a:pPr>
              <a:defRPr/>
            </a:pPr>
            <a:r>
              <a:rPr lang="cs-CZ" altLang="cs-CZ" sz="2800" b="0" dirty="0">
                <a:latin typeface="Arial Narrow" panose="020B0606020202030204" pitchFamily="34" charset="0"/>
              </a:rPr>
              <a:t>Využívají VP služeb dle čl. 56 SFEU NEBO využívají </a:t>
            </a:r>
            <a:r>
              <a:rPr lang="cs-CZ" altLang="cs-CZ" sz="2800" b="0" dirty="0">
                <a:highlight>
                  <a:srgbClr val="FFFF00"/>
                </a:highlight>
                <a:latin typeface="Arial Narrow" panose="020B0606020202030204" pitchFamily="34" charset="0"/>
              </a:rPr>
              <a:t>svobody usazování za účelem podnikání</a:t>
            </a:r>
            <a:r>
              <a:rPr lang="cs-CZ" altLang="cs-CZ" sz="2800" b="0" dirty="0">
                <a:latin typeface="Arial Narrow" panose="020B0606020202030204" pitchFamily="34" charset="0"/>
              </a:rPr>
              <a:t> dle čl. 49 SFEU.</a:t>
            </a:r>
          </a:p>
          <a:p>
            <a:pPr>
              <a:defRPr/>
            </a:pPr>
            <a:r>
              <a:rPr lang="cs-CZ" altLang="cs-CZ" sz="2800" b="0" dirty="0">
                <a:solidFill>
                  <a:srgbClr val="FF0000"/>
                </a:solidFill>
                <a:latin typeface="Arial Narrow" panose="020B0606020202030204" pitchFamily="34" charset="0"/>
              </a:rPr>
              <a:t>Zákaz diskriminace a neúčelně omezující opatření ze strany přijímajícího členského státu</a:t>
            </a:r>
            <a:r>
              <a:rPr lang="cs-CZ" altLang="cs-CZ" sz="2800" b="0" dirty="0">
                <a:latin typeface="Arial Narrow" panose="020B0606020202030204" pitchFamily="34" charset="0"/>
              </a:rPr>
              <a:t>. Více „národních“ požadavků v případě dlouhodobého usazení, než v případě krátkodobého výkonu služby. </a:t>
            </a:r>
          </a:p>
          <a:p>
            <a:pPr>
              <a:defRPr/>
            </a:pPr>
            <a:r>
              <a:rPr lang="cs-CZ" altLang="cs-CZ" sz="2800" b="0" dirty="0">
                <a:latin typeface="Arial Narrow" panose="020B0606020202030204" pitchFamily="34" charset="0"/>
              </a:rPr>
              <a:t>Přiměřená a nutná omezení z důvodu veřejného pořádku, bezpečnosti, zdraví + výhrada vlastního občanství pro výkon (i jen příležitostný) veřejné moci. </a:t>
            </a:r>
          </a:p>
          <a:p>
            <a:pPr>
              <a:defRPr/>
            </a:pPr>
            <a:r>
              <a:rPr lang="cs-CZ" altLang="cs-CZ" sz="2800" dirty="0">
                <a:latin typeface="Arial Narrow" panose="020B0606020202030204" pitchFamily="34" charset="0"/>
              </a:rPr>
              <a:t>Z hlediska sociálních nároků postupné srovnávání s pracovníky – zaměstnanci!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37047838-BC59-E0FB-36D3-B7E90EBAA09C}"/>
              </a:ext>
            </a:extLst>
          </p:cNvPr>
          <p:cNvSpPr>
            <a:spLocks noGrp="1" noChangeArrowheads="1"/>
          </p:cNvSpPr>
          <p:nvPr>
            <p:ph type="title"/>
          </p:nvPr>
        </p:nvSpPr>
        <p:spPr>
          <a:xfrm>
            <a:off x="10764253" y="717550"/>
            <a:ext cx="1147010" cy="867861"/>
          </a:xfrm>
        </p:spPr>
        <p:txBody>
          <a:bodyPr>
            <a:normAutofit/>
          </a:bodyPr>
          <a:lstStyle/>
          <a:p>
            <a:r>
              <a:rPr lang="cs-CZ" altLang="cs-CZ" sz="1400" dirty="0">
                <a:latin typeface="Arial Narrow" panose="020B0606020202030204" pitchFamily="34" charset="0"/>
              </a:rPr>
              <a:t>© </a:t>
            </a:r>
            <a:r>
              <a:rPr lang="cs-CZ" altLang="cs-CZ" sz="1400" cap="none" dirty="0">
                <a:latin typeface="Arial Narrow" panose="020B0606020202030204" pitchFamily="34" charset="0"/>
              </a:rPr>
              <a:t>R. </a:t>
            </a:r>
            <a:r>
              <a:rPr lang="cs-CZ" sz="1400" cap="none" dirty="0">
                <a:latin typeface="Arial Narrow" panose="020B0606020202030204" pitchFamily="34" charset="0"/>
              </a:rPr>
              <a:t>Schütze</a:t>
            </a:r>
            <a:endParaRPr lang="cs-CZ" altLang="cs-CZ" sz="1400" dirty="0">
              <a:latin typeface="Arial Narrow" panose="020B0606020202030204" pitchFamily="34" charset="0"/>
            </a:endParaRPr>
          </a:p>
        </p:txBody>
      </p:sp>
      <p:pic>
        <p:nvPicPr>
          <p:cNvPr id="17412" name="Picture 2" descr="Výsledek obrázku pro Free movement of persons">
            <a:extLst>
              <a:ext uri="{FF2B5EF4-FFF2-40B4-BE49-F238E27FC236}">
                <a16:creationId xmlns:a16="http://schemas.microsoft.com/office/drawing/2014/main" id="{3086E0E7-9E71-565A-79EB-6F4F1326B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3" y="1"/>
            <a:ext cx="10392361" cy="66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Nadpis 1">
            <a:extLst>
              <a:ext uri="{FF2B5EF4-FFF2-40B4-BE49-F238E27FC236}">
                <a16:creationId xmlns:a16="http://schemas.microsoft.com/office/drawing/2014/main" id="{71274548-CBE1-74C1-80CE-1CF0DFDCA44E}"/>
              </a:ext>
            </a:extLst>
          </p:cNvPr>
          <p:cNvSpPr>
            <a:spLocks noGrp="1" noChangeArrowheads="1"/>
          </p:cNvSpPr>
          <p:nvPr>
            <p:ph type="title"/>
          </p:nvPr>
        </p:nvSpPr>
        <p:spPr>
          <a:xfrm>
            <a:off x="647699" y="234778"/>
            <a:ext cx="10706099" cy="1350633"/>
          </a:xfrm>
        </p:spPr>
        <p:txBody>
          <a:bodyPr>
            <a:normAutofit/>
          </a:bodyPr>
          <a:lstStyle/>
          <a:p>
            <a:pPr algn="ctr"/>
            <a:br>
              <a:rPr lang="cs-CZ" altLang="cs-CZ" dirty="0"/>
            </a:br>
            <a:r>
              <a:rPr lang="cs-CZ" altLang="cs-CZ" dirty="0">
                <a:latin typeface="Arial Narrow" panose="020B0606020202030204" pitchFamily="34" charset="0"/>
              </a:rPr>
              <a:t>SDEU C-442/16 </a:t>
            </a:r>
            <a:r>
              <a:rPr lang="cs-CZ" altLang="cs-CZ" dirty="0" err="1">
                <a:latin typeface="Arial Narrow" panose="020B0606020202030204" pitchFamily="34" charset="0"/>
              </a:rPr>
              <a:t>Florea</a:t>
            </a:r>
            <a:r>
              <a:rPr lang="cs-CZ" altLang="cs-CZ" dirty="0">
                <a:latin typeface="Arial Narrow" panose="020B0606020202030204" pitchFamily="34" charset="0"/>
              </a:rPr>
              <a:t> </a:t>
            </a:r>
            <a:r>
              <a:rPr lang="cs-CZ" altLang="cs-CZ" dirty="0" err="1">
                <a:latin typeface="Arial Narrow" panose="020B0606020202030204" pitchFamily="34" charset="0"/>
              </a:rPr>
              <a:t>Gusa</a:t>
            </a:r>
            <a:r>
              <a:rPr lang="cs-CZ" altLang="cs-CZ" dirty="0">
                <a:latin typeface="Arial Narrow" panose="020B0606020202030204" pitchFamily="34" charset="0"/>
              </a:rPr>
              <a:t> </a:t>
            </a:r>
            <a:br>
              <a:rPr lang="cs-CZ" altLang="cs-CZ" dirty="0"/>
            </a:br>
            <a:endParaRPr lang="cs-CZ" altLang="cs-CZ" dirty="0"/>
          </a:p>
        </p:txBody>
      </p:sp>
      <p:sp>
        <p:nvSpPr>
          <p:cNvPr id="134147" name="Zástupný symbol pro obsah 2">
            <a:extLst>
              <a:ext uri="{FF2B5EF4-FFF2-40B4-BE49-F238E27FC236}">
                <a16:creationId xmlns:a16="http://schemas.microsoft.com/office/drawing/2014/main" id="{2E64D1A2-06A0-80AD-17B3-D09FE73B5DCE}"/>
              </a:ext>
            </a:extLst>
          </p:cNvPr>
          <p:cNvSpPr>
            <a:spLocks noGrp="1" noChangeArrowheads="1"/>
          </p:cNvSpPr>
          <p:nvPr>
            <p:ph idx="1"/>
          </p:nvPr>
        </p:nvSpPr>
        <p:spPr>
          <a:xfrm>
            <a:off x="345989" y="1841157"/>
            <a:ext cx="10214061" cy="4900957"/>
          </a:xfrm>
        </p:spPr>
        <p:txBody>
          <a:bodyPr>
            <a:normAutofit/>
          </a:bodyPr>
          <a:lstStyle/>
          <a:p>
            <a:r>
              <a:rPr lang="cs-CZ" altLang="cs-CZ" sz="2800" dirty="0">
                <a:latin typeface="Arial Narrow" panose="020B0606020202030204" pitchFamily="34" charset="0"/>
              </a:rPr>
              <a:t>Rumunský štukatér </a:t>
            </a:r>
            <a:r>
              <a:rPr lang="cs-CZ" altLang="cs-CZ" sz="2800" b="0" dirty="0">
                <a:latin typeface="Arial Narrow" panose="020B0606020202030204" pitchFamily="34" charset="0"/>
              </a:rPr>
              <a:t>působil 4 roky v Irsku legálně jako OSVČ, ekonomická recese ho „vyhnala“ jako osobu bez prostředků na úřad práce. Má nárok na pobyt v Irsku?  </a:t>
            </a:r>
          </a:p>
          <a:p>
            <a:r>
              <a:rPr lang="cs-CZ" altLang="cs-CZ" sz="2800" b="0" i="1" dirty="0">
                <a:latin typeface="Arial Narrow" panose="020B0606020202030204" pitchFamily="34" charset="0"/>
              </a:rPr>
              <a:t>„ Postavení osoby samostatně výdělečně činné pro účely čl. 7 odst. 1 písm. a) směrnice 2004/38 si ponechává státní příslušník členského státu, jenž poté, co přibližně čtyři roky řádně pobýval a pracoval jako osoba samostatně výdělečně činná v hostitelském členském státě, ukončil výkon této činnosti pro řádně prokázaný nedostatek práce způsobený důvody nezávislými na jeho vůli a je zaregistrován jako uchazeč o zaměstnání u příslušného úřadu práce tohoto hostitelského členského státu.“</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Nadpis 1">
            <a:extLst>
              <a:ext uri="{FF2B5EF4-FFF2-40B4-BE49-F238E27FC236}">
                <a16:creationId xmlns:a16="http://schemas.microsoft.com/office/drawing/2014/main" id="{8591F63F-4858-79A0-39AD-7DC06AD33F2E}"/>
              </a:ext>
            </a:extLst>
          </p:cNvPr>
          <p:cNvSpPr>
            <a:spLocks noGrp="1" noChangeArrowheads="1"/>
          </p:cNvSpPr>
          <p:nvPr>
            <p:ph type="title"/>
          </p:nvPr>
        </p:nvSpPr>
        <p:spPr/>
        <p:txBody>
          <a:bodyPr/>
          <a:lstStyle/>
          <a:p>
            <a:pPr algn="ctr"/>
            <a:r>
              <a:rPr lang="cs-CZ" altLang="cs-CZ">
                <a:latin typeface="Arial Narrow" panose="020B0606020202030204" pitchFamily="34" charset="0"/>
              </a:rPr>
              <a:t>Přístup OSVČ k sociální ochraně</a:t>
            </a:r>
          </a:p>
        </p:txBody>
      </p:sp>
      <p:sp>
        <p:nvSpPr>
          <p:cNvPr id="135171" name="Zástupný symbol pro obsah 2">
            <a:extLst>
              <a:ext uri="{FF2B5EF4-FFF2-40B4-BE49-F238E27FC236}">
                <a16:creationId xmlns:a16="http://schemas.microsoft.com/office/drawing/2014/main" id="{41B9E2F3-342F-5327-1177-11014E56DE1B}"/>
              </a:ext>
            </a:extLst>
          </p:cNvPr>
          <p:cNvSpPr>
            <a:spLocks noGrp="1" noChangeArrowheads="1"/>
          </p:cNvSpPr>
          <p:nvPr>
            <p:ph idx="1"/>
          </p:nvPr>
        </p:nvSpPr>
        <p:spPr>
          <a:xfrm>
            <a:off x="407773" y="1557339"/>
            <a:ext cx="10225303" cy="5184775"/>
          </a:xfrm>
        </p:spPr>
        <p:txBody>
          <a:bodyPr>
            <a:normAutofit/>
          </a:bodyPr>
          <a:lstStyle/>
          <a:p>
            <a:r>
              <a:rPr lang="cs-CZ" altLang="cs-CZ" sz="2500" u="sng" dirty="0">
                <a:latin typeface="Arial Narrow" panose="020B0606020202030204" pitchFamily="34" charset="0"/>
              </a:rPr>
              <a:t>Doporučení</a:t>
            </a:r>
            <a:r>
              <a:rPr lang="cs-CZ" altLang="cs-CZ" sz="2500" dirty="0">
                <a:latin typeface="Arial Narrow" panose="020B0606020202030204" pitchFamily="34" charset="0"/>
              </a:rPr>
              <a:t> Rady z 8. 11. 2019 o přístupu OSVČ k sociální ochraně (2019/C 387/01)</a:t>
            </a:r>
          </a:p>
          <a:p>
            <a:r>
              <a:rPr lang="cs-CZ" altLang="cs-CZ" sz="2500" b="0" dirty="0">
                <a:latin typeface="Arial Narrow" panose="020B0606020202030204" pitchFamily="34" charset="0"/>
              </a:rPr>
              <a:t>Reakce na „hybridní podobu“ moderních pracovních aktivit.</a:t>
            </a:r>
          </a:p>
          <a:p>
            <a:r>
              <a:rPr lang="cs-CZ" altLang="cs-CZ" sz="2500" b="0" dirty="0">
                <a:latin typeface="Arial Narrow" panose="020B0606020202030204" pitchFamily="34" charset="0"/>
              </a:rPr>
              <a:t>Čl. státy poskytnout přiměřený přístup OSVČ k soc. ochraně (samy stanoví minim. normy, které budou efektivní)</a:t>
            </a:r>
          </a:p>
          <a:p>
            <a:r>
              <a:rPr lang="cs-CZ" altLang="cs-CZ" sz="2500" b="0" dirty="0">
                <a:latin typeface="Arial Narrow" panose="020B0606020202030204" pitchFamily="34" charset="0"/>
              </a:rPr>
              <a:t>OSVČ mají mít přístup k: dávkám v </a:t>
            </a:r>
            <a:r>
              <a:rPr lang="cs-CZ" altLang="cs-CZ" sz="2500" b="0" dirty="0" err="1">
                <a:latin typeface="Arial Narrow" panose="020B0606020202030204" pitchFamily="34" charset="0"/>
              </a:rPr>
              <a:t>nezaměst</a:t>
            </a:r>
            <a:r>
              <a:rPr lang="cs-CZ" altLang="cs-CZ" sz="2500" b="0" dirty="0">
                <a:latin typeface="Arial Narrow" panose="020B0606020202030204" pitchFamily="34" charset="0"/>
              </a:rPr>
              <a:t>., v nemoci a zdravotní péči, v mateřství a rodičovství, v invaliditě, stáří, pozůstalosti, při úrazech a nemocech z povolání – </a:t>
            </a:r>
            <a:r>
              <a:rPr lang="cs-CZ" altLang="cs-CZ" sz="2500" b="0" i="1" dirty="0">
                <a:latin typeface="Arial Narrow" panose="020B0606020202030204" pitchFamily="34" charset="0"/>
              </a:rPr>
              <a:t>pokud je čl. stát poskytuje</a:t>
            </a:r>
            <a:r>
              <a:rPr lang="cs-CZ" altLang="cs-CZ" sz="2500" b="0" dirty="0">
                <a:latin typeface="Arial Narrow" panose="020B0606020202030204" pitchFamily="34" charset="0"/>
              </a:rPr>
              <a:t>…</a:t>
            </a:r>
          </a:p>
          <a:p>
            <a:r>
              <a:rPr lang="cs-CZ" altLang="cs-CZ" sz="2500" b="0" dirty="0">
                <a:latin typeface="Arial Narrow" panose="020B0606020202030204" pitchFamily="34" charset="0"/>
              </a:rPr>
              <a:t>Práva se kumulují a přenášejí, i když osoby přecházejí mezi různými postaveními na trhu práce, resp. samostatným podnikáním.</a:t>
            </a:r>
          </a:p>
          <a:p>
            <a:r>
              <a:rPr lang="cs-CZ" altLang="cs-CZ" sz="2500" b="0" dirty="0">
                <a:latin typeface="Arial Narrow" panose="020B0606020202030204" pitchFamily="34" charset="0"/>
              </a:rPr>
              <a:t>Doporučení se netýká přístupu OSVČ k sociální pomoci a minimálnímu příjmu.</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Nadpis 1">
            <a:extLst>
              <a:ext uri="{FF2B5EF4-FFF2-40B4-BE49-F238E27FC236}">
                <a16:creationId xmlns:a16="http://schemas.microsoft.com/office/drawing/2014/main" id="{76670E22-F582-C761-1E74-F0CC7A12ACFE}"/>
              </a:ext>
            </a:extLst>
          </p:cNvPr>
          <p:cNvSpPr>
            <a:spLocks noGrp="1" noChangeArrowheads="1"/>
          </p:cNvSpPr>
          <p:nvPr>
            <p:ph type="title"/>
          </p:nvPr>
        </p:nvSpPr>
        <p:spPr/>
        <p:txBody>
          <a:bodyPr/>
          <a:lstStyle/>
          <a:p>
            <a:pPr algn="ctr"/>
            <a:r>
              <a:rPr lang="cs-CZ" altLang="cs-CZ" b="1">
                <a:latin typeface="Arial Narrow" panose="020B0606020202030204" pitchFamily="34" charset="0"/>
              </a:rPr>
              <a:t>Covid-19</a:t>
            </a:r>
            <a:r>
              <a:rPr lang="cs-CZ" altLang="cs-CZ">
                <a:latin typeface="Arial Narrow" panose="020B0606020202030204" pitchFamily="34" charset="0"/>
              </a:rPr>
              <a:t> a volný pohyb v rámci EU</a:t>
            </a:r>
            <a:endParaRPr lang="cs-CZ" altLang="cs-CZ"/>
          </a:p>
        </p:txBody>
      </p:sp>
      <p:sp>
        <p:nvSpPr>
          <p:cNvPr id="136195" name="Zástupný obsah 2">
            <a:extLst>
              <a:ext uri="{FF2B5EF4-FFF2-40B4-BE49-F238E27FC236}">
                <a16:creationId xmlns:a16="http://schemas.microsoft.com/office/drawing/2014/main" id="{2D23D9F5-B12D-FA02-63C6-6E0383DA5FC1}"/>
              </a:ext>
            </a:extLst>
          </p:cNvPr>
          <p:cNvSpPr>
            <a:spLocks noGrp="1" noChangeArrowheads="1"/>
          </p:cNvSpPr>
          <p:nvPr>
            <p:ph idx="1"/>
          </p:nvPr>
        </p:nvSpPr>
        <p:spPr>
          <a:xfrm>
            <a:off x="395416" y="1484314"/>
            <a:ext cx="10272584" cy="5184775"/>
          </a:xfrm>
        </p:spPr>
        <p:txBody>
          <a:bodyPr>
            <a:normAutofit/>
          </a:bodyPr>
          <a:lstStyle/>
          <a:p>
            <a:r>
              <a:rPr lang="cs-CZ" altLang="cs-CZ" sz="2600" dirty="0">
                <a:latin typeface="Arial Narrow" panose="020B0606020202030204" pitchFamily="34" charset="0"/>
              </a:rPr>
              <a:t>Čl. 45 odst. 3 SFEU umožňuje omezit volný pohyb osob / pracovníků z důvodu ochrany zdraví (nikoli však obecné prevence!), ale i veřejného pořádku (což je široký pojem!)</a:t>
            </a:r>
          </a:p>
          <a:p>
            <a:r>
              <a:rPr lang="cs-CZ" altLang="cs-CZ" sz="2600" dirty="0">
                <a:latin typeface="Arial Narrow" panose="020B0606020202030204" pitchFamily="34" charset="0"/>
              </a:rPr>
              <a:t>Čl. 29 Směrnice 2004/38 upravuje výjimku z práva pohybu a pobytu pro osoby-nositele nemoci ze seznamu WHO (pokud se projeví do 3 měsíců po přicestování do jiné členské země). </a:t>
            </a:r>
          </a:p>
          <a:p>
            <a:r>
              <a:rPr lang="cs-CZ" altLang="cs-CZ" sz="2600" dirty="0">
                <a:latin typeface="Arial Narrow" panose="020B0606020202030204" pitchFamily="34" charset="0"/>
              </a:rPr>
              <a:t>SDEU respektuje pravomoc členských států k ochraně veřejného zdraví na vlastním území. Samy rozhodují jak o úrovni této ochrany, tak i o jednotlivých opatřeních k jejímu zajištění. </a:t>
            </a:r>
          </a:p>
          <a:p>
            <a:pPr lvl="1"/>
            <a:r>
              <a:rPr lang="cs-CZ" altLang="cs-CZ" sz="2400" dirty="0">
                <a:latin typeface="Arial Narrow" panose="020B0606020202030204" pitchFamily="34" charset="0"/>
              </a:rPr>
              <a:t>Všechna opatření členských států limitující VP osob, však musí obstát v testu uznatelnosti, tj. být nutná a přiměřená. Jejich diskriminační (dle státní příslušnosti / země pobytu) a omezující charakter musí být sveden k nezbytnému minimu.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Nadpis 1">
            <a:extLst>
              <a:ext uri="{FF2B5EF4-FFF2-40B4-BE49-F238E27FC236}">
                <a16:creationId xmlns:a16="http://schemas.microsoft.com/office/drawing/2014/main" id="{81C6CE95-7085-5696-6195-9196B8BFAF5F}"/>
              </a:ext>
            </a:extLst>
          </p:cNvPr>
          <p:cNvSpPr>
            <a:spLocks noGrp="1" noChangeArrowheads="1"/>
          </p:cNvSpPr>
          <p:nvPr>
            <p:ph type="title"/>
          </p:nvPr>
        </p:nvSpPr>
        <p:spPr/>
        <p:txBody>
          <a:bodyPr/>
          <a:lstStyle/>
          <a:p>
            <a:pPr algn="ctr"/>
            <a:r>
              <a:rPr lang="cs-CZ" altLang="cs-CZ" dirty="0">
                <a:latin typeface="Arial Narrow" panose="020B0606020202030204" pitchFamily="34" charset="0"/>
              </a:rPr>
              <a:t>SDEU C-128/22 </a:t>
            </a:r>
            <a:r>
              <a:rPr lang="cs-CZ" altLang="cs-CZ" i="1" dirty="0">
                <a:latin typeface="Arial Narrow" panose="020B0606020202030204" pitchFamily="34" charset="0"/>
              </a:rPr>
              <a:t>NORDIC INFO </a:t>
            </a:r>
            <a:br>
              <a:rPr lang="cs-CZ" altLang="cs-CZ" i="1" dirty="0">
                <a:latin typeface="Arial Narrow" panose="020B0606020202030204" pitchFamily="34" charset="0"/>
              </a:rPr>
            </a:br>
            <a:r>
              <a:rPr lang="cs-CZ" altLang="cs-CZ" dirty="0">
                <a:latin typeface="Arial Narrow" panose="020B0606020202030204" pitchFamily="34" charset="0"/>
              </a:rPr>
              <a:t>(2023)</a:t>
            </a:r>
            <a:endParaRPr lang="en-GB" altLang="cs-CZ" dirty="0">
              <a:latin typeface="Arial Narrow" panose="020B0606020202030204" pitchFamily="34" charset="0"/>
            </a:endParaRPr>
          </a:p>
        </p:txBody>
      </p:sp>
      <p:sp>
        <p:nvSpPr>
          <p:cNvPr id="3" name="Zástupný obsah 2">
            <a:extLst>
              <a:ext uri="{FF2B5EF4-FFF2-40B4-BE49-F238E27FC236}">
                <a16:creationId xmlns:a16="http://schemas.microsoft.com/office/drawing/2014/main" id="{68761C8D-C5A6-8F91-226A-83ADCB901A87}"/>
              </a:ext>
            </a:extLst>
          </p:cNvPr>
          <p:cNvSpPr>
            <a:spLocks noGrp="1"/>
          </p:cNvSpPr>
          <p:nvPr>
            <p:ph idx="1"/>
          </p:nvPr>
        </p:nvSpPr>
        <p:spPr>
          <a:xfrm>
            <a:off x="222422" y="1556792"/>
            <a:ext cx="10445578" cy="5184576"/>
          </a:xfrm>
        </p:spPr>
        <p:txBody>
          <a:bodyPr>
            <a:normAutofit lnSpcReduction="10000"/>
          </a:bodyPr>
          <a:lstStyle/>
          <a:p>
            <a:pPr>
              <a:defRPr/>
            </a:pPr>
            <a:r>
              <a:rPr lang="cs-CZ" sz="2800" b="0" i="1" dirty="0">
                <a:latin typeface="Arial Narrow" panose="020B0606020202030204" pitchFamily="34" charset="0"/>
              </a:rPr>
              <a:t>Členský stát může během pandemie zakázat cesty, které nejsou nezbytně nutné, do jiných členských států, jež jsou na základě v nich panující zdravotní situace klasifikovány jako vysoce rizikové zóny. Rovněž může osobám vstupujícím na jeho území uložit povinnost podstoupit screeningové testy a dodržet karanténu. Tato pravidla nicméně musí být odůvodněná, jasná, přesná, nediskriminační a přiměřená. Také musí být možné podat proti nim opravný prostředek. </a:t>
            </a:r>
          </a:p>
          <a:p>
            <a:pPr>
              <a:defRPr/>
            </a:pPr>
            <a:r>
              <a:rPr lang="cs-CZ" sz="2800" b="0" dirty="0">
                <a:highlight>
                  <a:srgbClr val="FFFF00"/>
                </a:highlight>
                <a:latin typeface="Arial Narrow" panose="020B0606020202030204" pitchFamily="34" charset="0"/>
              </a:rPr>
              <a:t>Tj. dle SDEU není porušením (jeho aktuální interpretace) směrnice 2004/38, pokud členský stát v podmínkách pandemie přijme </a:t>
            </a:r>
            <a:r>
              <a:rPr lang="cs-CZ" sz="2800" b="0" dirty="0">
                <a:solidFill>
                  <a:srgbClr val="FF0000"/>
                </a:solidFill>
                <a:highlight>
                  <a:srgbClr val="FFFF00"/>
                </a:highlight>
                <a:latin typeface="Arial Narrow" panose="020B0606020202030204" pitchFamily="34" charset="0"/>
              </a:rPr>
              <a:t>plošná</a:t>
            </a:r>
            <a:r>
              <a:rPr lang="cs-CZ" sz="2800" b="0" dirty="0">
                <a:highlight>
                  <a:srgbClr val="FFFF00"/>
                </a:highlight>
                <a:latin typeface="Arial Narrow" panose="020B0606020202030204" pitchFamily="34" charset="0"/>
              </a:rPr>
              <a:t> omezující opatření, splní-li současně uvedené podmínky (odůvodněnost, jasnost, přesnost, přiměřenost, nediskriminace, přezkoumatelnost). </a:t>
            </a:r>
          </a:p>
          <a:p>
            <a:pPr lvl="1">
              <a:defRPr/>
            </a:pPr>
            <a:r>
              <a:rPr lang="cs-CZ" sz="2400" dirty="0">
                <a:latin typeface="Arial Narrow" panose="020B0606020202030204" pitchFamily="34" charset="0"/>
              </a:rPr>
              <a:t>Směrnice 2004/38 jinak hovoří o možných omezujících opatřeních vůči jednotlivcům.</a:t>
            </a:r>
            <a:endParaRPr lang="cs-CZ" sz="2200" dirty="0">
              <a:latin typeface="Arial Narrow" panose="020B0606020202030204"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B9250500-6227-5536-10C9-95B1D74792CC}"/>
              </a:ext>
            </a:extLst>
          </p:cNvPr>
          <p:cNvSpPr>
            <a:spLocks noGrp="1" noChangeArrowheads="1"/>
          </p:cNvSpPr>
          <p:nvPr>
            <p:ph type="title"/>
          </p:nvPr>
        </p:nvSpPr>
        <p:spPr>
          <a:xfrm>
            <a:off x="2133600" y="152400"/>
            <a:ext cx="7848600" cy="1066800"/>
          </a:xfrm>
        </p:spPr>
        <p:txBody>
          <a:bodyPr/>
          <a:lstStyle/>
          <a:p>
            <a:pPr algn="ctr" eaLnBrk="1" hangingPunct="1"/>
            <a:r>
              <a:rPr lang="cs-CZ" altLang="cs-CZ">
                <a:solidFill>
                  <a:schemeClr val="tx1"/>
                </a:solidFill>
                <a:latin typeface="Arial Narrow" panose="020B0606020202030204" pitchFamily="34" charset="0"/>
              </a:rPr>
              <a:t>Volný pohyb pracovníků - </a:t>
            </a:r>
            <a:r>
              <a:rPr lang="cs-CZ" altLang="cs-CZ" b="1">
                <a:solidFill>
                  <a:schemeClr val="tx1"/>
                </a:solidFill>
                <a:latin typeface="Arial Narrow" panose="020B0606020202030204" pitchFamily="34" charset="0"/>
              </a:rPr>
              <a:t>shrnutí </a:t>
            </a:r>
          </a:p>
        </p:txBody>
      </p:sp>
      <p:sp>
        <p:nvSpPr>
          <p:cNvPr id="142339" name="Rectangle 3">
            <a:extLst>
              <a:ext uri="{FF2B5EF4-FFF2-40B4-BE49-F238E27FC236}">
                <a16:creationId xmlns:a16="http://schemas.microsoft.com/office/drawing/2014/main" id="{FF7D8F85-830C-6858-D067-94DDD362D517}"/>
              </a:ext>
            </a:extLst>
          </p:cNvPr>
          <p:cNvSpPr>
            <a:spLocks noGrp="1" noChangeArrowheads="1"/>
          </p:cNvSpPr>
          <p:nvPr>
            <p:ph type="body" idx="1"/>
          </p:nvPr>
        </p:nvSpPr>
        <p:spPr>
          <a:xfrm>
            <a:off x="407773" y="1484314"/>
            <a:ext cx="10031627" cy="5145087"/>
          </a:xfrm>
        </p:spPr>
        <p:txBody>
          <a:bodyPr>
            <a:normAutofit lnSpcReduction="10000"/>
          </a:bodyPr>
          <a:lstStyle/>
          <a:p>
            <a:pPr eaLnBrk="1" hangingPunct="1">
              <a:lnSpc>
                <a:spcPct val="90000"/>
              </a:lnSpc>
              <a:buSzTx/>
              <a:buFont typeface="Wingdings" panose="05000000000000000000" pitchFamily="2" charset="2"/>
              <a:buChar char="§"/>
            </a:pPr>
            <a:r>
              <a:rPr lang="cs-CZ" altLang="cs-CZ" sz="2400" b="1" dirty="0">
                <a:latin typeface="Arial Narrow" panose="020B0606020202030204" pitchFamily="34" charset="0"/>
              </a:rPr>
              <a:t>Klíčové principy</a:t>
            </a:r>
          </a:p>
          <a:p>
            <a:pPr lvl="1" eaLnBrk="1" hangingPunct="1">
              <a:lnSpc>
                <a:spcPct val="90000"/>
              </a:lnSpc>
              <a:buSzTx/>
              <a:buFont typeface="Wingdings" panose="05000000000000000000" pitchFamily="2" charset="2"/>
              <a:buChar char="§"/>
            </a:pPr>
            <a:r>
              <a:rPr lang="cs-CZ" altLang="cs-CZ" sz="2800" dirty="0">
                <a:latin typeface="Arial Narrow" panose="020B0606020202030204" pitchFamily="34" charset="0"/>
              </a:rPr>
              <a:t>Pracovník je ten, kdo vykonává služby pod vedením jiného, za úplatu a po stanovenou dobu</a:t>
            </a:r>
          </a:p>
          <a:p>
            <a:pPr lvl="1" eaLnBrk="1" hangingPunct="1">
              <a:lnSpc>
                <a:spcPct val="90000"/>
              </a:lnSpc>
              <a:buSzTx/>
              <a:buFont typeface="Wingdings" panose="05000000000000000000" pitchFamily="2" charset="2"/>
              <a:buChar char="§"/>
            </a:pPr>
            <a:r>
              <a:rPr lang="cs-CZ" altLang="cs-CZ" sz="2800" dirty="0">
                <a:latin typeface="Arial Narrow" panose="020B0606020202030204" pitchFamily="34" charset="0"/>
              </a:rPr>
              <a:t>Volný pohyb pracovníků se vztahuje na osoby, které se chtějí v jiném členském státě zapojit do ekonomické aktivity (na rozdíl od volného pohybu osob) </a:t>
            </a:r>
          </a:p>
          <a:p>
            <a:pPr lvl="1" eaLnBrk="1" hangingPunct="1">
              <a:lnSpc>
                <a:spcPct val="90000"/>
              </a:lnSpc>
              <a:buSzTx/>
              <a:buFont typeface="Wingdings" panose="05000000000000000000" pitchFamily="2" charset="2"/>
              <a:buChar char="§"/>
            </a:pPr>
            <a:r>
              <a:rPr lang="cs-CZ" altLang="cs-CZ" sz="2800" dirty="0">
                <a:latin typeface="Arial Narrow" panose="020B0606020202030204" pitchFamily="34" charset="0"/>
              </a:rPr>
              <a:t>V jiném členském státě by se občan EU neměl stát nepřiměřenou přítěží pro místní sociální systém. </a:t>
            </a:r>
          </a:p>
          <a:p>
            <a:pPr lvl="1" eaLnBrk="1" hangingPunct="1">
              <a:lnSpc>
                <a:spcPct val="90000"/>
              </a:lnSpc>
              <a:buSzTx/>
              <a:buFont typeface="Wingdings" panose="05000000000000000000" pitchFamily="2" charset="2"/>
              <a:buChar char="§"/>
            </a:pPr>
            <a:r>
              <a:rPr lang="cs-CZ" altLang="cs-CZ" sz="2800" dirty="0">
                <a:latin typeface="Arial Narrow" panose="020B0606020202030204" pitchFamily="34" charset="0"/>
              </a:rPr>
              <a:t>Členské státy mají za povinnost umožnit pobyt rodinných příslušníků pracovníka </a:t>
            </a:r>
          </a:p>
          <a:p>
            <a:pPr lvl="1" eaLnBrk="1" hangingPunct="1">
              <a:lnSpc>
                <a:spcPct val="90000"/>
              </a:lnSpc>
              <a:buSzTx/>
              <a:buFont typeface="Wingdings" panose="05000000000000000000" pitchFamily="2" charset="2"/>
              <a:buChar char="§"/>
            </a:pPr>
            <a:r>
              <a:rPr lang="cs-CZ" altLang="cs-CZ" sz="2800" dirty="0">
                <a:latin typeface="Arial Narrow" panose="020B0606020202030204" pitchFamily="34" charset="0"/>
              </a:rPr>
              <a:t>Volný pohyb pracovníků vyžaduje odstranění diskriminace dle státní příslušnosti mezi pracovníky z různých členských států, ať již v zaměstnání, odměňování nebo jiných podmínkách práce a pobytu</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0BF6BBF8-E410-2EA3-C238-1277CB4AB723}"/>
              </a:ext>
            </a:extLst>
          </p:cNvPr>
          <p:cNvSpPr>
            <a:spLocks noGrp="1" noChangeArrowheads="1"/>
          </p:cNvSpPr>
          <p:nvPr>
            <p:ph type="title"/>
          </p:nvPr>
        </p:nvSpPr>
        <p:spPr>
          <a:xfrm>
            <a:off x="2209800" y="533400"/>
            <a:ext cx="8001000" cy="838200"/>
          </a:xfrm>
        </p:spPr>
        <p:txBody>
          <a:bodyPr/>
          <a:lstStyle/>
          <a:p>
            <a:pPr algn="ctr" eaLnBrk="1" hangingPunct="1"/>
            <a:r>
              <a:rPr lang="cs-CZ" altLang="cs-CZ">
                <a:solidFill>
                  <a:schemeClr val="tx1"/>
                </a:solidFill>
                <a:latin typeface="Arial Narrow" panose="020B0606020202030204" pitchFamily="34" charset="0"/>
              </a:rPr>
              <a:t>Volný pohyb pracovníků - shrnutí</a:t>
            </a:r>
          </a:p>
        </p:txBody>
      </p:sp>
      <p:sp>
        <p:nvSpPr>
          <p:cNvPr id="36867" name="Rectangle 3">
            <a:extLst>
              <a:ext uri="{FF2B5EF4-FFF2-40B4-BE49-F238E27FC236}">
                <a16:creationId xmlns:a16="http://schemas.microsoft.com/office/drawing/2014/main" id="{118C433B-8620-B75D-A303-D0DFB5603EC6}"/>
              </a:ext>
            </a:extLst>
          </p:cNvPr>
          <p:cNvSpPr>
            <a:spLocks noGrp="1" noChangeArrowheads="1"/>
          </p:cNvSpPr>
          <p:nvPr>
            <p:ph type="body" idx="1"/>
          </p:nvPr>
        </p:nvSpPr>
        <p:spPr>
          <a:xfrm>
            <a:off x="531341" y="1484314"/>
            <a:ext cx="9908059" cy="5221287"/>
          </a:xfrm>
        </p:spPr>
        <p:txBody>
          <a:bodyPr/>
          <a:lstStyle/>
          <a:p>
            <a:pPr eaLnBrk="1" hangingPunct="1">
              <a:lnSpc>
                <a:spcPct val="90000"/>
              </a:lnSpc>
              <a:buSzTx/>
              <a:buFont typeface="Wingdings" panose="05000000000000000000" pitchFamily="2" charset="2"/>
              <a:buChar char="§"/>
              <a:defRPr/>
            </a:pPr>
            <a:r>
              <a:rPr lang="cs-CZ" altLang="cs-CZ" sz="2400" dirty="0">
                <a:latin typeface="Arial Narrow" pitchFamily="34" charset="0"/>
              </a:rPr>
              <a:t>Klíčové principy </a:t>
            </a:r>
          </a:p>
          <a:p>
            <a:pPr lvl="1" eaLnBrk="1" hangingPunct="1">
              <a:lnSpc>
                <a:spcPct val="90000"/>
              </a:lnSpc>
              <a:buSzTx/>
              <a:buFont typeface="Wingdings" panose="05000000000000000000" pitchFamily="2" charset="2"/>
              <a:buChar char="§"/>
              <a:defRPr/>
            </a:pPr>
            <a:r>
              <a:rPr lang="cs-CZ" altLang="cs-CZ" sz="2400" dirty="0">
                <a:latin typeface="Arial Narrow" pitchFamily="34" charset="0"/>
              </a:rPr>
              <a:t>Volný pohyb pracovníků se nevztahuje na výkon veřejné moci (SD: „</a:t>
            </a:r>
            <a:r>
              <a:rPr lang="cs-CZ" altLang="cs-CZ" sz="2400" i="1" dirty="0" err="1">
                <a:latin typeface="Arial Narrow" pitchFamily="34" charset="0"/>
              </a:rPr>
              <a:t>must</a:t>
            </a:r>
            <a:r>
              <a:rPr lang="cs-CZ" altLang="cs-CZ" sz="2400" i="1" dirty="0">
                <a:latin typeface="Arial Narrow" pitchFamily="34" charset="0"/>
              </a:rPr>
              <a:t> </a:t>
            </a:r>
            <a:r>
              <a:rPr lang="cs-CZ" altLang="cs-CZ" sz="2400" i="1" dirty="0" err="1">
                <a:latin typeface="Arial Narrow" pitchFamily="34" charset="0"/>
              </a:rPr>
              <a:t>involve</a:t>
            </a:r>
            <a:r>
              <a:rPr lang="cs-CZ" altLang="cs-CZ" sz="2400" i="1" dirty="0">
                <a:latin typeface="Arial Narrow" pitchFamily="34" charset="0"/>
              </a:rPr>
              <a:t> </a:t>
            </a:r>
            <a:r>
              <a:rPr lang="cs-CZ" altLang="cs-CZ" sz="2400" i="1" dirty="0" err="1">
                <a:latin typeface="Arial Narrow" pitchFamily="34" charset="0"/>
              </a:rPr>
              <a:t>participation</a:t>
            </a:r>
            <a:r>
              <a:rPr lang="cs-CZ" altLang="cs-CZ" sz="2400" i="1" dirty="0">
                <a:latin typeface="Arial Narrow" pitchFamily="34" charset="0"/>
              </a:rPr>
              <a:t> in </a:t>
            </a:r>
            <a:r>
              <a:rPr lang="cs-CZ" altLang="cs-CZ" sz="2400" i="1" dirty="0" err="1">
                <a:latin typeface="Arial Narrow" pitchFamily="34" charset="0"/>
              </a:rPr>
              <a:t>the</a:t>
            </a:r>
            <a:r>
              <a:rPr lang="cs-CZ" altLang="cs-CZ" sz="2400" i="1" dirty="0">
                <a:latin typeface="Arial Narrow" pitchFamily="34" charset="0"/>
              </a:rPr>
              <a:t> </a:t>
            </a:r>
            <a:r>
              <a:rPr lang="cs-CZ" altLang="cs-CZ" sz="2400" i="1" dirty="0" err="1">
                <a:latin typeface="Arial Narrow" pitchFamily="34" charset="0"/>
              </a:rPr>
              <a:t>exercise</a:t>
            </a:r>
            <a:r>
              <a:rPr lang="cs-CZ" altLang="cs-CZ" sz="2400" i="1" dirty="0">
                <a:latin typeface="Arial Narrow" pitchFamily="34" charset="0"/>
              </a:rPr>
              <a:t> </a:t>
            </a:r>
            <a:r>
              <a:rPr lang="cs-CZ" altLang="cs-CZ" sz="2400" i="1" dirty="0" err="1">
                <a:latin typeface="Arial Narrow" pitchFamily="34" charset="0"/>
              </a:rPr>
              <a:t>of</a:t>
            </a:r>
            <a:r>
              <a:rPr lang="cs-CZ" altLang="cs-CZ" sz="2400" i="1" dirty="0">
                <a:latin typeface="Arial Narrow" pitchFamily="34" charset="0"/>
              </a:rPr>
              <a:t> </a:t>
            </a:r>
            <a:r>
              <a:rPr lang="cs-CZ" altLang="cs-CZ" sz="2400" i="1" dirty="0" err="1">
                <a:latin typeface="Arial Narrow" pitchFamily="34" charset="0"/>
              </a:rPr>
              <a:t>powers</a:t>
            </a:r>
            <a:r>
              <a:rPr lang="cs-CZ" altLang="cs-CZ" sz="2400" i="1" dirty="0">
                <a:latin typeface="Arial Narrow" pitchFamily="34" charset="0"/>
              </a:rPr>
              <a:t> </a:t>
            </a:r>
            <a:r>
              <a:rPr lang="cs-CZ" altLang="cs-CZ" sz="2400" i="1" dirty="0" err="1">
                <a:latin typeface="Arial Narrow" pitchFamily="34" charset="0"/>
              </a:rPr>
              <a:t>conferred</a:t>
            </a:r>
            <a:r>
              <a:rPr lang="cs-CZ" altLang="cs-CZ" sz="2400" i="1" dirty="0">
                <a:latin typeface="Arial Narrow" pitchFamily="34" charset="0"/>
              </a:rPr>
              <a:t> by public </a:t>
            </a:r>
            <a:r>
              <a:rPr lang="cs-CZ" altLang="cs-CZ" sz="2400" i="1" dirty="0" err="1">
                <a:latin typeface="Arial Narrow" pitchFamily="34" charset="0"/>
              </a:rPr>
              <a:t>law</a:t>
            </a:r>
            <a:r>
              <a:rPr lang="cs-CZ" altLang="cs-CZ" sz="2400" i="1" dirty="0">
                <a:latin typeface="Arial Narrow" pitchFamily="34" charset="0"/>
              </a:rPr>
              <a:t> and </a:t>
            </a:r>
            <a:r>
              <a:rPr lang="cs-CZ" altLang="cs-CZ" sz="2400" i="1" dirty="0" err="1">
                <a:latin typeface="Arial Narrow" pitchFamily="34" charset="0"/>
              </a:rPr>
              <a:t>duties</a:t>
            </a:r>
            <a:r>
              <a:rPr lang="cs-CZ" altLang="cs-CZ" sz="2400" i="1" dirty="0">
                <a:latin typeface="Arial Narrow" pitchFamily="34" charset="0"/>
              </a:rPr>
              <a:t> </a:t>
            </a:r>
            <a:r>
              <a:rPr lang="cs-CZ" altLang="cs-CZ" sz="2400" i="1" dirty="0" err="1">
                <a:latin typeface="Arial Narrow" pitchFamily="34" charset="0"/>
              </a:rPr>
              <a:t>designed</a:t>
            </a:r>
            <a:r>
              <a:rPr lang="cs-CZ" altLang="cs-CZ" sz="2400" i="1" dirty="0">
                <a:latin typeface="Arial Narrow" pitchFamily="34" charset="0"/>
              </a:rPr>
              <a:t> to </a:t>
            </a:r>
            <a:r>
              <a:rPr lang="cs-CZ" altLang="cs-CZ" sz="2400" i="1" dirty="0" err="1">
                <a:latin typeface="Arial Narrow" pitchFamily="34" charset="0"/>
              </a:rPr>
              <a:t>safeguard</a:t>
            </a:r>
            <a:r>
              <a:rPr lang="cs-CZ" altLang="cs-CZ" sz="2400" i="1" dirty="0">
                <a:latin typeface="Arial Narrow" pitchFamily="34" charset="0"/>
              </a:rPr>
              <a:t> </a:t>
            </a:r>
            <a:r>
              <a:rPr lang="cs-CZ" altLang="cs-CZ" sz="2400" i="1" dirty="0" err="1">
                <a:latin typeface="Arial Narrow" pitchFamily="34" charset="0"/>
              </a:rPr>
              <a:t>general</a:t>
            </a:r>
            <a:r>
              <a:rPr lang="cs-CZ" altLang="cs-CZ" sz="2400" i="1" dirty="0">
                <a:latin typeface="Arial Narrow" pitchFamily="34" charset="0"/>
              </a:rPr>
              <a:t> </a:t>
            </a:r>
            <a:r>
              <a:rPr lang="cs-CZ" altLang="cs-CZ" sz="2400" i="1" dirty="0" err="1">
                <a:latin typeface="Arial Narrow" pitchFamily="34" charset="0"/>
              </a:rPr>
              <a:t>interest</a:t>
            </a:r>
            <a:r>
              <a:rPr lang="cs-CZ" altLang="cs-CZ" sz="2400" i="1" dirty="0">
                <a:latin typeface="Arial Narrow" pitchFamily="34" charset="0"/>
              </a:rPr>
              <a:t> </a:t>
            </a:r>
            <a:r>
              <a:rPr lang="cs-CZ" altLang="cs-CZ" sz="2400" i="1" dirty="0" err="1">
                <a:latin typeface="Arial Narrow" pitchFamily="34" charset="0"/>
              </a:rPr>
              <a:t>of</a:t>
            </a:r>
            <a:r>
              <a:rPr lang="cs-CZ" altLang="cs-CZ" sz="2400" i="1" dirty="0">
                <a:latin typeface="Arial Narrow" pitchFamily="34" charset="0"/>
              </a:rPr>
              <a:t> </a:t>
            </a:r>
            <a:r>
              <a:rPr lang="cs-CZ" altLang="cs-CZ" sz="2400" i="1" dirty="0" err="1">
                <a:latin typeface="Arial Narrow" pitchFamily="34" charset="0"/>
              </a:rPr>
              <a:t>state</a:t>
            </a:r>
            <a:r>
              <a:rPr lang="cs-CZ" altLang="cs-CZ" sz="2400" dirty="0">
                <a:latin typeface="Arial Narrow" pitchFamily="34" charset="0"/>
              </a:rPr>
              <a:t>“)</a:t>
            </a:r>
          </a:p>
          <a:p>
            <a:pPr lvl="1" eaLnBrk="1" hangingPunct="1">
              <a:lnSpc>
                <a:spcPct val="90000"/>
              </a:lnSpc>
              <a:buSzTx/>
              <a:buFont typeface="Wingdings" panose="05000000000000000000" pitchFamily="2" charset="2"/>
              <a:buChar char="§"/>
              <a:defRPr/>
            </a:pPr>
            <a:r>
              <a:rPr lang="cs-CZ" altLang="cs-CZ" sz="2400" dirty="0">
                <a:latin typeface="Arial Narrow" pitchFamily="34" charset="0"/>
              </a:rPr>
              <a:t>Volný pohyb zboží může být omezen z důvodu veřejného zájmu – ochrana zdraví a bezpečnosti, morálky atd. –  přijatá opatření se však musejí zakládat výlučně na individuálním chování toho, koho se týkají </a:t>
            </a:r>
          </a:p>
          <a:p>
            <a:pPr lvl="1" eaLnBrk="1" hangingPunct="1">
              <a:lnSpc>
                <a:spcPct val="90000"/>
              </a:lnSpc>
              <a:buSzTx/>
              <a:buFont typeface="Wingdings" panose="05000000000000000000" pitchFamily="2" charset="2"/>
              <a:buChar char="§"/>
              <a:defRPr/>
            </a:pPr>
            <a:r>
              <a:rPr lang="cs-CZ" altLang="cs-CZ" sz="2400" dirty="0">
                <a:latin typeface="Arial Narrow" pitchFamily="34" charset="0"/>
              </a:rPr>
              <a:t>Automatické vypovězení z území členského státu např. pro držení drogy pro vlastní potřebu není v souladu s právem EU</a:t>
            </a:r>
          </a:p>
          <a:p>
            <a:pPr lvl="1" eaLnBrk="1" hangingPunct="1">
              <a:lnSpc>
                <a:spcPct val="90000"/>
              </a:lnSpc>
              <a:buSzTx/>
              <a:buFont typeface="Wingdings" panose="05000000000000000000" pitchFamily="2" charset="2"/>
              <a:buChar char="§"/>
              <a:defRPr/>
            </a:pPr>
            <a:r>
              <a:rPr lang="cs-CZ" altLang="cs-CZ" sz="2400" dirty="0">
                <a:latin typeface="Arial Narrow" pitchFamily="34" charset="0"/>
              </a:rPr>
              <a:t>Členské státy mohou zakázat pobyt na určitém teritoriu usídlenému příslušníkovi jiného členského státy jen za podmínek, jaké by byly aplikovány vůči státním příslušníkům tohoto státu</a:t>
            </a:r>
          </a:p>
          <a:p>
            <a:pPr lvl="1" eaLnBrk="1" hangingPunct="1">
              <a:lnSpc>
                <a:spcPct val="90000"/>
              </a:lnSpc>
              <a:defRPr/>
            </a:pPr>
            <a:endParaRPr lang="cs-CZ" altLang="cs-CZ" sz="2200" dirty="0">
              <a:latin typeface="Arial Narrow"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Nadpis 1">
            <a:extLst>
              <a:ext uri="{FF2B5EF4-FFF2-40B4-BE49-F238E27FC236}">
                <a16:creationId xmlns:a16="http://schemas.microsoft.com/office/drawing/2014/main" id="{9D8FE6DA-60E9-8390-DA50-7949AEA02AD7}"/>
              </a:ext>
            </a:extLst>
          </p:cNvPr>
          <p:cNvSpPr>
            <a:spLocks noGrp="1" noChangeArrowheads="1"/>
          </p:cNvSpPr>
          <p:nvPr>
            <p:ph type="title"/>
          </p:nvPr>
        </p:nvSpPr>
        <p:spPr/>
        <p:txBody>
          <a:bodyPr/>
          <a:lstStyle/>
          <a:p>
            <a:r>
              <a:rPr lang="cs-CZ" altLang="cs-CZ" dirty="0">
                <a:latin typeface="Arial Narrow" panose="020B0606020202030204" pitchFamily="34" charset="0"/>
              </a:rPr>
              <a:t>VP osob / občanů EU – shrnutí dle MV ČR </a:t>
            </a:r>
          </a:p>
        </p:txBody>
      </p:sp>
      <p:sp>
        <p:nvSpPr>
          <p:cNvPr id="144387" name="Zástupný obsah 2">
            <a:extLst>
              <a:ext uri="{FF2B5EF4-FFF2-40B4-BE49-F238E27FC236}">
                <a16:creationId xmlns:a16="http://schemas.microsoft.com/office/drawing/2014/main" id="{591ECC06-A845-665C-A482-C2F802B864DA}"/>
              </a:ext>
            </a:extLst>
          </p:cNvPr>
          <p:cNvSpPr>
            <a:spLocks noGrp="1" noChangeArrowheads="1"/>
          </p:cNvSpPr>
          <p:nvPr>
            <p:ph idx="1"/>
          </p:nvPr>
        </p:nvSpPr>
        <p:spPr>
          <a:xfrm>
            <a:off x="333632" y="1600200"/>
            <a:ext cx="9749482" cy="4979988"/>
          </a:xfrm>
        </p:spPr>
        <p:txBody>
          <a:bodyPr>
            <a:normAutofit lnSpcReduction="10000"/>
          </a:bodyPr>
          <a:lstStyle/>
          <a:p>
            <a:pPr algn="just"/>
            <a:r>
              <a:rPr lang="cs-CZ" altLang="cs-CZ" sz="2800" b="0" dirty="0">
                <a:latin typeface="Arial Narrow" panose="020B0606020202030204" pitchFamily="34" charset="0"/>
              </a:rPr>
              <a:t>Občané EU mají právo volného pohybu a pobytu v rámci členských států Evropské unie. Toto právo je stanoveno </a:t>
            </a:r>
            <a:r>
              <a:rPr lang="cs-CZ" altLang="cs-CZ" sz="2800" b="0" dirty="0">
                <a:latin typeface="Arial Narrow" panose="020B0606020202030204" pitchFamily="34" charset="0"/>
                <a:hlinkClick r:id="rId2"/>
              </a:rPr>
              <a:t>Smlouvou o fungování Evropské unie</a:t>
            </a:r>
            <a:r>
              <a:rPr lang="cs-CZ" altLang="cs-CZ" sz="2800" b="0" dirty="0">
                <a:latin typeface="Arial Narrow" panose="020B0606020202030204" pitchFamily="34" charset="0"/>
              </a:rPr>
              <a:t> (článek 21) a </a:t>
            </a:r>
            <a:r>
              <a:rPr lang="cs-CZ" altLang="cs-CZ" sz="2800" b="0" dirty="0">
                <a:latin typeface="Arial Narrow" panose="020B0606020202030204" pitchFamily="34" charset="0"/>
                <a:hlinkClick r:id="rId3"/>
              </a:rPr>
              <a:t>směrnicí Evropského parlamentu a Rady 2004/38/ES o právu občanů Unie a jejich rodinných příslušníků svobodně se pohybovat a pobývat na území členských států</a:t>
            </a:r>
            <a:r>
              <a:rPr lang="cs-CZ" altLang="cs-CZ" sz="2800" b="0" dirty="0">
                <a:latin typeface="Arial Narrow" panose="020B0606020202030204" pitchFamily="34" charset="0"/>
              </a:rPr>
              <a:t>. Občané EU mohou na území ČR vstupovat a na něm pobývat po dobu neomezenou, jen na základě cestovního dokladu, kterým je v tomto případě i doklad totožnosti, aniž by byli povinni žádat o jakoukoliv formu oprávnění k pobytu. Občané EU mají právo hledat si práci a pracovat v ČR bez nutnosti žádat o pracovní povolení, využívají také stejného zacházení jako státní občané ČR ve smyslu dostupnosti pracovních míst, pracovních podmínek a ostatních sociálních a daňových výhod.</a:t>
            </a:r>
          </a:p>
          <a:p>
            <a:endParaRPr lang="cs-CZ" altLang="cs-CZ"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Nadpis 1">
            <a:extLst>
              <a:ext uri="{FF2B5EF4-FFF2-40B4-BE49-F238E27FC236}">
                <a16:creationId xmlns:a16="http://schemas.microsoft.com/office/drawing/2014/main" id="{044DDCB5-47BA-C69C-8CFE-BD1D6D7EA9BE}"/>
              </a:ext>
            </a:extLst>
          </p:cNvPr>
          <p:cNvSpPr>
            <a:spLocks noGrp="1" noChangeArrowheads="1"/>
          </p:cNvSpPr>
          <p:nvPr>
            <p:ph type="title"/>
          </p:nvPr>
        </p:nvSpPr>
        <p:spPr/>
        <p:txBody>
          <a:bodyPr/>
          <a:lstStyle/>
          <a:p>
            <a:r>
              <a:rPr lang="cs-CZ" altLang="cs-CZ" dirty="0">
                <a:latin typeface="Arial Narrow" panose="020B0606020202030204" pitchFamily="34" charset="0"/>
              </a:rPr>
              <a:t>VP osob / občanů EU – shrnutí dle MV ČR </a:t>
            </a:r>
            <a:endParaRPr lang="cs-CZ" altLang="cs-CZ" dirty="0"/>
          </a:p>
        </p:txBody>
      </p:sp>
      <p:sp>
        <p:nvSpPr>
          <p:cNvPr id="145411" name="Zástupný obsah 2">
            <a:extLst>
              <a:ext uri="{FF2B5EF4-FFF2-40B4-BE49-F238E27FC236}">
                <a16:creationId xmlns:a16="http://schemas.microsoft.com/office/drawing/2014/main" id="{28A6C087-9291-C802-4C41-F79A17DABE77}"/>
              </a:ext>
            </a:extLst>
          </p:cNvPr>
          <p:cNvSpPr>
            <a:spLocks noGrp="1" noChangeArrowheads="1"/>
          </p:cNvSpPr>
          <p:nvPr>
            <p:ph idx="1"/>
          </p:nvPr>
        </p:nvSpPr>
        <p:spPr>
          <a:xfrm>
            <a:off x="383059" y="1600201"/>
            <a:ext cx="9897763" cy="5121875"/>
          </a:xfrm>
        </p:spPr>
        <p:txBody>
          <a:bodyPr/>
          <a:lstStyle/>
          <a:p>
            <a:pPr algn="just"/>
            <a:r>
              <a:rPr lang="cs-CZ" altLang="cs-CZ" sz="2800" b="0" dirty="0">
                <a:latin typeface="Arial Narrow" panose="020B0606020202030204" pitchFamily="34" charset="0"/>
              </a:rPr>
              <a:t>Občan Evropské unie je povinen ohlásit na policii místo pobytu na území ve lhůtě do 30 dnů ode dne vstupu na území, pokud jeho předpokládaný pobyt bude delší než 30 dnů; tato povinnost se rovněž vztahuje na rodinného příslušníka občana Evropské unie, pokud tento občan pobývá na území. Povinnost ohlásit místo pobytu na policii se nevztahuje na cizince, který tuto povinnost splnil u ubytovatele.</a:t>
            </a:r>
          </a:p>
          <a:p>
            <a:pPr algn="just"/>
            <a:r>
              <a:rPr lang="cs-CZ" altLang="cs-CZ" sz="2800" b="0" dirty="0">
                <a:latin typeface="Arial Narrow" panose="020B0606020202030204" pitchFamily="34" charset="0"/>
              </a:rPr>
              <a:t>Pobývá-li občan EU na území po dobu delší než 3 měsíce, má právo požádat o vydání potvrzení o přechodném pobytu. Jedná se o potvrzení, které má za cíl zejména ulehčit občanům EU jednání s úřady a institucemi v ČR.</a:t>
            </a:r>
          </a:p>
          <a:p>
            <a:endParaRPr lang="cs-CZ" altLang="cs-CZ"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Nadpis 1">
            <a:extLst>
              <a:ext uri="{FF2B5EF4-FFF2-40B4-BE49-F238E27FC236}">
                <a16:creationId xmlns:a16="http://schemas.microsoft.com/office/drawing/2014/main" id="{9439E186-4284-6E8C-4816-F8B2F16B324B}"/>
              </a:ext>
            </a:extLst>
          </p:cNvPr>
          <p:cNvSpPr>
            <a:spLocks noGrp="1" noChangeArrowheads="1"/>
          </p:cNvSpPr>
          <p:nvPr>
            <p:ph type="title"/>
          </p:nvPr>
        </p:nvSpPr>
        <p:spPr>
          <a:xfrm>
            <a:off x="383059" y="277813"/>
            <a:ext cx="9961091" cy="1143000"/>
          </a:xfrm>
        </p:spPr>
        <p:txBody>
          <a:bodyPr/>
          <a:lstStyle/>
          <a:p>
            <a:pPr algn="ctr"/>
            <a:r>
              <a:rPr lang="cs-CZ" altLang="cs-CZ" dirty="0">
                <a:latin typeface="Arial Narrow" panose="020B0606020202030204" pitchFamily="34" charset="0"/>
              </a:rPr>
              <a:t>VP osob / občanů EU – shrnutí dle MV ČR </a:t>
            </a:r>
            <a:endParaRPr lang="cs-CZ" altLang="cs-CZ" dirty="0"/>
          </a:p>
        </p:txBody>
      </p:sp>
      <p:sp>
        <p:nvSpPr>
          <p:cNvPr id="146435" name="Zástupný obsah 2">
            <a:extLst>
              <a:ext uri="{FF2B5EF4-FFF2-40B4-BE49-F238E27FC236}">
                <a16:creationId xmlns:a16="http://schemas.microsoft.com/office/drawing/2014/main" id="{16602BD3-1614-E5F6-B099-2DD2E6227BF1}"/>
              </a:ext>
            </a:extLst>
          </p:cNvPr>
          <p:cNvSpPr>
            <a:spLocks noGrp="1" noChangeArrowheads="1"/>
          </p:cNvSpPr>
          <p:nvPr>
            <p:ph idx="1"/>
          </p:nvPr>
        </p:nvSpPr>
        <p:spPr>
          <a:xfrm>
            <a:off x="383059" y="1600201"/>
            <a:ext cx="10284941" cy="4530725"/>
          </a:xfrm>
        </p:spPr>
        <p:txBody>
          <a:bodyPr>
            <a:normAutofit/>
          </a:bodyPr>
          <a:lstStyle/>
          <a:p>
            <a:pPr algn="just"/>
            <a:r>
              <a:rPr lang="cs-CZ" altLang="cs-CZ" sz="2300" b="0" dirty="0">
                <a:latin typeface="Arial Narrow" panose="020B0606020202030204" pitchFamily="34" charset="0"/>
              </a:rPr>
              <a:t>Rodinní příslušníci občanů EU mají při splnění stanovených podmínek právo na vstup a pobyt na území členských států EU a udělení krátkodobého víza je v těchto případech nárokové. Rodinný příslušník občana EU, který sám není občanem EU a hodlá na území pobývat přechodně po dobu delší než 3 měsíce společně s občanem EU, je povinen požádat o povolení k přechodnému pobytu.</a:t>
            </a:r>
          </a:p>
          <a:p>
            <a:pPr algn="just"/>
            <a:r>
              <a:rPr lang="cs-CZ" altLang="cs-CZ" sz="2300" b="0" dirty="0">
                <a:latin typeface="Arial Narrow" panose="020B0606020202030204" pitchFamily="34" charset="0"/>
              </a:rPr>
              <a:t>Rodinní příslušníci občanů EU mají </a:t>
            </a:r>
            <a:r>
              <a:rPr lang="cs-CZ" altLang="cs-CZ" sz="2300" b="0" u="sng" dirty="0">
                <a:latin typeface="Arial Narrow" panose="020B0606020202030204" pitchFamily="34" charset="0"/>
                <a:hlinkClick r:id="rId2"/>
              </a:rPr>
              <a:t>Směrnicí Evropského parlamentu a Rady 2004/38/ES o právu občanů Unie a jejich rodinných příslušníků svobodně se pohybovat a pobývat na území členských států</a:t>
            </a:r>
            <a:r>
              <a:rPr lang="cs-CZ" altLang="cs-CZ" sz="2300" b="0" u="sng" dirty="0">
                <a:latin typeface="Arial Narrow" panose="020B0606020202030204" pitchFamily="34" charset="0"/>
              </a:rPr>
              <a:t> </a:t>
            </a:r>
            <a:r>
              <a:rPr lang="cs-CZ" altLang="cs-CZ" sz="2300" b="0" dirty="0">
                <a:latin typeface="Arial Narrow" panose="020B0606020202030204" pitchFamily="34" charset="0"/>
              </a:rPr>
              <a:t>garantováno právo na volný pohyb a představují tak privilegovanou skupinou žadatelů o krátkodobé vízum. Na tuto skupinu žadatelů se aplikují zjednodušené podmínky pro podání žádosti o vízum a její vyřízení. Zjednodušený režim spočívá zejména v omezení rozsahu náležitostí, které rodinný příslušník občana EU musí doložit k žádosti o vízum.</a:t>
            </a:r>
          </a:p>
          <a:p>
            <a:endParaRPr lang="cs-CZ" altLang="cs-CZ"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Nadpis 1">
            <a:extLst>
              <a:ext uri="{FF2B5EF4-FFF2-40B4-BE49-F238E27FC236}">
                <a16:creationId xmlns:a16="http://schemas.microsoft.com/office/drawing/2014/main" id="{AEC22A54-0FB7-767B-5506-AD24BF022166}"/>
              </a:ext>
            </a:extLst>
          </p:cNvPr>
          <p:cNvSpPr>
            <a:spLocks noGrp="1" noChangeArrowheads="1"/>
          </p:cNvSpPr>
          <p:nvPr>
            <p:ph type="title"/>
          </p:nvPr>
        </p:nvSpPr>
        <p:spPr>
          <a:xfrm>
            <a:off x="647699" y="717551"/>
            <a:ext cx="10706099" cy="518126"/>
          </a:xfrm>
        </p:spPr>
        <p:txBody>
          <a:bodyPr/>
          <a:lstStyle/>
          <a:p>
            <a:pPr algn="ctr"/>
            <a:r>
              <a:rPr lang="cs-CZ" altLang="cs-CZ">
                <a:latin typeface="Arial Narrow" panose="020B0606020202030204" pitchFamily="34" charset="0"/>
              </a:rPr>
              <a:t>Zkuste poradit studentovi</a:t>
            </a:r>
          </a:p>
        </p:txBody>
      </p:sp>
      <p:sp>
        <p:nvSpPr>
          <p:cNvPr id="147459" name="Zástupný symbol pro obsah 2">
            <a:extLst>
              <a:ext uri="{FF2B5EF4-FFF2-40B4-BE49-F238E27FC236}">
                <a16:creationId xmlns:a16="http://schemas.microsoft.com/office/drawing/2014/main" id="{0256A530-674C-F0A2-B274-CDE96210D50B}"/>
              </a:ext>
            </a:extLst>
          </p:cNvPr>
          <p:cNvSpPr>
            <a:spLocks noGrp="1" noChangeArrowheads="1"/>
          </p:cNvSpPr>
          <p:nvPr>
            <p:ph idx="1"/>
          </p:nvPr>
        </p:nvSpPr>
        <p:spPr>
          <a:xfrm>
            <a:off x="160638" y="1557338"/>
            <a:ext cx="10507362" cy="5111750"/>
          </a:xfrm>
        </p:spPr>
        <p:txBody>
          <a:bodyPr>
            <a:normAutofit/>
          </a:bodyPr>
          <a:lstStyle/>
          <a:p>
            <a:r>
              <a:rPr lang="cs-CZ" altLang="cs-CZ" dirty="0">
                <a:latin typeface="Arial Narrow" panose="020B0606020202030204" pitchFamily="34" charset="0"/>
              </a:rPr>
              <a:t>Ital Paolo Tombola </a:t>
            </a:r>
            <a:r>
              <a:rPr lang="cs-CZ" altLang="cs-CZ" b="0" dirty="0">
                <a:latin typeface="Arial Narrow" panose="020B0606020202030204" pitchFamily="34" charset="0"/>
              </a:rPr>
              <a:t>studuje 3. rokem na vídeňské univerzitě dějiny umění. Po v posledním semestru třetího ročníku se ocitl ve finanční tísni, a proto si požádal o státní podporu při studiu. Bylo mu doručeno rakouské správní rozhodnutí o odmítnutí přiznání podpory při studiu. </a:t>
            </a:r>
          </a:p>
          <a:p>
            <a:r>
              <a:rPr lang="cs-CZ" altLang="cs-CZ" sz="2000" b="0" i="1" dirty="0">
                <a:latin typeface="Arial Narrow" panose="020B0606020202030204" pitchFamily="34" charset="0"/>
              </a:rPr>
              <a:t>1. Je rozhodnutí o nepřiznání podpory při studiu Paolu </a:t>
            </a:r>
            <a:r>
              <a:rPr lang="cs-CZ" altLang="cs-CZ" sz="2000" b="0" i="1" dirty="0" err="1">
                <a:latin typeface="Arial Narrow" panose="020B0606020202030204" pitchFamily="34" charset="0"/>
              </a:rPr>
              <a:t>Tombolovi</a:t>
            </a:r>
            <a:r>
              <a:rPr lang="cs-CZ" altLang="cs-CZ" sz="2000" b="0" i="1" dirty="0">
                <a:latin typeface="Arial Narrow" panose="020B0606020202030204" pitchFamily="34" charset="0"/>
              </a:rPr>
              <a:t> v souladu s právem EU?</a:t>
            </a:r>
          </a:p>
          <a:p>
            <a:r>
              <a:rPr lang="cs-CZ" altLang="cs-CZ" sz="2000" b="0" i="1" dirty="0">
                <a:latin typeface="Arial Narrow" panose="020B0606020202030204" pitchFamily="34" charset="0"/>
              </a:rPr>
              <a:t>2. Měla by na toto rozhodnutí nějaký vliv skutečnost, že jde v jeho případě o tříleté bakalářské studium, anebo alternativně, že by šlo o 3. ročník pětiletého magisterského studia?   </a:t>
            </a:r>
          </a:p>
          <a:p>
            <a:r>
              <a:rPr lang="cs-CZ" altLang="cs-CZ" sz="2000" b="0" i="1" dirty="0">
                <a:latin typeface="Arial Narrow" panose="020B0606020202030204" pitchFamily="34" charset="0"/>
              </a:rPr>
              <a:t>3. A měla by vliv skutečnost, že jde o </a:t>
            </a:r>
            <a:r>
              <a:rPr lang="cs-CZ" altLang="cs-CZ" sz="2000" b="0" i="1" dirty="0" err="1">
                <a:latin typeface="Arial Narrow" panose="020B0606020202030204" pitchFamily="34" charset="0"/>
              </a:rPr>
              <a:t>Tombolovu</a:t>
            </a:r>
            <a:r>
              <a:rPr lang="cs-CZ" altLang="cs-CZ" sz="2000" b="0" i="1" dirty="0">
                <a:latin typeface="Arial Narrow" panose="020B0606020202030204" pitchFamily="34" charset="0"/>
              </a:rPr>
              <a:t> 4. vysokou školu, neboť je mu již 38 let a v minulosti absolvoval univerzitní studia antické filosofie, filmové vědy a sanskrtu? </a:t>
            </a:r>
          </a:p>
          <a:p>
            <a:r>
              <a:rPr lang="cs-CZ" altLang="cs-CZ" sz="2000" b="0" i="1" dirty="0">
                <a:latin typeface="Arial Narrow" panose="020B0606020202030204" pitchFamily="34" charset="0"/>
              </a:rPr>
              <a:t>4. Změnila by se z právního hlediska situace Paola </a:t>
            </a:r>
            <a:r>
              <a:rPr lang="cs-CZ" altLang="cs-CZ" sz="2000" b="0" i="1" dirty="0" err="1">
                <a:latin typeface="Arial Narrow" panose="020B0606020202030204" pitchFamily="34" charset="0"/>
              </a:rPr>
              <a:t>Tomboli</a:t>
            </a:r>
            <a:r>
              <a:rPr lang="cs-CZ" altLang="cs-CZ" sz="2000" b="0" i="1" dirty="0">
                <a:latin typeface="Arial Narrow" panose="020B0606020202030204" pitchFamily="34" charset="0"/>
              </a:rPr>
              <a:t>, kdyby před nástupem na vídeňskou univerzitu pracoval 3 měsíce v místním </a:t>
            </a:r>
            <a:r>
              <a:rPr lang="cs-CZ" altLang="cs-CZ" sz="2000" b="0" i="1" dirty="0" err="1">
                <a:latin typeface="Arial Narrow" panose="020B0606020202030204" pitchFamily="34" charset="0"/>
              </a:rPr>
              <a:t>McDonald’s</a:t>
            </a:r>
            <a:r>
              <a:rPr lang="cs-CZ" altLang="cs-CZ" sz="2000" b="0" i="1" dirty="0">
                <a:latin typeface="Arial Narrow" panose="020B0606020202030204" pitchFamily="34" charset="0"/>
              </a:rPr>
              <a:t>? </a:t>
            </a:r>
          </a:p>
          <a:p>
            <a:r>
              <a:rPr lang="cs-CZ" altLang="cs-CZ" sz="2000" b="0" i="1" dirty="0">
                <a:latin typeface="Arial Narrow" panose="020B0606020202030204" pitchFamily="34" charset="0"/>
              </a:rPr>
              <a:t>5. Změnila by se situace Paola </a:t>
            </a:r>
            <a:r>
              <a:rPr lang="cs-CZ" altLang="cs-CZ" sz="2000" b="0" i="1" dirty="0" err="1">
                <a:latin typeface="Arial Narrow" panose="020B0606020202030204" pitchFamily="34" charset="0"/>
              </a:rPr>
              <a:t>Tomboli</a:t>
            </a:r>
            <a:r>
              <a:rPr lang="cs-CZ" altLang="cs-CZ" sz="2000" b="0" i="1" dirty="0">
                <a:latin typeface="Arial Narrow" panose="020B0606020202030204" pitchFamily="34" charset="0"/>
              </a:rPr>
              <a:t>, kdyby se v dané zemi oženil a) s občankou Rakouska, b) s Italkou dlouhodobě podnikající ve Vídni jako módní konzultantka? </a:t>
            </a:r>
          </a:p>
          <a:p>
            <a:endParaRPr lang="cs-CZ" altLang="cs-CZ" sz="2400" dirty="0">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62C0345-1A08-DC3E-73E5-72E10A81F164}"/>
              </a:ext>
            </a:extLst>
          </p:cNvPr>
          <p:cNvSpPr>
            <a:spLocks noGrp="1" noChangeArrowheads="1"/>
          </p:cNvSpPr>
          <p:nvPr>
            <p:ph type="title"/>
          </p:nvPr>
        </p:nvSpPr>
        <p:spPr>
          <a:xfrm>
            <a:off x="2135188" y="376988"/>
            <a:ext cx="8532812" cy="1026361"/>
          </a:xfrm>
        </p:spPr>
        <p:txBody>
          <a:bodyPr/>
          <a:lstStyle/>
          <a:p>
            <a:pPr algn="ctr" eaLnBrk="1" hangingPunct="1">
              <a:defRPr/>
            </a:pPr>
            <a:r>
              <a:rPr lang="cs-CZ" altLang="cs-CZ" dirty="0">
                <a:latin typeface="Arial Narrow" panose="020B0606020202030204" pitchFamily="34" charset="0"/>
              </a:rPr>
              <a:t>Volný pohyb </a:t>
            </a:r>
            <a:r>
              <a:rPr lang="cs-CZ" altLang="cs-CZ" dirty="0">
                <a:solidFill>
                  <a:srgbClr val="FF0000"/>
                </a:solidFill>
                <a:latin typeface="Arial Narrow" panose="020B0606020202030204" pitchFamily="34" charset="0"/>
              </a:rPr>
              <a:t>osob </a:t>
            </a:r>
            <a:r>
              <a:rPr lang="cs-CZ" altLang="cs-CZ" dirty="0">
                <a:solidFill>
                  <a:schemeClr val="tx1"/>
                </a:solidFill>
                <a:latin typeface="Arial Narrow" panose="020B0606020202030204" pitchFamily="34" charset="0"/>
              </a:rPr>
              <a:t>–</a:t>
            </a:r>
            <a:r>
              <a:rPr lang="cs-CZ" altLang="cs-CZ" dirty="0">
                <a:latin typeface="Arial Narrow" panose="020B0606020202030204" pitchFamily="34" charset="0"/>
              </a:rPr>
              <a:t> </a:t>
            </a:r>
            <a:r>
              <a:rPr lang="cs-CZ" altLang="cs-CZ" dirty="0">
                <a:solidFill>
                  <a:srgbClr val="00B050"/>
                </a:solidFill>
                <a:latin typeface="Arial Narrow" panose="020B0606020202030204" pitchFamily="34" charset="0"/>
              </a:rPr>
              <a:t>občanů </a:t>
            </a:r>
            <a:r>
              <a:rPr lang="cs-CZ" altLang="cs-CZ" dirty="0">
                <a:solidFill>
                  <a:schemeClr val="tx1"/>
                </a:solidFill>
                <a:latin typeface="Arial Narrow" panose="020B0606020202030204" pitchFamily="34" charset="0"/>
              </a:rPr>
              <a:t>/</a:t>
            </a:r>
            <a:r>
              <a:rPr lang="cs-CZ" altLang="cs-CZ" dirty="0">
                <a:latin typeface="Arial Narrow" panose="020B0606020202030204" pitchFamily="34" charset="0"/>
              </a:rPr>
              <a:t> </a:t>
            </a:r>
            <a:r>
              <a:rPr lang="cs-CZ" altLang="cs-CZ" dirty="0">
                <a:solidFill>
                  <a:schemeClr val="tx2">
                    <a:lumMod val="75000"/>
                    <a:lumOff val="25000"/>
                  </a:schemeClr>
                </a:solidFill>
                <a:latin typeface="Arial Narrow" panose="020B0606020202030204" pitchFamily="34" charset="0"/>
              </a:rPr>
              <a:t>pracovníků</a:t>
            </a:r>
            <a:r>
              <a:rPr lang="cs-CZ" altLang="cs-CZ" dirty="0">
                <a:latin typeface="Arial Narrow" panose="020B0606020202030204" pitchFamily="34" charset="0"/>
              </a:rPr>
              <a:t>… </a:t>
            </a:r>
            <a:endParaRPr lang="en-US" altLang="cs-CZ" dirty="0">
              <a:latin typeface="Arial Narrow" panose="020B0606020202030204" pitchFamily="34" charset="0"/>
            </a:endParaRPr>
          </a:p>
        </p:txBody>
      </p:sp>
      <p:sp>
        <p:nvSpPr>
          <p:cNvPr id="18435" name="Rectangle 3">
            <a:extLst>
              <a:ext uri="{FF2B5EF4-FFF2-40B4-BE49-F238E27FC236}">
                <a16:creationId xmlns:a16="http://schemas.microsoft.com/office/drawing/2014/main" id="{A29E32DE-47A0-D604-0F62-F4124F8FC0A2}"/>
              </a:ext>
            </a:extLst>
          </p:cNvPr>
          <p:cNvSpPr>
            <a:spLocks noGrp="1" noChangeArrowheads="1"/>
          </p:cNvSpPr>
          <p:nvPr>
            <p:ph type="body" idx="1"/>
          </p:nvPr>
        </p:nvSpPr>
        <p:spPr>
          <a:xfrm>
            <a:off x="352927" y="1600201"/>
            <a:ext cx="10135688" cy="5141913"/>
          </a:xfrm>
        </p:spPr>
        <p:txBody>
          <a:bodyPr>
            <a:normAutofit/>
          </a:bodyPr>
          <a:lstStyle/>
          <a:p>
            <a:pPr eaLnBrk="1" hangingPunct="1">
              <a:lnSpc>
                <a:spcPct val="80000"/>
              </a:lnSpc>
            </a:pPr>
            <a:r>
              <a:rPr lang="cs-CZ" altLang="cs-CZ" sz="3600" b="0" dirty="0">
                <a:highlight>
                  <a:srgbClr val="FFFF00"/>
                </a:highlight>
                <a:latin typeface="Arial Narrow" panose="020B0606020202030204" pitchFamily="34" charset="0"/>
              </a:rPr>
              <a:t>Volný pohyb pracovníků </a:t>
            </a:r>
            <a:r>
              <a:rPr lang="cs-CZ" altLang="cs-CZ" sz="3600" b="0" dirty="0">
                <a:latin typeface="Arial Narrow" panose="020B0606020202030204" pitchFamily="34" charset="0"/>
              </a:rPr>
              <a:t>existuje od založení EHS v roce 1957.</a:t>
            </a:r>
          </a:p>
          <a:p>
            <a:pPr lvl="1" eaLnBrk="1" hangingPunct="1">
              <a:lnSpc>
                <a:spcPct val="80000"/>
              </a:lnSpc>
            </a:pPr>
            <a:r>
              <a:rPr lang="cs-CZ" altLang="cs-CZ" sz="3200" dirty="0">
                <a:latin typeface="Arial Narrow" panose="020B0606020202030204" pitchFamily="34" charset="0"/>
              </a:rPr>
              <a:t>Ve SFEU je zakotven v čl. 45 SFEU</a:t>
            </a:r>
          </a:p>
          <a:p>
            <a:pPr eaLnBrk="1" hangingPunct="1">
              <a:lnSpc>
                <a:spcPct val="80000"/>
              </a:lnSpc>
            </a:pPr>
            <a:r>
              <a:rPr lang="cs-CZ" altLang="cs-CZ" sz="3600" b="0" dirty="0">
                <a:latin typeface="Arial Narrow" panose="020B0606020202030204" pitchFamily="34" charset="0"/>
              </a:rPr>
              <a:t>Dnes je součástí obecnějšího práva na </a:t>
            </a:r>
            <a:r>
              <a:rPr lang="cs-CZ" altLang="cs-CZ" sz="3600" b="0" dirty="0">
                <a:highlight>
                  <a:srgbClr val="FFFF00"/>
                </a:highlight>
                <a:latin typeface="Arial Narrow" panose="020B0606020202030204" pitchFamily="34" charset="0"/>
              </a:rPr>
              <a:t>volný pohyb osob </a:t>
            </a:r>
            <a:r>
              <a:rPr lang="cs-CZ" altLang="cs-CZ" sz="3600" b="0" dirty="0">
                <a:latin typeface="Arial Narrow" panose="020B0606020202030204" pitchFamily="34" charset="0"/>
              </a:rPr>
              <a:t>– jedné ze základních svobod zaručených právem EU.</a:t>
            </a:r>
          </a:p>
          <a:p>
            <a:pPr lvl="1" eaLnBrk="1" hangingPunct="1">
              <a:lnSpc>
                <a:spcPct val="80000"/>
              </a:lnSpc>
            </a:pPr>
            <a:r>
              <a:rPr lang="cs-CZ" altLang="cs-CZ" sz="3200" dirty="0">
                <a:latin typeface="Arial Narrow" panose="020B0606020202030204" pitchFamily="34" charset="0"/>
              </a:rPr>
              <a:t>Tj. VP pracovníků = </a:t>
            </a:r>
            <a:r>
              <a:rPr lang="cs-CZ" altLang="cs-CZ" sz="3200" i="1" dirty="0">
                <a:latin typeface="Arial Narrow" panose="020B0606020202030204" pitchFamily="34" charset="0"/>
              </a:rPr>
              <a:t>lex </a:t>
            </a:r>
            <a:r>
              <a:rPr lang="cs-CZ" altLang="cs-CZ" sz="3200" i="1" dirty="0" err="1">
                <a:latin typeface="Arial Narrow" panose="020B0606020202030204" pitchFamily="34" charset="0"/>
              </a:rPr>
              <a:t>specialis</a:t>
            </a:r>
            <a:r>
              <a:rPr lang="cs-CZ" altLang="cs-CZ" sz="3200" dirty="0">
                <a:latin typeface="Arial Narrow" panose="020B0606020202030204" pitchFamily="34" charset="0"/>
              </a:rPr>
              <a:t> k VP občanů EU dle  čl. 21 SFEU. </a:t>
            </a:r>
          </a:p>
          <a:p>
            <a:pPr eaLnBrk="1" hangingPunct="1">
              <a:lnSpc>
                <a:spcPct val="80000"/>
              </a:lnSpc>
            </a:pPr>
            <a:r>
              <a:rPr lang="cs-CZ" altLang="cs-CZ" sz="3200" b="0" dirty="0">
                <a:latin typeface="Arial Narrow" panose="020B0606020202030204" pitchFamily="34" charset="0"/>
              </a:rPr>
              <a:t>Oba čl., 21 i 45 SFEU, se týkají občanů EU, resp. pracovníků EU, avšak nad rámec občanů členských zemí se odvozeně od nich vztahuje na jejich rodinné příslušníky bez ohledu na jejich občanství = proto široký termín „volný pohyb osob“. </a:t>
            </a:r>
          </a:p>
          <a:p>
            <a:pPr eaLnBrk="1" hangingPunct="1">
              <a:lnSpc>
                <a:spcPct val="80000"/>
              </a:lnSpc>
            </a:pPr>
            <a:endParaRPr lang="en-US" altLang="cs-CZ" sz="24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Nadpis 1">
            <a:extLst>
              <a:ext uri="{FF2B5EF4-FFF2-40B4-BE49-F238E27FC236}">
                <a16:creationId xmlns:a16="http://schemas.microsoft.com/office/drawing/2014/main" id="{EE705961-DA0C-2829-1324-DA3EED08173C}"/>
              </a:ext>
            </a:extLst>
          </p:cNvPr>
          <p:cNvSpPr>
            <a:spLocks noGrp="1" noChangeArrowheads="1"/>
          </p:cNvSpPr>
          <p:nvPr>
            <p:ph type="title"/>
          </p:nvPr>
        </p:nvSpPr>
        <p:spPr/>
        <p:txBody>
          <a:bodyPr/>
          <a:lstStyle/>
          <a:p>
            <a:pPr algn="ctr"/>
            <a:r>
              <a:rPr lang="cs-CZ" altLang="cs-CZ">
                <a:latin typeface="Arial Narrow" panose="020B0606020202030204" pitchFamily="34" charset="0"/>
              </a:rPr>
              <a:t>Poraďte I. Janukovičovi</a:t>
            </a:r>
          </a:p>
        </p:txBody>
      </p:sp>
      <p:sp>
        <p:nvSpPr>
          <p:cNvPr id="3" name="Zástupný obsah 2">
            <a:extLst>
              <a:ext uri="{FF2B5EF4-FFF2-40B4-BE49-F238E27FC236}">
                <a16:creationId xmlns:a16="http://schemas.microsoft.com/office/drawing/2014/main" id="{FEE1EA67-8995-4547-CA02-47A701946111}"/>
              </a:ext>
            </a:extLst>
          </p:cNvPr>
          <p:cNvSpPr>
            <a:spLocks noGrp="1"/>
          </p:cNvSpPr>
          <p:nvPr>
            <p:ph idx="1"/>
          </p:nvPr>
        </p:nvSpPr>
        <p:spPr>
          <a:xfrm>
            <a:off x="531341" y="1600201"/>
            <a:ext cx="10136659" cy="5141913"/>
          </a:xfrm>
        </p:spPr>
        <p:txBody>
          <a:bodyPr>
            <a:normAutofit/>
          </a:bodyPr>
          <a:lstStyle/>
          <a:p>
            <a:pPr>
              <a:defRPr/>
            </a:pPr>
            <a:r>
              <a:rPr lang="cs-CZ" sz="2600" dirty="0">
                <a:latin typeface="Arial Narrow" panose="020B0606020202030204" pitchFamily="34" charset="0"/>
              </a:rPr>
              <a:t>Ivan </a:t>
            </a:r>
            <a:r>
              <a:rPr lang="cs-CZ" sz="2600" dirty="0" err="1">
                <a:latin typeface="Arial Narrow" panose="020B0606020202030204" pitchFamily="34" charset="0"/>
              </a:rPr>
              <a:t>Janukovič</a:t>
            </a:r>
            <a:r>
              <a:rPr lang="cs-CZ" sz="2600" dirty="0">
                <a:latin typeface="Arial Narrow" panose="020B0606020202030204" pitchFamily="34" charset="0"/>
              </a:rPr>
              <a:t>, profesionální fotbalista </a:t>
            </a:r>
            <a:r>
              <a:rPr lang="cs-CZ" sz="2600" b="0" dirty="0">
                <a:latin typeface="Arial Narrow" panose="020B0606020202030204" pitchFamily="34" charset="0"/>
              </a:rPr>
              <a:t>a občan Ukrajiny, má za manželku občanku Polska. Žijí trvale ve Španělsku, neboť Ivan hraje za FC Bilbao, jeho manželka tam pracuje jako učitelka polštiny. Jeho příjem je nižší než průměrný plat v klubu, neboť jako ostatní ne-občané EU má z důvodů daňových pouze pracovní smlouvu na dobu určitou. </a:t>
            </a:r>
          </a:p>
          <a:p>
            <a:pPr marL="514350" indent="-514350">
              <a:buFont typeface="+mj-lt"/>
              <a:buAutoNum type="arabicPeriod"/>
              <a:defRPr/>
            </a:pPr>
            <a:r>
              <a:rPr lang="cs-CZ" sz="2400" b="0" i="1" dirty="0">
                <a:latin typeface="Arial Narrow" panose="020B0606020202030204" pitchFamily="34" charset="0"/>
              </a:rPr>
              <a:t>Má pan </a:t>
            </a:r>
            <a:r>
              <a:rPr lang="cs-CZ" sz="2400" b="0" i="1" dirty="0" err="1">
                <a:latin typeface="Arial Narrow" panose="020B0606020202030204" pitchFamily="34" charset="0"/>
              </a:rPr>
              <a:t>Janukovič</a:t>
            </a:r>
            <a:r>
              <a:rPr lang="cs-CZ" sz="2400" b="0" i="1" dirty="0">
                <a:latin typeface="Arial Narrow" panose="020B0606020202030204" pitchFamily="34" charset="0"/>
              </a:rPr>
              <a:t> nárok na alespoň průměrný klubový plat? </a:t>
            </a:r>
          </a:p>
          <a:p>
            <a:pPr marL="514350" indent="-514350">
              <a:buFont typeface="+mj-lt"/>
              <a:buAutoNum type="arabicPeriod"/>
              <a:defRPr/>
            </a:pPr>
            <a:r>
              <a:rPr lang="cs-CZ" sz="2400" b="0" i="1" dirty="0">
                <a:latin typeface="Arial Narrow" panose="020B0606020202030204" pitchFamily="34" charset="0"/>
              </a:rPr>
              <a:t>Jakékoliv spory z pracovní smlouvy musí být řešeny rozhodčím soudem klubu FC Bilbao. Za jakých okolností je tento soud oprávněn či povinen předložit předběžnou otázku SDEU?</a:t>
            </a:r>
          </a:p>
          <a:p>
            <a:pPr marL="514350" indent="-514350">
              <a:buFont typeface="+mj-lt"/>
              <a:buAutoNum type="arabicPeriod"/>
              <a:defRPr/>
            </a:pPr>
            <a:r>
              <a:rPr lang="cs-CZ" sz="2400" b="0" i="1" dirty="0">
                <a:latin typeface="Arial Narrow" panose="020B0606020202030204" pitchFamily="34" charset="0"/>
              </a:rPr>
              <a:t>Pan </a:t>
            </a:r>
            <a:r>
              <a:rPr lang="cs-CZ" sz="2400" b="0" i="1" dirty="0" err="1">
                <a:latin typeface="Arial Narrow" panose="020B0606020202030204" pitchFamily="34" charset="0"/>
              </a:rPr>
              <a:t>Janukovič</a:t>
            </a:r>
            <a:r>
              <a:rPr lang="cs-CZ" sz="2400" b="0" i="1" dirty="0">
                <a:latin typeface="Arial Narrow" panose="020B0606020202030204" pitchFamily="34" charset="0"/>
              </a:rPr>
              <a:t> se v důsledku zranění stane práce neschopným. Má pouze minimální příjem. Španělské ministerstvo vnitra ho vyzvalo, aby opustil EU. Jak bude argumentovat?</a:t>
            </a:r>
          </a:p>
          <a:p>
            <a:pPr>
              <a:defRPr/>
            </a:pPr>
            <a:endParaRPr lang="cs-CZ"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Nadpis 1">
            <a:extLst>
              <a:ext uri="{FF2B5EF4-FFF2-40B4-BE49-F238E27FC236}">
                <a16:creationId xmlns:a16="http://schemas.microsoft.com/office/drawing/2014/main" id="{09CAA59E-8F4B-CF02-9638-6E75EC5358A3}"/>
              </a:ext>
            </a:extLst>
          </p:cNvPr>
          <p:cNvSpPr>
            <a:spLocks noGrp="1" noChangeArrowheads="1"/>
          </p:cNvSpPr>
          <p:nvPr>
            <p:ph type="title"/>
          </p:nvPr>
        </p:nvSpPr>
        <p:spPr/>
        <p:txBody>
          <a:bodyPr/>
          <a:lstStyle/>
          <a:p>
            <a:pPr algn="ctr"/>
            <a:r>
              <a:rPr lang="cs-CZ" altLang="cs-CZ">
                <a:latin typeface="Arial Narrow" panose="020B0606020202030204" pitchFamily="34" charset="0"/>
              </a:rPr>
              <a:t>Poraďte panu T.P. </a:t>
            </a:r>
          </a:p>
        </p:txBody>
      </p:sp>
      <p:sp>
        <p:nvSpPr>
          <p:cNvPr id="149507" name="Zástupný obsah 2">
            <a:extLst>
              <a:ext uri="{FF2B5EF4-FFF2-40B4-BE49-F238E27FC236}">
                <a16:creationId xmlns:a16="http://schemas.microsoft.com/office/drawing/2014/main" id="{1C41866A-CDB2-1A88-103A-FCD7C769B866}"/>
              </a:ext>
            </a:extLst>
          </p:cNvPr>
          <p:cNvSpPr>
            <a:spLocks noGrp="1" noChangeArrowheads="1"/>
          </p:cNvSpPr>
          <p:nvPr>
            <p:ph idx="1"/>
          </p:nvPr>
        </p:nvSpPr>
        <p:spPr>
          <a:xfrm>
            <a:off x="543697" y="1600200"/>
            <a:ext cx="10124303" cy="5068888"/>
          </a:xfrm>
        </p:spPr>
        <p:txBody>
          <a:bodyPr/>
          <a:lstStyle/>
          <a:p>
            <a:r>
              <a:rPr lang="cs-CZ" altLang="cs-CZ" sz="3200" dirty="0">
                <a:latin typeface="Arial Narrow" panose="020B0606020202030204" pitchFamily="34" charset="0"/>
              </a:rPr>
              <a:t>Belgický státní příslušník Pascal </a:t>
            </a:r>
            <a:r>
              <a:rPr lang="cs-CZ" altLang="cs-CZ" sz="3200" dirty="0" err="1">
                <a:latin typeface="Arial Narrow" panose="020B0606020202030204" pitchFamily="34" charset="0"/>
              </a:rPr>
              <a:t>Thibault</a:t>
            </a:r>
            <a:r>
              <a:rPr lang="cs-CZ" altLang="cs-CZ" sz="3200" dirty="0">
                <a:latin typeface="Arial Narrow" panose="020B0606020202030204" pitchFamily="34" charset="0"/>
              </a:rPr>
              <a:t>, </a:t>
            </a:r>
            <a:r>
              <a:rPr lang="cs-CZ" altLang="cs-CZ" sz="3200" b="0" dirty="0">
                <a:latin typeface="Arial Narrow" panose="020B0606020202030204" pitchFamily="34" charset="0"/>
              </a:rPr>
              <a:t>usazený jako OSVČ v Lucembursku, se při návštěvě Amsterodamu seznámil v tamní „čtvrti červených lucerniček“ s Harto, která je v Nizozemsku naturalizovanou Indonésankou. Přesvědčil ji, aby přesídlila za ním do Lucemburska, kde ji ve své zamilovanosti hodlá finančně podporovat. Je však nemile překvapen lucemburskými úřady, které odmítnou Harto vpustit trvale na své území s tím, že bez znalosti jazyků země, bez kvalifikace a s minulostí prostitutky bude pro zemi nevítanou přítěží.</a:t>
            </a:r>
            <a:r>
              <a:rPr lang="cs-CZ" altLang="cs-CZ" sz="3200" b="0" dirty="0"/>
              <a:t> </a:t>
            </a:r>
          </a:p>
          <a:p>
            <a:endParaRPr lang="cs-CZ" altLang="cs-CZ"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Nadpis 1">
            <a:extLst>
              <a:ext uri="{FF2B5EF4-FFF2-40B4-BE49-F238E27FC236}">
                <a16:creationId xmlns:a16="http://schemas.microsoft.com/office/drawing/2014/main" id="{B0828427-41E7-0F4D-4605-31498733BE46}"/>
              </a:ext>
            </a:extLst>
          </p:cNvPr>
          <p:cNvSpPr>
            <a:spLocks noGrp="1" noChangeArrowheads="1"/>
          </p:cNvSpPr>
          <p:nvPr>
            <p:ph type="title"/>
          </p:nvPr>
        </p:nvSpPr>
        <p:spPr/>
        <p:txBody>
          <a:bodyPr/>
          <a:lstStyle/>
          <a:p>
            <a:pPr algn="ctr"/>
            <a:r>
              <a:rPr lang="cs-CZ" altLang="cs-CZ">
                <a:latin typeface="Arial Narrow" panose="020B0606020202030204" pitchFamily="34" charset="0"/>
              </a:rPr>
              <a:t>Poraďte paní Wilfriedě H. </a:t>
            </a:r>
          </a:p>
        </p:txBody>
      </p:sp>
      <p:sp>
        <p:nvSpPr>
          <p:cNvPr id="150531" name="Zástupný obsah 2">
            <a:extLst>
              <a:ext uri="{FF2B5EF4-FFF2-40B4-BE49-F238E27FC236}">
                <a16:creationId xmlns:a16="http://schemas.microsoft.com/office/drawing/2014/main" id="{2487C611-595D-EF1F-152D-26FFE2A6500A}"/>
              </a:ext>
            </a:extLst>
          </p:cNvPr>
          <p:cNvSpPr>
            <a:spLocks noGrp="1" noChangeArrowheads="1"/>
          </p:cNvSpPr>
          <p:nvPr>
            <p:ph idx="1"/>
          </p:nvPr>
        </p:nvSpPr>
        <p:spPr>
          <a:xfrm>
            <a:off x="444843" y="1600200"/>
            <a:ext cx="10188233" cy="5068888"/>
          </a:xfrm>
        </p:spPr>
        <p:txBody>
          <a:bodyPr>
            <a:normAutofit/>
          </a:bodyPr>
          <a:lstStyle/>
          <a:p>
            <a:r>
              <a:rPr lang="cs-CZ" altLang="cs-CZ" sz="2800" dirty="0">
                <a:latin typeface="Arial Narrow" panose="020B0606020202030204" pitchFamily="34" charset="0"/>
              </a:rPr>
              <a:t>Rázná německá podnikatelka, Wilfrieda H</a:t>
            </a:r>
            <a:r>
              <a:rPr lang="cs-CZ" altLang="cs-CZ" sz="2800" b="0" dirty="0">
                <a:latin typeface="Arial Narrow" panose="020B0606020202030204" pitchFamily="34" charset="0"/>
              </a:rPr>
              <a:t>., se při jednání ve věci odmítnutí povolení k provozu italské pobočky své pohřební služby dostala do ostrého konfliktu s radním italského regionu </a:t>
            </a:r>
            <a:r>
              <a:rPr lang="cs-CZ" altLang="cs-CZ" sz="2800" b="0" dirty="0" err="1">
                <a:latin typeface="Arial Narrow" panose="020B0606020202030204" pitchFamily="34" charset="0"/>
              </a:rPr>
              <a:t>Bolzano</a:t>
            </a:r>
            <a:r>
              <a:rPr lang="cs-CZ" altLang="cs-CZ" sz="2800" b="0" dirty="0">
                <a:latin typeface="Arial Narrow" panose="020B0606020202030204" pitchFamily="34" charset="0"/>
              </a:rPr>
              <a:t>. Inzultovala ho, rozšlapala mu mobil a způsobila otok očního oblouku. Tím se dopustila trestných činů ublížení na zdraví, poškozování cizí věci a útoku na veřejného činitele. </a:t>
            </a:r>
          </a:p>
          <a:p>
            <a:r>
              <a:rPr lang="cs-CZ" altLang="cs-CZ" sz="2800" b="0" dirty="0">
                <a:latin typeface="Arial Narrow" panose="020B0606020202030204" pitchFamily="34" charset="0"/>
              </a:rPr>
              <a:t>Byl jí uložen podmíněný trest, kompenzace veškeré újmy způsobené radnímu a vyhoštění z regionu na dobu dalších 15 let. Její žádost o zápis pobočky byla zamítnuta z důvodu ochrany veřejné morálky: odsouzený zločinec nemá v místě svého činu co podnikat v tak citlivém odvětví, jako je péče o zemřelé.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Nadpis 1">
            <a:extLst>
              <a:ext uri="{FF2B5EF4-FFF2-40B4-BE49-F238E27FC236}">
                <a16:creationId xmlns:a16="http://schemas.microsoft.com/office/drawing/2014/main" id="{019C619A-82BF-E82F-4A81-767C5DADB4D9}"/>
              </a:ext>
            </a:extLst>
          </p:cNvPr>
          <p:cNvSpPr>
            <a:spLocks noGrp="1" noChangeArrowheads="1"/>
          </p:cNvSpPr>
          <p:nvPr>
            <p:ph type="title"/>
          </p:nvPr>
        </p:nvSpPr>
        <p:spPr/>
        <p:txBody>
          <a:bodyPr/>
          <a:lstStyle/>
          <a:p>
            <a:pPr algn="ctr"/>
            <a:r>
              <a:rPr lang="cs-CZ" altLang="cs-CZ">
                <a:latin typeface="Arial Narrow" panose="020B0606020202030204" pitchFamily="34" charset="0"/>
              </a:rPr>
              <a:t>Videa k VP osob/pracovníků</a:t>
            </a:r>
            <a:br>
              <a:rPr lang="cs-CZ" altLang="cs-CZ">
                <a:latin typeface="Arial Narrow" panose="020B0606020202030204" pitchFamily="34" charset="0"/>
              </a:rPr>
            </a:br>
            <a:r>
              <a:rPr lang="cs-CZ" altLang="cs-CZ" sz="2400">
                <a:latin typeface="Arial Narrow" panose="020B0606020202030204" pitchFamily="34" charset="0"/>
              </a:rPr>
              <a:t>v českém jazyce</a:t>
            </a:r>
            <a:endParaRPr lang="cs-CZ" altLang="cs-CZ">
              <a:latin typeface="Arial Narrow" panose="020B0606020202030204" pitchFamily="34" charset="0"/>
            </a:endParaRPr>
          </a:p>
        </p:txBody>
      </p:sp>
      <p:sp>
        <p:nvSpPr>
          <p:cNvPr id="151555" name="Zástupný obsah 2">
            <a:extLst>
              <a:ext uri="{FF2B5EF4-FFF2-40B4-BE49-F238E27FC236}">
                <a16:creationId xmlns:a16="http://schemas.microsoft.com/office/drawing/2014/main" id="{F7035B17-0FE7-5505-FF04-AF8F34DAB1D9}"/>
              </a:ext>
            </a:extLst>
          </p:cNvPr>
          <p:cNvSpPr>
            <a:spLocks noGrp="1" noChangeArrowheads="1"/>
          </p:cNvSpPr>
          <p:nvPr>
            <p:ph idx="1"/>
          </p:nvPr>
        </p:nvSpPr>
        <p:spPr>
          <a:xfrm>
            <a:off x="531341" y="2063578"/>
            <a:ext cx="9679459" cy="4067348"/>
          </a:xfrm>
        </p:spPr>
        <p:txBody>
          <a:bodyPr/>
          <a:lstStyle/>
          <a:p>
            <a:r>
              <a:rPr lang="cs-CZ" altLang="cs-CZ" sz="3200" dirty="0">
                <a:latin typeface="Arial Narrow" panose="020B0606020202030204" pitchFamily="34" charset="0"/>
                <a:hlinkClick r:id="rId2"/>
              </a:rPr>
              <a:t>https://www.youtube.com/watch?v=O91M5oHMbw4</a:t>
            </a:r>
            <a:endParaRPr lang="cs-CZ" altLang="cs-CZ" sz="3200" dirty="0">
              <a:latin typeface="Arial Narrow" panose="020B0606020202030204" pitchFamily="34" charset="0"/>
            </a:endParaRPr>
          </a:p>
          <a:p>
            <a:r>
              <a:rPr lang="cs-CZ" altLang="cs-CZ" sz="3200" dirty="0">
                <a:latin typeface="Arial Narrow" panose="020B0606020202030204" pitchFamily="34" charset="0"/>
                <a:hlinkClick r:id="rId3"/>
              </a:rPr>
              <a:t>https://www.youtube.com/watch?v=dRRuZBwGYcI</a:t>
            </a:r>
            <a:endParaRPr lang="cs-CZ" altLang="cs-CZ" sz="3200" dirty="0">
              <a:latin typeface="Arial Narrow" panose="020B0606020202030204" pitchFamily="34" charset="0"/>
            </a:endParaRPr>
          </a:p>
          <a:p>
            <a:r>
              <a:rPr lang="cs-CZ" altLang="cs-CZ" sz="3200" dirty="0">
                <a:latin typeface="Arial Narrow" panose="020B0606020202030204" pitchFamily="34" charset="0"/>
                <a:hlinkClick r:id="rId4"/>
              </a:rPr>
              <a:t>https://www.youtube.com/watch?v=VdZ-As8eL3Q&amp;t=1s</a:t>
            </a:r>
            <a:endParaRPr lang="cs-CZ" altLang="cs-CZ" sz="3200" dirty="0">
              <a:latin typeface="Arial Narrow" panose="020B0606020202030204" pitchFamily="34" charset="0"/>
            </a:endParaRPr>
          </a:p>
          <a:p>
            <a:r>
              <a:rPr lang="cs-CZ" altLang="cs-CZ" sz="3200" dirty="0">
                <a:latin typeface="Arial Narrow" panose="020B0606020202030204" pitchFamily="34" charset="0"/>
                <a:hlinkClick r:id="rId5"/>
              </a:rPr>
              <a:t>https://www.youtube.com/watch?v=-YZqjkiPW4o</a:t>
            </a:r>
            <a:r>
              <a:rPr lang="cs-CZ" altLang="cs-CZ" sz="3200" dirty="0">
                <a:latin typeface="Arial Narrow" panose="020B0606020202030204" pitchFamily="34" charset="0"/>
              </a:rPr>
              <a:t>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Nadpis 1">
            <a:extLst>
              <a:ext uri="{FF2B5EF4-FFF2-40B4-BE49-F238E27FC236}">
                <a16:creationId xmlns:a16="http://schemas.microsoft.com/office/drawing/2014/main" id="{7C0215B4-5BEC-7D69-6574-D022F0A7D836}"/>
              </a:ext>
            </a:extLst>
          </p:cNvPr>
          <p:cNvSpPr>
            <a:spLocks noGrp="1" noChangeArrowheads="1"/>
          </p:cNvSpPr>
          <p:nvPr>
            <p:ph type="title"/>
          </p:nvPr>
        </p:nvSpPr>
        <p:spPr/>
        <p:txBody>
          <a:bodyPr/>
          <a:lstStyle/>
          <a:p>
            <a:pPr algn="ctr"/>
            <a:r>
              <a:rPr lang="cs-CZ" altLang="cs-CZ">
                <a:latin typeface="Arial Narrow" panose="020B0606020202030204" pitchFamily="34" charset="0"/>
              </a:rPr>
              <a:t>Aktuální informace </a:t>
            </a:r>
            <a:br>
              <a:rPr lang="cs-CZ" altLang="cs-CZ">
                <a:latin typeface="Arial Narrow" panose="020B0606020202030204" pitchFamily="34" charset="0"/>
              </a:rPr>
            </a:br>
            <a:r>
              <a:rPr lang="cs-CZ" altLang="cs-CZ">
                <a:latin typeface="Arial Narrow" panose="020B0606020202030204" pitchFamily="34" charset="0"/>
              </a:rPr>
              <a:t>(platné předpisy, novinky a změny) </a:t>
            </a:r>
          </a:p>
        </p:txBody>
      </p:sp>
      <p:sp>
        <p:nvSpPr>
          <p:cNvPr id="152579" name="Zástupný obsah 2">
            <a:extLst>
              <a:ext uri="{FF2B5EF4-FFF2-40B4-BE49-F238E27FC236}">
                <a16:creationId xmlns:a16="http://schemas.microsoft.com/office/drawing/2014/main" id="{D2C628A7-50C5-B1B4-B465-40197D784177}"/>
              </a:ext>
            </a:extLst>
          </p:cNvPr>
          <p:cNvSpPr>
            <a:spLocks noGrp="1" noChangeArrowheads="1"/>
          </p:cNvSpPr>
          <p:nvPr>
            <p:ph idx="1"/>
          </p:nvPr>
        </p:nvSpPr>
        <p:spPr>
          <a:xfrm>
            <a:off x="494271" y="2051222"/>
            <a:ext cx="9994344" cy="4690892"/>
          </a:xfrm>
        </p:spPr>
        <p:txBody>
          <a:bodyPr>
            <a:normAutofit lnSpcReduction="10000"/>
          </a:bodyPr>
          <a:lstStyle/>
          <a:p>
            <a:r>
              <a:rPr lang="cs-CZ" altLang="cs-CZ" sz="2800" dirty="0">
                <a:latin typeface="Arial Narrow" panose="020B0606020202030204" pitchFamily="34" charset="0"/>
                <a:hlinkClick r:id="rId2"/>
              </a:rPr>
              <a:t>https://www.mvcr.cz/migrace/clanek/volny-pohyb-osob-v-eu.aspx?q=Y2hudW09Mw%3D%3D</a:t>
            </a:r>
            <a:endParaRPr lang="cs-CZ" altLang="cs-CZ" sz="2800" dirty="0">
              <a:latin typeface="Arial Narrow" panose="020B0606020202030204" pitchFamily="34" charset="0"/>
            </a:endParaRPr>
          </a:p>
          <a:p>
            <a:r>
              <a:rPr lang="cs-CZ" altLang="cs-CZ" sz="2800" dirty="0">
                <a:latin typeface="Arial Narrow" panose="020B0606020202030204" pitchFamily="34" charset="0"/>
                <a:hlinkClick r:id="rId3"/>
              </a:rPr>
              <a:t>https://www.mpsv.cz/socialni-zabezpeceni-osob-pohybujicich-se-v-ramci-eu</a:t>
            </a:r>
            <a:endParaRPr lang="cs-CZ" altLang="cs-CZ" sz="2800" dirty="0">
              <a:latin typeface="Arial Narrow" panose="020B0606020202030204" pitchFamily="34" charset="0"/>
            </a:endParaRPr>
          </a:p>
          <a:p>
            <a:r>
              <a:rPr lang="cs-CZ" altLang="cs-CZ" sz="2800" dirty="0">
                <a:latin typeface="Arial Narrow" panose="020B0606020202030204" pitchFamily="34" charset="0"/>
                <a:hlinkClick r:id="rId4"/>
              </a:rPr>
              <a:t>https://www.euroskop.cz/723/sekce/predpisy-eu-o-socialnim-zabezpeceni/</a:t>
            </a:r>
            <a:endParaRPr lang="cs-CZ" altLang="cs-CZ" sz="2800" dirty="0">
              <a:latin typeface="Arial Narrow" panose="020B0606020202030204" pitchFamily="34" charset="0"/>
            </a:endParaRPr>
          </a:p>
          <a:p>
            <a:r>
              <a:rPr lang="cs-CZ" altLang="cs-CZ" sz="2800" dirty="0">
                <a:latin typeface="Arial Narrow" panose="020B0606020202030204" pitchFamily="34" charset="0"/>
                <a:hlinkClick r:id="rId5"/>
              </a:rPr>
              <a:t>https://www.europarl.europa.eu/factsheets/cs/sheet/41/volny-pohyb-pracovniku</a:t>
            </a:r>
            <a:endParaRPr lang="cs-CZ" altLang="cs-CZ" sz="2800" dirty="0">
              <a:latin typeface="Arial Narrow" panose="020B0606020202030204" pitchFamily="34" charset="0"/>
            </a:endParaRPr>
          </a:p>
          <a:p>
            <a:r>
              <a:rPr lang="cs-CZ" altLang="cs-CZ" sz="2800" dirty="0">
                <a:latin typeface="Arial Narrow" panose="020B0606020202030204" pitchFamily="34" charset="0"/>
                <a:hlinkClick r:id="rId6"/>
              </a:rPr>
              <a:t>https://www.europarl.europa.eu/factsheets/cs/sheet/42/vzajemne-uznavani-diplomu</a:t>
            </a:r>
            <a:r>
              <a:rPr lang="cs-CZ" altLang="cs-CZ" sz="2800" dirty="0">
                <a:latin typeface="Arial Narrow" panose="020B0606020202030204" pitchFamily="34" charset="0"/>
              </a:rPr>
              <a:t>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EAFB1-E2B8-BA84-0ACB-68B3C350A40A}"/>
              </a:ext>
            </a:extLst>
          </p:cNvPr>
          <p:cNvSpPr>
            <a:spLocks noGrp="1"/>
          </p:cNvSpPr>
          <p:nvPr>
            <p:ph type="ctrTitle"/>
          </p:nvPr>
        </p:nvSpPr>
        <p:spPr/>
        <p:txBody>
          <a:bodyPr/>
          <a:lstStyle/>
          <a:p>
            <a:r>
              <a:rPr lang="cs-CZ" dirty="0"/>
              <a:t>Děkuji za pozornost</a:t>
            </a:r>
          </a:p>
        </p:txBody>
      </p:sp>
      <p:sp>
        <p:nvSpPr>
          <p:cNvPr id="3" name="Podnadpis 2">
            <a:extLst>
              <a:ext uri="{FF2B5EF4-FFF2-40B4-BE49-F238E27FC236}">
                <a16:creationId xmlns:a16="http://schemas.microsoft.com/office/drawing/2014/main" id="{5115C93C-1606-C8BC-24B2-4C9D54334ADA}"/>
              </a:ext>
            </a:extLst>
          </p:cNvPr>
          <p:cNvSpPr>
            <a:spLocks noGrp="1"/>
          </p:cNvSpPr>
          <p:nvPr>
            <p:ph type="subTitle" idx="1"/>
          </p:nvPr>
        </p:nvSpPr>
        <p:spPr/>
        <p:txBody>
          <a:bodyPr/>
          <a:lstStyle/>
          <a:p>
            <a:r>
              <a:rPr lang="cs-CZ" dirty="0"/>
              <a:t>Jungmannova 17 | 110 00 Praha 1 | Česká republika</a:t>
            </a:r>
          </a:p>
        </p:txBody>
      </p:sp>
      <p:sp>
        <p:nvSpPr>
          <p:cNvPr id="5" name="Zástupný symbol pro číslo snímku 4">
            <a:extLst>
              <a:ext uri="{FF2B5EF4-FFF2-40B4-BE49-F238E27FC236}">
                <a16:creationId xmlns:a16="http://schemas.microsoft.com/office/drawing/2014/main" id="{53358B16-C9D6-E5F3-7FC0-84FE26E43BE5}"/>
              </a:ext>
            </a:extLst>
          </p:cNvPr>
          <p:cNvSpPr>
            <a:spLocks noGrp="1"/>
          </p:cNvSpPr>
          <p:nvPr>
            <p:ph type="sldNum" sz="quarter" idx="4294967295"/>
          </p:nvPr>
        </p:nvSpPr>
        <p:spPr>
          <a:xfrm>
            <a:off x="0" y="6416675"/>
            <a:ext cx="273050" cy="365125"/>
          </a:xfrm>
          <a:prstGeom prst="rect">
            <a:avLst/>
          </a:prstGeom>
        </p:spPr>
        <p:txBody>
          <a:bodyPr/>
          <a:lstStyle/>
          <a:p>
            <a:fld id="{5E608FB1-680A-4E9D-A95E-8C4CFA1B47E3}" type="slidenum">
              <a:rPr lang="cs-CZ" smtClean="0"/>
              <a:t>135</a:t>
            </a:fld>
            <a:endParaRPr lang="cs-CZ"/>
          </a:p>
        </p:txBody>
      </p:sp>
      <p:sp>
        <p:nvSpPr>
          <p:cNvPr id="6" name="Podnadpis 2">
            <a:extLst>
              <a:ext uri="{FF2B5EF4-FFF2-40B4-BE49-F238E27FC236}">
                <a16:creationId xmlns:a16="http://schemas.microsoft.com/office/drawing/2014/main" id="{E5515805-19B1-86D4-54C2-81A28FFB20B1}"/>
              </a:ext>
            </a:extLst>
          </p:cNvPr>
          <p:cNvSpPr txBox="1">
            <a:spLocks/>
          </p:cNvSpPr>
          <p:nvPr/>
        </p:nvSpPr>
        <p:spPr>
          <a:xfrm>
            <a:off x="650079" y="4211869"/>
            <a:ext cx="9422858" cy="51547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cs-CZ" dirty="0" err="1"/>
              <a:t>cevro.cz</a:t>
            </a:r>
            <a:endParaRPr lang="cs-CZ" dirty="0"/>
          </a:p>
        </p:txBody>
      </p:sp>
    </p:spTree>
    <p:extLst>
      <p:ext uri="{BB962C8B-B14F-4D97-AF65-F5344CB8AC3E}">
        <p14:creationId xmlns:p14="http://schemas.microsoft.com/office/powerpoint/2010/main" val="274397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7C5A4586-3210-8B64-3204-F5E004D5D891}"/>
              </a:ext>
            </a:extLst>
          </p:cNvPr>
          <p:cNvSpPr>
            <a:spLocks noGrp="1" noChangeArrowheads="1"/>
          </p:cNvSpPr>
          <p:nvPr>
            <p:ph type="title"/>
          </p:nvPr>
        </p:nvSpPr>
        <p:spPr/>
        <p:txBody>
          <a:bodyPr/>
          <a:lstStyle/>
          <a:p>
            <a:pPr algn="ctr"/>
            <a:r>
              <a:rPr lang="cs-CZ" altLang="cs-CZ">
                <a:latin typeface="Arial Narrow" panose="020B0606020202030204" pitchFamily="34" charset="0"/>
              </a:rPr>
              <a:t>Klíčová ustanovení SFEU</a:t>
            </a:r>
            <a:endParaRPr lang="cs-CZ" altLang="cs-CZ"/>
          </a:p>
        </p:txBody>
      </p:sp>
      <p:sp>
        <p:nvSpPr>
          <p:cNvPr id="3" name="Zástupný symbol pro obsah 2">
            <a:extLst>
              <a:ext uri="{FF2B5EF4-FFF2-40B4-BE49-F238E27FC236}">
                <a16:creationId xmlns:a16="http://schemas.microsoft.com/office/drawing/2014/main" id="{44299536-423F-BDA1-8D9E-DC59C8F0F9E0}"/>
              </a:ext>
            </a:extLst>
          </p:cNvPr>
          <p:cNvSpPr>
            <a:spLocks noGrp="1"/>
          </p:cNvSpPr>
          <p:nvPr>
            <p:ph idx="1"/>
          </p:nvPr>
        </p:nvSpPr>
        <p:spPr>
          <a:xfrm>
            <a:off x="352926" y="1600200"/>
            <a:ext cx="10207125" cy="5068888"/>
          </a:xfrm>
        </p:spPr>
        <p:txBody>
          <a:bodyPr>
            <a:normAutofit/>
          </a:bodyPr>
          <a:lstStyle/>
          <a:p>
            <a:pPr marL="0" indent="0">
              <a:buNone/>
              <a:defRPr/>
            </a:pPr>
            <a:r>
              <a:rPr lang="cs-CZ" sz="2400" dirty="0">
                <a:latin typeface="Arial Narrow" panose="020B0606020202030204" pitchFamily="34" charset="0"/>
              </a:rPr>
              <a:t>Článek 20</a:t>
            </a:r>
          </a:p>
          <a:p>
            <a:pPr marL="0" indent="0">
              <a:buNone/>
              <a:defRPr/>
            </a:pPr>
            <a:r>
              <a:rPr lang="cs-CZ" sz="2400" dirty="0">
                <a:latin typeface="Arial Narrow" panose="020B0606020202030204" pitchFamily="34" charset="0"/>
              </a:rPr>
              <a:t>1. Zavádí se občanství Unie. Každá osoba, která má státní příslušnost členského státu, je občanem Unie. Občanství Unie doplňuje občanství členského státu, nenahrazuje je. </a:t>
            </a:r>
          </a:p>
          <a:p>
            <a:pPr marL="0" indent="0">
              <a:buNone/>
              <a:defRPr/>
            </a:pPr>
            <a:r>
              <a:rPr lang="cs-CZ" sz="2400" dirty="0">
                <a:latin typeface="Arial Narrow" panose="020B0606020202030204" pitchFamily="34" charset="0"/>
              </a:rPr>
              <a:t>2. Občané Unie mají práva a povinnosti stanovené Smlouvami. Mají mimo jiné: </a:t>
            </a:r>
          </a:p>
          <a:p>
            <a:pPr marL="0" indent="0">
              <a:buNone/>
              <a:defRPr/>
            </a:pPr>
            <a:r>
              <a:rPr lang="cs-CZ" sz="2400" dirty="0">
                <a:latin typeface="Arial Narrow" panose="020B0606020202030204" pitchFamily="34" charset="0"/>
              </a:rPr>
              <a:t>a) právo svobodně se pohybovat a pobývat na území členských států; </a:t>
            </a:r>
          </a:p>
          <a:p>
            <a:pPr marL="0" indent="0">
              <a:buNone/>
              <a:defRPr/>
            </a:pPr>
            <a:r>
              <a:rPr lang="cs-CZ" sz="2400" dirty="0">
                <a:latin typeface="Arial Narrow" panose="020B0606020202030204" pitchFamily="34" charset="0"/>
              </a:rPr>
              <a:t>…</a:t>
            </a:r>
          </a:p>
          <a:p>
            <a:pPr marL="0" indent="0">
              <a:buNone/>
              <a:defRPr/>
            </a:pPr>
            <a:r>
              <a:rPr lang="cs-CZ" sz="2400" dirty="0">
                <a:latin typeface="Arial Narrow" panose="020B0606020202030204" pitchFamily="34" charset="0"/>
              </a:rPr>
              <a:t>Článek 21  </a:t>
            </a:r>
          </a:p>
          <a:p>
            <a:pPr marL="0" indent="0">
              <a:buNone/>
              <a:defRPr/>
            </a:pPr>
            <a:r>
              <a:rPr lang="cs-CZ" sz="2400" dirty="0">
                <a:latin typeface="Arial Narrow" panose="020B0606020202030204" pitchFamily="34" charset="0"/>
              </a:rPr>
              <a:t>1. Každý občan Unie má právo svobodně se pohybovat a pobývat na území členských států s výhradou omezení a podmínek stanovených ve Smlouvách a v opatřeních přijatých k jejich provedení. …</a:t>
            </a:r>
          </a:p>
          <a:p>
            <a:pPr>
              <a:defRPr/>
            </a:pP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443FD421-DEB0-2410-756B-68659FED71DD}"/>
              </a:ext>
            </a:extLst>
          </p:cNvPr>
          <p:cNvSpPr>
            <a:spLocks noGrp="1" noChangeArrowheads="1"/>
          </p:cNvSpPr>
          <p:nvPr>
            <p:ph type="title"/>
          </p:nvPr>
        </p:nvSpPr>
        <p:spPr/>
        <p:txBody>
          <a:bodyPr/>
          <a:lstStyle/>
          <a:p>
            <a:pPr algn="ctr"/>
            <a:r>
              <a:rPr lang="cs-CZ" altLang="cs-CZ">
                <a:latin typeface="Arial Narrow" panose="020B0606020202030204" pitchFamily="34" charset="0"/>
              </a:rPr>
              <a:t>Klíčová ustanovení SFEU</a:t>
            </a:r>
          </a:p>
        </p:txBody>
      </p:sp>
      <p:sp>
        <p:nvSpPr>
          <p:cNvPr id="3" name="Zástupný symbol pro obsah 2">
            <a:extLst>
              <a:ext uri="{FF2B5EF4-FFF2-40B4-BE49-F238E27FC236}">
                <a16:creationId xmlns:a16="http://schemas.microsoft.com/office/drawing/2014/main" id="{31B6341C-7168-4E28-6AB1-E01EDA29A392}"/>
              </a:ext>
            </a:extLst>
          </p:cNvPr>
          <p:cNvSpPr>
            <a:spLocks noGrp="1"/>
          </p:cNvSpPr>
          <p:nvPr>
            <p:ph idx="1"/>
          </p:nvPr>
        </p:nvSpPr>
        <p:spPr>
          <a:xfrm>
            <a:off x="336884" y="1600200"/>
            <a:ext cx="10223166" cy="5068888"/>
          </a:xfrm>
        </p:spPr>
        <p:txBody>
          <a:bodyPr>
            <a:normAutofit/>
          </a:bodyPr>
          <a:lstStyle/>
          <a:p>
            <a:pPr marL="0" indent="0">
              <a:buNone/>
              <a:defRPr/>
            </a:pPr>
            <a:r>
              <a:rPr lang="cs-CZ" sz="2000" dirty="0">
                <a:latin typeface="Arial Narrow" panose="020B0606020202030204" pitchFamily="34" charset="0"/>
              </a:rPr>
              <a:t>Článek 45</a:t>
            </a:r>
          </a:p>
          <a:p>
            <a:pPr marL="0" indent="0">
              <a:buNone/>
              <a:defRPr/>
            </a:pPr>
            <a:r>
              <a:rPr lang="cs-CZ" sz="2000" dirty="0">
                <a:latin typeface="Arial Narrow" panose="020B0606020202030204" pitchFamily="34" charset="0"/>
              </a:rPr>
              <a:t>1. Je zajištěn volný pohyb pracovníků v Unii. </a:t>
            </a:r>
          </a:p>
          <a:p>
            <a:pPr marL="0" indent="0">
              <a:buNone/>
              <a:defRPr/>
            </a:pPr>
            <a:r>
              <a:rPr lang="cs-CZ" sz="2000" dirty="0">
                <a:latin typeface="Arial Narrow" panose="020B0606020202030204" pitchFamily="34" charset="0"/>
              </a:rPr>
              <a:t>2. Volný pohyb pracovníků zahrnuje odstranění jakékoli diskriminace mezi pracovníky členských států na základě státní příslušnosti, pokud jde o zaměstnávání, odměnu za práci a jiné pracovní podmínky. </a:t>
            </a:r>
          </a:p>
          <a:p>
            <a:pPr marL="0" indent="0">
              <a:buNone/>
              <a:defRPr/>
            </a:pPr>
            <a:r>
              <a:rPr lang="cs-CZ" sz="2000" dirty="0">
                <a:latin typeface="Arial Narrow" panose="020B0606020202030204" pitchFamily="34" charset="0"/>
              </a:rPr>
              <a:t>3. S výhradou omezení odůvodněných veřejným pořádkem, veřejnou bezpečností a ochranou zdraví zahrnuje právo: </a:t>
            </a:r>
          </a:p>
          <a:p>
            <a:pPr marL="0" indent="0">
              <a:buNone/>
              <a:defRPr/>
            </a:pPr>
            <a:r>
              <a:rPr lang="cs-CZ" sz="2000" dirty="0">
                <a:latin typeface="Arial Narrow" panose="020B0606020202030204" pitchFamily="34" charset="0"/>
              </a:rPr>
              <a:t>a) ucházet se o skutečně nabízená pracovní místa; </a:t>
            </a:r>
          </a:p>
          <a:p>
            <a:pPr marL="0" indent="0">
              <a:buNone/>
              <a:defRPr/>
            </a:pPr>
            <a:r>
              <a:rPr lang="cs-CZ" sz="2000" dirty="0">
                <a:latin typeface="Arial Narrow" panose="020B0606020202030204" pitchFamily="34" charset="0"/>
              </a:rPr>
              <a:t>b) pohybovat se za tím účelem volně na území členských států; </a:t>
            </a:r>
          </a:p>
          <a:p>
            <a:pPr marL="0" indent="0">
              <a:buNone/>
              <a:defRPr/>
            </a:pPr>
            <a:r>
              <a:rPr lang="cs-CZ" sz="2000" dirty="0">
                <a:latin typeface="Arial Narrow" panose="020B0606020202030204" pitchFamily="34" charset="0"/>
              </a:rPr>
              <a:t>c) pobývat v některém z členských států za účelem výkonu zaměstnání v souladu s právními a správními předpisy, jež upravují zaměstnávání vlastních státních příslušníků; </a:t>
            </a:r>
          </a:p>
          <a:p>
            <a:pPr marL="0" indent="0">
              <a:buNone/>
              <a:defRPr/>
            </a:pPr>
            <a:r>
              <a:rPr lang="cs-CZ" sz="2000" dirty="0">
                <a:latin typeface="Arial Narrow" panose="020B0606020202030204" pitchFamily="34" charset="0"/>
              </a:rPr>
              <a:t>d) zůstat na území členského státu po skončení zaměstnání za podmínek, které budou předmětem nařízení vydaných Komisí. </a:t>
            </a:r>
          </a:p>
          <a:p>
            <a:pPr marL="0" indent="0">
              <a:buNone/>
              <a:defRPr/>
            </a:pPr>
            <a:r>
              <a:rPr lang="cs-CZ" sz="2000" dirty="0">
                <a:latin typeface="Arial Narrow" panose="020B0606020202030204" pitchFamily="34" charset="0"/>
              </a:rPr>
              <a:t>4. Tento článek se nepoužije pro zaměstnání ve veřejné správě. </a:t>
            </a:r>
          </a:p>
          <a:p>
            <a:pPr>
              <a:defRPr/>
            </a:pP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BFE61CE8-C235-428A-2277-8C24BE693312}"/>
              </a:ext>
            </a:extLst>
          </p:cNvPr>
          <p:cNvSpPr>
            <a:spLocks noGrp="1" noChangeArrowheads="1"/>
          </p:cNvSpPr>
          <p:nvPr>
            <p:ph type="title"/>
          </p:nvPr>
        </p:nvSpPr>
        <p:spPr>
          <a:xfrm>
            <a:off x="2135189" y="277813"/>
            <a:ext cx="8281987" cy="1143000"/>
          </a:xfrm>
        </p:spPr>
        <p:txBody>
          <a:bodyPr/>
          <a:lstStyle/>
          <a:p>
            <a:pPr algn="ctr"/>
            <a:r>
              <a:rPr lang="cs-CZ" altLang="cs-CZ">
                <a:latin typeface="Arial Narrow" panose="020B0606020202030204" pitchFamily="34" charset="0"/>
              </a:rPr>
              <a:t>Hlavní předpisy sekundárního práva EU</a:t>
            </a:r>
          </a:p>
        </p:txBody>
      </p:sp>
      <p:sp>
        <p:nvSpPr>
          <p:cNvPr id="21507" name="Zástupný symbol pro obsah 2">
            <a:extLst>
              <a:ext uri="{FF2B5EF4-FFF2-40B4-BE49-F238E27FC236}">
                <a16:creationId xmlns:a16="http://schemas.microsoft.com/office/drawing/2014/main" id="{CB0C6099-C8C2-30FB-8F1C-E75AD7D8772A}"/>
              </a:ext>
            </a:extLst>
          </p:cNvPr>
          <p:cNvSpPr>
            <a:spLocks noGrp="1" noChangeArrowheads="1"/>
          </p:cNvSpPr>
          <p:nvPr>
            <p:ph idx="1"/>
          </p:nvPr>
        </p:nvSpPr>
        <p:spPr>
          <a:xfrm>
            <a:off x="593558" y="1484313"/>
            <a:ext cx="10074442" cy="5257800"/>
          </a:xfrm>
        </p:spPr>
        <p:txBody>
          <a:bodyPr/>
          <a:lstStyle/>
          <a:p>
            <a:r>
              <a:rPr lang="cs-CZ" altLang="cs-CZ" sz="2600" dirty="0">
                <a:latin typeface="Arial Narrow" panose="020B0606020202030204" pitchFamily="34" charset="0"/>
              </a:rPr>
              <a:t>Nařízení </a:t>
            </a:r>
            <a:r>
              <a:rPr lang="en-US" altLang="cs-CZ" sz="2600" dirty="0">
                <a:latin typeface="Arial Narrow" panose="020B0606020202030204" pitchFamily="34" charset="0"/>
              </a:rPr>
              <a:t>492/2011 </a:t>
            </a:r>
            <a:r>
              <a:rPr lang="cs-CZ" altLang="cs-CZ" sz="2600" dirty="0">
                <a:latin typeface="Arial Narrow" panose="020B0606020202030204" pitchFamily="34" charset="0"/>
              </a:rPr>
              <a:t>o svobodném pohybu pracovníků</a:t>
            </a:r>
            <a:r>
              <a:rPr lang="en-US" altLang="cs-CZ" sz="2600" dirty="0">
                <a:latin typeface="Arial Narrow" panose="020B0606020202030204" pitchFamily="34" charset="0"/>
              </a:rPr>
              <a:t> </a:t>
            </a:r>
          </a:p>
          <a:p>
            <a:pPr lvl="1"/>
            <a:r>
              <a:rPr lang="cs-CZ" altLang="cs-CZ" sz="2100" i="1" dirty="0">
                <a:latin typeface="Arial Narrow" panose="020B0606020202030204" pitchFamily="34" charset="0"/>
              </a:rPr>
              <a:t>Přístup k zaměstnání, rovné zacházení, status rodinných příslušníků pracovníka. Čl. státy nesmějí používat diskriminační postupy, jako je omezování pracovních nabídek jen na své státní příslušníky nebo požadavky na jazykové znalosti nad rámec toho, co je přiměřené a nezbytné pro výkon dané práce.</a:t>
            </a:r>
          </a:p>
          <a:p>
            <a:pPr lvl="1"/>
            <a:r>
              <a:rPr lang="cs-CZ" altLang="cs-CZ" sz="2100" i="1" dirty="0">
                <a:latin typeface="Arial Narrow" panose="020B0606020202030204" pitchFamily="34" charset="0"/>
              </a:rPr>
              <a:t>Podpořená </a:t>
            </a:r>
            <a:r>
              <a:rPr lang="cs-CZ" altLang="cs-CZ" sz="2100" b="1" i="1" dirty="0">
                <a:latin typeface="Arial Narrow" panose="020B0606020202030204" pitchFamily="34" charset="0"/>
              </a:rPr>
              <a:t>směrnicí 2014/54/EU </a:t>
            </a:r>
            <a:r>
              <a:rPr lang="cs-CZ" altLang="cs-CZ" sz="2100" i="1" dirty="0">
                <a:latin typeface="Arial Narrow" panose="020B0606020202030204" pitchFamily="34" charset="0"/>
              </a:rPr>
              <a:t>o opatřeních usnadňujících výkon práv udělených pracovníkům v souvislosti s jejich volným pohybem. </a:t>
            </a:r>
            <a:endParaRPr lang="en-US" altLang="cs-CZ" sz="2100" i="1" dirty="0">
              <a:latin typeface="Arial Narrow" panose="020B0606020202030204" pitchFamily="34" charset="0"/>
            </a:endParaRPr>
          </a:p>
          <a:p>
            <a:r>
              <a:rPr lang="cs-CZ" altLang="cs-CZ" sz="2600" dirty="0">
                <a:latin typeface="Arial Narrow" panose="020B0606020202030204" pitchFamily="34" charset="0"/>
              </a:rPr>
              <a:t>Směrnice</a:t>
            </a:r>
            <a:r>
              <a:rPr lang="en-US" altLang="cs-CZ" sz="2600" dirty="0">
                <a:latin typeface="Arial Narrow" panose="020B0606020202030204" pitchFamily="34" charset="0"/>
              </a:rPr>
              <a:t> 2004/38 </a:t>
            </a:r>
            <a:r>
              <a:rPr lang="cs-CZ" altLang="cs-CZ" sz="2600" dirty="0">
                <a:latin typeface="Arial Narrow" panose="020B0606020202030204" pitchFamily="34" charset="0"/>
              </a:rPr>
              <a:t>o právu na pohyb a pobyt občanů EU a rodinných příslušníků</a:t>
            </a:r>
            <a:endParaRPr lang="en-US" altLang="cs-CZ" sz="2600" dirty="0">
              <a:latin typeface="Arial Narrow" panose="020B0606020202030204" pitchFamily="34" charset="0"/>
            </a:endParaRPr>
          </a:p>
          <a:p>
            <a:pPr lvl="1"/>
            <a:r>
              <a:rPr lang="cs-CZ" altLang="cs-CZ" sz="2200" i="1" dirty="0">
                <a:latin typeface="Arial Narrow" panose="020B0606020202030204" pitchFamily="34" charset="0"/>
              </a:rPr>
              <a:t>S</a:t>
            </a:r>
            <a:r>
              <a:rPr lang="en-US" altLang="cs-CZ" sz="2200" i="1" dirty="0">
                <a:latin typeface="Arial Narrow" panose="020B0606020202030204" pitchFamily="34" charset="0"/>
              </a:rPr>
              <a:t>tatus, </a:t>
            </a:r>
            <a:r>
              <a:rPr lang="cs-CZ" altLang="cs-CZ" sz="2200" i="1" dirty="0">
                <a:latin typeface="Arial Narrow" panose="020B0606020202030204" pitchFamily="34" charset="0"/>
              </a:rPr>
              <a:t>práva a povinnosti migrujících. </a:t>
            </a:r>
            <a:endParaRPr lang="en-US" altLang="cs-CZ" sz="2200" i="1" dirty="0">
              <a:latin typeface="Arial Narrow" panose="020B0606020202030204" pitchFamily="34" charset="0"/>
            </a:endParaRPr>
          </a:p>
          <a:p>
            <a:r>
              <a:rPr lang="cs-CZ" altLang="cs-CZ" sz="2600" dirty="0">
                <a:latin typeface="Arial Narrow" panose="020B0606020202030204" pitchFamily="34" charset="0"/>
              </a:rPr>
              <a:t>Nařízení</a:t>
            </a:r>
            <a:r>
              <a:rPr lang="en-US" altLang="cs-CZ" sz="2600" dirty="0">
                <a:latin typeface="Arial Narrow" panose="020B0606020202030204" pitchFamily="34" charset="0"/>
              </a:rPr>
              <a:t> 883/2004 </a:t>
            </a:r>
            <a:r>
              <a:rPr lang="cs-CZ" altLang="cs-CZ" sz="2600" dirty="0">
                <a:latin typeface="Arial Narrow" panose="020B0606020202030204" pitchFamily="34" charset="0"/>
              </a:rPr>
              <a:t>o koordinaci systému soc. zabezpečení</a:t>
            </a:r>
            <a:endParaRPr lang="en-US" altLang="cs-CZ" sz="2600" dirty="0">
              <a:latin typeface="Arial Narrow" panose="020B0606020202030204" pitchFamily="34" charset="0"/>
            </a:endParaRPr>
          </a:p>
          <a:p>
            <a:pPr lvl="1"/>
            <a:r>
              <a:rPr lang="cs-CZ" altLang="cs-CZ" sz="2200" i="1" dirty="0">
                <a:latin typeface="Arial Narrow" panose="020B0606020202030204" pitchFamily="34" charset="0"/>
              </a:rPr>
              <a:t>Příspěvky vždy jen v jednom členské státě, sčítání pojistných dob, zachování nabytých práv, export soc. dávek.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49DB4F61-2565-2F7E-275F-6AF56EC5C017}"/>
              </a:ext>
            </a:extLst>
          </p:cNvPr>
          <p:cNvSpPr>
            <a:spLocks noGrp="1" noChangeArrowheads="1"/>
          </p:cNvSpPr>
          <p:nvPr>
            <p:ph type="title"/>
          </p:nvPr>
        </p:nvSpPr>
        <p:spPr>
          <a:xfrm>
            <a:off x="2135189" y="277813"/>
            <a:ext cx="8281987" cy="1143000"/>
          </a:xfrm>
        </p:spPr>
        <p:txBody>
          <a:bodyPr/>
          <a:lstStyle/>
          <a:p>
            <a:r>
              <a:rPr lang="cs-CZ" altLang="cs-CZ">
                <a:latin typeface="Arial Narrow" panose="020B0606020202030204" pitchFamily="34" charset="0"/>
              </a:rPr>
              <a:t>Hlavní předpisy sekundárního práva EU</a:t>
            </a:r>
            <a:endParaRPr lang="cs-CZ" altLang="cs-CZ"/>
          </a:p>
        </p:txBody>
      </p:sp>
      <p:sp>
        <p:nvSpPr>
          <p:cNvPr id="22531" name="Zástupný obsah 2">
            <a:extLst>
              <a:ext uri="{FF2B5EF4-FFF2-40B4-BE49-F238E27FC236}">
                <a16:creationId xmlns:a16="http://schemas.microsoft.com/office/drawing/2014/main" id="{EB626470-74A5-12C9-9CAC-4824E097CAE0}"/>
              </a:ext>
            </a:extLst>
          </p:cNvPr>
          <p:cNvSpPr>
            <a:spLocks noGrp="1" noChangeArrowheads="1"/>
          </p:cNvSpPr>
          <p:nvPr>
            <p:ph idx="1"/>
          </p:nvPr>
        </p:nvSpPr>
        <p:spPr>
          <a:xfrm>
            <a:off x="537411" y="1600201"/>
            <a:ext cx="10022639" cy="4924425"/>
          </a:xfrm>
        </p:spPr>
        <p:txBody>
          <a:bodyPr/>
          <a:lstStyle/>
          <a:p>
            <a:r>
              <a:rPr lang="cs-CZ" altLang="cs-CZ" sz="2600" dirty="0">
                <a:latin typeface="Arial Narrow" panose="020B0606020202030204" pitchFamily="34" charset="0"/>
              </a:rPr>
              <a:t>Směrnice 2005/36 o uznávání odborných kvalifikací</a:t>
            </a:r>
          </a:p>
          <a:p>
            <a:pPr lvl="1"/>
            <a:r>
              <a:rPr lang="en-US" altLang="cs-CZ" b="1" dirty="0">
                <a:latin typeface="Arial Narrow" panose="020B0606020202030204" pitchFamily="34" charset="0"/>
              </a:rPr>
              <a:t> </a:t>
            </a:r>
            <a:r>
              <a:rPr lang="cs-CZ" altLang="cs-CZ" i="1" dirty="0">
                <a:latin typeface="Arial Narrow" panose="020B0606020202030204" pitchFamily="34" charset="0"/>
              </a:rPr>
              <a:t>U</a:t>
            </a:r>
            <a:r>
              <a:rPr lang="en-US" altLang="cs-CZ" i="1" dirty="0" err="1">
                <a:latin typeface="Arial Narrow" panose="020B0606020202030204" pitchFamily="34" charset="0"/>
              </a:rPr>
              <a:t>znávání</a:t>
            </a:r>
            <a:r>
              <a:rPr lang="en-US" altLang="cs-CZ" i="1" dirty="0">
                <a:latin typeface="Arial Narrow" panose="020B0606020202030204" pitchFamily="34" charset="0"/>
              </a:rPr>
              <a:t> </a:t>
            </a:r>
            <a:r>
              <a:rPr lang="en-US" altLang="cs-CZ" i="1" dirty="0" err="1">
                <a:latin typeface="Arial Narrow" panose="020B0606020202030204" pitchFamily="34" charset="0"/>
              </a:rPr>
              <a:t>regulovaných</a:t>
            </a:r>
            <a:r>
              <a:rPr lang="en-US" altLang="cs-CZ" i="1" dirty="0">
                <a:latin typeface="Arial Narrow" panose="020B0606020202030204" pitchFamily="34" charset="0"/>
              </a:rPr>
              <a:t> </a:t>
            </a:r>
            <a:r>
              <a:rPr lang="en-US" altLang="cs-CZ" i="1" dirty="0" err="1">
                <a:latin typeface="Arial Narrow" panose="020B0606020202030204" pitchFamily="34" charset="0"/>
              </a:rPr>
              <a:t>profesí</a:t>
            </a:r>
            <a:r>
              <a:rPr lang="en-US" altLang="cs-CZ" i="1" dirty="0">
                <a:latin typeface="Arial Narrow" panose="020B0606020202030204" pitchFamily="34" charset="0"/>
              </a:rPr>
              <a:t> </a:t>
            </a:r>
            <a:r>
              <a:rPr lang="en-US" altLang="cs-CZ" i="1" dirty="0" err="1">
                <a:latin typeface="Arial Narrow" panose="020B0606020202030204" pitchFamily="34" charset="0"/>
              </a:rPr>
              <a:t>občanů</a:t>
            </a:r>
            <a:r>
              <a:rPr lang="en-US" altLang="cs-CZ" i="1" dirty="0">
                <a:latin typeface="Arial Narrow" panose="020B0606020202030204" pitchFamily="34" charset="0"/>
              </a:rPr>
              <a:t> EU, EHP a </a:t>
            </a:r>
            <a:r>
              <a:rPr lang="en-US" altLang="cs-CZ" i="1" dirty="0" err="1">
                <a:latin typeface="Arial Narrow" panose="020B0606020202030204" pitchFamily="34" charset="0"/>
              </a:rPr>
              <a:t>Švýcarska</a:t>
            </a:r>
            <a:r>
              <a:rPr lang="en-US" altLang="cs-CZ" i="1" dirty="0">
                <a:latin typeface="Arial Narrow" panose="020B0606020202030204" pitchFamily="34" charset="0"/>
              </a:rPr>
              <a:t>. </a:t>
            </a:r>
          </a:p>
          <a:p>
            <a:r>
              <a:rPr lang="cs-CZ" altLang="cs-CZ" sz="2600" dirty="0">
                <a:solidFill>
                  <a:srgbClr val="333333"/>
                </a:solidFill>
                <a:latin typeface="Arial Narrow" panose="020B0606020202030204" pitchFamily="34" charset="0"/>
              </a:rPr>
              <a:t>Nařízení 2019/1149, kterým se zřizuje Evropský orgán pro pracovní záležitosti</a:t>
            </a:r>
          </a:p>
          <a:p>
            <a:pPr lvl="1"/>
            <a:r>
              <a:rPr lang="cs-CZ" altLang="cs-CZ" sz="2400" i="1" dirty="0">
                <a:solidFill>
                  <a:srgbClr val="333333"/>
                </a:solidFill>
                <a:latin typeface="Arial Narrow" panose="020B0606020202030204" pitchFamily="34" charset="0"/>
              </a:rPr>
              <a:t>ELA v Bratislavě</a:t>
            </a:r>
          </a:p>
          <a:p>
            <a:pPr lvl="1"/>
            <a:r>
              <a:rPr lang="cs-CZ" altLang="cs-CZ" sz="2400" i="1" dirty="0">
                <a:latin typeface="Arial Narrow" panose="020B0606020202030204" pitchFamily="34" charset="0"/>
              </a:rPr>
              <a:t>zajištění snadnějšího přístupu k informacím pro zájemce o mobilitu </a:t>
            </a:r>
          </a:p>
          <a:p>
            <a:pPr lvl="1"/>
            <a:r>
              <a:rPr lang="cs-CZ" altLang="cs-CZ" sz="2400" i="1" dirty="0">
                <a:latin typeface="Arial Narrow" panose="020B0606020202030204" pitchFamily="34" charset="0"/>
              </a:rPr>
              <a:t>zlepšení spolupráce mezi zeměmi EU, včetně společných inspekcí,</a:t>
            </a:r>
          </a:p>
          <a:p>
            <a:pPr lvl="1"/>
            <a:r>
              <a:rPr lang="cs-CZ" altLang="cs-CZ" sz="2400" i="1" dirty="0">
                <a:latin typeface="Arial Narrow" panose="020B0606020202030204" pitchFamily="34" charset="0"/>
              </a:rPr>
              <a:t>plnění úlohy mediátora mezi členskými státy EU </a:t>
            </a:r>
          </a:p>
          <a:p>
            <a:pPr lvl="1"/>
            <a:r>
              <a:rPr lang="cs-CZ" altLang="cs-CZ" sz="2400" i="1" dirty="0">
                <a:latin typeface="Arial Narrow" panose="020B0606020202030204" pitchFamily="34" charset="0"/>
              </a:rPr>
              <a:t>podpora spolupráce mezi zeměmi EU při řešení problematiky nehlášené práce.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BCE1246-8496-F1BE-2801-6BE4C7A8CC83}"/>
              </a:ext>
            </a:extLst>
          </p:cNvPr>
          <p:cNvSpPr>
            <a:spLocks noGrp="1" noChangeArrowheads="1"/>
          </p:cNvSpPr>
          <p:nvPr>
            <p:ph type="title"/>
          </p:nvPr>
        </p:nvSpPr>
        <p:spPr>
          <a:xfrm>
            <a:off x="2238375" y="285750"/>
            <a:ext cx="7772400" cy="1143000"/>
          </a:xfrm>
        </p:spPr>
        <p:txBody>
          <a:bodyPr/>
          <a:lstStyle/>
          <a:p>
            <a:pPr algn="ctr" eaLnBrk="1" hangingPunct="1"/>
            <a:r>
              <a:rPr lang="cs-CZ" altLang="cs-CZ">
                <a:latin typeface="Arial Narrow" panose="020B0606020202030204" pitchFamily="34" charset="0"/>
              </a:rPr>
              <a:t>VP osob a </a:t>
            </a:r>
            <a:r>
              <a:rPr lang="cs-CZ" altLang="cs-CZ" b="1">
                <a:latin typeface="Arial Narrow" panose="020B0606020202030204" pitchFamily="34" charset="0"/>
              </a:rPr>
              <a:t>nezbytný evropský prvek</a:t>
            </a:r>
            <a:endParaRPr lang="en-US" altLang="cs-CZ" b="1">
              <a:latin typeface="Arial Narrow" panose="020B0606020202030204" pitchFamily="34" charset="0"/>
            </a:endParaRPr>
          </a:p>
        </p:txBody>
      </p:sp>
      <p:sp>
        <p:nvSpPr>
          <p:cNvPr id="23555" name="Rectangle 3">
            <a:extLst>
              <a:ext uri="{FF2B5EF4-FFF2-40B4-BE49-F238E27FC236}">
                <a16:creationId xmlns:a16="http://schemas.microsoft.com/office/drawing/2014/main" id="{C790341C-C2F9-08FC-6C42-9C4C320A0DDB}"/>
              </a:ext>
            </a:extLst>
          </p:cNvPr>
          <p:cNvSpPr>
            <a:spLocks noGrp="1" noChangeArrowheads="1"/>
          </p:cNvSpPr>
          <p:nvPr>
            <p:ph type="body" idx="1"/>
          </p:nvPr>
        </p:nvSpPr>
        <p:spPr>
          <a:xfrm>
            <a:off x="545433" y="1600201"/>
            <a:ext cx="9871744" cy="5141913"/>
          </a:xfrm>
        </p:spPr>
        <p:txBody>
          <a:bodyPr>
            <a:normAutofit/>
          </a:bodyPr>
          <a:lstStyle/>
          <a:p>
            <a:pPr eaLnBrk="1" hangingPunct="1">
              <a:lnSpc>
                <a:spcPct val="80000"/>
              </a:lnSpc>
            </a:pPr>
            <a:r>
              <a:rPr lang="cs-CZ" altLang="cs-CZ" sz="2400" dirty="0">
                <a:latin typeface="Arial Narrow" panose="020B0606020202030204" pitchFamily="34" charset="0"/>
              </a:rPr>
              <a:t>Svobody dle čl. 45 SFEU platí pro tzv. migrující pracovníky, tj. občany EU, kteří opustili svou zemi s cílem pracovat v jiné zemi EU.</a:t>
            </a:r>
          </a:p>
          <a:p>
            <a:pPr eaLnBrk="1" hangingPunct="1">
              <a:lnSpc>
                <a:spcPct val="80000"/>
              </a:lnSpc>
            </a:pPr>
            <a:r>
              <a:rPr lang="cs-CZ" altLang="cs-CZ" sz="2400" dirty="0">
                <a:latin typeface="Arial Narrow" panose="020B0606020202030204" pitchFamily="34" charset="0"/>
              </a:rPr>
              <a:t>Za takové se považuji i: </a:t>
            </a:r>
          </a:p>
          <a:p>
            <a:pPr lvl="1" eaLnBrk="1" hangingPunct="1">
              <a:lnSpc>
                <a:spcPct val="80000"/>
              </a:lnSpc>
            </a:pPr>
            <a:r>
              <a:rPr lang="cs-CZ" altLang="cs-CZ" dirty="0">
                <a:latin typeface="Arial Narrow" panose="020B0606020202030204" pitchFamily="34" charset="0"/>
              </a:rPr>
              <a:t>Občané EU, </a:t>
            </a:r>
            <a:r>
              <a:rPr lang="cs-CZ" altLang="cs-CZ" b="1" dirty="0">
                <a:latin typeface="Arial Narrow" panose="020B0606020202030204" pitchFamily="34" charset="0"/>
              </a:rPr>
              <a:t>kteří se vracejí </a:t>
            </a:r>
            <a:r>
              <a:rPr lang="cs-CZ" altLang="cs-CZ" dirty="0">
                <a:latin typeface="Arial Narrow" panose="020B0606020202030204" pitchFamily="34" charset="0"/>
              </a:rPr>
              <a:t>do svého členského státu původu po té, co toto využili práva na volný pohyb.</a:t>
            </a:r>
          </a:p>
          <a:p>
            <a:pPr lvl="1" eaLnBrk="1" hangingPunct="1">
              <a:lnSpc>
                <a:spcPct val="80000"/>
              </a:lnSpc>
            </a:pPr>
            <a:r>
              <a:rPr lang="cs-CZ" altLang="cs-CZ" b="1" dirty="0" err="1">
                <a:latin typeface="Arial Narrow" panose="020B0606020202030204" pitchFamily="34" charset="0"/>
              </a:rPr>
              <a:t>Pendleři</a:t>
            </a:r>
            <a:r>
              <a:rPr lang="cs-CZ" altLang="cs-CZ" b="1" dirty="0">
                <a:latin typeface="Arial Narrow" panose="020B0606020202030204" pitchFamily="34" charset="0"/>
              </a:rPr>
              <a:t>,</a:t>
            </a:r>
            <a:r>
              <a:rPr lang="cs-CZ" altLang="cs-CZ" dirty="0">
                <a:latin typeface="Arial Narrow" panose="020B0606020202030204" pitchFamily="34" charset="0"/>
              </a:rPr>
              <a:t> tj.  zaměstnaní v jednom členském státě, ale pobytem v jiném, (do kterého se vracejí alespoň jednou týdně)</a:t>
            </a:r>
          </a:p>
          <a:p>
            <a:pPr lvl="1" eaLnBrk="1" hangingPunct="1">
              <a:lnSpc>
                <a:spcPct val="80000"/>
              </a:lnSpc>
            </a:pPr>
            <a:r>
              <a:rPr lang="cs-CZ" altLang="cs-CZ" dirty="0">
                <a:latin typeface="Arial Narrow" panose="020B0606020202030204" pitchFamily="34" charset="0"/>
              </a:rPr>
              <a:t>Sekundární příjemci svobody, tj. </a:t>
            </a:r>
            <a:r>
              <a:rPr lang="cs-CZ" altLang="cs-CZ" b="1" dirty="0">
                <a:latin typeface="Arial Narrow" panose="020B0606020202030204" pitchFamily="34" charset="0"/>
              </a:rPr>
              <a:t>rodinní příslušníci migrujících pracovníků </a:t>
            </a:r>
            <a:r>
              <a:rPr lang="cs-CZ" altLang="cs-CZ" dirty="0">
                <a:latin typeface="Arial Narrow" panose="020B0606020202030204" pitchFamily="34" charset="0"/>
              </a:rPr>
              <a:t>pohybující se spolu s nimi.</a:t>
            </a:r>
          </a:p>
          <a:p>
            <a:pPr eaLnBrk="1" hangingPunct="1">
              <a:lnSpc>
                <a:spcPct val="80000"/>
              </a:lnSpc>
            </a:pPr>
            <a:r>
              <a:rPr lang="cs-CZ" altLang="cs-CZ" sz="2400" dirty="0">
                <a:latin typeface="Arial Narrow" panose="020B0606020202030204" pitchFamily="34" charset="0"/>
              </a:rPr>
              <a:t>Naopak jimi nejsou osoby, které nikdy neopustily vlastní členský stát původu.</a:t>
            </a:r>
          </a:p>
          <a:p>
            <a:pPr lvl="1" eaLnBrk="1" hangingPunct="1">
              <a:lnSpc>
                <a:spcPct val="80000"/>
              </a:lnSpc>
            </a:pPr>
            <a:r>
              <a:rPr lang="cs-CZ" altLang="cs-CZ" dirty="0">
                <a:latin typeface="Arial Narrow" panose="020B0606020202030204" pitchFamily="34" charset="0"/>
              </a:rPr>
              <a:t>SD v </a:t>
            </a:r>
            <a:r>
              <a:rPr lang="cs-CZ" altLang="cs-CZ" i="1" dirty="0" err="1">
                <a:latin typeface="Arial Narrow" panose="020B0606020202030204" pitchFamily="34" charset="0"/>
              </a:rPr>
              <a:t>Uecker</a:t>
            </a:r>
            <a:r>
              <a:rPr lang="cs-CZ" altLang="cs-CZ" i="1" dirty="0">
                <a:latin typeface="Arial Narrow" panose="020B0606020202030204" pitchFamily="34" charset="0"/>
              </a:rPr>
              <a:t> a </a:t>
            </a:r>
            <a:r>
              <a:rPr lang="cs-CZ" altLang="cs-CZ" i="1" dirty="0" err="1">
                <a:latin typeface="Arial Narrow" panose="020B0606020202030204" pitchFamily="34" charset="0"/>
              </a:rPr>
              <a:t>Jacquet</a:t>
            </a:r>
            <a:r>
              <a:rPr lang="cs-CZ" altLang="cs-CZ" i="1" dirty="0">
                <a:latin typeface="Arial Narrow" panose="020B0606020202030204" pitchFamily="34" charset="0"/>
              </a:rPr>
              <a:t> </a:t>
            </a:r>
            <a:r>
              <a:rPr lang="cs-CZ" altLang="cs-CZ" dirty="0">
                <a:latin typeface="Arial Narrow" panose="020B0606020202030204" pitchFamily="34" charset="0"/>
              </a:rPr>
              <a:t>(1997):</a:t>
            </a:r>
            <a:br>
              <a:rPr lang="cs-CZ" altLang="cs-CZ" dirty="0">
                <a:latin typeface="Arial Narrow" panose="020B0606020202030204" pitchFamily="34" charset="0"/>
              </a:rPr>
            </a:br>
            <a:r>
              <a:rPr lang="cs-CZ" altLang="cs-CZ" dirty="0">
                <a:latin typeface="Arial Narrow" panose="020B0606020202030204" pitchFamily="34" charset="0"/>
              </a:rPr>
              <a:t>"Občanství Evropské unie, založené článkem 17 SES, nemá za cíl rozšířit působení Smlouvy i na vnitrostátní situace, které nemají žádnou souvislost se Společenstvím.„</a:t>
            </a:r>
          </a:p>
          <a:p>
            <a:pPr lvl="1" eaLnBrk="1" hangingPunct="1">
              <a:lnSpc>
                <a:spcPct val="80000"/>
              </a:lnSpc>
            </a:pPr>
            <a:r>
              <a:rPr lang="cs-CZ" altLang="cs-CZ" dirty="0">
                <a:latin typeface="Arial Narrow" panose="020B0606020202030204" pitchFamily="34" charset="0"/>
              </a:rPr>
              <a:t>Tzn., že </a:t>
            </a:r>
            <a:r>
              <a:rPr lang="cs-CZ" altLang="cs-CZ" b="1" dirty="0">
                <a:latin typeface="Arial Narrow" panose="020B0606020202030204" pitchFamily="34" charset="0"/>
              </a:rPr>
              <a:t>občané EU nemají žádné specifické EU právo na volný pohyb v rámci své vlastní země za předpokladu, že jejich „kauza“ se se týká čistě vnitrostátní situace.</a:t>
            </a:r>
            <a:r>
              <a:rPr lang="en-US" altLang="cs-CZ" b="1" dirty="0">
                <a:latin typeface="Arial Narrow" panose="020B0606020202030204" pitchFamily="34" charset="0"/>
              </a:rPr>
              <a:t> </a:t>
            </a:r>
          </a:p>
          <a:p>
            <a:pPr eaLnBrk="1" hangingPunct="1">
              <a:lnSpc>
                <a:spcPct val="80000"/>
              </a:lnSpc>
            </a:pPr>
            <a:endParaRPr lang="en-US" altLang="cs-CZ"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011FE66-5519-3CD7-76DC-E3BEC2C488F2}"/>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VP osob a </a:t>
            </a:r>
            <a:r>
              <a:rPr lang="cs-CZ" altLang="cs-CZ" b="1">
                <a:latin typeface="Arial Narrow" panose="020B0606020202030204" pitchFamily="34" charset="0"/>
              </a:rPr>
              <a:t>nezbytný evropský prvek</a:t>
            </a:r>
            <a:endParaRPr lang="en-US" altLang="cs-CZ" b="1">
              <a:latin typeface="Arial Narrow" panose="020B0606020202030204" pitchFamily="34" charset="0"/>
            </a:endParaRPr>
          </a:p>
        </p:txBody>
      </p:sp>
      <p:sp>
        <p:nvSpPr>
          <p:cNvPr id="24579" name="Rectangle 3">
            <a:extLst>
              <a:ext uri="{FF2B5EF4-FFF2-40B4-BE49-F238E27FC236}">
                <a16:creationId xmlns:a16="http://schemas.microsoft.com/office/drawing/2014/main" id="{0F4D10FB-59AD-5DF2-A2D6-F901BAC37A70}"/>
              </a:ext>
            </a:extLst>
          </p:cNvPr>
          <p:cNvSpPr>
            <a:spLocks noGrp="1" noChangeArrowheads="1"/>
          </p:cNvSpPr>
          <p:nvPr>
            <p:ph type="body" idx="1"/>
          </p:nvPr>
        </p:nvSpPr>
        <p:spPr>
          <a:xfrm>
            <a:off x="481263" y="1557339"/>
            <a:ext cx="9935912" cy="5068887"/>
          </a:xfrm>
        </p:spPr>
        <p:txBody>
          <a:bodyPr>
            <a:normAutofit lnSpcReduction="10000"/>
          </a:bodyPr>
          <a:lstStyle/>
          <a:p>
            <a:pPr>
              <a:lnSpc>
                <a:spcPct val="90000"/>
              </a:lnSpc>
            </a:pPr>
            <a:r>
              <a:rPr lang="cs-CZ" altLang="cs-CZ" sz="2800" dirty="0">
                <a:latin typeface="Arial Narrow" panose="020B0606020202030204" pitchFamily="34" charset="0"/>
              </a:rPr>
              <a:t>C-35, 36/82 </a:t>
            </a:r>
            <a:r>
              <a:rPr lang="cs-CZ" altLang="cs-CZ" sz="2800" dirty="0" err="1">
                <a:latin typeface="Arial Narrow" panose="020B0606020202030204" pitchFamily="34" charset="0"/>
              </a:rPr>
              <a:t>Morson</a:t>
            </a:r>
            <a:r>
              <a:rPr lang="cs-CZ" altLang="cs-CZ" sz="2800" dirty="0">
                <a:latin typeface="Arial Narrow" panose="020B0606020202030204" pitchFamily="34" charset="0"/>
              </a:rPr>
              <a:t> a </a:t>
            </a:r>
            <a:r>
              <a:rPr lang="cs-CZ" altLang="cs-CZ" sz="2800" dirty="0" err="1">
                <a:latin typeface="Arial Narrow" panose="020B0606020202030204" pitchFamily="34" charset="0"/>
              </a:rPr>
              <a:t>Jhanjan</a:t>
            </a:r>
            <a:r>
              <a:rPr lang="cs-CZ" altLang="cs-CZ" sz="2800" dirty="0">
                <a:latin typeface="Arial Narrow" panose="020B0606020202030204" pitchFamily="34" charset="0"/>
              </a:rPr>
              <a:t> (1982) </a:t>
            </a:r>
            <a:r>
              <a:rPr lang="cs-CZ" altLang="cs-CZ" sz="2800" b="0" dirty="0">
                <a:latin typeface="Arial Narrow" panose="020B0606020202030204" pitchFamily="34" charset="0"/>
              </a:rPr>
              <a:t>nizozemští občané pracující v NL nemohou využít práva VP osob v EU k tomu, aby dosáhli přesídlení svých rodičů ze Surinamu – neexistuje vazba na situace spadající pod právo EU. </a:t>
            </a:r>
          </a:p>
          <a:p>
            <a:pPr>
              <a:lnSpc>
                <a:spcPct val="90000"/>
              </a:lnSpc>
            </a:pPr>
            <a:r>
              <a:rPr lang="cs-CZ" altLang="cs-CZ" sz="2800" dirty="0">
                <a:latin typeface="Arial Narrow" panose="020B0606020202030204" pitchFamily="34" charset="0"/>
              </a:rPr>
              <a:t>C-180/83 Moser (1984) </a:t>
            </a:r>
            <a:r>
              <a:rPr lang="cs-CZ" altLang="cs-CZ" sz="2800" b="0" dirty="0">
                <a:latin typeface="Arial Narrow" panose="020B0606020202030204" pitchFamily="34" charset="0"/>
              </a:rPr>
              <a:t>německý komunista se snažil bojovat s německým zákonem zakazujícím zaměstnávání komunistů ve veřejné sféře na základě toho, že bez odpovídající praxe budou jeho šance najít práci v jiném členském státě minimální – ani zde nenašel ESD dostatečnou souvislost z VP pracovníků.</a:t>
            </a:r>
          </a:p>
          <a:p>
            <a:pPr>
              <a:lnSpc>
                <a:spcPct val="90000"/>
              </a:lnSpc>
            </a:pPr>
            <a:r>
              <a:rPr lang="cs-CZ" altLang="cs-CZ" sz="2800" dirty="0">
                <a:latin typeface="Arial Narrow" panose="020B0606020202030204" pitchFamily="34" charset="0"/>
              </a:rPr>
              <a:t>C-229/95 </a:t>
            </a:r>
            <a:r>
              <a:rPr lang="cs-CZ" altLang="cs-CZ" sz="2800" dirty="0" err="1">
                <a:latin typeface="Arial Narrow" panose="020B0606020202030204" pitchFamily="34" charset="0"/>
              </a:rPr>
              <a:t>Kremzow</a:t>
            </a:r>
            <a:r>
              <a:rPr lang="cs-CZ" altLang="cs-CZ" sz="2800" dirty="0">
                <a:latin typeface="Arial Narrow" panose="020B0606020202030204" pitchFamily="34" charset="0"/>
              </a:rPr>
              <a:t> (1997) </a:t>
            </a:r>
            <a:r>
              <a:rPr lang="cs-CZ" altLang="cs-CZ" sz="2800" b="0" dirty="0">
                <a:latin typeface="Arial Narrow" panose="020B0606020202030204" pitchFamily="34" charset="0"/>
              </a:rPr>
              <a:t>rakouský soudce zabil advokáta a byl odsouzen v Rakousku k trestu odnětí svobody. Proti údajně nespravedlivému věznění protestoval s tím, že mu do budoucna brání užít práva na VP po EU.  ESD odmítl považovat hypotetický dopad na budoucí možný výkon práv EU.</a:t>
            </a:r>
            <a:endParaRPr lang="en-US" altLang="cs-CZ" sz="2800" b="0" dirty="0">
              <a:latin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7EC31194-0883-D498-4594-53DAA76C0179}"/>
              </a:ext>
            </a:extLst>
          </p:cNvPr>
          <p:cNvSpPr>
            <a:spLocks noGrp="1" noChangeArrowheads="1"/>
          </p:cNvSpPr>
          <p:nvPr>
            <p:ph type="title"/>
          </p:nvPr>
        </p:nvSpPr>
        <p:spPr/>
        <p:txBody>
          <a:bodyPr>
            <a:normAutofit/>
          </a:bodyPr>
          <a:lstStyle/>
          <a:p>
            <a:pPr algn="ctr"/>
            <a:r>
              <a:rPr lang="cs-CZ" altLang="cs-CZ" sz="3600" dirty="0">
                <a:latin typeface="Arial Narrow" panose="020B0606020202030204" pitchFamily="34" charset="0"/>
              </a:rPr>
              <a:t>SD C-713/23 </a:t>
            </a:r>
            <a:r>
              <a:rPr lang="cs-CZ" altLang="cs-CZ" sz="3600" i="1" dirty="0" err="1">
                <a:latin typeface="Arial Narrow" panose="020B0606020202030204" pitchFamily="34" charset="0"/>
              </a:rPr>
              <a:t>Wojewoda</a:t>
            </a:r>
            <a:r>
              <a:rPr lang="cs-CZ" altLang="cs-CZ" sz="3600" i="1" dirty="0">
                <a:latin typeface="Arial Narrow" panose="020B0606020202030204" pitchFamily="34" charset="0"/>
              </a:rPr>
              <a:t> </a:t>
            </a:r>
            <a:r>
              <a:rPr lang="cs-CZ" altLang="cs-CZ" sz="3600" i="1" dirty="0" err="1">
                <a:latin typeface="Arial Narrow" panose="020B0606020202030204" pitchFamily="34" charset="0"/>
              </a:rPr>
              <a:t>Mazowiecki</a:t>
            </a:r>
            <a:r>
              <a:rPr lang="cs-CZ" altLang="cs-CZ" sz="3600" dirty="0">
                <a:latin typeface="Arial Narrow" panose="020B0606020202030204" pitchFamily="34" charset="0"/>
              </a:rPr>
              <a:t> (2025)</a:t>
            </a:r>
            <a:endParaRPr lang="en-GB" altLang="cs-CZ" sz="3600" dirty="0">
              <a:latin typeface="Arial Narrow" panose="020B0606020202030204" pitchFamily="34" charset="0"/>
            </a:endParaRPr>
          </a:p>
        </p:txBody>
      </p:sp>
      <p:sp>
        <p:nvSpPr>
          <p:cNvPr id="5123" name="Zástupný obsah 2">
            <a:extLst>
              <a:ext uri="{FF2B5EF4-FFF2-40B4-BE49-F238E27FC236}">
                <a16:creationId xmlns:a16="http://schemas.microsoft.com/office/drawing/2014/main" id="{EDCB92F6-2668-1289-1031-9549792FB80B}"/>
              </a:ext>
            </a:extLst>
          </p:cNvPr>
          <p:cNvSpPr>
            <a:spLocks noGrp="1" noChangeArrowheads="1"/>
          </p:cNvSpPr>
          <p:nvPr>
            <p:ph idx="1"/>
          </p:nvPr>
        </p:nvSpPr>
        <p:spPr>
          <a:xfrm>
            <a:off x="360947" y="1600201"/>
            <a:ext cx="10199103" cy="5141913"/>
          </a:xfrm>
        </p:spPr>
        <p:txBody>
          <a:bodyPr>
            <a:normAutofit/>
          </a:bodyPr>
          <a:lstStyle/>
          <a:p>
            <a:r>
              <a:rPr lang="cs-CZ" altLang="cs-CZ" sz="2800" b="0" dirty="0">
                <a:latin typeface="Arial Narrow" panose="020B0606020202030204" pitchFamily="34" charset="0"/>
              </a:rPr>
              <a:t>Dva občané Polska (jeden s dvojím občanstvím) stejného pohlaví uzavřeli manželství v Německu. Podali žádost o zápis jejich manželství do polské matriky (vydání jeho přepisu v polštině), aby mohli cestovat do PL jako manželský pár. Byli odmítnuti, protože polské právo neuznává stejnopohlavní manželství. Režim manželství si definují členské státy, nikoli právo EU. </a:t>
            </a:r>
            <a:endParaRPr lang="en-GB" altLang="cs-CZ" sz="2800" b="0" dirty="0">
              <a:latin typeface="Arial Narrow" panose="020B0606020202030204" pitchFamily="34" charset="0"/>
            </a:endParaRPr>
          </a:p>
          <a:p>
            <a:r>
              <a:rPr lang="cs-CZ" altLang="cs-CZ" sz="2800" b="0" dirty="0">
                <a:latin typeface="Arial Narrow" panose="020B0606020202030204" pitchFamily="34" charset="0"/>
              </a:rPr>
              <a:t>Ve vzniklém sporu se pak Nejvyšší správní soud obrátil na SD s P.O., zda právní úprava PL, pokud neumožňuje uznat manželství uzavřené legálně v jiném čl. státě, nezasahuje do svobody pohybu a pobytu občanů EU (čl. 20 a 21 SFEU) i do jejich EU-práva na respektování soukromého a rodinného života a zákazu diskriminace (čl. 7 a 21(1) LZPEU).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1638623-77E8-B8A2-4C3F-2E628C898CEB}"/>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VP osob a </a:t>
            </a:r>
            <a:r>
              <a:rPr lang="cs-CZ" altLang="cs-CZ" b="1">
                <a:latin typeface="Arial Narrow" panose="020B0606020202030204" pitchFamily="34" charset="0"/>
              </a:rPr>
              <a:t>nezbytný evropský prvek</a:t>
            </a:r>
            <a:endParaRPr lang="en-US" altLang="cs-CZ" b="1">
              <a:latin typeface="Arial Narrow" panose="020B0606020202030204" pitchFamily="34" charset="0"/>
            </a:endParaRPr>
          </a:p>
        </p:txBody>
      </p:sp>
      <p:sp>
        <p:nvSpPr>
          <p:cNvPr id="25603" name="Rectangle 3">
            <a:extLst>
              <a:ext uri="{FF2B5EF4-FFF2-40B4-BE49-F238E27FC236}">
                <a16:creationId xmlns:a16="http://schemas.microsoft.com/office/drawing/2014/main" id="{EC3102EA-DCFE-8DFB-2F42-E6B66A123890}"/>
              </a:ext>
            </a:extLst>
          </p:cNvPr>
          <p:cNvSpPr>
            <a:spLocks noGrp="1" noChangeArrowheads="1"/>
          </p:cNvSpPr>
          <p:nvPr>
            <p:ph type="body" idx="1"/>
          </p:nvPr>
        </p:nvSpPr>
        <p:spPr>
          <a:xfrm>
            <a:off x="248653" y="1600201"/>
            <a:ext cx="9962147" cy="5141913"/>
          </a:xfrm>
        </p:spPr>
        <p:txBody>
          <a:bodyPr>
            <a:normAutofit/>
          </a:bodyPr>
          <a:lstStyle/>
          <a:p>
            <a:pPr eaLnBrk="1" hangingPunct="1">
              <a:lnSpc>
                <a:spcPct val="90000"/>
              </a:lnSpc>
            </a:pPr>
            <a:r>
              <a:rPr lang="cs-CZ" altLang="cs-CZ" sz="2800" dirty="0">
                <a:latin typeface="Arial Narrow" panose="020B0606020202030204" pitchFamily="34" charset="0"/>
              </a:rPr>
              <a:t>C-115/78 </a:t>
            </a:r>
            <a:r>
              <a:rPr lang="cs-CZ" altLang="cs-CZ" sz="2800" dirty="0" err="1">
                <a:latin typeface="Arial Narrow" panose="020B0606020202030204" pitchFamily="34" charset="0"/>
              </a:rPr>
              <a:t>Knoors</a:t>
            </a:r>
            <a:r>
              <a:rPr lang="cs-CZ" altLang="cs-CZ" sz="2800" dirty="0">
                <a:latin typeface="Arial Narrow" panose="020B0606020202030204" pitchFamily="34" charset="0"/>
              </a:rPr>
              <a:t> (1979) </a:t>
            </a:r>
            <a:r>
              <a:rPr lang="cs-CZ" altLang="cs-CZ" sz="2800" b="0" dirty="0">
                <a:latin typeface="Arial Narrow" panose="020B0606020202030204" pitchFamily="34" charset="0"/>
              </a:rPr>
              <a:t>holandský instalatér, který získal kvalifikaci v Belgii, se může dovolávat svého práva na VP, když chce po návratu do NL vykonávat svou profesi jako plně kvalifikovaný.</a:t>
            </a:r>
          </a:p>
          <a:p>
            <a:pPr eaLnBrk="1" hangingPunct="1">
              <a:lnSpc>
                <a:spcPct val="90000"/>
              </a:lnSpc>
            </a:pPr>
            <a:r>
              <a:rPr lang="cs-CZ" altLang="cs-CZ" sz="2800" dirty="0">
                <a:latin typeface="Arial Narrow" panose="020B0606020202030204" pitchFamily="34" charset="0"/>
              </a:rPr>
              <a:t>C-370/90 </a:t>
            </a:r>
            <a:r>
              <a:rPr lang="cs-CZ" altLang="cs-CZ" sz="2800" dirty="0" err="1">
                <a:latin typeface="Arial Narrow" panose="020B0606020202030204" pitchFamily="34" charset="0"/>
              </a:rPr>
              <a:t>Singh</a:t>
            </a:r>
            <a:r>
              <a:rPr lang="cs-CZ" altLang="cs-CZ" sz="2800" dirty="0">
                <a:latin typeface="Arial Narrow" panose="020B0606020202030204" pitchFamily="34" charset="0"/>
              </a:rPr>
              <a:t> (1992) </a:t>
            </a:r>
            <a:r>
              <a:rPr lang="cs-CZ" altLang="cs-CZ" sz="2800" b="0" dirty="0">
                <a:latin typeface="Arial Narrow" panose="020B0606020202030204" pitchFamily="34" charset="0"/>
              </a:rPr>
              <a:t>Indka provdaná za Brita, během jeho pracovního pobytu v SRN může po návratu páru do VB nárokovat práva rodinného příslušníka migrujícího pracovníka EU. </a:t>
            </a:r>
          </a:p>
          <a:p>
            <a:pPr eaLnBrk="1" hangingPunct="1">
              <a:lnSpc>
                <a:spcPct val="90000"/>
              </a:lnSpc>
            </a:pPr>
            <a:r>
              <a:rPr lang="cs-CZ" altLang="cs-CZ" sz="2800" dirty="0">
                <a:latin typeface="Arial Narrow" panose="020B0606020202030204" pitchFamily="34" charset="0"/>
              </a:rPr>
              <a:t>C-10/05 </a:t>
            </a:r>
            <a:r>
              <a:rPr lang="cs-CZ" altLang="cs-CZ" sz="2800" dirty="0" err="1">
                <a:latin typeface="Arial Narrow" panose="020B0606020202030204" pitchFamily="34" charset="0"/>
              </a:rPr>
              <a:t>Mattern</a:t>
            </a:r>
            <a:r>
              <a:rPr lang="cs-CZ" altLang="cs-CZ" sz="2800" dirty="0">
                <a:latin typeface="Arial Narrow" panose="020B0606020202030204" pitchFamily="34" charset="0"/>
              </a:rPr>
              <a:t> a </a:t>
            </a:r>
            <a:r>
              <a:rPr lang="cs-CZ" altLang="cs-CZ" sz="2800" dirty="0" err="1">
                <a:latin typeface="Arial Narrow" panose="020B0606020202030204" pitchFamily="34" charset="0"/>
              </a:rPr>
              <a:t>Cikotic</a:t>
            </a:r>
            <a:r>
              <a:rPr lang="cs-CZ" altLang="cs-CZ" sz="2800" dirty="0">
                <a:latin typeface="Arial Narrow" panose="020B0606020202030204" pitchFamily="34" charset="0"/>
              </a:rPr>
              <a:t> (2006) </a:t>
            </a:r>
            <a:r>
              <a:rPr lang="cs-CZ" altLang="cs-CZ" sz="2800" b="0" dirty="0">
                <a:latin typeface="Arial Narrow" panose="020B0606020202030204" pitchFamily="34" charset="0"/>
              </a:rPr>
              <a:t>občan nečlenského státu – manžel občanky LUX, která studovala a posléze praktikovala v Belgii, nemá automatické právo na pobyt v LUX. Jako sekundární beneficient však může takové právo nárokovat v Belgii, bude-li tam svou manželku – migrujícího pracovníka EU - doprovázet. </a:t>
            </a:r>
            <a:endParaRPr lang="en-US" altLang="cs-CZ" sz="2800" b="0" dirty="0">
              <a:latin typeface="Arial Narrow" panose="020B0606020202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13BDBEB3-7B2F-F53D-C7FF-0310DDF1A413}"/>
              </a:ext>
            </a:extLst>
          </p:cNvPr>
          <p:cNvSpPr>
            <a:spLocks noGrp="1" noChangeArrowheads="1"/>
          </p:cNvSpPr>
          <p:nvPr>
            <p:ph type="title"/>
          </p:nvPr>
        </p:nvSpPr>
        <p:spPr/>
        <p:txBody>
          <a:bodyPr/>
          <a:lstStyle/>
          <a:p>
            <a:endParaRPr lang="cs-CZ" altLang="cs-CZ"/>
          </a:p>
        </p:txBody>
      </p:sp>
      <p:sp>
        <p:nvSpPr>
          <p:cNvPr id="26627" name="Zástupný symbol pro obsah 2">
            <a:extLst>
              <a:ext uri="{FF2B5EF4-FFF2-40B4-BE49-F238E27FC236}">
                <a16:creationId xmlns:a16="http://schemas.microsoft.com/office/drawing/2014/main" id="{A9860E38-9921-0208-85C1-9C7CF2583419}"/>
              </a:ext>
            </a:extLst>
          </p:cNvPr>
          <p:cNvSpPr>
            <a:spLocks noGrp="1" noChangeArrowheads="1"/>
          </p:cNvSpPr>
          <p:nvPr>
            <p:ph idx="1"/>
          </p:nvPr>
        </p:nvSpPr>
        <p:spPr/>
        <p:txBody>
          <a:bodyPr/>
          <a:lstStyle/>
          <a:p>
            <a:endParaRPr lang="cs-CZ" altLang="cs-CZ"/>
          </a:p>
        </p:txBody>
      </p:sp>
      <p:pic>
        <p:nvPicPr>
          <p:cNvPr id="26628" name="Picture 2" descr="Výsledek obrázku pro Directive 2004/38">
            <a:extLst>
              <a:ext uri="{FF2B5EF4-FFF2-40B4-BE49-F238E27FC236}">
                <a16:creationId xmlns:a16="http://schemas.microsoft.com/office/drawing/2014/main" id="{AEB50255-AD65-2788-7D51-EB7BE9D83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3" y="84640"/>
            <a:ext cx="9809747" cy="668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ACEEFE0B-5953-0C39-0A53-D3F1E10D242D}"/>
              </a:ext>
            </a:extLst>
          </p:cNvPr>
          <p:cNvSpPr>
            <a:spLocks noGrp="1" noChangeArrowheads="1"/>
          </p:cNvSpPr>
          <p:nvPr>
            <p:ph type="title"/>
          </p:nvPr>
        </p:nvSpPr>
        <p:spPr/>
        <p:txBody>
          <a:bodyPr/>
          <a:lstStyle/>
          <a:p>
            <a:endParaRPr lang="cs-CZ" altLang="cs-CZ"/>
          </a:p>
        </p:txBody>
      </p:sp>
      <p:pic>
        <p:nvPicPr>
          <p:cNvPr id="27651" name="Zástupný symbol pro obsah 3">
            <a:extLst>
              <a:ext uri="{FF2B5EF4-FFF2-40B4-BE49-F238E27FC236}">
                <a16:creationId xmlns:a16="http://schemas.microsoft.com/office/drawing/2014/main" id="{7821F5D9-E92B-7903-A636-2180BF39B1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890015"/>
            <a:ext cx="10499558" cy="8253984"/>
          </a:xfrm>
        </p:spPr>
      </p:pic>
      <p:sp>
        <p:nvSpPr>
          <p:cNvPr id="2" name="Ovál 1">
            <a:extLst>
              <a:ext uri="{FF2B5EF4-FFF2-40B4-BE49-F238E27FC236}">
                <a16:creationId xmlns:a16="http://schemas.microsoft.com/office/drawing/2014/main" id="{02F89E47-82C8-E3F4-EB9E-ED1B7116A6A2}"/>
              </a:ext>
            </a:extLst>
          </p:cNvPr>
          <p:cNvSpPr/>
          <p:nvPr/>
        </p:nvSpPr>
        <p:spPr>
          <a:xfrm>
            <a:off x="7026442" y="3248526"/>
            <a:ext cx="4018547" cy="3996824"/>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cs-CZ" sz="2500" i="1" dirty="0">
                <a:solidFill>
                  <a:schemeClr val="accent2"/>
                </a:solidFill>
                <a:latin typeface="Arial Narrow" panose="020B0606020202030204" pitchFamily="34" charset="0"/>
              </a:rPr>
              <a:t>Čl. 35 směrnice 2004/38/ES členským státům výslovně uděluje pravomoc odebrat jakékoli právo udělené touto směrnicí v případě zneužití nebo podvodu.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280DF1B-F3F5-7DA6-74CE-836405F84C19}"/>
              </a:ext>
            </a:extLst>
          </p:cNvPr>
          <p:cNvSpPr>
            <a:spLocks noGrp="1" noChangeArrowheads="1"/>
          </p:cNvSpPr>
          <p:nvPr>
            <p:ph type="title"/>
          </p:nvPr>
        </p:nvSpPr>
        <p:spPr/>
        <p:txBody>
          <a:bodyPr/>
          <a:lstStyle/>
          <a:p>
            <a:pPr algn="ctr" eaLnBrk="1" hangingPunct="1"/>
            <a:r>
              <a:rPr lang="cs-CZ" altLang="cs-CZ" dirty="0">
                <a:latin typeface="Arial Narrow" panose="020B0606020202030204" pitchFamily="34" charset="0"/>
              </a:rPr>
              <a:t>Volný pohyb pracovníků</a:t>
            </a:r>
            <a:endParaRPr lang="en-US" altLang="cs-CZ" dirty="0">
              <a:latin typeface="Arial Narrow" panose="020B0606020202030204" pitchFamily="34" charset="0"/>
            </a:endParaRPr>
          </a:p>
        </p:txBody>
      </p:sp>
      <p:sp>
        <p:nvSpPr>
          <p:cNvPr id="28675" name="Rectangle 3">
            <a:extLst>
              <a:ext uri="{FF2B5EF4-FFF2-40B4-BE49-F238E27FC236}">
                <a16:creationId xmlns:a16="http://schemas.microsoft.com/office/drawing/2014/main" id="{0CE6D57A-C358-11E7-2A38-19083C97FFD4}"/>
              </a:ext>
            </a:extLst>
          </p:cNvPr>
          <p:cNvSpPr>
            <a:spLocks noGrp="1" noChangeArrowheads="1"/>
          </p:cNvSpPr>
          <p:nvPr>
            <p:ph type="body" idx="1"/>
          </p:nvPr>
        </p:nvSpPr>
        <p:spPr>
          <a:xfrm>
            <a:off x="341377" y="1600200"/>
            <a:ext cx="10147238" cy="5068888"/>
          </a:xfrm>
        </p:spPr>
        <p:txBody>
          <a:bodyPr/>
          <a:lstStyle/>
          <a:p>
            <a:pPr eaLnBrk="1" hangingPunct="1">
              <a:lnSpc>
                <a:spcPct val="80000"/>
              </a:lnSpc>
            </a:pPr>
            <a:r>
              <a:rPr lang="cs-CZ" altLang="cs-CZ" sz="2400" dirty="0">
                <a:latin typeface="Arial Narrow" panose="020B0606020202030204" pitchFamily="34" charset="0"/>
              </a:rPr>
              <a:t>Volný pohyb pracovníků opravňuje občany EU (</a:t>
            </a:r>
            <a:r>
              <a:rPr lang="cs-CZ" altLang="cs-CZ" sz="2400" b="1" dirty="0">
                <a:solidFill>
                  <a:schemeClr val="accent2"/>
                </a:solidFill>
                <a:latin typeface="Arial Narrow" panose="020B0606020202030204" pitchFamily="34" charset="0"/>
              </a:rPr>
              <a:t>dle čl. 45 SFEU</a:t>
            </a:r>
            <a:r>
              <a:rPr lang="cs-CZ" altLang="cs-CZ" sz="2400" dirty="0">
                <a:latin typeface="Arial Narrow" panose="020B0606020202030204" pitchFamily="34" charset="0"/>
              </a:rPr>
              <a:t>):</a:t>
            </a:r>
          </a:p>
          <a:p>
            <a:pPr lvl="1" eaLnBrk="1" hangingPunct="1">
              <a:lnSpc>
                <a:spcPct val="80000"/>
              </a:lnSpc>
            </a:pPr>
            <a:r>
              <a:rPr lang="cs-CZ" altLang="cs-CZ" sz="2800" b="1" dirty="0">
                <a:latin typeface="Arial Narrow" panose="020B0606020202030204" pitchFamily="34" charset="0"/>
              </a:rPr>
              <a:t>přijímat</a:t>
            </a:r>
            <a:r>
              <a:rPr lang="cs-CZ" altLang="cs-CZ" sz="2800" dirty="0">
                <a:latin typeface="Arial Narrow" panose="020B0606020202030204" pitchFamily="34" charset="0"/>
              </a:rPr>
              <a:t> skutečné </a:t>
            </a:r>
            <a:r>
              <a:rPr lang="cs-CZ" altLang="cs-CZ" sz="2800" b="1" dirty="0">
                <a:latin typeface="Arial Narrow" panose="020B0606020202030204" pitchFamily="34" charset="0"/>
              </a:rPr>
              <a:t>nabídky</a:t>
            </a:r>
            <a:r>
              <a:rPr lang="cs-CZ" altLang="cs-CZ" sz="2800" dirty="0">
                <a:latin typeface="Arial Narrow" panose="020B0606020202030204" pitchFamily="34" charset="0"/>
              </a:rPr>
              <a:t> zaměstnání (tedy i hledat práci v jiné členské zemi);</a:t>
            </a:r>
          </a:p>
          <a:p>
            <a:pPr lvl="1" eaLnBrk="1" hangingPunct="1">
              <a:lnSpc>
                <a:spcPct val="80000"/>
              </a:lnSpc>
            </a:pPr>
            <a:r>
              <a:rPr lang="cs-CZ" altLang="cs-CZ" sz="2800" b="1" dirty="0">
                <a:latin typeface="Arial Narrow" panose="020B0606020202030204" pitchFamily="34" charset="0"/>
              </a:rPr>
              <a:t>volně se pohybovat </a:t>
            </a:r>
            <a:r>
              <a:rPr lang="cs-CZ" altLang="cs-CZ" sz="2800" dirty="0">
                <a:latin typeface="Arial Narrow" panose="020B0606020202030204" pitchFamily="34" charset="0"/>
              </a:rPr>
              <a:t>na území členských států, za tímto účelem;</a:t>
            </a:r>
          </a:p>
          <a:p>
            <a:pPr lvl="1" eaLnBrk="1" hangingPunct="1">
              <a:lnSpc>
                <a:spcPct val="80000"/>
              </a:lnSpc>
            </a:pPr>
            <a:r>
              <a:rPr lang="cs-CZ" altLang="cs-CZ" sz="2800" dirty="0">
                <a:latin typeface="Arial Narrow" panose="020B0606020202030204" pitchFamily="34" charset="0"/>
              </a:rPr>
              <a:t>k pobytu v členském státě za účelem výkonu zaměstnání v souladu s předpisy, kterými se řídí zaměstnávání státních příslušníků tohoto státu, stanovené zákonem a správními opatřeními (tj.: </a:t>
            </a:r>
            <a:r>
              <a:rPr lang="cs-CZ" altLang="cs-CZ" sz="2800" b="1" dirty="0">
                <a:latin typeface="Arial Narrow" panose="020B0606020202030204" pitchFamily="34" charset="0"/>
              </a:rPr>
              <a:t>tam</a:t>
            </a:r>
            <a:r>
              <a:rPr lang="cs-CZ" altLang="cs-CZ" sz="2800" dirty="0">
                <a:latin typeface="Arial Narrow" panose="020B0606020202030204" pitchFamily="34" charset="0"/>
              </a:rPr>
              <a:t> </a:t>
            </a:r>
            <a:r>
              <a:rPr lang="cs-CZ" altLang="cs-CZ" sz="2800" b="1" dirty="0">
                <a:latin typeface="Arial Narrow" panose="020B0606020202030204" pitchFamily="34" charset="0"/>
              </a:rPr>
              <a:t>pracovat</a:t>
            </a:r>
            <a:r>
              <a:rPr lang="cs-CZ" altLang="cs-CZ" sz="2800" dirty="0">
                <a:latin typeface="Arial Narrow" panose="020B0606020202030204" pitchFamily="34" charset="0"/>
              </a:rPr>
              <a:t>, aniž by museli žádat o pracovní povolení </a:t>
            </a:r>
            <a:r>
              <a:rPr lang="cs-CZ" altLang="cs-CZ" sz="2800" b="1" dirty="0">
                <a:latin typeface="Arial Narrow" panose="020B0606020202030204" pitchFamily="34" charset="0"/>
              </a:rPr>
              <a:t>a žít </a:t>
            </a:r>
            <a:r>
              <a:rPr lang="cs-CZ" altLang="cs-CZ" sz="2800" dirty="0">
                <a:latin typeface="Arial Narrow" panose="020B0606020202030204" pitchFamily="34" charset="0"/>
              </a:rPr>
              <a:t>+ právo na </a:t>
            </a:r>
            <a:r>
              <a:rPr lang="cs-CZ" altLang="cs-CZ" sz="2800" b="1" dirty="0">
                <a:latin typeface="Arial Narrow" panose="020B0606020202030204" pitchFamily="34" charset="0"/>
              </a:rPr>
              <a:t>rovné zacházení </a:t>
            </a:r>
            <a:r>
              <a:rPr lang="cs-CZ" altLang="cs-CZ" sz="2800" dirty="0">
                <a:latin typeface="Arial Narrow" panose="020B0606020202030204" pitchFamily="34" charset="0"/>
              </a:rPr>
              <a:t>v přístupu k zaměstnání, v pracovních podmínkách a všech dalších sociálních a daňových výhodách, které mohou pomoci integraci v hostitelské zemi);</a:t>
            </a:r>
          </a:p>
          <a:p>
            <a:pPr lvl="1" eaLnBrk="1" hangingPunct="1">
              <a:lnSpc>
                <a:spcPct val="80000"/>
              </a:lnSpc>
            </a:pPr>
            <a:r>
              <a:rPr lang="cs-CZ" altLang="cs-CZ" sz="2800" b="1" dirty="0">
                <a:latin typeface="Arial Narrow" panose="020B0606020202030204" pitchFamily="34" charset="0"/>
              </a:rPr>
              <a:t>zůstat na území členského státu po skončení </a:t>
            </a:r>
            <a:r>
              <a:rPr lang="cs-CZ" altLang="cs-CZ" sz="2800" dirty="0">
                <a:latin typeface="Arial Narrow" panose="020B0606020202030204" pitchFamily="34" charset="0"/>
              </a:rPr>
              <a:t>zaměstnání v tomto státě (za podmínek stanovených sekundárními předpisy EU)</a:t>
            </a:r>
          </a:p>
          <a:p>
            <a:pPr eaLnBrk="1" hangingPunct="1">
              <a:lnSpc>
                <a:spcPct val="80000"/>
              </a:lnSpc>
            </a:pPr>
            <a:endParaRPr lang="cs-CZ" altLang="cs-CZ" sz="2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5BC7C67-E41A-1B89-1882-B445428F69A7}"/>
              </a:ext>
            </a:extLst>
          </p:cNvPr>
          <p:cNvSpPr>
            <a:spLocks noGrp="1" noChangeArrowheads="1"/>
          </p:cNvSpPr>
          <p:nvPr>
            <p:ph type="title"/>
          </p:nvPr>
        </p:nvSpPr>
        <p:spPr/>
        <p:txBody>
          <a:bodyPr/>
          <a:lstStyle/>
          <a:p>
            <a:pPr algn="ctr" eaLnBrk="1" hangingPunct="1"/>
            <a:r>
              <a:rPr lang="cs-CZ" altLang="cs-CZ" b="1">
                <a:latin typeface="Arial Narrow" panose="020B0606020202030204" pitchFamily="34" charset="0"/>
              </a:rPr>
              <a:t>Pracovník</a:t>
            </a:r>
            <a:r>
              <a:rPr lang="cs-CZ" altLang="cs-CZ">
                <a:latin typeface="Arial Narrow" panose="020B0606020202030204" pitchFamily="34" charset="0"/>
              </a:rPr>
              <a:t> jako pojem práva EU</a:t>
            </a:r>
            <a:endParaRPr lang="en-US" altLang="cs-CZ">
              <a:latin typeface="Arial Narrow" panose="020B0606020202030204" pitchFamily="34" charset="0"/>
            </a:endParaRPr>
          </a:p>
        </p:txBody>
      </p:sp>
      <p:sp>
        <p:nvSpPr>
          <p:cNvPr id="29699" name="Rectangle 3">
            <a:extLst>
              <a:ext uri="{FF2B5EF4-FFF2-40B4-BE49-F238E27FC236}">
                <a16:creationId xmlns:a16="http://schemas.microsoft.com/office/drawing/2014/main" id="{30E8C63C-ED4D-1DD7-E5BC-93079BFC1CC8}"/>
              </a:ext>
            </a:extLst>
          </p:cNvPr>
          <p:cNvSpPr>
            <a:spLocks noGrp="1" noChangeArrowheads="1"/>
          </p:cNvSpPr>
          <p:nvPr>
            <p:ph type="body" idx="1"/>
          </p:nvPr>
        </p:nvSpPr>
        <p:spPr>
          <a:xfrm>
            <a:off x="341377" y="1600200"/>
            <a:ext cx="10075800" cy="5068888"/>
          </a:xfrm>
        </p:spPr>
        <p:txBody>
          <a:bodyPr>
            <a:normAutofit/>
          </a:bodyPr>
          <a:lstStyle/>
          <a:p>
            <a:pPr eaLnBrk="1" hangingPunct="1"/>
            <a:r>
              <a:rPr lang="cs-CZ" altLang="cs-CZ" sz="2400" dirty="0">
                <a:latin typeface="Arial Narrow" panose="020B0606020202030204" pitchFamily="34" charset="0"/>
              </a:rPr>
              <a:t>Pracovníkem je dle práva EU je osoba, která:</a:t>
            </a:r>
          </a:p>
          <a:p>
            <a:pPr lvl="1" eaLnBrk="1" hangingPunct="1"/>
            <a:r>
              <a:rPr lang="cs-CZ" altLang="cs-CZ" sz="2200" dirty="0">
                <a:latin typeface="Arial Narrow" panose="020B0606020202030204" pitchFamily="34" charset="0"/>
              </a:rPr>
              <a:t>Je občanem EU (povolení k dlouhodobému pobytu nestačí)</a:t>
            </a:r>
          </a:p>
          <a:p>
            <a:pPr lvl="1" eaLnBrk="1" hangingPunct="1"/>
            <a:r>
              <a:rPr lang="cs-CZ" altLang="cs-CZ" sz="2200" dirty="0">
                <a:latin typeface="Arial Narrow" panose="020B0606020202030204" pitchFamily="34" charset="0"/>
              </a:rPr>
              <a:t>Vykonává / má smlouvu či příslib vykonávat </a:t>
            </a:r>
            <a:r>
              <a:rPr lang="cs-CZ" altLang="cs-CZ" sz="2200" b="1" dirty="0">
                <a:latin typeface="Arial Narrow" panose="020B0606020202030204" pitchFamily="34" charset="0"/>
              </a:rPr>
              <a:t>skutečnou a ekonomicky hodnotnou práci </a:t>
            </a:r>
            <a:r>
              <a:rPr lang="cs-CZ" altLang="cs-CZ" sz="2200" dirty="0">
                <a:latin typeface="Arial Narrow" panose="020B0606020202030204" pitchFamily="34" charset="0"/>
              </a:rPr>
              <a:t>(vč. na pol. úvazek, prof. sport, práce pro </a:t>
            </a:r>
            <a:r>
              <a:rPr lang="cs-CZ" altLang="cs-CZ" sz="2200" dirty="0" err="1">
                <a:latin typeface="Arial Narrow" panose="020B0606020202030204" pitchFamily="34" charset="0"/>
              </a:rPr>
              <a:t>nábož</a:t>
            </a:r>
            <a:r>
              <a:rPr lang="cs-CZ" altLang="cs-CZ" sz="2200" dirty="0">
                <a:latin typeface="Arial Narrow" panose="020B0606020202030204" pitchFamily="34" charset="0"/>
              </a:rPr>
              <a:t>. komunitu hrazená v naturáliích, účast ve statutárním orgánu firmy apod.)</a:t>
            </a:r>
          </a:p>
          <a:p>
            <a:pPr lvl="1" eaLnBrk="1" hangingPunct="1"/>
            <a:r>
              <a:rPr lang="cs-CZ" altLang="cs-CZ" sz="2200" dirty="0">
                <a:latin typeface="Arial Narrow" panose="020B0606020202030204" pitchFamily="34" charset="0"/>
              </a:rPr>
              <a:t>Za kterou </a:t>
            </a:r>
            <a:r>
              <a:rPr lang="cs-CZ" altLang="cs-CZ" sz="2200" b="1" dirty="0">
                <a:latin typeface="Arial Narrow" panose="020B0606020202030204" pitchFamily="34" charset="0"/>
              </a:rPr>
              <a:t>je placen </a:t>
            </a:r>
            <a:r>
              <a:rPr lang="cs-CZ" altLang="cs-CZ" sz="2200" dirty="0">
                <a:latin typeface="Arial Narrow" panose="020B0606020202030204" pitchFamily="34" charset="0"/>
              </a:rPr>
              <a:t>(včetně naturálií, minimální mzdy atd.), tj. nejedná se o činnost dobrovolníka nebo volnočasovou  - </a:t>
            </a:r>
            <a:r>
              <a:rPr lang="cs-CZ" altLang="cs-CZ" sz="2200" u="sng" dirty="0">
                <a:latin typeface="Arial Narrow" panose="020B0606020202030204" pitchFamily="34" charset="0"/>
              </a:rPr>
              <a:t>musí jít o zapojení do ekonomického procesu</a:t>
            </a:r>
            <a:r>
              <a:rPr lang="cs-CZ" altLang="cs-CZ" sz="2200" dirty="0">
                <a:latin typeface="Arial Narrow" panose="020B0606020202030204" pitchFamily="34" charset="0"/>
              </a:rPr>
              <a:t> s cílem získávat prostředky pro život – </a:t>
            </a:r>
            <a:r>
              <a:rPr lang="cs-CZ" altLang="cs-CZ" sz="2200" u="sng" dirty="0">
                <a:latin typeface="Arial Narrow" panose="020B0606020202030204" pitchFamily="34" charset="0"/>
              </a:rPr>
              <a:t>odměna však nemusí zajišťovat nezbytné životní minimum</a:t>
            </a:r>
            <a:r>
              <a:rPr lang="cs-CZ" altLang="cs-CZ" sz="2200" dirty="0">
                <a:latin typeface="Arial Narrow" panose="020B0606020202030204" pitchFamily="34" charset="0"/>
              </a:rPr>
              <a:t>! </a:t>
            </a:r>
          </a:p>
          <a:p>
            <a:pPr lvl="1" eaLnBrk="1" hangingPunct="1"/>
            <a:r>
              <a:rPr lang="cs-CZ" altLang="cs-CZ" sz="2200" dirty="0">
                <a:latin typeface="Arial Narrow" panose="020B0606020202030204" pitchFamily="34" charset="0"/>
              </a:rPr>
              <a:t>Musí jít </a:t>
            </a:r>
            <a:r>
              <a:rPr lang="cs-CZ" altLang="cs-CZ" sz="2200" b="1" dirty="0">
                <a:latin typeface="Arial Narrow" panose="020B0606020202030204" pitchFamily="34" charset="0"/>
              </a:rPr>
              <a:t>o práci závislou</a:t>
            </a:r>
            <a:r>
              <a:rPr lang="cs-CZ" altLang="cs-CZ" sz="2200" dirty="0">
                <a:latin typeface="Arial Narrow" panose="020B0606020202030204" pitchFamily="34" charset="0"/>
              </a:rPr>
              <a:t>, pod vedením jiného (právní forma zaměstnání coby závislé pracovní činnosti)</a:t>
            </a:r>
          </a:p>
          <a:p>
            <a:pPr lvl="1" eaLnBrk="1" hangingPunct="1"/>
            <a:r>
              <a:rPr lang="cs-CZ" altLang="cs-CZ" sz="2200" b="1" dirty="0">
                <a:latin typeface="Arial Narrow" panose="020B0606020202030204" pitchFamily="34" charset="0"/>
              </a:rPr>
              <a:t>V přiměřeném časovém rozsahu </a:t>
            </a:r>
            <a:r>
              <a:rPr lang="cs-CZ" altLang="cs-CZ" sz="2200" dirty="0">
                <a:latin typeface="Arial Narrow" panose="020B0606020202030204" pitchFamily="34" charset="0"/>
              </a:rPr>
              <a:t>(</a:t>
            </a:r>
            <a:r>
              <a:rPr lang="cs-CZ" altLang="cs-CZ" sz="2200" u="sng" dirty="0">
                <a:latin typeface="Arial Narrow" panose="020B0606020202030204" pitchFamily="34" charset="0"/>
              </a:rPr>
              <a:t>extrémně krátká doba zaměstnání může odmítnuta na základě posouzení vnitrostátního soudu </a:t>
            </a:r>
            <a:r>
              <a:rPr lang="cs-CZ" altLang="cs-CZ" sz="2200" dirty="0">
                <a:latin typeface="Arial Narrow" panose="020B0606020202030204" pitchFamily="34" charset="0"/>
              </a:rPr>
              <a:t>uplatňujícího právo EU).</a:t>
            </a:r>
            <a:endParaRPr lang="en-US" altLang="cs-CZ" sz="2200" dirty="0">
              <a:latin typeface="Arial Narrow" panose="020B0606020202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57BC09A-EB58-7AEC-C421-5331FB687C2D}"/>
              </a:ext>
            </a:extLst>
          </p:cNvPr>
          <p:cNvSpPr>
            <a:spLocks noGrp="1" noChangeArrowheads="1"/>
          </p:cNvSpPr>
          <p:nvPr>
            <p:ph type="title"/>
          </p:nvPr>
        </p:nvSpPr>
        <p:spPr/>
        <p:txBody>
          <a:bodyPr/>
          <a:lstStyle/>
          <a:p>
            <a:pPr algn="ctr" eaLnBrk="1" hangingPunct="1"/>
            <a:r>
              <a:rPr lang="cs-CZ" altLang="cs-CZ" b="1">
                <a:latin typeface="Arial Narrow" panose="020B0606020202030204" pitchFamily="34" charset="0"/>
              </a:rPr>
              <a:t>Pracovník</a:t>
            </a:r>
            <a:r>
              <a:rPr lang="cs-CZ" altLang="cs-CZ">
                <a:latin typeface="Arial Narrow" panose="020B0606020202030204" pitchFamily="34" charset="0"/>
              </a:rPr>
              <a:t> jako pojem práva EU</a:t>
            </a:r>
            <a:endParaRPr lang="en-US" altLang="cs-CZ">
              <a:latin typeface="Arial Narrow" panose="020B0606020202030204" pitchFamily="34" charset="0"/>
            </a:endParaRPr>
          </a:p>
        </p:txBody>
      </p:sp>
      <p:sp>
        <p:nvSpPr>
          <p:cNvPr id="30723" name="Rectangle 3">
            <a:extLst>
              <a:ext uri="{FF2B5EF4-FFF2-40B4-BE49-F238E27FC236}">
                <a16:creationId xmlns:a16="http://schemas.microsoft.com/office/drawing/2014/main" id="{EC32AD60-2C30-259F-6FB2-EB8E6F7A6CDB}"/>
              </a:ext>
            </a:extLst>
          </p:cNvPr>
          <p:cNvSpPr>
            <a:spLocks noGrp="1" noChangeArrowheads="1"/>
          </p:cNvSpPr>
          <p:nvPr>
            <p:ph type="body" idx="1"/>
          </p:nvPr>
        </p:nvSpPr>
        <p:spPr>
          <a:xfrm>
            <a:off x="475489" y="1600200"/>
            <a:ext cx="10013126" cy="5068888"/>
          </a:xfrm>
        </p:spPr>
        <p:txBody>
          <a:bodyPr>
            <a:normAutofit/>
          </a:bodyPr>
          <a:lstStyle/>
          <a:p>
            <a:r>
              <a:rPr lang="cs-CZ" altLang="cs-CZ" sz="2400" dirty="0">
                <a:latin typeface="Arial Narrow" panose="020B0606020202030204" pitchFamily="34" charset="0"/>
              </a:rPr>
              <a:t>C-58/71 </a:t>
            </a:r>
            <a:r>
              <a:rPr lang="cs-CZ" altLang="cs-CZ" sz="2400" dirty="0" err="1">
                <a:latin typeface="Arial Narrow" panose="020B0606020202030204" pitchFamily="34" charset="0"/>
              </a:rPr>
              <a:t>Levin</a:t>
            </a:r>
            <a:r>
              <a:rPr lang="cs-CZ" altLang="cs-CZ" sz="2400" dirty="0">
                <a:latin typeface="Arial Narrow" panose="020B0606020202030204" pitchFamily="34" charset="0"/>
              </a:rPr>
              <a:t> (1982) </a:t>
            </a:r>
            <a:r>
              <a:rPr lang="cs-CZ" altLang="cs-CZ" sz="2400" b="0" dirty="0">
                <a:latin typeface="Arial Narrow" panose="020B0606020202030204" pitchFamily="34" charset="0"/>
              </a:rPr>
              <a:t>Obsah pojmu "pracovník" je definován právem EU a nelze ho vykládat dle vnitrostátních právních předpisů členských států. Pokud vykonávaná práce není zcela zanedbatelná a vedlejší, pak spadá pod VP pracovníků, i kdyby šlo o práci na částečný úvazek či málo placenou. Podstatné je, že jde o reálný výkon závislé činnosti. </a:t>
            </a:r>
          </a:p>
          <a:p>
            <a:r>
              <a:rPr lang="cs-CZ" altLang="cs-CZ" sz="2400" dirty="0">
                <a:latin typeface="Arial Narrow" panose="020B0606020202030204" pitchFamily="34" charset="0"/>
              </a:rPr>
              <a:t>C-66/85 </a:t>
            </a:r>
            <a:r>
              <a:rPr lang="cs-CZ" altLang="cs-CZ" sz="2400" dirty="0" err="1">
                <a:latin typeface="Arial Narrow" panose="020B0606020202030204" pitchFamily="34" charset="0"/>
              </a:rPr>
              <a:t>Lawrie</a:t>
            </a:r>
            <a:r>
              <a:rPr lang="cs-CZ" altLang="cs-CZ" sz="2400" dirty="0">
                <a:latin typeface="Arial Narrow" panose="020B0606020202030204" pitchFamily="34" charset="0"/>
              </a:rPr>
              <a:t>-Blum (1986) </a:t>
            </a:r>
            <a:r>
              <a:rPr lang="cs-CZ" altLang="cs-CZ" sz="2400" b="0" dirty="0" err="1">
                <a:latin typeface="Arial Narrow" panose="020B0606020202030204" pitchFamily="34" charset="0"/>
              </a:rPr>
              <a:t>Stážist</a:t>
            </a:r>
            <a:r>
              <a:rPr lang="cs-CZ" altLang="cs-CZ" sz="2400" b="0" dirty="0">
                <a:latin typeface="Arial Narrow" panose="020B0606020202030204" pitchFamily="34" charset="0"/>
              </a:rPr>
              <a:t>/</a:t>
            </a:r>
            <a:r>
              <a:rPr lang="cs-CZ" altLang="cs-CZ" sz="2400" b="0" dirty="0" err="1">
                <a:latin typeface="Arial Narrow" panose="020B0606020202030204" pitchFamily="34" charset="0"/>
              </a:rPr>
              <a:t>ka</a:t>
            </a:r>
            <a:r>
              <a:rPr lang="cs-CZ" altLang="cs-CZ" sz="2400" b="0" dirty="0">
                <a:latin typeface="Arial Narrow" panose="020B0606020202030204" pitchFamily="34" charset="0"/>
              </a:rPr>
              <a:t> vykonávající práci učitele praktikanta je zaměstnancem dle práva EU, pokud pracuje po určitou dobu pro zaměstnavatele a je za to odměňován.</a:t>
            </a:r>
          </a:p>
          <a:p>
            <a:r>
              <a:rPr lang="cs-CZ" altLang="cs-CZ" sz="2400" dirty="0">
                <a:latin typeface="Arial Narrow" panose="020B0606020202030204" pitchFamily="34" charset="0"/>
              </a:rPr>
              <a:t>C-415/93 </a:t>
            </a:r>
            <a:r>
              <a:rPr lang="cs-CZ" altLang="cs-CZ" sz="2400" dirty="0" err="1">
                <a:latin typeface="Arial Narrow" panose="020B0606020202030204" pitchFamily="34" charset="0"/>
              </a:rPr>
              <a:t>Bosman</a:t>
            </a:r>
            <a:r>
              <a:rPr lang="cs-CZ" altLang="cs-CZ" sz="2400" dirty="0">
                <a:latin typeface="Arial Narrow" panose="020B0606020202030204" pitchFamily="34" charset="0"/>
              </a:rPr>
              <a:t> (1995) </a:t>
            </a:r>
            <a:r>
              <a:rPr lang="cs-CZ" altLang="cs-CZ" sz="2400" b="0" dirty="0">
                <a:latin typeface="Arial Narrow" panose="020B0606020202030204" pitchFamily="34" charset="0"/>
              </a:rPr>
              <a:t>Profesionální fotbalista je zaměstnanec dle práva EU (profesionální sport =výkon hospodářské činnosti) a jeho volný pohyb nemůže být omezen pravidly soukromého práva - vnitřními předpisy organizace, které nejsou odůvodněné, nezbytné a přiměřené ochraně veřejného zájmu .</a:t>
            </a:r>
          </a:p>
          <a:p>
            <a:pPr eaLnBrk="1" hangingPunct="1">
              <a:lnSpc>
                <a:spcPct val="90000"/>
              </a:lnSpc>
            </a:pPr>
            <a:endParaRPr lang="cs-CZ" altLang="cs-CZ" sz="2000" dirty="0"/>
          </a:p>
          <a:p>
            <a:pPr eaLnBrk="1" hangingPunct="1">
              <a:lnSpc>
                <a:spcPct val="90000"/>
              </a:lnSpc>
            </a:pPr>
            <a:endParaRPr lang="en-US" altLang="cs-CZ"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5E5F00B8-140E-FDDB-6117-616DC34F67EA}"/>
              </a:ext>
            </a:extLst>
          </p:cNvPr>
          <p:cNvSpPr>
            <a:spLocks noGrp="1" noChangeArrowheads="1"/>
          </p:cNvSpPr>
          <p:nvPr>
            <p:ph type="title"/>
          </p:nvPr>
        </p:nvSpPr>
        <p:spPr/>
        <p:txBody>
          <a:bodyPr/>
          <a:lstStyle/>
          <a:p>
            <a:pPr algn="ctr"/>
            <a:r>
              <a:rPr lang="cs-CZ" altLang="cs-CZ">
                <a:latin typeface="Arial Narrow" panose="020B0606020202030204" pitchFamily="34" charset="0"/>
              </a:rPr>
              <a:t>SDEU C‑507/12 Jessy Saint Prix</a:t>
            </a:r>
          </a:p>
        </p:txBody>
      </p:sp>
      <p:sp>
        <p:nvSpPr>
          <p:cNvPr id="31747" name="Zástupný symbol pro obsah 2">
            <a:extLst>
              <a:ext uri="{FF2B5EF4-FFF2-40B4-BE49-F238E27FC236}">
                <a16:creationId xmlns:a16="http://schemas.microsoft.com/office/drawing/2014/main" id="{55891498-3510-422B-1647-69B41135F3F7}"/>
              </a:ext>
            </a:extLst>
          </p:cNvPr>
          <p:cNvSpPr>
            <a:spLocks noGrp="1" noChangeArrowheads="1"/>
          </p:cNvSpPr>
          <p:nvPr>
            <p:ph idx="1"/>
          </p:nvPr>
        </p:nvSpPr>
        <p:spPr>
          <a:xfrm>
            <a:off x="408373" y="1600200"/>
            <a:ext cx="9960745" cy="5068888"/>
          </a:xfrm>
        </p:spPr>
        <p:txBody>
          <a:bodyPr>
            <a:normAutofit/>
          </a:bodyPr>
          <a:lstStyle/>
          <a:p>
            <a:r>
              <a:rPr lang="cs-CZ" altLang="cs-CZ" sz="2800" b="0" dirty="0" err="1">
                <a:latin typeface="Arial Narrow" panose="020B0606020202030204" pitchFamily="34" charset="0"/>
              </a:rPr>
              <a:t>Jessy</a:t>
            </a:r>
            <a:r>
              <a:rPr lang="cs-CZ" altLang="cs-CZ" sz="2800" b="0" dirty="0">
                <a:latin typeface="Arial Narrow" panose="020B0606020202030204" pitchFamily="34" charset="0"/>
              </a:rPr>
              <a:t> Saint Prix, francouzská státní příslušnice, přicestovala do V. Británie a pracovala tam necelý rok jako asistentka pedagoga. Poté se zapsala do 10-měsíčního kurzu umožňujícího získat osvědčení o způsobilosti vyučovat. Během studia otěhotněla, přičemž očekávaný den porodu byl stanoven na dobu před ukončením kurzu. J. Saint Prix se proto v předstihu, v naději, že najde zaměstnání na střední škole, zapsala u pracovní agentury a z kurzu se odhlásila. Místo nezískala a pracovala cca měsíc prostřednictvím pracovní agentury v mateřských školách. Pak - na konci šestého měsíce těhotenství - práci ukončila… </a:t>
            </a:r>
            <a:r>
              <a:rPr lang="pt-BR" altLang="cs-CZ" sz="2800" b="0" dirty="0">
                <a:latin typeface="Arial Narrow" panose="020B0606020202030204" pitchFamily="34" charset="0"/>
              </a:rPr>
              <a:t>Tři měsíce po porodu se </a:t>
            </a:r>
            <a:r>
              <a:rPr lang="cs-CZ" altLang="cs-CZ" sz="2800" b="0" dirty="0">
                <a:latin typeface="Arial Narrow" panose="020B0606020202030204" pitchFamily="34" charset="0"/>
              </a:rPr>
              <a:t>pak </a:t>
            </a:r>
            <a:r>
              <a:rPr lang="pt-BR" altLang="cs-CZ" sz="2800" b="0" dirty="0">
                <a:latin typeface="Arial Narrow" panose="020B0606020202030204" pitchFamily="34" charset="0"/>
              </a:rPr>
              <a:t>vrátila do práce</a:t>
            </a:r>
            <a:r>
              <a:rPr lang="cs-CZ" altLang="cs-CZ" sz="2800" b="0" dirty="0">
                <a:latin typeface="Arial Narrow" panose="020B0606020202030204" pitchFamily="34" charset="0"/>
              </a:rPr>
              <a:t> pro agenturu</a:t>
            </a:r>
            <a:r>
              <a:rPr lang="pt-BR" altLang="cs-CZ" sz="2800" b="0" dirty="0">
                <a:latin typeface="Arial Narrow" panose="020B0606020202030204" pitchFamily="34" charset="0"/>
              </a:rPr>
              <a:t>.</a:t>
            </a:r>
            <a:endParaRPr lang="cs-CZ" altLang="cs-CZ" sz="2800" b="0" dirty="0">
              <a:latin typeface="Arial Narrow" panose="020B0606020202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054F7565-6791-2F56-05CF-6436B3C10573}"/>
              </a:ext>
            </a:extLst>
          </p:cNvPr>
          <p:cNvSpPr>
            <a:spLocks noGrp="1" noChangeArrowheads="1"/>
          </p:cNvSpPr>
          <p:nvPr>
            <p:ph type="title"/>
          </p:nvPr>
        </p:nvSpPr>
        <p:spPr/>
        <p:txBody>
          <a:bodyPr/>
          <a:lstStyle/>
          <a:p>
            <a:pPr algn="ctr"/>
            <a:r>
              <a:rPr lang="cs-CZ" altLang="cs-CZ">
                <a:latin typeface="Arial Narrow" panose="020B0606020202030204" pitchFamily="34" charset="0"/>
              </a:rPr>
              <a:t>SDEU C‑507/12 Jessy Saint Prix</a:t>
            </a:r>
            <a:endParaRPr lang="cs-CZ" altLang="cs-CZ"/>
          </a:p>
        </p:txBody>
      </p:sp>
      <p:sp>
        <p:nvSpPr>
          <p:cNvPr id="32771" name="Zástupný symbol pro obsah 2">
            <a:extLst>
              <a:ext uri="{FF2B5EF4-FFF2-40B4-BE49-F238E27FC236}">
                <a16:creationId xmlns:a16="http://schemas.microsoft.com/office/drawing/2014/main" id="{56108288-D237-47B3-9953-6A736D2BF4F6}"/>
              </a:ext>
            </a:extLst>
          </p:cNvPr>
          <p:cNvSpPr>
            <a:spLocks noGrp="1" noChangeArrowheads="1"/>
          </p:cNvSpPr>
          <p:nvPr>
            <p:ph idx="1"/>
          </p:nvPr>
        </p:nvSpPr>
        <p:spPr>
          <a:xfrm>
            <a:off x="417250" y="1600201"/>
            <a:ext cx="9845336" cy="5141913"/>
          </a:xfrm>
        </p:spPr>
        <p:txBody>
          <a:bodyPr>
            <a:normAutofit/>
          </a:bodyPr>
          <a:lstStyle/>
          <a:p>
            <a:r>
              <a:rPr lang="cs-CZ" altLang="cs-CZ" sz="2800" b="0" dirty="0">
                <a:latin typeface="Arial Narrow" panose="020B0606020202030204" pitchFamily="34" charset="0"/>
              </a:rPr>
              <a:t>Již jedenáct týdnů před očekávaným dnem porodu, podala J. Saint Prix žádost o podporu příjmu. Protože tato žádost byla rozhodnutím </a:t>
            </a:r>
            <a:r>
              <a:rPr lang="cs-CZ" altLang="cs-CZ" sz="2800" b="0" dirty="0" err="1">
                <a:latin typeface="Arial Narrow" panose="020B0606020202030204" pitchFamily="34" charset="0"/>
              </a:rPr>
              <a:t>Secretary</a:t>
            </a:r>
            <a:r>
              <a:rPr lang="cs-CZ" altLang="cs-CZ" sz="2800" b="0" dirty="0">
                <a:latin typeface="Arial Narrow" panose="020B0606020202030204" pitchFamily="34" charset="0"/>
              </a:rPr>
              <a:t> of </a:t>
            </a:r>
            <a:r>
              <a:rPr lang="cs-CZ" altLang="cs-CZ" sz="2800" b="0" dirty="0" err="1">
                <a:latin typeface="Arial Narrow" panose="020B0606020202030204" pitchFamily="34" charset="0"/>
              </a:rPr>
              <a:t>State</a:t>
            </a:r>
            <a:r>
              <a:rPr lang="cs-CZ" altLang="cs-CZ" sz="2800" b="0" dirty="0">
                <a:latin typeface="Arial Narrow" panose="020B0606020202030204" pitchFamily="34" charset="0"/>
              </a:rPr>
              <a:t> zamítnuta, podala žalobu a příslušný anglický soud se obrátil na SD s PO: náleží J. Saint Prix status pracovníka? Nepracovala dostatečně dlouho a práci v době podání žádosti ani nehledala! </a:t>
            </a:r>
          </a:p>
          <a:p>
            <a:r>
              <a:rPr lang="cs-CZ" altLang="cs-CZ" sz="2800" dirty="0">
                <a:latin typeface="Arial Narrow" panose="020B0606020202030204" pitchFamily="34" charset="0"/>
              </a:rPr>
              <a:t>SD</a:t>
            </a:r>
            <a:r>
              <a:rPr lang="cs-CZ" altLang="cs-CZ" sz="2800" i="1" dirty="0">
                <a:latin typeface="Arial Narrow" panose="020B0606020202030204" pitchFamily="34" charset="0"/>
              </a:rPr>
              <a:t>: občan Unie, který již není zaměstnanou osobou ani samostatně výdělečnou osobou, si přesto ve zvláštních případech ponechává postavení pracovníka, a to tehdy, není-li dočasně schopen pracovat v důsledku nemoci nebo úrazu, je-li za určitých okolností nedobrovolně nezaměstnaný nebo pokud za stanovených podmínek zahájí odbornou přípravu.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6B1FE820-60E1-8148-55D1-80BB052398C1}"/>
              </a:ext>
            </a:extLst>
          </p:cNvPr>
          <p:cNvSpPr>
            <a:spLocks noGrp="1" noChangeArrowheads="1"/>
          </p:cNvSpPr>
          <p:nvPr>
            <p:ph type="title"/>
          </p:nvPr>
        </p:nvSpPr>
        <p:spPr/>
        <p:txBody>
          <a:bodyPr/>
          <a:lstStyle/>
          <a:p>
            <a:pPr algn="ctr"/>
            <a:r>
              <a:rPr lang="cs-CZ" altLang="cs-CZ">
                <a:latin typeface="Arial Narrow" panose="020B0606020202030204" pitchFamily="34" charset="0"/>
              </a:rPr>
              <a:t>SDEU C‑507/12 Jessy Saint Prix</a:t>
            </a:r>
            <a:endParaRPr lang="cs-CZ" altLang="cs-CZ"/>
          </a:p>
        </p:txBody>
      </p:sp>
      <p:sp>
        <p:nvSpPr>
          <p:cNvPr id="33795" name="Zástupný symbol pro obsah 2">
            <a:extLst>
              <a:ext uri="{FF2B5EF4-FFF2-40B4-BE49-F238E27FC236}">
                <a16:creationId xmlns:a16="http://schemas.microsoft.com/office/drawing/2014/main" id="{B4508E1D-0B80-239E-28CD-446A2B582008}"/>
              </a:ext>
            </a:extLst>
          </p:cNvPr>
          <p:cNvSpPr>
            <a:spLocks noGrp="1" noChangeArrowheads="1"/>
          </p:cNvSpPr>
          <p:nvPr>
            <p:ph idx="1"/>
          </p:nvPr>
        </p:nvSpPr>
        <p:spPr>
          <a:xfrm>
            <a:off x="479394" y="1600201"/>
            <a:ext cx="9880847" cy="5141913"/>
          </a:xfrm>
        </p:spPr>
        <p:txBody>
          <a:bodyPr>
            <a:normAutofit/>
          </a:bodyPr>
          <a:lstStyle/>
          <a:p>
            <a:r>
              <a:rPr lang="cs-CZ" altLang="cs-CZ" sz="2700" dirty="0">
                <a:latin typeface="Arial Narrow" panose="020B0606020202030204" pitchFamily="34" charset="0"/>
              </a:rPr>
              <a:t>SD: </a:t>
            </a:r>
            <a:r>
              <a:rPr lang="cs-CZ" altLang="cs-CZ" sz="2700" i="1" dirty="0">
                <a:latin typeface="Arial Narrow" panose="020B0606020202030204" pitchFamily="34" charset="0"/>
              </a:rPr>
              <a:t>sekundární právo EU (směrnice 2004/38) však mlčí ohledně situace ženy, která se nachází ve zvl. situaci z důvodu tělesných omezení vyplývajících z pokročilého stádia těhotenství, resp. po narození dítěte… což není nemoc.</a:t>
            </a:r>
          </a:p>
          <a:p>
            <a:r>
              <a:rPr lang="cs-CZ" altLang="cs-CZ" sz="2700" i="1" dirty="0">
                <a:latin typeface="Arial Narrow" panose="020B0606020202030204" pitchFamily="34" charset="0"/>
              </a:rPr>
              <a:t>Omezení, které přinutí ženu přestat pracovat během doby nezbytné pro její zotavení, v zásadě nejsou způsobilá zbavit ji postavení „pracovníka“ ve smyslu čl. 45 SFEU. Skutečnost, že nebyla po několik měsíců na pracovním trhu hostitelského členského státu skutečně přítomna, totiž neznamená, že přestala po tuto dobu k uvedenému trhu patřit, pokud začne v přiměřené lhůtě po porodu opět pracovat nebo si najde jiné zaměstnání.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F3541C2D-3C44-789D-EEE2-46016C5AA101}"/>
              </a:ext>
            </a:extLst>
          </p:cNvPr>
          <p:cNvSpPr>
            <a:spLocks noGrp="1" noChangeArrowheads="1"/>
          </p:cNvSpPr>
          <p:nvPr>
            <p:ph type="title"/>
          </p:nvPr>
        </p:nvSpPr>
        <p:spPr>
          <a:xfrm>
            <a:off x="2208213" y="277813"/>
            <a:ext cx="8208962" cy="1143000"/>
          </a:xfrm>
        </p:spPr>
        <p:txBody>
          <a:bodyPr/>
          <a:lstStyle/>
          <a:p>
            <a:pPr algn="ctr"/>
            <a:r>
              <a:rPr lang="cs-CZ" altLang="cs-CZ" b="1">
                <a:latin typeface="Arial Narrow" panose="020B0606020202030204" pitchFamily="34" charset="0"/>
              </a:rPr>
              <a:t>Hledající zaměstnání</a:t>
            </a:r>
            <a:r>
              <a:rPr lang="cs-CZ" altLang="cs-CZ">
                <a:latin typeface="Arial Narrow" panose="020B0606020202030204" pitchFamily="34" charset="0"/>
              </a:rPr>
              <a:t> = kvazi-pracovník</a:t>
            </a:r>
            <a:endParaRPr lang="cs-CZ" altLang="cs-CZ"/>
          </a:p>
        </p:txBody>
      </p:sp>
      <p:sp>
        <p:nvSpPr>
          <p:cNvPr id="34819" name="Zástupný symbol pro obsah 2">
            <a:extLst>
              <a:ext uri="{FF2B5EF4-FFF2-40B4-BE49-F238E27FC236}">
                <a16:creationId xmlns:a16="http://schemas.microsoft.com/office/drawing/2014/main" id="{0E78FBF3-DAC1-D829-48B5-B9D81CA48534}"/>
              </a:ext>
            </a:extLst>
          </p:cNvPr>
          <p:cNvSpPr>
            <a:spLocks noGrp="1" noChangeArrowheads="1"/>
          </p:cNvSpPr>
          <p:nvPr>
            <p:ph idx="1"/>
          </p:nvPr>
        </p:nvSpPr>
        <p:spPr>
          <a:xfrm>
            <a:off x="435007" y="1557338"/>
            <a:ext cx="9800946" cy="5111750"/>
          </a:xfrm>
        </p:spPr>
        <p:txBody>
          <a:bodyPr>
            <a:normAutofit/>
          </a:bodyPr>
          <a:lstStyle/>
          <a:p>
            <a:r>
              <a:rPr lang="cs-CZ" altLang="cs-CZ" sz="2400" dirty="0">
                <a:latin typeface="Arial Narrow" panose="020B0606020202030204" pitchFamily="34" charset="0"/>
              </a:rPr>
              <a:t>Uchazeči o zaměstnání a jejich právo hledat zaměstnání:</a:t>
            </a:r>
          </a:p>
          <a:p>
            <a:pPr lvl="1"/>
            <a:r>
              <a:rPr lang="cs-CZ" altLang="cs-CZ" sz="2200" dirty="0">
                <a:latin typeface="Arial Narrow" panose="020B0606020202030204" pitchFamily="34" charset="0"/>
              </a:rPr>
              <a:t>Všichni  příslušníci členských států mají právo hledat práci v jiném členském státě. Obdrží při tom od národních úřadů stejnou pomoc jako státní příslušníci hostitelského členského státu.</a:t>
            </a:r>
          </a:p>
          <a:p>
            <a:r>
              <a:rPr lang="cs-CZ" altLang="cs-CZ" sz="2400" dirty="0">
                <a:latin typeface="Arial Narrow" panose="020B0606020202030204" pitchFamily="34" charset="0"/>
              </a:rPr>
              <a:t>SD C-229/89 </a:t>
            </a:r>
            <a:r>
              <a:rPr lang="cs-CZ" altLang="cs-CZ" sz="2400" dirty="0" err="1">
                <a:latin typeface="Arial Narrow" panose="020B0606020202030204" pitchFamily="34" charset="0"/>
              </a:rPr>
              <a:t>Antonissen</a:t>
            </a:r>
            <a:r>
              <a:rPr lang="cs-CZ" altLang="cs-CZ" sz="2400" dirty="0">
                <a:latin typeface="Arial Narrow" panose="020B0606020202030204" pitchFamily="34" charset="0"/>
              </a:rPr>
              <a:t> (1991):</a:t>
            </a:r>
          </a:p>
          <a:p>
            <a:pPr lvl="1"/>
            <a:r>
              <a:rPr lang="cs-CZ" altLang="cs-CZ" sz="2200" dirty="0">
                <a:latin typeface="Arial Narrow" panose="020B0606020202030204" pitchFamily="34" charset="0"/>
              </a:rPr>
              <a:t>Uchazeč o zaměstnání může zůstat v hostitelském členském státě po dobu "dostatečnou k tomu, aby sám zhodnotil a využil reálné nabídky zaměstnání a učinil nezbytné kroky k tomu aby zaměstnání získal".</a:t>
            </a:r>
          </a:p>
          <a:p>
            <a:pPr lvl="1"/>
            <a:r>
              <a:rPr lang="cs-CZ" altLang="cs-CZ" sz="2200" dirty="0">
                <a:latin typeface="Arial Narrow" panose="020B0606020202030204" pitchFamily="34" charset="0"/>
              </a:rPr>
              <a:t>Po uplynutí této lhůty, nemůže být hostitelským členským státem vyhoštěn, pokud prokáže, že pokračuje v hledání zaměstnání a že má skutečnou šanci být zaměstnán.</a:t>
            </a:r>
          </a:p>
          <a:p>
            <a:pPr lvl="1"/>
            <a:r>
              <a:rPr lang="cs-CZ" altLang="cs-CZ" sz="2200" dirty="0">
                <a:latin typeface="Arial Narrow" panose="020B0606020202030204" pitchFamily="34" charset="0"/>
              </a:rPr>
              <a:t>Nicméně zůstává právem hostitelského členského státu po přiměřené době, na základě individuálního posouzení, odmítnout pobyt příslušníků jiných členských států, pokud nenajdou zaměstnání.  </a:t>
            </a:r>
          </a:p>
          <a:p>
            <a:endParaRPr lang="cs-CZ" alt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C6722475-E403-D2CB-B101-090A3881B8BD}"/>
              </a:ext>
            </a:extLst>
          </p:cNvPr>
          <p:cNvSpPr>
            <a:spLocks noGrp="1" noChangeArrowheads="1"/>
          </p:cNvSpPr>
          <p:nvPr>
            <p:ph type="title"/>
          </p:nvPr>
        </p:nvSpPr>
        <p:spPr/>
        <p:txBody>
          <a:bodyPr>
            <a:normAutofit/>
          </a:bodyPr>
          <a:lstStyle/>
          <a:p>
            <a:pPr algn="ctr"/>
            <a:r>
              <a:rPr lang="cs-CZ" altLang="cs-CZ" sz="3600" dirty="0">
                <a:latin typeface="Arial Narrow" panose="020B0606020202030204" pitchFamily="34" charset="0"/>
              </a:rPr>
              <a:t>SD C-713/23 </a:t>
            </a:r>
            <a:r>
              <a:rPr lang="cs-CZ" altLang="cs-CZ" sz="3600" i="1" dirty="0" err="1">
                <a:latin typeface="Arial Narrow" panose="020B0606020202030204" pitchFamily="34" charset="0"/>
              </a:rPr>
              <a:t>Wojewoda</a:t>
            </a:r>
            <a:r>
              <a:rPr lang="cs-CZ" altLang="cs-CZ" sz="3600" i="1" dirty="0">
                <a:latin typeface="Arial Narrow" panose="020B0606020202030204" pitchFamily="34" charset="0"/>
              </a:rPr>
              <a:t> </a:t>
            </a:r>
            <a:r>
              <a:rPr lang="cs-CZ" altLang="cs-CZ" sz="3600" i="1" dirty="0" err="1">
                <a:latin typeface="Arial Narrow" panose="020B0606020202030204" pitchFamily="34" charset="0"/>
              </a:rPr>
              <a:t>Mazowiecki</a:t>
            </a:r>
            <a:r>
              <a:rPr lang="cs-CZ" altLang="cs-CZ" sz="3600" dirty="0">
                <a:latin typeface="Arial Narrow" panose="020B0606020202030204" pitchFamily="34" charset="0"/>
              </a:rPr>
              <a:t> (2025)</a:t>
            </a:r>
            <a:endParaRPr lang="en-GB" altLang="cs-CZ" sz="3600" dirty="0"/>
          </a:p>
        </p:txBody>
      </p:sp>
      <p:sp>
        <p:nvSpPr>
          <p:cNvPr id="3" name="Zástupný obsah 2">
            <a:extLst>
              <a:ext uri="{FF2B5EF4-FFF2-40B4-BE49-F238E27FC236}">
                <a16:creationId xmlns:a16="http://schemas.microsoft.com/office/drawing/2014/main" id="{0BF3B654-5F39-CBAD-C2E7-1DF61F548FDC}"/>
              </a:ext>
            </a:extLst>
          </p:cNvPr>
          <p:cNvSpPr>
            <a:spLocks noGrp="1"/>
          </p:cNvSpPr>
          <p:nvPr>
            <p:ph idx="1"/>
          </p:nvPr>
        </p:nvSpPr>
        <p:spPr>
          <a:xfrm>
            <a:off x="489284" y="1600200"/>
            <a:ext cx="10178716" cy="5141168"/>
          </a:xfrm>
        </p:spPr>
        <p:txBody>
          <a:bodyPr/>
          <a:lstStyle/>
          <a:p>
            <a:pPr>
              <a:defRPr/>
            </a:pPr>
            <a:r>
              <a:rPr lang="cs-CZ" sz="2600" dirty="0">
                <a:latin typeface="Arial Narrow" panose="020B0606020202030204" pitchFamily="34" charset="0"/>
              </a:rPr>
              <a:t>SD: Pravidla týkající se manželství skutečně spadají do pravomoci čl. států. </a:t>
            </a:r>
            <a:r>
              <a:rPr lang="cs-CZ" sz="2600" dirty="0">
                <a:highlight>
                  <a:srgbClr val="FFFF00"/>
                </a:highlight>
                <a:latin typeface="Arial Narrow" panose="020B0606020202030204" pitchFamily="34" charset="0"/>
              </a:rPr>
              <a:t>Ovšem čl. státy jsou povinny při výkonu svých pravomocí, včetně této, dodržovat právo EU</a:t>
            </a:r>
            <a:r>
              <a:rPr lang="cs-CZ" sz="2600" dirty="0">
                <a:latin typeface="Arial Narrow" panose="020B0606020202030204" pitchFamily="34" charset="0"/>
              </a:rPr>
              <a:t>. </a:t>
            </a:r>
          </a:p>
          <a:p>
            <a:pPr>
              <a:defRPr/>
            </a:pPr>
            <a:r>
              <a:rPr lang="cs-CZ" sz="2600" dirty="0">
                <a:latin typeface="Arial Narrow" panose="020B0606020202030204" pitchFamily="34" charset="0"/>
              </a:rPr>
              <a:t>Dotčeným občanům EU svědčí práva na svobodu pohybu a pobytu v rámci EU a také právo vést běžný rodinný život, jak při pohybu z domovského čl. státu, </a:t>
            </a:r>
            <a:r>
              <a:rPr lang="cs-CZ" sz="2600" dirty="0">
                <a:highlight>
                  <a:srgbClr val="FFFF00"/>
                </a:highlight>
                <a:latin typeface="Arial Narrow" panose="020B0606020202030204" pitchFamily="34" charset="0"/>
              </a:rPr>
              <a:t>tak i při návratu do něj</a:t>
            </a:r>
            <a:r>
              <a:rPr lang="cs-CZ" sz="2600" dirty="0">
                <a:latin typeface="Arial Narrow" panose="020B0606020202030204" pitchFamily="34" charset="0"/>
              </a:rPr>
              <a:t>. </a:t>
            </a:r>
          </a:p>
          <a:p>
            <a:pPr>
              <a:defRPr/>
            </a:pPr>
            <a:r>
              <a:rPr lang="cs-CZ" sz="2600" dirty="0">
                <a:latin typeface="Arial Narrow" panose="020B0606020202030204" pitchFamily="34" charset="0"/>
              </a:rPr>
              <a:t>Pokud si vytvoří rodinný život v jiném čl. státě – uzavřou manželství dle jeho práva – musí mít jistotu, že v něm mohou pokračovat i po návratu do čl. státu svého původu. </a:t>
            </a:r>
            <a:r>
              <a:rPr lang="cs-CZ" sz="2600" dirty="0">
                <a:highlight>
                  <a:srgbClr val="FFFF00"/>
                </a:highlight>
                <a:latin typeface="Arial Narrow" panose="020B0606020202030204" pitchFamily="34" charset="0"/>
              </a:rPr>
              <a:t>Je-li jim to ztíženo odmítnutím </a:t>
            </a:r>
            <a:r>
              <a:rPr lang="cs-CZ" sz="2600" dirty="0">
                <a:latin typeface="Arial Narrow" panose="020B0606020202030204" pitchFamily="34" charset="0"/>
              </a:rPr>
              <a:t>uznání jejich rodinného statusu, </a:t>
            </a:r>
            <a:r>
              <a:rPr lang="cs-CZ" sz="2600" dirty="0">
                <a:highlight>
                  <a:srgbClr val="FFFF00"/>
                </a:highlight>
                <a:latin typeface="Arial Narrow" panose="020B0606020202030204" pitchFamily="34" charset="0"/>
              </a:rPr>
              <a:t>jde o porušení jejich EU-práva na volný pohyb a pobyt i práva na respektování soukromého a rodinného života. </a:t>
            </a:r>
            <a:endParaRPr lang="en-GB" sz="2600" dirty="0">
              <a:highlight>
                <a:srgbClr val="FFFF00"/>
              </a:highlight>
              <a:latin typeface="Arial Narrow" panose="020B0606020202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8F5442F0-6EFC-1C67-95D8-EFC6FEE55DFB}"/>
              </a:ext>
            </a:extLst>
          </p:cNvPr>
          <p:cNvSpPr>
            <a:spLocks noGrp="1" noChangeArrowheads="1"/>
          </p:cNvSpPr>
          <p:nvPr>
            <p:ph type="title"/>
          </p:nvPr>
        </p:nvSpPr>
        <p:spPr>
          <a:xfrm>
            <a:off x="2279651" y="277813"/>
            <a:ext cx="8137525" cy="1143000"/>
          </a:xfrm>
        </p:spPr>
        <p:txBody>
          <a:bodyPr/>
          <a:lstStyle/>
          <a:p>
            <a:pPr algn="ctr"/>
            <a:r>
              <a:rPr lang="cs-CZ" altLang="cs-CZ" b="1">
                <a:latin typeface="Arial Narrow" panose="020B0606020202030204" pitchFamily="34" charset="0"/>
              </a:rPr>
              <a:t>Hledající zaměstnání </a:t>
            </a:r>
            <a:r>
              <a:rPr lang="cs-CZ" altLang="cs-CZ">
                <a:latin typeface="Arial Narrow" panose="020B0606020202030204" pitchFamily="34" charset="0"/>
              </a:rPr>
              <a:t>= kvazi-pracovník</a:t>
            </a:r>
          </a:p>
        </p:txBody>
      </p:sp>
      <p:sp>
        <p:nvSpPr>
          <p:cNvPr id="35843" name="Zástupný symbol pro obsah 2">
            <a:extLst>
              <a:ext uri="{FF2B5EF4-FFF2-40B4-BE49-F238E27FC236}">
                <a16:creationId xmlns:a16="http://schemas.microsoft.com/office/drawing/2014/main" id="{DA5CA436-A7E2-8AF2-D6C2-392DC7486C92}"/>
              </a:ext>
            </a:extLst>
          </p:cNvPr>
          <p:cNvSpPr>
            <a:spLocks noGrp="1" noChangeArrowheads="1"/>
          </p:cNvSpPr>
          <p:nvPr>
            <p:ph idx="1"/>
          </p:nvPr>
        </p:nvSpPr>
        <p:spPr>
          <a:xfrm>
            <a:off x="408373" y="1484313"/>
            <a:ext cx="9152877" cy="5257800"/>
          </a:xfrm>
        </p:spPr>
        <p:txBody>
          <a:bodyPr>
            <a:normAutofit/>
          </a:bodyPr>
          <a:lstStyle/>
          <a:p>
            <a:r>
              <a:rPr lang="cs-CZ" altLang="cs-CZ" sz="2800" dirty="0">
                <a:latin typeface="Arial Narrow" panose="020B0606020202030204" pitchFamily="34" charset="0"/>
              </a:rPr>
              <a:t>Nezaměstnaní se smí za účelem hledání práce přemísťovat do všech ostatních členských zemí EU. </a:t>
            </a:r>
          </a:p>
          <a:p>
            <a:pPr lvl="1"/>
            <a:r>
              <a:rPr lang="cs-CZ" altLang="cs-CZ" sz="2800" dirty="0">
                <a:latin typeface="Arial Narrow" panose="020B0606020202030204" pitchFamily="34" charset="0"/>
              </a:rPr>
              <a:t>Nabídky pracovních míst v EURES (úřady práce) – pro celý EHP. </a:t>
            </a:r>
          </a:p>
          <a:p>
            <a:pPr lvl="1"/>
            <a:r>
              <a:rPr lang="cs-CZ" altLang="cs-CZ" sz="2800" dirty="0">
                <a:latin typeface="Arial Narrow" panose="020B0606020202030204" pitchFamily="34" charset="0"/>
              </a:rPr>
              <a:t>Dávky v nezaměstnanosti posílá členský stát v němž na ně vznikl nárok (6 měsíců). </a:t>
            </a:r>
          </a:p>
          <a:p>
            <a:pPr lvl="1"/>
            <a:r>
              <a:rPr lang="cs-CZ" altLang="cs-CZ" sz="2800" u="sng" dirty="0">
                <a:latin typeface="Arial Narrow" panose="020B0606020202030204" pitchFamily="34" charset="0"/>
              </a:rPr>
              <a:t>Hledání může trvat až 6 měsíců</a:t>
            </a:r>
            <a:r>
              <a:rPr lang="cs-CZ" altLang="cs-CZ" sz="2800" dirty="0">
                <a:latin typeface="Arial Narrow" panose="020B0606020202030204" pitchFamily="34" charset="0"/>
              </a:rPr>
              <a:t>.</a:t>
            </a:r>
          </a:p>
          <a:p>
            <a:pPr lvl="1"/>
            <a:r>
              <a:rPr lang="cs-CZ" altLang="cs-CZ" sz="2800" dirty="0">
                <a:latin typeface="Arial Narrow" panose="020B0606020202030204" pitchFamily="34" charset="0"/>
              </a:rPr>
              <a:t>I po uplynutí „doby přiměřené“ k hledání práce lze pobyt prodloužit, pokud lze prokázat šanci na získání zaměstnání (dohodnuté termíny pohovorů atd.). </a:t>
            </a:r>
          </a:p>
          <a:p>
            <a:pPr lvl="1"/>
            <a:r>
              <a:rPr lang="cs-CZ" altLang="cs-CZ" sz="2800" b="1" i="1" dirty="0">
                <a:latin typeface="Arial Narrow" panose="020B0606020202030204" pitchFamily="34" charset="0"/>
              </a:rPr>
              <a:t>Odlišovat od ztráty místa a nezaměstnanosti již v hostitelské členské zemi.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a:extLst>
              <a:ext uri="{FF2B5EF4-FFF2-40B4-BE49-F238E27FC236}">
                <a16:creationId xmlns:a16="http://schemas.microsoft.com/office/drawing/2014/main" id="{447F0FC8-DCE3-8735-E251-4609BD1C9FD4}"/>
              </a:ext>
            </a:extLst>
          </p:cNvPr>
          <p:cNvSpPr>
            <a:spLocks noGrp="1" noChangeArrowheads="1"/>
          </p:cNvSpPr>
          <p:nvPr>
            <p:ph type="title"/>
          </p:nvPr>
        </p:nvSpPr>
        <p:spPr/>
        <p:txBody>
          <a:bodyPr/>
          <a:lstStyle/>
          <a:p>
            <a:endParaRPr lang="cs-CZ" altLang="cs-CZ"/>
          </a:p>
        </p:txBody>
      </p:sp>
      <p:pic>
        <p:nvPicPr>
          <p:cNvPr id="36867" name="Zástupný symbol pro obsah 3">
            <a:extLst>
              <a:ext uri="{FF2B5EF4-FFF2-40B4-BE49-F238E27FC236}">
                <a16:creationId xmlns:a16="http://schemas.microsoft.com/office/drawing/2014/main" id="{CA2FD755-1380-D875-83B8-6E3F120572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74688"/>
            <a:ext cx="10617693" cy="8135938"/>
          </a:xfrm>
        </p:spPr>
      </p:pic>
      <p:sp>
        <p:nvSpPr>
          <p:cNvPr id="36868" name="TextovéPole 1">
            <a:extLst>
              <a:ext uri="{FF2B5EF4-FFF2-40B4-BE49-F238E27FC236}">
                <a16:creationId xmlns:a16="http://schemas.microsoft.com/office/drawing/2014/main" id="{782B20B1-9C52-3AF6-3FD0-CD833BFC88BF}"/>
              </a:ext>
            </a:extLst>
          </p:cNvPr>
          <p:cNvSpPr txBox="1">
            <a:spLocks noChangeArrowheads="1"/>
          </p:cNvSpPr>
          <p:nvPr/>
        </p:nvSpPr>
        <p:spPr bwMode="auto">
          <a:xfrm>
            <a:off x="3287714" y="115889"/>
            <a:ext cx="309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cs-CZ" sz="1800">
                <a:solidFill>
                  <a:srgbClr val="FF0000"/>
                </a:solidFill>
                <a:latin typeface="Arial Narrow" panose="020B0606020202030204" pitchFamily="34" charset="0"/>
              </a:rPr>
              <a:t>https://eures.europa.eu/index_cs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F4B34073-99C1-B6CA-5DFF-C43058C4BA7F}"/>
              </a:ext>
            </a:extLst>
          </p:cNvPr>
          <p:cNvSpPr>
            <a:spLocks noGrp="1" noChangeArrowheads="1"/>
          </p:cNvSpPr>
          <p:nvPr>
            <p:ph type="title"/>
          </p:nvPr>
        </p:nvSpPr>
        <p:spPr>
          <a:xfrm>
            <a:off x="2135189" y="260350"/>
            <a:ext cx="8281987" cy="1143000"/>
          </a:xfrm>
        </p:spPr>
        <p:txBody>
          <a:bodyPr/>
          <a:lstStyle/>
          <a:p>
            <a:pPr algn="ctr"/>
            <a:r>
              <a:rPr lang="cs-CZ" altLang="cs-CZ">
                <a:latin typeface="Arial Narrow" panose="020B0606020202030204" pitchFamily="34" charset="0"/>
              </a:rPr>
              <a:t>Status pracovníka po ztrátě zaměstnání  a dočasném přerušení výkonu práce</a:t>
            </a:r>
          </a:p>
        </p:txBody>
      </p:sp>
      <p:sp>
        <p:nvSpPr>
          <p:cNvPr id="32771" name="Zástupný symbol pro obsah 2">
            <a:extLst>
              <a:ext uri="{FF2B5EF4-FFF2-40B4-BE49-F238E27FC236}">
                <a16:creationId xmlns:a16="http://schemas.microsoft.com/office/drawing/2014/main" id="{3CB3BE8D-1814-7EC7-7C5B-2CF240601A2A}"/>
              </a:ext>
            </a:extLst>
          </p:cNvPr>
          <p:cNvSpPr>
            <a:spLocks noGrp="1" noChangeArrowheads="1"/>
          </p:cNvSpPr>
          <p:nvPr>
            <p:ph idx="1"/>
          </p:nvPr>
        </p:nvSpPr>
        <p:spPr>
          <a:xfrm>
            <a:off x="541538" y="1557339"/>
            <a:ext cx="10018512" cy="5184775"/>
          </a:xfrm>
        </p:spPr>
        <p:txBody>
          <a:bodyPr>
            <a:normAutofit/>
          </a:bodyPr>
          <a:lstStyle/>
          <a:p>
            <a:pPr>
              <a:defRPr/>
            </a:pPr>
            <a:r>
              <a:rPr lang="cs-CZ" altLang="cs-CZ" dirty="0">
                <a:latin typeface="Arial Narrow" panose="020B0606020202030204" pitchFamily="34" charset="0"/>
              </a:rPr>
              <a:t>Čl. 45/3/d SFEU – právo… </a:t>
            </a:r>
            <a:r>
              <a:rPr lang="cs-CZ" altLang="cs-CZ" i="1" dirty="0">
                <a:latin typeface="Arial Narrow" panose="020B0606020202030204" pitchFamily="34" charset="0"/>
              </a:rPr>
              <a:t>zůstat na území členského státu po skončení zaměstnání</a:t>
            </a:r>
            <a:r>
              <a:rPr lang="cs-CZ" altLang="cs-CZ" dirty="0">
                <a:latin typeface="Arial Narrow" panose="020B0606020202030204" pitchFamily="34" charset="0"/>
              </a:rPr>
              <a:t> (podmínek určí nařízení) </a:t>
            </a:r>
          </a:p>
          <a:p>
            <a:pPr>
              <a:defRPr/>
            </a:pPr>
            <a:r>
              <a:rPr lang="cs-CZ" altLang="cs-CZ" dirty="0">
                <a:latin typeface="Arial Narrow" panose="020B0606020202030204" pitchFamily="34" charset="0"/>
              </a:rPr>
              <a:t>SD 39/86 </a:t>
            </a:r>
            <a:r>
              <a:rPr lang="cs-CZ" altLang="cs-CZ" i="1" dirty="0" err="1">
                <a:latin typeface="Arial Narrow" panose="020B0606020202030204" pitchFamily="34" charset="0"/>
              </a:rPr>
              <a:t>Lair</a:t>
            </a:r>
            <a:endParaRPr lang="cs-CZ" altLang="cs-CZ" i="1" dirty="0">
              <a:latin typeface="Arial Narrow" panose="020B0606020202030204" pitchFamily="34" charset="0"/>
            </a:endParaRPr>
          </a:p>
          <a:p>
            <a:pPr lvl="1">
              <a:defRPr/>
            </a:pPr>
            <a:r>
              <a:rPr lang="cs-CZ" altLang="cs-CZ" sz="2200" dirty="0">
                <a:latin typeface="Arial Narrow" panose="020B0606020202030204" pitchFamily="34" charset="0"/>
              </a:rPr>
              <a:t>Práva garantovaná migrujícím pracovníkům nezávisí na aktuálním a pokračujícím výkonu práce - nezaměstnaní si zachovávají určitá práva vyplývající ze statutu pracovníka i když již nejsou dále zaměstnáni. </a:t>
            </a:r>
          </a:p>
          <a:p>
            <a:pPr lvl="1">
              <a:defRPr/>
            </a:pPr>
            <a:r>
              <a:rPr lang="cs-CZ" altLang="cs-CZ" sz="2200" dirty="0">
                <a:latin typeface="Arial Narrow" panose="020B0606020202030204" pitchFamily="34" charset="0"/>
              </a:rPr>
              <a:t>Při přechodu ke studiu musí být zachována jistá kontinuita mezi předešlým zaměstnáním a obsahem studia. </a:t>
            </a:r>
          </a:p>
          <a:p>
            <a:pPr>
              <a:defRPr/>
            </a:pPr>
            <a:r>
              <a:rPr lang="cs-CZ" altLang="cs-CZ" dirty="0">
                <a:latin typeface="Arial Narrow" panose="020B0606020202030204" pitchFamily="34" charset="0"/>
              </a:rPr>
              <a:t>Směrnice 2004/38 čl. 7/3/… </a:t>
            </a:r>
            <a:r>
              <a:rPr lang="cs-CZ" altLang="cs-CZ" i="1" dirty="0">
                <a:latin typeface="Arial Narrow" panose="020B0606020202030204" pitchFamily="34" charset="0"/>
              </a:rPr>
              <a:t>ponechání statusu zaměstnance</a:t>
            </a:r>
          </a:p>
          <a:p>
            <a:pPr lvl="1">
              <a:defRPr/>
            </a:pPr>
            <a:r>
              <a:rPr lang="cs-CZ" altLang="cs-CZ" sz="2200" dirty="0">
                <a:latin typeface="Arial Narrow" panose="020B0606020202030204" pitchFamily="34" charset="0"/>
              </a:rPr>
              <a:t>Dočasně nepracuje v důsledku nemoci, úrazu (SDEU doplnil: těhotenství a mateřství)</a:t>
            </a:r>
          </a:p>
          <a:p>
            <a:pPr lvl="1">
              <a:defRPr/>
            </a:pPr>
            <a:r>
              <a:rPr lang="cs-CZ" altLang="cs-CZ" sz="2200" b="1" dirty="0">
                <a:latin typeface="Arial Narrow" panose="020B0606020202030204" pitchFamily="34" charset="0"/>
              </a:rPr>
              <a:t>Zaměstnán/a </a:t>
            </a:r>
            <a:r>
              <a:rPr lang="cs-CZ" altLang="cs-CZ" sz="2200" b="1" dirty="0">
                <a:highlight>
                  <a:srgbClr val="FFFF00"/>
                </a:highlight>
                <a:latin typeface="Arial Narrow" panose="020B0606020202030204" pitchFamily="34" charset="0"/>
              </a:rPr>
              <a:t>alespoň 1 rok </a:t>
            </a:r>
            <a:r>
              <a:rPr lang="cs-CZ" altLang="cs-CZ" sz="2200" b="1" dirty="0">
                <a:latin typeface="Arial Narrow" panose="020B0606020202030204" pitchFamily="34" charset="0"/>
              </a:rPr>
              <a:t>a nyní je </a:t>
            </a:r>
            <a:r>
              <a:rPr lang="cs-CZ" altLang="cs-CZ" sz="2200" b="1" dirty="0" err="1">
                <a:latin typeface="Arial Narrow" panose="020B0606020202030204" pitchFamily="34" charset="0"/>
              </a:rPr>
              <a:t>regist</a:t>
            </a:r>
            <a:r>
              <a:rPr lang="cs-CZ" altLang="cs-CZ" sz="2200" b="1" dirty="0">
                <a:latin typeface="Arial Narrow" panose="020B0606020202030204" pitchFamily="34" charset="0"/>
              </a:rPr>
              <a:t>. uchazečem o zaměstnání (při </a:t>
            </a:r>
            <a:r>
              <a:rPr lang="cs-CZ" altLang="cs-CZ" sz="2200" b="1" dirty="0">
                <a:highlight>
                  <a:srgbClr val="00FFFF"/>
                </a:highlight>
                <a:latin typeface="Arial Narrow" panose="020B0606020202030204" pitchFamily="34" charset="0"/>
              </a:rPr>
              <a:t>méně než 1 rok </a:t>
            </a:r>
            <a:r>
              <a:rPr lang="cs-CZ" altLang="cs-CZ" sz="2200" b="1" dirty="0">
                <a:latin typeface="Arial Narrow" panose="020B0606020202030204" pitchFamily="34" charset="0"/>
              </a:rPr>
              <a:t>status jen po dalších 6 měsíců!)</a:t>
            </a:r>
          </a:p>
          <a:p>
            <a:pPr lvl="1">
              <a:defRPr/>
            </a:pPr>
            <a:r>
              <a:rPr lang="cs-CZ" altLang="cs-CZ" sz="2200" dirty="0">
                <a:latin typeface="Arial Narrow" panose="020B0606020202030204" pitchFamily="34" charset="0"/>
              </a:rPr>
              <a:t>Zahájí odbornou přípravu související se zaměstnáním.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C0E86234-D106-CC9F-40FB-E54B4F8EC019}"/>
              </a:ext>
            </a:extLst>
          </p:cNvPr>
          <p:cNvSpPr>
            <a:spLocks noGrp="1" noChangeArrowheads="1"/>
          </p:cNvSpPr>
          <p:nvPr>
            <p:ph type="title"/>
          </p:nvPr>
        </p:nvSpPr>
        <p:spPr>
          <a:xfrm>
            <a:off x="647699" y="461639"/>
            <a:ext cx="10706099" cy="994300"/>
          </a:xfrm>
        </p:spPr>
        <p:txBody>
          <a:bodyPr>
            <a:normAutofit/>
          </a:bodyPr>
          <a:lstStyle/>
          <a:p>
            <a:pPr algn="ctr"/>
            <a:r>
              <a:rPr lang="cs-CZ" altLang="cs-CZ" dirty="0">
                <a:latin typeface="Arial Narrow" panose="020B0606020202030204" pitchFamily="34" charset="0"/>
              </a:rPr>
              <a:t>Status (výhody) pracovníka EU </a:t>
            </a:r>
            <a:br>
              <a:rPr lang="cs-CZ" altLang="cs-CZ" dirty="0">
                <a:latin typeface="Arial Narrow" panose="020B0606020202030204" pitchFamily="34" charset="0"/>
              </a:rPr>
            </a:br>
            <a:r>
              <a:rPr lang="cs-CZ" altLang="cs-CZ" b="1" dirty="0">
                <a:latin typeface="Arial Narrow" panose="020B0606020202030204" pitchFamily="34" charset="0"/>
              </a:rPr>
              <a:t>náleží</a:t>
            </a:r>
            <a:r>
              <a:rPr lang="cs-CZ" altLang="cs-CZ" dirty="0">
                <a:latin typeface="Arial Narrow" panose="020B0606020202030204" pitchFamily="34" charset="0"/>
              </a:rPr>
              <a:t> i migrujícím, kteří…</a:t>
            </a:r>
          </a:p>
        </p:txBody>
      </p:sp>
      <p:sp>
        <p:nvSpPr>
          <p:cNvPr id="38915" name="Zástupný symbol pro obsah 2">
            <a:extLst>
              <a:ext uri="{FF2B5EF4-FFF2-40B4-BE49-F238E27FC236}">
                <a16:creationId xmlns:a16="http://schemas.microsoft.com/office/drawing/2014/main" id="{A5A8DE79-0BBB-7DA9-B456-EA33C18C4AD6}"/>
              </a:ext>
            </a:extLst>
          </p:cNvPr>
          <p:cNvSpPr>
            <a:spLocks noGrp="1" noChangeArrowheads="1"/>
          </p:cNvSpPr>
          <p:nvPr>
            <p:ph idx="1"/>
          </p:nvPr>
        </p:nvSpPr>
        <p:spPr>
          <a:xfrm>
            <a:off x="443883" y="1600201"/>
            <a:ext cx="10116167" cy="5141913"/>
          </a:xfrm>
        </p:spPr>
        <p:txBody>
          <a:bodyPr>
            <a:normAutofit lnSpcReduction="10000"/>
          </a:bodyPr>
          <a:lstStyle/>
          <a:p>
            <a:r>
              <a:rPr lang="cs-CZ" altLang="cs-CZ" sz="2500" b="0" dirty="0">
                <a:latin typeface="Arial Narrow" panose="020B0606020202030204" pitchFamily="34" charset="0"/>
              </a:rPr>
              <a:t>pracují na snížený úvazek (i 5,5 hodiny/týdně)</a:t>
            </a:r>
          </a:p>
          <a:p>
            <a:r>
              <a:rPr lang="cs-CZ" altLang="cs-CZ" sz="2500" b="0" dirty="0">
                <a:latin typeface="Arial Narrow" panose="020B0606020202030204" pitchFamily="34" charset="0"/>
              </a:rPr>
              <a:t>pracují relativně krátce (cca 3 </a:t>
            </a:r>
            <a:r>
              <a:rPr lang="cs-CZ" altLang="cs-CZ" sz="2500" b="0" dirty="0" err="1">
                <a:latin typeface="Arial Narrow" panose="020B0606020202030204" pitchFamily="34" charset="0"/>
              </a:rPr>
              <a:t>měs</a:t>
            </a:r>
            <a:r>
              <a:rPr lang="cs-CZ" altLang="cs-CZ" sz="2500" b="0" dirty="0">
                <a:latin typeface="Arial Narrow" panose="020B0606020202030204" pitchFamily="34" charset="0"/>
              </a:rPr>
              <a:t>./ nejméně 7 týdnů)</a:t>
            </a:r>
          </a:p>
          <a:p>
            <a:r>
              <a:rPr lang="cs-CZ" altLang="cs-CZ" sz="2500" b="0" dirty="0">
                <a:latin typeface="Arial Narrow" panose="020B0606020202030204" pitchFamily="34" charset="0"/>
              </a:rPr>
              <a:t>působí v církevní komunitě, </a:t>
            </a:r>
          </a:p>
          <a:p>
            <a:r>
              <a:rPr lang="cs-CZ" altLang="cs-CZ" sz="2500" b="0" dirty="0">
                <a:latin typeface="Arial Narrow" panose="020B0606020202030204" pitchFamily="34" charset="0"/>
              </a:rPr>
              <a:t>provozují profesionální sport, </a:t>
            </a:r>
          </a:p>
          <a:p>
            <a:r>
              <a:rPr lang="cs-CZ" altLang="cs-CZ" sz="2500" b="0" dirty="0">
                <a:latin typeface="Arial Narrow" panose="020B0606020202030204" pitchFamily="34" charset="0"/>
              </a:rPr>
              <a:t>jsou placenými stážisty, praktikanty v rámci přípravy na povolání</a:t>
            </a:r>
          </a:p>
          <a:p>
            <a:r>
              <a:rPr lang="cs-CZ" altLang="cs-CZ" sz="2500" b="0" dirty="0">
                <a:latin typeface="Arial Narrow" panose="020B0606020202030204" pitchFamily="34" charset="0"/>
              </a:rPr>
              <a:t>pracují za odměnu nižší, než je místní minimální mzda</a:t>
            </a:r>
          </a:p>
          <a:p>
            <a:r>
              <a:rPr lang="cs-CZ" altLang="cs-CZ" sz="2500" b="0" dirty="0">
                <a:latin typeface="Arial Narrow" panose="020B0606020202030204" pitchFamily="34" charset="0"/>
              </a:rPr>
              <a:t>pracují za odměnu v naturáliích</a:t>
            </a:r>
          </a:p>
          <a:p>
            <a:r>
              <a:rPr lang="cs-CZ" altLang="cs-CZ" sz="2500" b="0" dirty="0">
                <a:latin typeface="Arial Narrow" panose="020B0606020202030204" pitchFamily="34" charset="0"/>
              </a:rPr>
              <a:t>jsou nezaměstnaní hledající práci (po omezenou dobu)</a:t>
            </a:r>
          </a:p>
          <a:p>
            <a:pPr lvl="1"/>
            <a:r>
              <a:rPr lang="cs-CZ" altLang="cs-CZ" sz="2300" dirty="0">
                <a:latin typeface="Arial Narrow" panose="020B0606020202030204" pitchFamily="34" charset="0"/>
              </a:rPr>
              <a:t>pokud pracovali méně než 1 rok, pak jen po dalších 6 měsíců</a:t>
            </a:r>
          </a:p>
          <a:p>
            <a:r>
              <a:rPr lang="cs-CZ" altLang="cs-CZ" sz="2500" b="0" dirty="0">
                <a:latin typeface="Arial Narrow" panose="020B0606020202030204" pitchFamily="34" charset="0"/>
              </a:rPr>
              <a:t>jsou dočasně mimo práci z důvodu nemoci či úrazu</a:t>
            </a:r>
          </a:p>
          <a:p>
            <a:r>
              <a:rPr lang="cs-CZ" altLang="cs-CZ" sz="2500" b="0" dirty="0">
                <a:latin typeface="Arial Narrow" panose="020B0606020202030204" pitchFamily="34" charset="0"/>
              </a:rPr>
              <a:t>setrvávají po ukončení zaměstnání ve státě, kde pracovali</a:t>
            </a:r>
          </a:p>
          <a:p>
            <a:endParaRPr lang="cs-CZ" alt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F371DB5F-AC5C-ADE3-5964-4C95E7F33C1B}"/>
              </a:ext>
            </a:extLst>
          </p:cNvPr>
          <p:cNvSpPr>
            <a:spLocks noGrp="1" noChangeArrowheads="1"/>
          </p:cNvSpPr>
          <p:nvPr>
            <p:ph type="title"/>
          </p:nvPr>
        </p:nvSpPr>
        <p:spPr/>
        <p:txBody>
          <a:bodyPr/>
          <a:lstStyle/>
          <a:p>
            <a:pPr algn="ctr"/>
            <a:r>
              <a:rPr lang="cs-CZ" altLang="cs-CZ">
                <a:latin typeface="Arial Narrow" panose="020B0606020202030204" pitchFamily="34" charset="0"/>
              </a:rPr>
              <a:t>Status (výhody) pracovníka EU </a:t>
            </a:r>
            <a:br>
              <a:rPr lang="cs-CZ" altLang="cs-CZ">
                <a:latin typeface="Arial Narrow" panose="020B0606020202030204" pitchFamily="34" charset="0"/>
              </a:rPr>
            </a:br>
            <a:r>
              <a:rPr lang="cs-CZ" altLang="cs-CZ" b="1" u="sng">
                <a:solidFill>
                  <a:srgbClr val="FF0000"/>
                </a:solidFill>
                <a:latin typeface="Arial Narrow" panose="020B0606020202030204" pitchFamily="34" charset="0"/>
              </a:rPr>
              <a:t>ne</a:t>
            </a:r>
            <a:r>
              <a:rPr lang="cs-CZ" altLang="cs-CZ">
                <a:latin typeface="Arial Narrow" panose="020B0606020202030204" pitchFamily="34" charset="0"/>
              </a:rPr>
              <a:t>náleží migrujícím, kteří…</a:t>
            </a:r>
            <a:endParaRPr lang="cs-CZ" altLang="cs-CZ"/>
          </a:p>
        </p:txBody>
      </p:sp>
      <p:sp>
        <p:nvSpPr>
          <p:cNvPr id="39939" name="Zástupný obsah 2">
            <a:extLst>
              <a:ext uri="{FF2B5EF4-FFF2-40B4-BE49-F238E27FC236}">
                <a16:creationId xmlns:a16="http://schemas.microsoft.com/office/drawing/2014/main" id="{AB8C3CAA-53B4-405C-129F-FF07DAB2E2A2}"/>
              </a:ext>
            </a:extLst>
          </p:cNvPr>
          <p:cNvSpPr>
            <a:spLocks noGrp="1" noChangeArrowheads="1"/>
          </p:cNvSpPr>
          <p:nvPr>
            <p:ph idx="1"/>
          </p:nvPr>
        </p:nvSpPr>
        <p:spPr>
          <a:xfrm>
            <a:off x="372862" y="1873188"/>
            <a:ext cx="10187188" cy="4795900"/>
          </a:xfrm>
        </p:spPr>
        <p:txBody>
          <a:bodyPr/>
          <a:lstStyle/>
          <a:p>
            <a:r>
              <a:rPr lang="cs-CZ" altLang="cs-CZ" sz="3200" b="0" dirty="0">
                <a:latin typeface="Arial Narrow" panose="020B0606020202030204" pitchFamily="34" charset="0"/>
              </a:rPr>
              <a:t>Pracují jen velmi nahodile</a:t>
            </a:r>
          </a:p>
          <a:p>
            <a:r>
              <a:rPr lang="cs-CZ" altLang="cs-CZ" sz="3200" b="0" dirty="0">
                <a:latin typeface="Arial Narrow" panose="020B0606020202030204" pitchFamily="34" charset="0"/>
              </a:rPr>
              <a:t>Vypomáhají bezplatně</a:t>
            </a:r>
          </a:p>
          <a:p>
            <a:r>
              <a:rPr lang="cs-CZ" altLang="cs-CZ" sz="3200" b="0" dirty="0">
                <a:latin typeface="Arial Narrow" panose="020B0606020202030204" pitchFamily="34" charset="0"/>
              </a:rPr>
              <a:t>Pracují v rámci programu resocializace / pracovní rehabilitace (po odvykací léčbě apod.)</a:t>
            </a:r>
          </a:p>
          <a:p>
            <a:r>
              <a:rPr lang="cs-CZ" altLang="cs-CZ" sz="3200" b="0" dirty="0">
                <a:latin typeface="Arial Narrow" panose="020B0606020202030204" pitchFamily="34" charset="0"/>
              </a:rPr>
              <a:t>Práci skutečně nehledají (tuláci, bezdomovci, mobilní  squatteři…)</a:t>
            </a:r>
          </a:p>
          <a:p>
            <a:r>
              <a:rPr lang="cs-CZ" altLang="cs-CZ" sz="3200" b="0" dirty="0">
                <a:latin typeface="Arial Narrow" panose="020B0606020202030204" pitchFamily="34" charset="0"/>
              </a:rPr>
              <a:t>Vykonávají určitou činnost ve výkonu trestu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828CA4E-EB93-D71C-67A6-8CBEE8D282B4}"/>
              </a:ext>
            </a:extLst>
          </p:cNvPr>
          <p:cNvSpPr>
            <a:spLocks noGrp="1" noChangeArrowheads="1"/>
          </p:cNvSpPr>
          <p:nvPr>
            <p:ph type="title"/>
          </p:nvPr>
        </p:nvSpPr>
        <p:spPr>
          <a:xfrm>
            <a:off x="1065320" y="152400"/>
            <a:ext cx="9221680" cy="1219200"/>
          </a:xfrm>
        </p:spPr>
        <p:txBody>
          <a:bodyPr>
            <a:normAutofit fontScale="90000"/>
          </a:bodyPr>
          <a:lstStyle/>
          <a:p>
            <a:pPr algn="ctr" eaLnBrk="1" hangingPunct="1"/>
            <a:r>
              <a:rPr lang="cs-CZ" altLang="cs-CZ" sz="4400" dirty="0">
                <a:latin typeface="Arial Narrow" panose="020B0606020202030204" pitchFamily="34" charset="0"/>
              </a:rPr>
              <a:t>Sekundární právo EU o odstranění bariér pracovní migrace – čl. 45 SFEU</a:t>
            </a:r>
          </a:p>
        </p:txBody>
      </p:sp>
      <p:sp>
        <p:nvSpPr>
          <p:cNvPr id="32771" name="Rectangle 3">
            <a:extLst>
              <a:ext uri="{FF2B5EF4-FFF2-40B4-BE49-F238E27FC236}">
                <a16:creationId xmlns:a16="http://schemas.microsoft.com/office/drawing/2014/main" id="{B3AB90B3-284D-F840-1700-F1E406330D13}"/>
              </a:ext>
            </a:extLst>
          </p:cNvPr>
          <p:cNvSpPr>
            <a:spLocks noGrp="1" noChangeArrowheads="1"/>
          </p:cNvSpPr>
          <p:nvPr>
            <p:ph type="body" idx="1"/>
          </p:nvPr>
        </p:nvSpPr>
        <p:spPr>
          <a:xfrm>
            <a:off x="346230" y="1890944"/>
            <a:ext cx="10014012" cy="4922606"/>
          </a:xfrm>
        </p:spPr>
        <p:txBody>
          <a:bodyPr/>
          <a:lstStyle/>
          <a:p>
            <a:pPr eaLnBrk="1" hangingPunct="1">
              <a:lnSpc>
                <a:spcPct val="90000"/>
              </a:lnSpc>
              <a:buClr>
                <a:srgbClr val="0000FF"/>
              </a:buClr>
              <a:buFont typeface="Wingdings" panose="05000000000000000000" pitchFamily="2" charset="2"/>
              <a:buChar char="§"/>
              <a:defRPr/>
            </a:pPr>
            <a:r>
              <a:rPr lang="cs-CZ" altLang="cs-CZ" sz="2800" b="1" dirty="0">
                <a:latin typeface="Arial Narrow" panose="020B0606020202030204" pitchFamily="34" charset="0"/>
              </a:rPr>
              <a:t>Nařízení</a:t>
            </a:r>
            <a:r>
              <a:rPr lang="cs-CZ" altLang="cs-CZ" sz="2800" dirty="0">
                <a:latin typeface="Arial Narrow" panose="020B0606020202030204" pitchFamily="34" charset="0"/>
              </a:rPr>
              <a:t> 1612/68/EHS o volném pohybu pracovníků v rámci EU (nově nahrazeno </a:t>
            </a:r>
            <a:r>
              <a:rPr lang="cs-CZ" altLang="cs-CZ" sz="2800" dirty="0">
                <a:highlight>
                  <a:srgbClr val="FFFF00"/>
                </a:highlight>
                <a:latin typeface="Arial Narrow" panose="020B0606020202030204" pitchFamily="34" charset="0"/>
              </a:rPr>
              <a:t>nařízením </a:t>
            </a:r>
            <a:r>
              <a:rPr lang="cs-CZ" altLang="cs-CZ" sz="2800" b="1" dirty="0">
                <a:highlight>
                  <a:srgbClr val="FFFF00"/>
                </a:highlight>
                <a:latin typeface="Arial Narrow" panose="020B0606020202030204" pitchFamily="34" charset="0"/>
              </a:rPr>
              <a:t>492/2011/EU</a:t>
            </a:r>
            <a:r>
              <a:rPr lang="cs-CZ" altLang="cs-CZ" sz="2800" dirty="0">
                <a:highlight>
                  <a:srgbClr val="FFFF00"/>
                </a:highlight>
                <a:latin typeface="Arial Narrow" panose="020B0606020202030204" pitchFamily="34" charset="0"/>
              </a:rPr>
              <a:t> z dubna 2011</a:t>
            </a:r>
            <a:r>
              <a:rPr lang="cs-CZ" altLang="cs-CZ" sz="2800" dirty="0">
                <a:latin typeface="Arial Narrow" panose="020B0606020202030204" pitchFamily="34" charset="0"/>
              </a:rPr>
              <a:t>)</a:t>
            </a:r>
          </a:p>
          <a:p>
            <a:pPr eaLnBrk="1" hangingPunct="1">
              <a:lnSpc>
                <a:spcPct val="90000"/>
              </a:lnSpc>
              <a:buClr>
                <a:srgbClr val="0000FF"/>
              </a:buClr>
              <a:buFont typeface="Wingdings" panose="05000000000000000000" pitchFamily="2" charset="2"/>
              <a:buChar char="§"/>
              <a:defRPr/>
            </a:pPr>
            <a:r>
              <a:rPr lang="cs-CZ" altLang="cs-CZ" b="1" dirty="0">
                <a:latin typeface="Arial Narrow" panose="020B0606020202030204" pitchFamily="34" charset="0"/>
              </a:rPr>
              <a:t>Provádí čl. 45 SFEU</a:t>
            </a:r>
            <a:r>
              <a:rPr lang="cs-CZ" altLang="cs-CZ" dirty="0">
                <a:latin typeface="Arial Narrow" panose="020B0606020202030204" pitchFamily="34" charset="0"/>
              </a:rPr>
              <a:t> a dopadá </a:t>
            </a:r>
            <a:r>
              <a:rPr lang="cs-CZ" altLang="cs-CZ" u="sng" dirty="0">
                <a:latin typeface="Arial Narrow" panose="020B0606020202030204" pitchFamily="34" charset="0"/>
              </a:rPr>
              <a:t>pouze</a:t>
            </a:r>
            <a:r>
              <a:rPr lang="cs-CZ" altLang="cs-CZ" dirty="0">
                <a:latin typeface="Arial Narrow" panose="020B0606020202030204" pitchFamily="34" charset="0"/>
              </a:rPr>
              <a:t> na </a:t>
            </a:r>
            <a:r>
              <a:rPr lang="cs-CZ" altLang="cs-CZ" b="1" dirty="0">
                <a:latin typeface="Arial Narrow" panose="020B0606020202030204" pitchFamily="34" charset="0"/>
              </a:rPr>
              <a:t>pracovníky a jejich rodinné příslušníky</a:t>
            </a:r>
            <a:r>
              <a:rPr lang="cs-CZ" altLang="cs-CZ" dirty="0">
                <a:latin typeface="Arial Narrow" panose="020B0606020202030204" pitchFamily="34" charset="0"/>
              </a:rPr>
              <a:t>, jimž zajišťuje rovné zacházení v hostitelském čl. státě (ne-diskriminace!)</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volnost zaměstnání v souladu s vnitrostátními předpisy</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zákaz národních opatření skrytě a nepřímo omezující zaměstnávání občanů jiných zemí EU</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rovnost vstupních podmínek a šancí</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nárok na členství v odborech, </a:t>
            </a:r>
            <a:r>
              <a:rPr lang="cs-CZ" altLang="cs-CZ" sz="2400" b="1" dirty="0">
                <a:highlight>
                  <a:srgbClr val="FFFF00"/>
                </a:highlight>
                <a:latin typeface="Arial Narrow" panose="020B0606020202030204" pitchFamily="34" charset="0"/>
              </a:rPr>
              <a:t>na stejné sociální a daňové výhody, zajištění bydlení „jako domorodci“ </a:t>
            </a:r>
            <a:r>
              <a:rPr lang="cs-CZ" altLang="cs-CZ" sz="2400" dirty="0">
                <a:latin typeface="Arial Narrow" panose="020B0606020202030204" pitchFamily="34" charset="0"/>
              </a:rPr>
              <a:t>(srov. </a:t>
            </a:r>
            <a:r>
              <a:rPr lang="cs-CZ" altLang="cs-CZ" sz="2400" dirty="0" err="1">
                <a:latin typeface="Arial Narrow" panose="020B0606020202030204" pitchFamily="34" charset="0"/>
              </a:rPr>
              <a:t>nař</a:t>
            </a:r>
            <a:r>
              <a:rPr lang="cs-CZ" altLang="cs-CZ" sz="2400" dirty="0">
                <a:latin typeface="Arial Narrow" panose="020B0606020202030204" pitchFamily="34" charset="0"/>
              </a:rPr>
              <a:t>. 883/2004) a má v tom přednost před místními kolektivními smlouvami! </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obdobná práva partnera a vyživovaných příbuzných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477636E-5277-E518-116C-C02800102756}"/>
              </a:ext>
            </a:extLst>
          </p:cNvPr>
          <p:cNvSpPr>
            <a:spLocks noGrp="1" noChangeArrowheads="1"/>
          </p:cNvSpPr>
          <p:nvPr>
            <p:ph type="title"/>
          </p:nvPr>
        </p:nvSpPr>
        <p:spPr>
          <a:xfrm>
            <a:off x="949911" y="1"/>
            <a:ext cx="9467264" cy="1189607"/>
          </a:xfrm>
        </p:spPr>
        <p:txBody>
          <a:bodyPr/>
          <a:lstStyle/>
          <a:p>
            <a:pPr algn="ctr" eaLnBrk="1" hangingPunct="1"/>
            <a:r>
              <a:rPr lang="cs-CZ" altLang="cs-CZ" sz="3800" dirty="0">
                <a:latin typeface="Arial Narrow" panose="020B0606020202030204" pitchFamily="34" charset="0"/>
              </a:rPr>
              <a:t>SDEU a zákaz diskriminace </a:t>
            </a:r>
            <a:br>
              <a:rPr lang="cs-CZ" altLang="cs-CZ" sz="3800" dirty="0">
                <a:latin typeface="Arial Narrow" panose="020B0606020202030204" pitchFamily="34" charset="0"/>
              </a:rPr>
            </a:br>
            <a:r>
              <a:rPr lang="cs-CZ" altLang="cs-CZ" sz="3800" dirty="0">
                <a:latin typeface="Arial Narrow" panose="020B0606020202030204" pitchFamily="34" charset="0"/>
              </a:rPr>
              <a:t>na základě země původu</a:t>
            </a:r>
            <a:endParaRPr lang="en-US" altLang="cs-CZ" dirty="0">
              <a:latin typeface="Arial Narrow" panose="020B0606020202030204" pitchFamily="34" charset="0"/>
            </a:endParaRPr>
          </a:p>
        </p:txBody>
      </p:sp>
      <p:sp>
        <p:nvSpPr>
          <p:cNvPr id="41987" name="Rectangle 3">
            <a:extLst>
              <a:ext uri="{FF2B5EF4-FFF2-40B4-BE49-F238E27FC236}">
                <a16:creationId xmlns:a16="http://schemas.microsoft.com/office/drawing/2014/main" id="{E620A6E7-4C09-C074-F0A1-3057569ECDCD}"/>
              </a:ext>
            </a:extLst>
          </p:cNvPr>
          <p:cNvSpPr>
            <a:spLocks noGrp="1" noChangeArrowheads="1"/>
          </p:cNvSpPr>
          <p:nvPr>
            <p:ph type="body" idx="1"/>
          </p:nvPr>
        </p:nvSpPr>
        <p:spPr>
          <a:xfrm>
            <a:off x="381741" y="1600200"/>
            <a:ext cx="9650026" cy="5068888"/>
          </a:xfrm>
        </p:spPr>
        <p:txBody>
          <a:bodyPr>
            <a:normAutofit fontScale="85000" lnSpcReduction="10000"/>
          </a:bodyPr>
          <a:lstStyle/>
          <a:p>
            <a:pPr eaLnBrk="1" hangingPunct="1">
              <a:lnSpc>
                <a:spcPct val="80000"/>
              </a:lnSpc>
            </a:pPr>
            <a:r>
              <a:rPr lang="cs-CZ" altLang="cs-CZ" sz="3200" dirty="0">
                <a:latin typeface="Arial Narrow" panose="020B0606020202030204" pitchFamily="34" charset="0"/>
              </a:rPr>
              <a:t>C-36/74 </a:t>
            </a:r>
            <a:r>
              <a:rPr lang="cs-CZ" altLang="cs-CZ" sz="3200" dirty="0" err="1">
                <a:latin typeface="Arial Narrow" panose="020B0606020202030204" pitchFamily="34" charset="0"/>
              </a:rPr>
              <a:t>Walrawe</a:t>
            </a:r>
            <a:r>
              <a:rPr lang="cs-CZ" altLang="cs-CZ" sz="3200" dirty="0">
                <a:latin typeface="Arial Narrow" panose="020B0606020202030204" pitchFamily="34" charset="0"/>
              </a:rPr>
              <a:t> a Koch (1974) </a:t>
            </a:r>
            <a:r>
              <a:rPr lang="cs-CZ" altLang="cs-CZ" sz="3200" b="0" dirty="0">
                <a:latin typeface="Arial Narrow" panose="020B0606020202030204" pitchFamily="34" charset="0"/>
              </a:rPr>
              <a:t>Diskriminace na základě státní příslušnosti je zakázána nejen u zaměstnavatelů veřejného sektoru, ale ve všech zaměstnáních (i kdyby tak byly sjednány dohody sociálních partnerů, schválena pravidla asociace). </a:t>
            </a:r>
          </a:p>
          <a:p>
            <a:pPr eaLnBrk="1" hangingPunct="1">
              <a:lnSpc>
                <a:spcPct val="80000"/>
              </a:lnSpc>
            </a:pPr>
            <a:endParaRPr lang="cs-CZ" altLang="cs-CZ" sz="1300" dirty="0">
              <a:latin typeface="Arial Narrow" panose="020B0606020202030204" pitchFamily="34" charset="0"/>
            </a:endParaRPr>
          </a:p>
          <a:p>
            <a:pPr eaLnBrk="1" hangingPunct="1">
              <a:lnSpc>
                <a:spcPct val="80000"/>
              </a:lnSpc>
            </a:pPr>
            <a:r>
              <a:rPr lang="cs-CZ" altLang="cs-CZ" sz="3200" dirty="0">
                <a:latin typeface="Arial Narrow" panose="020B0606020202030204" pitchFamily="34" charset="0"/>
              </a:rPr>
              <a:t>C-32/75 </a:t>
            </a:r>
            <a:r>
              <a:rPr lang="cs-CZ" altLang="cs-CZ" sz="3200" dirty="0" err="1">
                <a:latin typeface="Arial Narrow" panose="020B0606020202030204" pitchFamily="34" charset="0"/>
              </a:rPr>
              <a:t>Cristini</a:t>
            </a:r>
            <a:r>
              <a:rPr lang="cs-CZ" altLang="cs-CZ" sz="3200" dirty="0">
                <a:latin typeface="Arial Narrow" panose="020B0606020202030204" pitchFamily="34" charset="0"/>
              </a:rPr>
              <a:t> (</a:t>
            </a:r>
            <a:r>
              <a:rPr lang="cs-CZ" altLang="cs-CZ" sz="3200" dirty="0" err="1">
                <a:latin typeface="Arial Narrow" panose="020B0606020202030204" pitchFamily="34" charset="0"/>
              </a:rPr>
              <a:t>Fiorini</a:t>
            </a:r>
            <a:r>
              <a:rPr lang="cs-CZ" altLang="cs-CZ" sz="3200" dirty="0">
                <a:latin typeface="Arial Narrow" panose="020B0606020202030204" pitchFamily="34" charset="0"/>
              </a:rPr>
              <a:t>) (1975) </a:t>
            </a:r>
            <a:r>
              <a:rPr lang="cs-CZ" altLang="cs-CZ" sz="3200" b="0" dirty="0">
                <a:latin typeface="Arial Narrow" panose="020B0606020202030204" pitchFamily="34" charset="0"/>
              </a:rPr>
              <a:t>Dávky by měly být poskytovány bez diskriminace – např. italská vdova po italském zaměstnanci francouzské SNCF má také právo na dopravu po francouzské železnici.</a:t>
            </a:r>
          </a:p>
          <a:p>
            <a:pPr eaLnBrk="1" hangingPunct="1">
              <a:lnSpc>
                <a:spcPct val="80000"/>
              </a:lnSpc>
            </a:pPr>
            <a:endParaRPr lang="cs-CZ" altLang="cs-CZ" sz="1300" dirty="0">
              <a:latin typeface="Arial Narrow" panose="020B0606020202030204" pitchFamily="34" charset="0"/>
            </a:endParaRPr>
          </a:p>
          <a:p>
            <a:pPr eaLnBrk="1" hangingPunct="1">
              <a:lnSpc>
                <a:spcPct val="80000"/>
              </a:lnSpc>
            </a:pPr>
            <a:r>
              <a:rPr lang="cs-CZ" altLang="cs-CZ" sz="3200" dirty="0">
                <a:latin typeface="Arial Narrow" panose="020B0606020202030204" pitchFamily="34" charset="0"/>
              </a:rPr>
              <a:t>C-65/81 </a:t>
            </a:r>
            <a:r>
              <a:rPr lang="cs-CZ" altLang="cs-CZ" sz="3200" dirty="0" err="1">
                <a:latin typeface="Arial Narrow" panose="020B0606020202030204" pitchFamily="34" charset="0"/>
              </a:rPr>
              <a:t>Reina</a:t>
            </a:r>
            <a:r>
              <a:rPr lang="cs-CZ" altLang="cs-CZ" sz="3200" dirty="0">
                <a:latin typeface="Arial Narrow" panose="020B0606020202030204" pitchFamily="34" charset="0"/>
              </a:rPr>
              <a:t> (1982) </a:t>
            </a:r>
            <a:r>
              <a:rPr lang="cs-CZ" altLang="cs-CZ" sz="3200" b="0" dirty="0">
                <a:latin typeface="Arial Narrow" panose="020B0606020202030204" pitchFamily="34" charset="0"/>
              </a:rPr>
              <a:t>Bezúročné půjčky pro novorozence nemohou být vyhrazeny jen německým občanům. </a:t>
            </a:r>
          </a:p>
          <a:p>
            <a:pPr eaLnBrk="1" hangingPunct="1">
              <a:lnSpc>
                <a:spcPct val="80000"/>
              </a:lnSpc>
            </a:pPr>
            <a:endParaRPr lang="cs-CZ" altLang="cs-CZ" sz="1100" dirty="0">
              <a:latin typeface="Arial Narrow" panose="020B0606020202030204" pitchFamily="34" charset="0"/>
            </a:endParaRPr>
          </a:p>
          <a:p>
            <a:pPr eaLnBrk="1" hangingPunct="1">
              <a:lnSpc>
                <a:spcPct val="80000"/>
              </a:lnSpc>
            </a:pPr>
            <a:r>
              <a:rPr lang="cs-CZ" altLang="cs-CZ" sz="3200" dirty="0">
                <a:latin typeface="Arial Narrow" panose="020B0606020202030204" pitchFamily="34" charset="0"/>
              </a:rPr>
              <a:t>C-24/86 </a:t>
            </a:r>
            <a:r>
              <a:rPr lang="cs-CZ" altLang="cs-CZ" sz="3200" dirty="0" err="1">
                <a:latin typeface="Arial Narrow" panose="020B0606020202030204" pitchFamily="34" charset="0"/>
              </a:rPr>
              <a:t>Blaizot</a:t>
            </a:r>
            <a:r>
              <a:rPr lang="cs-CZ" altLang="cs-CZ" sz="3200" dirty="0">
                <a:latin typeface="Arial Narrow" panose="020B0606020202030204" pitchFamily="34" charset="0"/>
              </a:rPr>
              <a:t> (1988) </a:t>
            </a:r>
            <a:r>
              <a:rPr lang="cs-CZ" altLang="cs-CZ" sz="3200" b="0" dirty="0">
                <a:latin typeface="Arial Narrow" panose="020B0606020202030204" pitchFamily="34" charset="0"/>
              </a:rPr>
              <a:t>Přístup ke vzdělávání, musí být rovný a bez omezení pro všechny občany EU, pokud je jeho odborné vzdělání vedoucí k budoucímu zaměstnání či samostatné výdělečné činnosti. Vzdělání jako „koníček“ není zahrnuto do této svobody EU.</a:t>
            </a:r>
            <a:br>
              <a:rPr lang="cs-CZ" altLang="cs-CZ" b="0" dirty="0">
                <a:latin typeface="Arial Narrow" panose="020B0606020202030204" pitchFamily="34" charset="0"/>
              </a:rPr>
            </a:br>
            <a:endParaRPr lang="en-US" altLang="cs-CZ" b="0" dirty="0">
              <a:latin typeface="Arial Narrow" panose="020B0606020202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a:extLst>
              <a:ext uri="{FF2B5EF4-FFF2-40B4-BE49-F238E27FC236}">
                <a16:creationId xmlns:a16="http://schemas.microsoft.com/office/drawing/2014/main" id="{6587C893-0B60-E675-F98C-C156E1C63226}"/>
              </a:ext>
            </a:extLst>
          </p:cNvPr>
          <p:cNvSpPr>
            <a:spLocks noGrp="1" noChangeArrowheads="1"/>
          </p:cNvSpPr>
          <p:nvPr>
            <p:ph type="title"/>
          </p:nvPr>
        </p:nvSpPr>
        <p:spPr>
          <a:xfrm>
            <a:off x="647699" y="230820"/>
            <a:ext cx="10706099" cy="1225118"/>
          </a:xfrm>
        </p:spPr>
        <p:txBody>
          <a:bodyPr>
            <a:normAutofit/>
          </a:bodyPr>
          <a:lstStyle/>
          <a:p>
            <a:pPr algn="ctr"/>
            <a:r>
              <a:rPr lang="cs-CZ" altLang="cs-CZ" sz="4400" dirty="0">
                <a:latin typeface="Arial Narrow" panose="020B0606020202030204" pitchFamily="34" charset="0"/>
              </a:rPr>
              <a:t>SDEU a zákaz diskriminace </a:t>
            </a:r>
            <a:br>
              <a:rPr lang="cs-CZ" altLang="cs-CZ" sz="4400" dirty="0">
                <a:latin typeface="Arial Narrow" panose="020B0606020202030204" pitchFamily="34" charset="0"/>
              </a:rPr>
            </a:br>
            <a:r>
              <a:rPr lang="cs-CZ" altLang="cs-CZ" sz="4400" dirty="0">
                <a:latin typeface="Arial Narrow" panose="020B0606020202030204" pitchFamily="34" charset="0"/>
              </a:rPr>
              <a:t>na základě země původu</a:t>
            </a:r>
            <a:endParaRPr lang="cs-CZ" altLang="cs-CZ" dirty="0"/>
          </a:p>
        </p:txBody>
      </p:sp>
      <p:sp>
        <p:nvSpPr>
          <p:cNvPr id="43011" name="Zástupný symbol pro obsah 2">
            <a:extLst>
              <a:ext uri="{FF2B5EF4-FFF2-40B4-BE49-F238E27FC236}">
                <a16:creationId xmlns:a16="http://schemas.microsoft.com/office/drawing/2014/main" id="{E3954DA0-EBEA-34E1-26D9-1EA8DA86B193}"/>
              </a:ext>
            </a:extLst>
          </p:cNvPr>
          <p:cNvSpPr>
            <a:spLocks noGrp="1" noChangeArrowheads="1"/>
          </p:cNvSpPr>
          <p:nvPr>
            <p:ph idx="1"/>
          </p:nvPr>
        </p:nvSpPr>
        <p:spPr>
          <a:xfrm>
            <a:off x="399495" y="1600200"/>
            <a:ext cx="10160555" cy="5257800"/>
          </a:xfrm>
        </p:spPr>
        <p:txBody>
          <a:bodyPr>
            <a:normAutofit/>
          </a:bodyPr>
          <a:lstStyle/>
          <a:p>
            <a:pPr eaLnBrk="1" hangingPunct="1">
              <a:lnSpc>
                <a:spcPct val="80000"/>
              </a:lnSpc>
            </a:pPr>
            <a:r>
              <a:rPr lang="cs-CZ" altLang="cs-CZ" sz="2800" dirty="0">
                <a:latin typeface="Arial Narrow" panose="020B0606020202030204" pitchFamily="34" charset="0"/>
              </a:rPr>
              <a:t>C-419/92 Scholz (1994) </a:t>
            </a:r>
            <a:r>
              <a:rPr lang="cs-CZ" altLang="cs-CZ" sz="2800" b="0" dirty="0">
                <a:latin typeface="Arial Narrow" panose="020B0606020202030204" pitchFamily="34" charset="0"/>
              </a:rPr>
              <a:t>Výběr zaměstnanců pro restauraci univerzity nemůže preferovat ty žadatele, kteří mohou prokázat předchozí zaměstnání ve veřejné službě v tomtéž členském státě.</a:t>
            </a:r>
          </a:p>
          <a:p>
            <a:pPr eaLnBrk="1" hangingPunct="1">
              <a:lnSpc>
                <a:spcPct val="80000"/>
              </a:lnSpc>
            </a:pPr>
            <a:r>
              <a:rPr lang="cs-CZ" altLang="cs-CZ" sz="2800" dirty="0">
                <a:latin typeface="Arial Narrow" panose="020B0606020202030204" pitchFamily="34" charset="0"/>
              </a:rPr>
              <a:t>C-281/98 </a:t>
            </a:r>
            <a:r>
              <a:rPr lang="cs-CZ" altLang="cs-CZ" sz="2800" dirty="0" err="1">
                <a:latin typeface="Arial Narrow" panose="020B0606020202030204" pitchFamily="34" charset="0"/>
              </a:rPr>
              <a:t>Angonese</a:t>
            </a:r>
            <a:r>
              <a:rPr lang="cs-CZ" altLang="cs-CZ" sz="2800" dirty="0">
                <a:latin typeface="Arial Narrow" panose="020B0606020202030204" pitchFamily="34" charset="0"/>
              </a:rPr>
              <a:t> (2000) </a:t>
            </a:r>
            <a:r>
              <a:rPr lang="cs-CZ" altLang="cs-CZ" sz="2800" b="0" dirty="0">
                <a:latin typeface="Arial Narrow" panose="020B0606020202030204" pitchFamily="34" charset="0"/>
              </a:rPr>
              <a:t>zaměstnání u spořitelny (zcela soukromé) podléhalo nepřiměřeně aplikovaným jazykovým požadavkům (certifikát pouze z </a:t>
            </a:r>
            <a:r>
              <a:rPr lang="cs-CZ" altLang="cs-CZ" sz="2800" b="0" dirty="0" err="1">
                <a:latin typeface="Arial Narrow" panose="020B0606020202030204" pitchFamily="34" charset="0"/>
              </a:rPr>
              <a:t>Bolzana</a:t>
            </a:r>
            <a:r>
              <a:rPr lang="cs-CZ" altLang="cs-CZ" sz="2800" b="0" dirty="0">
                <a:latin typeface="Arial Narrow" panose="020B0606020202030204" pitchFamily="34" charset="0"/>
              </a:rPr>
              <a:t>) – podle SD platí „zákaz diskriminace na základě státní příslušnosti… i pro soukromé osoby…“ nediskriminační ustanovení Smluv mají v pracovně-právních vztazích horizontální přímý účinek, nemusí jít o opatření veřejné moci ani plošně regulatorní opatření asociací a komor apod.</a:t>
            </a:r>
          </a:p>
          <a:p>
            <a:pPr eaLnBrk="1" hangingPunct="1">
              <a:lnSpc>
                <a:spcPct val="80000"/>
              </a:lnSpc>
            </a:pPr>
            <a:r>
              <a:rPr lang="cs-CZ" altLang="cs-CZ" sz="2800" dirty="0">
                <a:latin typeface="Arial Narrow" panose="020B0606020202030204" pitchFamily="34" charset="0"/>
              </a:rPr>
              <a:t>C-386/02 </a:t>
            </a:r>
            <a:r>
              <a:rPr lang="cs-CZ" altLang="cs-CZ" sz="2800" dirty="0" err="1">
                <a:latin typeface="Arial Narrow" panose="020B0606020202030204" pitchFamily="34" charset="0"/>
              </a:rPr>
              <a:t>Baldinger</a:t>
            </a:r>
            <a:r>
              <a:rPr lang="cs-CZ" altLang="cs-CZ" sz="2800" dirty="0">
                <a:latin typeface="Arial Narrow" panose="020B0606020202030204" pitchFamily="34" charset="0"/>
              </a:rPr>
              <a:t> (2004) </a:t>
            </a:r>
            <a:r>
              <a:rPr lang="cs-CZ" altLang="cs-CZ" sz="2800" b="0" dirty="0">
                <a:latin typeface="Arial Narrow" panose="020B0606020202030204" pitchFamily="34" charset="0"/>
              </a:rPr>
              <a:t>Bonus pro bývalé rakouské válečné zajatce není sociální příplatek vztahující se k odborné činnosti, ale náhradou těm, kdo trpěli pro danou zemi.</a:t>
            </a:r>
          </a:p>
          <a:p>
            <a:pPr marL="0" indent="0" eaLnBrk="1" hangingPunct="1">
              <a:lnSpc>
                <a:spcPct val="80000"/>
              </a:lnSpc>
              <a:buNone/>
            </a:pPr>
            <a:endParaRPr lang="en-US" altLang="cs-CZ" dirty="0">
              <a:latin typeface="Arial Narrow" panose="020B0606020202030204" pitchFamily="34" charset="0"/>
            </a:endParaRPr>
          </a:p>
          <a:p>
            <a:endParaRPr lang="cs-CZ" alt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989F0B5-760A-EFD0-2F36-00B4B62E3987}"/>
              </a:ext>
            </a:extLst>
          </p:cNvPr>
          <p:cNvSpPr>
            <a:spLocks noGrp="1" noChangeArrowheads="1"/>
          </p:cNvSpPr>
          <p:nvPr>
            <p:ph type="title"/>
          </p:nvPr>
        </p:nvSpPr>
        <p:spPr>
          <a:xfrm>
            <a:off x="772357" y="152400"/>
            <a:ext cx="8930443" cy="1219200"/>
          </a:xfrm>
        </p:spPr>
        <p:txBody>
          <a:bodyPr>
            <a:normAutofit/>
          </a:bodyPr>
          <a:lstStyle/>
          <a:p>
            <a:pPr algn="ctr" eaLnBrk="1" hangingPunct="1"/>
            <a:r>
              <a:rPr lang="cs-CZ" altLang="cs-CZ" sz="4400" dirty="0">
                <a:latin typeface="Arial Narrow" panose="020B0606020202030204" pitchFamily="34" charset="0"/>
              </a:rPr>
              <a:t>Sekundární právo EU a možnost zůstat v zemi práce / jiné čl. zemi</a:t>
            </a:r>
          </a:p>
        </p:txBody>
      </p:sp>
      <p:sp>
        <p:nvSpPr>
          <p:cNvPr id="35843" name="Rectangle 3">
            <a:extLst>
              <a:ext uri="{FF2B5EF4-FFF2-40B4-BE49-F238E27FC236}">
                <a16:creationId xmlns:a16="http://schemas.microsoft.com/office/drawing/2014/main" id="{9D67A18D-3FAD-4D8E-3F59-A5805439C39B}"/>
              </a:ext>
            </a:extLst>
          </p:cNvPr>
          <p:cNvSpPr>
            <a:spLocks noGrp="1" noChangeArrowheads="1"/>
          </p:cNvSpPr>
          <p:nvPr>
            <p:ph type="body" idx="1"/>
          </p:nvPr>
        </p:nvSpPr>
        <p:spPr>
          <a:xfrm>
            <a:off x="372862" y="1676400"/>
            <a:ext cx="10066538" cy="4895850"/>
          </a:xfrm>
        </p:spPr>
        <p:txBody>
          <a:bodyPr/>
          <a:lstStyle/>
          <a:p>
            <a:pPr eaLnBrk="1" hangingPunct="1">
              <a:lnSpc>
                <a:spcPct val="90000"/>
              </a:lnSpc>
              <a:buClr>
                <a:srgbClr val="0000FF"/>
              </a:buClr>
              <a:buFont typeface="Wingdings" panose="05000000000000000000" pitchFamily="2" charset="2"/>
              <a:buChar char="§"/>
              <a:defRPr/>
            </a:pPr>
            <a:r>
              <a:rPr lang="cs-CZ" altLang="cs-CZ" sz="2800" dirty="0">
                <a:latin typeface="Arial Narrow" panose="020B0606020202030204" pitchFamily="34" charset="0"/>
              </a:rPr>
              <a:t>Původně</a:t>
            </a:r>
            <a:r>
              <a:rPr lang="cs-CZ" altLang="cs-CZ" sz="2800" b="1" dirty="0">
                <a:latin typeface="Arial Narrow" panose="020B0606020202030204" pitchFamily="34" charset="0"/>
              </a:rPr>
              <a:t> nařízení Komise EHS 1251/70</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upravovalo podmínky trvalého pobytu </a:t>
            </a:r>
            <a:r>
              <a:rPr lang="cs-CZ" altLang="cs-CZ" sz="2400" b="1" dirty="0">
                <a:latin typeface="Arial Narrow" panose="020B0606020202030204" pitchFamily="34" charset="0"/>
              </a:rPr>
              <a:t>v zemi práce </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pracoval v zemi alespoň 12 měsíců a nepřetržitě pobýval alespoň 3 roky a dosáhl důchodového věku</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pobýval v zemi nepřetržitě alespoň 2 roky a přestal v ní pracovat následkem trvalé pracovní neschopnosti</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pracoval a žil v zemi alespoň 3 roky, zachoval si v ní bydliště, i když začal pracovat v jiném členském státě</a:t>
            </a:r>
          </a:p>
          <a:p>
            <a:pPr eaLnBrk="1" hangingPunct="1">
              <a:lnSpc>
                <a:spcPct val="90000"/>
              </a:lnSpc>
              <a:buClr>
                <a:srgbClr val="0000FF"/>
              </a:buClr>
              <a:buFont typeface="Wingdings" panose="05000000000000000000" pitchFamily="2" charset="2"/>
              <a:buChar char="§"/>
              <a:defRPr/>
            </a:pPr>
            <a:r>
              <a:rPr lang="cs-CZ" altLang="cs-CZ" b="1" u="sng" dirty="0">
                <a:highlight>
                  <a:srgbClr val="FFFF00"/>
                </a:highlight>
                <a:latin typeface="Arial Narrow" panose="020B0606020202030204" pitchFamily="34" charset="0"/>
              </a:rPr>
              <a:t>Od května 2006 účinná klíčová směrnice ES č. 2004/38</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zjednodušení povolení pobytu v zemi pobytu (ohlášení) a po 5 letech legálního pobytu trvalý pobyt v této zemi </a:t>
            </a:r>
            <a:r>
              <a:rPr lang="cs-CZ" altLang="cs-CZ" sz="2400" b="1" dirty="0">
                <a:latin typeface="Arial Narrow" panose="020B0606020202030204" pitchFamily="34" charset="0"/>
              </a:rPr>
              <a:t>pro občany EU</a:t>
            </a:r>
          </a:p>
          <a:p>
            <a:pPr lvl="1" eaLnBrk="1" hangingPunct="1">
              <a:lnSpc>
                <a:spcPct val="90000"/>
              </a:lnSpc>
              <a:buClr>
                <a:srgbClr val="0000FF"/>
              </a:buClr>
              <a:buFont typeface="Wingdings" panose="05000000000000000000" pitchFamily="2" charset="2"/>
              <a:buChar char="§"/>
              <a:defRPr/>
            </a:pPr>
            <a:r>
              <a:rPr lang="cs-CZ" altLang="cs-CZ" sz="2400" dirty="0">
                <a:latin typeface="Arial Narrow" panose="020B0606020202030204" pitchFamily="34" charset="0"/>
              </a:rPr>
              <a:t>pro občany ČR od 1.5.2009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0E1BCBB2-C65C-12FB-FD33-3F692BDFB2BA}"/>
              </a:ext>
            </a:extLst>
          </p:cNvPr>
          <p:cNvSpPr>
            <a:spLocks noGrp="1" noChangeArrowheads="1"/>
          </p:cNvSpPr>
          <p:nvPr>
            <p:ph type="title"/>
          </p:nvPr>
        </p:nvSpPr>
        <p:spPr>
          <a:xfrm>
            <a:off x="905522" y="133351"/>
            <a:ext cx="9654528" cy="1135063"/>
          </a:xfrm>
        </p:spPr>
        <p:txBody>
          <a:bodyPr>
            <a:normAutofit fontScale="90000"/>
          </a:bodyPr>
          <a:lstStyle/>
          <a:p>
            <a:r>
              <a:rPr lang="cs-CZ" altLang="cs-CZ" sz="3200" dirty="0">
                <a:latin typeface="Arial Narrow" panose="020B0606020202030204" pitchFamily="34" charset="0"/>
              </a:rPr>
              <a:t>Směrnice 2004/38 o právu občanů Unie a jejich rodinných příslušníků </a:t>
            </a:r>
            <a:r>
              <a:rPr lang="cs-CZ" altLang="cs-CZ" sz="3200" b="1" dirty="0">
                <a:latin typeface="Arial Narrow" panose="020B0606020202030204" pitchFamily="34" charset="0"/>
              </a:rPr>
              <a:t>svobodně se pohybovat a pobývat na území členských států</a:t>
            </a:r>
          </a:p>
        </p:txBody>
      </p:sp>
      <p:sp>
        <p:nvSpPr>
          <p:cNvPr id="45059" name="Zástupný symbol pro obsah 2">
            <a:extLst>
              <a:ext uri="{FF2B5EF4-FFF2-40B4-BE49-F238E27FC236}">
                <a16:creationId xmlns:a16="http://schemas.microsoft.com/office/drawing/2014/main" id="{6732A96B-BD1A-552F-14ED-74C97E9ABC82}"/>
              </a:ext>
            </a:extLst>
          </p:cNvPr>
          <p:cNvSpPr>
            <a:spLocks noGrp="1" noChangeArrowheads="1"/>
          </p:cNvSpPr>
          <p:nvPr>
            <p:ph idx="1"/>
          </p:nvPr>
        </p:nvSpPr>
        <p:spPr>
          <a:xfrm>
            <a:off x="381740" y="1600201"/>
            <a:ext cx="10178310" cy="5141913"/>
          </a:xfrm>
        </p:spPr>
        <p:txBody>
          <a:bodyPr>
            <a:normAutofit/>
          </a:bodyPr>
          <a:lstStyle/>
          <a:p>
            <a:r>
              <a:rPr lang="cs-CZ" altLang="cs-CZ" sz="2600" dirty="0">
                <a:latin typeface="Arial Narrow" panose="020B0606020202030204" pitchFamily="34" charset="0"/>
              </a:rPr>
              <a:t>občané EU s platným průkazem totožnosti či pasem mohou:</a:t>
            </a:r>
          </a:p>
          <a:p>
            <a:r>
              <a:rPr lang="cs-CZ" altLang="cs-CZ" sz="2600" dirty="0">
                <a:latin typeface="Arial Narrow" panose="020B0606020202030204" pitchFamily="34" charset="0"/>
              </a:rPr>
              <a:t>stejně jako jejich rodinní příslušníci, ať se jedná o občany EU či nikoli, vstoupit do jiné země EU, aniž by potřebovali výjezdní či vstupní vízum, </a:t>
            </a:r>
          </a:p>
          <a:p>
            <a:r>
              <a:rPr lang="cs-CZ" altLang="cs-CZ" sz="2600" dirty="0">
                <a:latin typeface="Arial Narrow" panose="020B0606020202030204" pitchFamily="34" charset="0"/>
              </a:rPr>
              <a:t>žít až </a:t>
            </a:r>
            <a:r>
              <a:rPr lang="cs-CZ" altLang="cs-CZ" sz="2600" dirty="0">
                <a:highlight>
                  <a:srgbClr val="FFFF00"/>
                </a:highlight>
                <a:latin typeface="Arial Narrow" panose="020B0606020202030204" pitchFamily="34" charset="0"/>
              </a:rPr>
              <a:t>3 měsíce </a:t>
            </a:r>
            <a:r>
              <a:rPr lang="cs-CZ" altLang="cs-CZ" sz="2600" dirty="0">
                <a:latin typeface="Arial Narrow" panose="020B0606020202030204" pitchFamily="34" charset="0"/>
              </a:rPr>
              <a:t>bez jakýchkoli podmínek či formalit v jiné zemi EU, </a:t>
            </a:r>
          </a:p>
          <a:p>
            <a:r>
              <a:rPr lang="cs-CZ" altLang="cs-CZ" sz="2600" dirty="0">
                <a:latin typeface="Arial Narrow" panose="020B0606020202030204" pitchFamily="34" charset="0"/>
              </a:rPr>
              <a:t>žít za jistých podmínek v jiné zemi EU déle než 3 měsíce v závislosti na svém postavení v této hostitelské zemi. </a:t>
            </a:r>
          </a:p>
          <a:p>
            <a:pPr lvl="1"/>
            <a:r>
              <a:rPr lang="cs-CZ" altLang="cs-CZ" sz="2400" dirty="0">
                <a:latin typeface="Arial Narrow" panose="020B0606020202030204" pitchFamily="34" charset="0"/>
              </a:rPr>
              <a:t>Osoby zaměstnané či samostatně výdělečně činné nemusí žádné další podmínky splňovat. Studenti a jiné lidé nepracující za úplatu, jako jsou osoby v důchodu, musí mít pro sebe a svou rodinu dostatek prostředků, aby nebyli přítěží pro systém sociální podpory hostitelské země, a mít komplexní zdravotní pojištění, </a:t>
            </a:r>
          </a:p>
          <a:p>
            <a:endParaRPr lang="cs-CZ" alt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B2E7289D-9D3C-FE02-D077-8AC95849223B}"/>
              </a:ext>
            </a:extLst>
          </p:cNvPr>
          <p:cNvSpPr>
            <a:spLocks noGrp="1" noChangeArrowheads="1"/>
          </p:cNvSpPr>
          <p:nvPr>
            <p:ph type="title"/>
          </p:nvPr>
        </p:nvSpPr>
        <p:spPr/>
        <p:txBody>
          <a:bodyPr/>
          <a:lstStyle/>
          <a:p>
            <a:endParaRPr lang="cs-CZ" altLang="cs-CZ"/>
          </a:p>
        </p:txBody>
      </p:sp>
      <p:graphicFrame>
        <p:nvGraphicFramePr>
          <p:cNvPr id="9219" name="Zástupný symbol pro obsah 6">
            <a:extLst>
              <a:ext uri="{FF2B5EF4-FFF2-40B4-BE49-F238E27FC236}">
                <a16:creationId xmlns:a16="http://schemas.microsoft.com/office/drawing/2014/main" id="{30D00AB3-BD17-846E-F61D-3EAE7F8484EB}"/>
              </a:ext>
            </a:extLst>
          </p:cNvPr>
          <p:cNvGraphicFramePr>
            <a:graphicFrameLocks noGrp="1" noChangeAspect="1"/>
          </p:cNvGraphicFramePr>
          <p:nvPr>
            <p:ph idx="1"/>
          </p:nvPr>
        </p:nvGraphicFramePr>
        <p:xfrm>
          <a:off x="2438400" y="3689350"/>
          <a:ext cx="7772400" cy="350838"/>
        </p:xfrm>
        <a:graphic>
          <a:graphicData uri="http://schemas.openxmlformats.org/presentationml/2006/ole">
            <mc:AlternateContent xmlns:mc="http://schemas.openxmlformats.org/markup-compatibility/2006">
              <mc:Choice xmlns:v="urn:schemas-microsoft-com:vml" Requires="v">
                <p:oleObj name="Objekt prostředí balíčkovače" showAsIcon="1" r:id="rId2" imgW="14909800" imgH="673100" progId="Package">
                  <p:embed/>
                </p:oleObj>
              </mc:Choice>
              <mc:Fallback>
                <p:oleObj name="Objekt prostředí balíčkovače" showAsIcon="1" r:id="rId2" imgW="14909800" imgH="673100" progId="Package">
                  <p:embed/>
                  <p:pic>
                    <p:nvPicPr>
                      <p:cNvPr id="9219" name="Zástupný symbol pro obsah 6">
                        <a:extLst>
                          <a:ext uri="{FF2B5EF4-FFF2-40B4-BE49-F238E27FC236}">
                            <a16:creationId xmlns:a16="http://schemas.microsoft.com/office/drawing/2014/main" id="{30D00AB3-BD17-846E-F61D-3EAE7F8484EB}"/>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689350"/>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0" name="Obrázek 7">
            <a:extLst>
              <a:ext uri="{FF2B5EF4-FFF2-40B4-BE49-F238E27FC236}">
                <a16:creationId xmlns:a16="http://schemas.microsoft.com/office/drawing/2014/main" id="{4062C26A-347C-5B04-273E-C09DABC172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99" y="6350"/>
            <a:ext cx="105536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5" name="Rukopis 4">
                <a:extLst>
                  <a:ext uri="{FF2B5EF4-FFF2-40B4-BE49-F238E27FC236}">
                    <a16:creationId xmlns:a16="http://schemas.microsoft.com/office/drawing/2014/main" id="{E1FA49A6-E705-FCB4-6AC7-5DEDF6ADF772}"/>
                  </a:ext>
                </a:extLst>
              </p14:cNvPr>
              <p14:cNvContentPartPr/>
              <p14:nvPr/>
            </p14:nvContentPartPr>
            <p14:xfrm>
              <a:off x="2492746" y="2078931"/>
              <a:ext cx="2634120" cy="668880"/>
            </p14:xfrm>
          </p:contentPart>
        </mc:Choice>
        <mc:Fallback>
          <p:pic>
            <p:nvPicPr>
              <p:cNvPr id="5" name="Rukopis 4">
                <a:extLst>
                  <a:ext uri="{FF2B5EF4-FFF2-40B4-BE49-F238E27FC236}">
                    <a16:creationId xmlns:a16="http://schemas.microsoft.com/office/drawing/2014/main" id="{E1FA49A6-E705-FCB4-6AC7-5DEDF6ADF772}"/>
                  </a:ext>
                </a:extLst>
              </p:cNvPr>
              <p:cNvPicPr/>
              <p:nvPr/>
            </p:nvPicPr>
            <p:blipFill>
              <a:blip r:embed="rId6"/>
              <a:stretch>
                <a:fillRect/>
              </a:stretch>
            </p:blipFill>
            <p:spPr>
              <a:xfrm>
                <a:off x="2480866" y="2067051"/>
                <a:ext cx="265788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Rukopis 6">
                <a:extLst>
                  <a:ext uri="{FF2B5EF4-FFF2-40B4-BE49-F238E27FC236}">
                    <a16:creationId xmlns:a16="http://schemas.microsoft.com/office/drawing/2014/main" id="{B66AC7B6-7E07-EF88-26FD-806D3B055424}"/>
                  </a:ext>
                </a:extLst>
              </p14:cNvPr>
              <p14:cNvContentPartPr/>
              <p14:nvPr/>
            </p14:nvContentPartPr>
            <p14:xfrm>
              <a:off x="2121586" y="5291571"/>
              <a:ext cx="1713240" cy="1033200"/>
            </p14:xfrm>
          </p:contentPart>
        </mc:Choice>
        <mc:Fallback>
          <p:pic>
            <p:nvPicPr>
              <p:cNvPr id="7" name="Rukopis 6">
                <a:extLst>
                  <a:ext uri="{FF2B5EF4-FFF2-40B4-BE49-F238E27FC236}">
                    <a16:creationId xmlns:a16="http://schemas.microsoft.com/office/drawing/2014/main" id="{B66AC7B6-7E07-EF88-26FD-806D3B055424}"/>
                  </a:ext>
                </a:extLst>
              </p:cNvPr>
              <p:cNvPicPr/>
              <p:nvPr/>
            </p:nvPicPr>
            <p:blipFill>
              <a:blip r:embed="rId8"/>
              <a:stretch>
                <a:fillRect/>
              </a:stretch>
            </p:blipFill>
            <p:spPr>
              <a:xfrm>
                <a:off x="2109706" y="5279691"/>
                <a:ext cx="1737000" cy="1056960"/>
              </a:xfrm>
              <a:prstGeom prst="rect">
                <a:avLst/>
              </a:prstGeom>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a:extLst>
              <a:ext uri="{FF2B5EF4-FFF2-40B4-BE49-F238E27FC236}">
                <a16:creationId xmlns:a16="http://schemas.microsoft.com/office/drawing/2014/main" id="{B05DC971-E681-75C8-40A3-B5DD5909613C}"/>
              </a:ext>
            </a:extLst>
          </p:cNvPr>
          <p:cNvSpPr>
            <a:spLocks noGrp="1" noChangeArrowheads="1"/>
          </p:cNvSpPr>
          <p:nvPr>
            <p:ph type="title"/>
          </p:nvPr>
        </p:nvSpPr>
        <p:spPr>
          <a:xfrm>
            <a:off x="2438400" y="190500"/>
            <a:ext cx="7772400" cy="1143000"/>
          </a:xfrm>
        </p:spPr>
        <p:txBody>
          <a:bodyPr/>
          <a:lstStyle/>
          <a:p>
            <a:pPr algn="ctr"/>
            <a:r>
              <a:rPr lang="cs-CZ" altLang="cs-CZ">
                <a:latin typeface="Arial Narrow" panose="020B0606020202030204" pitchFamily="34" charset="0"/>
              </a:rPr>
              <a:t>Omezení při překračování hranic </a:t>
            </a:r>
            <a:br>
              <a:rPr lang="cs-CZ" altLang="cs-CZ">
                <a:latin typeface="Arial Narrow" panose="020B0606020202030204" pitchFamily="34" charset="0"/>
              </a:rPr>
            </a:br>
            <a:r>
              <a:rPr lang="cs-CZ" altLang="cs-CZ">
                <a:latin typeface="Arial Narrow" panose="020B0606020202030204" pitchFamily="34" charset="0"/>
              </a:rPr>
              <a:t>v „krizové době“</a:t>
            </a:r>
          </a:p>
        </p:txBody>
      </p:sp>
      <p:sp>
        <p:nvSpPr>
          <p:cNvPr id="46083" name="Zástupný obsah 2">
            <a:extLst>
              <a:ext uri="{FF2B5EF4-FFF2-40B4-BE49-F238E27FC236}">
                <a16:creationId xmlns:a16="http://schemas.microsoft.com/office/drawing/2014/main" id="{4BD5AC57-2439-2CA7-B5D3-BE05747FCD00}"/>
              </a:ext>
            </a:extLst>
          </p:cNvPr>
          <p:cNvSpPr>
            <a:spLocks noGrp="1" noChangeArrowheads="1"/>
          </p:cNvSpPr>
          <p:nvPr>
            <p:ph idx="1"/>
          </p:nvPr>
        </p:nvSpPr>
        <p:spPr>
          <a:xfrm>
            <a:off x="417250" y="1600201"/>
            <a:ext cx="9987379" cy="5141913"/>
          </a:xfrm>
        </p:spPr>
        <p:txBody>
          <a:bodyPr>
            <a:normAutofit/>
          </a:bodyPr>
          <a:lstStyle/>
          <a:p>
            <a:r>
              <a:rPr lang="de-DE" altLang="cs-CZ" sz="2600" dirty="0">
                <a:latin typeface="Arial Narrow" panose="020B0606020202030204" pitchFamily="34" charset="0"/>
              </a:rPr>
              <a:t>C-368/20 </a:t>
            </a:r>
            <a:r>
              <a:rPr lang="de-DE" altLang="cs-CZ" sz="2600" i="1" dirty="0">
                <a:latin typeface="Arial Narrow" panose="020B0606020202030204" pitchFamily="34" charset="0"/>
              </a:rPr>
              <a:t>Landespolizeidirektion Steiermark</a:t>
            </a:r>
            <a:r>
              <a:rPr lang="de-DE" altLang="cs-CZ" sz="2600" dirty="0">
                <a:latin typeface="Arial Narrow" panose="020B0606020202030204" pitchFamily="34" charset="0"/>
              </a:rPr>
              <a:t> a C-369/20 </a:t>
            </a:r>
            <a:r>
              <a:rPr lang="de-DE" altLang="cs-CZ" sz="2600" i="1" dirty="0">
                <a:latin typeface="Arial Narrow" panose="020B0606020202030204" pitchFamily="34" charset="0"/>
              </a:rPr>
              <a:t>Bezirkshauptmannschaft Leibnitz </a:t>
            </a:r>
            <a:r>
              <a:rPr lang="cs-CZ" altLang="cs-CZ" sz="2600" dirty="0">
                <a:latin typeface="Arial Narrow" panose="020B0606020202030204" pitchFamily="34" charset="0"/>
              </a:rPr>
              <a:t>(IV-2022)</a:t>
            </a:r>
          </a:p>
          <a:p>
            <a:r>
              <a:rPr lang="cs-CZ" altLang="cs-CZ" sz="2600" b="0" dirty="0">
                <a:latin typeface="Arial Narrow" panose="020B0606020202030204" pitchFamily="34" charset="0"/>
              </a:rPr>
              <a:t>Rakousko v souvislosti s migrační krizí znovu obnovilo kontroly na svých hranicích s Maďarskem a Slovinskem od poloviny září 2015. Tyto kontroly byly znovu zavedeny několikrát v letech 2016 a 2017 a opakovaně pak i v dalších letech. </a:t>
            </a:r>
          </a:p>
          <a:p>
            <a:r>
              <a:rPr lang="cs-CZ" altLang="cs-CZ" sz="2600" b="0" dirty="0">
                <a:latin typeface="Arial Narrow" panose="020B0606020202030204" pitchFamily="34" charset="0"/>
              </a:rPr>
              <a:t>Občan NW byl kontrolován na hraničním přechodu </a:t>
            </a:r>
            <a:r>
              <a:rPr lang="cs-CZ" altLang="cs-CZ" sz="2600" b="0" dirty="0" err="1">
                <a:latin typeface="Arial Narrow" panose="020B0606020202030204" pitchFamily="34" charset="0"/>
              </a:rPr>
              <a:t>Spielfeld</a:t>
            </a:r>
            <a:r>
              <a:rPr lang="cs-CZ" altLang="cs-CZ" sz="2600" b="0" dirty="0">
                <a:latin typeface="Arial Narrow" panose="020B0606020202030204" pitchFamily="34" charset="0"/>
              </a:rPr>
              <a:t>, když v srpnu a listopadu 2019 vstoupil do Rakouska ze Slovinska. NW byla navíc uložena pokuta ve výši 36 euro, neboť odmítl předložit cestovní pas. Jelikož měl NW za to, že tyto kontroly i pokuta jsou v rozporu s unijním právem a zejména se Schengenským hraničním kodexem, obrátil se na Zemský správní soud (Štýrsko).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a:extLst>
              <a:ext uri="{FF2B5EF4-FFF2-40B4-BE49-F238E27FC236}">
                <a16:creationId xmlns:a16="http://schemas.microsoft.com/office/drawing/2014/main" id="{52AC96E4-4043-008B-4B91-E5EA4469C89C}"/>
              </a:ext>
            </a:extLst>
          </p:cNvPr>
          <p:cNvSpPr>
            <a:spLocks noGrp="1" noChangeArrowheads="1"/>
          </p:cNvSpPr>
          <p:nvPr>
            <p:ph type="title"/>
          </p:nvPr>
        </p:nvSpPr>
        <p:spPr>
          <a:xfrm>
            <a:off x="647699" y="319596"/>
            <a:ext cx="10706099" cy="1265815"/>
          </a:xfrm>
        </p:spPr>
        <p:txBody>
          <a:bodyPr/>
          <a:lstStyle/>
          <a:p>
            <a:pPr algn="ctr"/>
            <a:r>
              <a:rPr lang="cs-CZ" altLang="cs-CZ" dirty="0">
                <a:latin typeface="Arial Narrow" panose="020B0606020202030204" pitchFamily="34" charset="0"/>
              </a:rPr>
              <a:t>Omezení překračování hranic </a:t>
            </a:r>
            <a:br>
              <a:rPr lang="cs-CZ" altLang="cs-CZ" dirty="0">
                <a:latin typeface="Arial Narrow" panose="020B0606020202030204" pitchFamily="34" charset="0"/>
              </a:rPr>
            </a:br>
            <a:r>
              <a:rPr lang="cs-CZ" altLang="cs-CZ" dirty="0">
                <a:latin typeface="Arial Narrow" panose="020B0606020202030204" pitchFamily="34" charset="0"/>
              </a:rPr>
              <a:t>v „krizové době“ </a:t>
            </a:r>
            <a:endParaRPr lang="cs-CZ" altLang="cs-CZ" dirty="0"/>
          </a:p>
        </p:txBody>
      </p:sp>
      <p:sp>
        <p:nvSpPr>
          <p:cNvPr id="47107" name="Zástupný obsah 2">
            <a:extLst>
              <a:ext uri="{FF2B5EF4-FFF2-40B4-BE49-F238E27FC236}">
                <a16:creationId xmlns:a16="http://schemas.microsoft.com/office/drawing/2014/main" id="{A071F4C2-C149-E45C-D295-5F48E19E470A}"/>
              </a:ext>
            </a:extLst>
          </p:cNvPr>
          <p:cNvSpPr>
            <a:spLocks noGrp="1" noChangeArrowheads="1"/>
          </p:cNvSpPr>
          <p:nvPr>
            <p:ph idx="1"/>
          </p:nvPr>
        </p:nvSpPr>
        <p:spPr>
          <a:xfrm>
            <a:off x="408373" y="1420813"/>
            <a:ext cx="10147177" cy="5321300"/>
          </a:xfrm>
        </p:spPr>
        <p:txBody>
          <a:bodyPr>
            <a:normAutofit fontScale="92500" lnSpcReduction="10000"/>
          </a:bodyPr>
          <a:lstStyle/>
          <a:p>
            <a:r>
              <a:rPr lang="cs-CZ" altLang="cs-CZ" sz="2800" b="0" i="1" u="sng" dirty="0">
                <a:latin typeface="Arial Narrow" panose="020B0606020202030204" pitchFamily="34" charset="0"/>
              </a:rPr>
              <a:t>Schengenský hraniční kodex </a:t>
            </a:r>
            <a:r>
              <a:rPr lang="cs-CZ" altLang="cs-CZ" sz="2800" b="0" i="1" dirty="0">
                <a:latin typeface="Arial Narrow" panose="020B0606020202030204" pitchFamily="34" charset="0"/>
              </a:rPr>
              <a:t>stanoví, že hranice mezi čl. státy lze překročit v jakémkoliv místě, aniž se provádí hraniční kontrola osob bez ohledu na jejich státní příslušnost.</a:t>
            </a:r>
          </a:p>
          <a:p>
            <a:r>
              <a:rPr lang="cs-CZ" altLang="cs-CZ" sz="2800" b="0" i="1" dirty="0">
                <a:latin typeface="Arial Narrow" panose="020B0606020202030204" pitchFamily="34" charset="0"/>
              </a:rPr>
              <a:t>Kodex </a:t>
            </a:r>
            <a:r>
              <a:rPr lang="cs-CZ" altLang="cs-CZ" sz="2800" b="0" i="1" u="sng" dirty="0">
                <a:latin typeface="Arial Narrow" panose="020B0606020202030204" pitchFamily="34" charset="0"/>
              </a:rPr>
              <a:t>umožňuje, aby čl. stát v případě závažné hrozby pro veřejný pořádek nebo vnitřní bezpečnost dočasně znovu zavedl ochranu svých hranic s ostatními čl. státy. Takové opatření, vč. případného prodloužení, nesmí přesáhnout maximální celkovou dobu 6 měsíců</a:t>
            </a:r>
            <a:r>
              <a:rPr lang="cs-CZ" altLang="cs-CZ" sz="2800" b="0" i="1" dirty="0">
                <a:latin typeface="Arial Narrow" panose="020B0606020202030204" pitchFamily="34" charset="0"/>
              </a:rPr>
              <a:t>.</a:t>
            </a:r>
          </a:p>
          <a:p>
            <a:r>
              <a:rPr lang="cs-CZ" altLang="cs-CZ" sz="2800" b="0" i="1" dirty="0">
                <a:latin typeface="Arial Narrow" panose="020B0606020202030204" pitchFamily="34" charset="0"/>
              </a:rPr>
              <a:t>Čl. stát může znovu uplatnit takové opatření, a to i bezprostředně po uplynutí doby 6 měsíců, je-li vystaven nové závažné hrozbě, která se liší od původně zjištěné hrozby. </a:t>
            </a:r>
          </a:p>
          <a:p>
            <a:r>
              <a:rPr lang="cs-CZ" altLang="cs-CZ" sz="2800" b="0" i="1" dirty="0">
                <a:latin typeface="Arial Narrow" panose="020B0606020202030204" pitchFamily="34" charset="0"/>
              </a:rPr>
              <a:t>V mimořádných situacích ohrožujících celkové fungování Schengenského prostoru může Rada EU doporučit jednomu nebo více čl. státům, aby znovu zavedly ochranu svých vnitřních hranic, a to maximálně po dobu 2 let.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2FA0DBB6-7131-BD12-350C-87D1A37524A7}"/>
              </a:ext>
            </a:extLst>
          </p:cNvPr>
          <p:cNvSpPr>
            <a:spLocks noGrp="1" noChangeArrowheads="1"/>
          </p:cNvSpPr>
          <p:nvPr>
            <p:ph type="title"/>
          </p:nvPr>
        </p:nvSpPr>
        <p:spPr/>
        <p:txBody>
          <a:bodyPr/>
          <a:lstStyle/>
          <a:p>
            <a:pPr algn="ctr"/>
            <a:r>
              <a:rPr lang="cs-CZ" altLang="cs-CZ">
                <a:latin typeface="Arial Narrow" panose="020B0606020202030204" pitchFamily="34" charset="0"/>
              </a:rPr>
              <a:t>Omezení překračování hranic </a:t>
            </a:r>
            <a:br>
              <a:rPr lang="cs-CZ" altLang="cs-CZ">
                <a:latin typeface="Arial Narrow" panose="020B0606020202030204" pitchFamily="34" charset="0"/>
              </a:rPr>
            </a:br>
            <a:r>
              <a:rPr lang="cs-CZ" altLang="cs-CZ">
                <a:latin typeface="Arial Narrow" panose="020B0606020202030204" pitchFamily="34" charset="0"/>
              </a:rPr>
              <a:t>v „krizové době“</a:t>
            </a:r>
            <a:endParaRPr lang="cs-CZ" altLang="cs-CZ"/>
          </a:p>
        </p:txBody>
      </p:sp>
      <p:sp>
        <p:nvSpPr>
          <p:cNvPr id="48131" name="Zástupný obsah 2">
            <a:extLst>
              <a:ext uri="{FF2B5EF4-FFF2-40B4-BE49-F238E27FC236}">
                <a16:creationId xmlns:a16="http://schemas.microsoft.com/office/drawing/2014/main" id="{446D58F9-CBCD-8A0C-06FD-EBAAF3AFEFB2}"/>
              </a:ext>
            </a:extLst>
          </p:cNvPr>
          <p:cNvSpPr>
            <a:spLocks noGrp="1" noChangeArrowheads="1"/>
          </p:cNvSpPr>
          <p:nvPr>
            <p:ph idx="1"/>
          </p:nvPr>
        </p:nvSpPr>
        <p:spPr>
          <a:xfrm>
            <a:off x="355108" y="1864310"/>
            <a:ext cx="10204944" cy="3293477"/>
          </a:xfrm>
        </p:spPr>
        <p:txBody>
          <a:bodyPr>
            <a:normAutofit/>
          </a:bodyPr>
          <a:lstStyle/>
          <a:p>
            <a:r>
              <a:rPr lang="cs-CZ" altLang="cs-CZ" sz="2800" b="0" i="1" dirty="0">
                <a:latin typeface="Arial Narrow" panose="020B0606020202030204" pitchFamily="34" charset="0"/>
              </a:rPr>
              <a:t>V daném případě Rakousko </a:t>
            </a:r>
            <a:r>
              <a:rPr lang="cs-CZ" altLang="cs-CZ" sz="2800" b="0" i="1" u="sng" dirty="0">
                <a:latin typeface="Arial Narrow" panose="020B0606020202030204" pitchFamily="34" charset="0"/>
              </a:rPr>
              <a:t>neprokázalo existenci nové hrozby, která se lišila od původně zjištěné hrozby</a:t>
            </a:r>
            <a:r>
              <a:rPr lang="cs-CZ" altLang="cs-CZ" sz="2800" b="0" i="1" dirty="0">
                <a:latin typeface="Arial Narrow" panose="020B0606020202030204" pitchFamily="34" charset="0"/>
              </a:rPr>
              <a:t>, takže obě kontrolní opatření, kterým byl občan NW podroben, by pak byla </a:t>
            </a:r>
            <a:r>
              <a:rPr lang="cs-CZ" altLang="cs-CZ" sz="2800" b="0" i="1" u="sng" dirty="0">
                <a:latin typeface="Arial Narrow" panose="020B0606020202030204" pitchFamily="34" charset="0"/>
              </a:rPr>
              <a:t>neslučitelná se Schengenským hraničním kodexem</a:t>
            </a:r>
            <a:r>
              <a:rPr lang="cs-CZ" altLang="cs-CZ" sz="2800" b="0" i="1" dirty="0">
                <a:latin typeface="Arial Narrow" panose="020B0606020202030204" pitchFamily="34" charset="0"/>
              </a:rPr>
              <a:t>, což však bude muset ověřit Zemský správní soud ve Štýrsku. </a:t>
            </a:r>
          </a:p>
          <a:p>
            <a:r>
              <a:rPr lang="cs-CZ" altLang="cs-CZ" sz="2800" b="0" i="1" dirty="0">
                <a:latin typeface="Arial Narrow" panose="020B0606020202030204" pitchFamily="34" charset="0"/>
              </a:rPr>
              <a:t>SDEU kromě toho konstatoval, že osoba nemůže být pod hrozbou sankce nucena při vstupu z jiného členského státu předložit cestovní pas nebo průkaz totožnosti.</a:t>
            </a:r>
          </a:p>
        </p:txBody>
      </p:sp>
      <p:sp>
        <p:nvSpPr>
          <p:cNvPr id="4" name="TextovéPole 3">
            <a:extLst>
              <a:ext uri="{FF2B5EF4-FFF2-40B4-BE49-F238E27FC236}">
                <a16:creationId xmlns:a16="http://schemas.microsoft.com/office/drawing/2014/main" id="{CCB648C6-7F9C-80C7-00AB-5AFFD9AEDD0A}"/>
              </a:ext>
            </a:extLst>
          </p:cNvPr>
          <p:cNvSpPr txBox="1"/>
          <p:nvPr/>
        </p:nvSpPr>
        <p:spPr>
          <a:xfrm>
            <a:off x="355106" y="5157788"/>
            <a:ext cx="10204944" cy="1846262"/>
          </a:xfrm>
          <a:prstGeom prst="rect">
            <a:avLst/>
          </a:prstGeom>
          <a:noFill/>
        </p:spPr>
        <p:txBody>
          <a:bodyPr wrap="square">
            <a:spAutoFit/>
          </a:bodyPr>
          <a:lstStyle/>
          <a:p>
            <a:pPr algn="just">
              <a:defRPr/>
            </a:pPr>
            <a:r>
              <a:rPr lang="cs-CZ" sz="2400" dirty="0">
                <a:latin typeface="Arial Narrow" panose="020B0606020202030204" pitchFamily="34" charset="0"/>
                <a:hlinkClick r:id="rId2"/>
              </a:rPr>
              <a:t>Nařízení (EU) 2016/399, kterým se stanoví Schengenský hraniční kodex</a:t>
            </a:r>
            <a:r>
              <a:rPr lang="cs-CZ" sz="2400" dirty="0">
                <a:latin typeface="Arial Narrow" panose="020B0606020202030204" pitchFamily="34" charset="0"/>
              </a:rPr>
              <a:t>, stanoví pravidla pro tyto oblasti: překračování vnějších hranic EU; a neprovádění opatření na ochranu vnitřních hranic.</a:t>
            </a:r>
          </a:p>
          <a:p>
            <a:pPr marL="342900" indent="-342900" algn="just">
              <a:buFont typeface="Arial" panose="020B0604020202020204" pitchFamily="34" charset="0"/>
              <a:buChar char="•"/>
              <a:defRPr/>
            </a:pPr>
            <a:r>
              <a:rPr lang="cs-CZ" sz="2400" dirty="0">
                <a:latin typeface="Arial Narrow" panose="020B0606020202030204" pitchFamily="34" charset="0"/>
              </a:rPr>
              <a:t>https://eur-lex.europa.eu/legal-content/CS/LSU/?uri=celex:32016R0399</a:t>
            </a:r>
          </a:p>
          <a:p>
            <a:pPr>
              <a:defRPr/>
            </a:pP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24D924BA-12AE-BB31-9A9A-64ABF23BD976}"/>
              </a:ext>
            </a:extLst>
          </p:cNvPr>
          <p:cNvSpPr>
            <a:spLocks noGrp="1" noChangeArrowheads="1"/>
          </p:cNvSpPr>
          <p:nvPr>
            <p:ph type="title"/>
          </p:nvPr>
        </p:nvSpPr>
        <p:spPr>
          <a:xfrm>
            <a:off x="790113" y="115888"/>
            <a:ext cx="9698501" cy="1225550"/>
          </a:xfrm>
        </p:spPr>
        <p:txBody>
          <a:bodyPr>
            <a:normAutofit fontScale="90000"/>
          </a:bodyPr>
          <a:lstStyle/>
          <a:p>
            <a:r>
              <a:rPr lang="cs-CZ" altLang="cs-CZ" sz="3200" dirty="0">
                <a:latin typeface="Arial Narrow" panose="020B0606020202030204" pitchFamily="34" charset="0"/>
              </a:rPr>
              <a:t>směrnice </a:t>
            </a:r>
            <a:r>
              <a:rPr lang="cs-CZ" altLang="cs-CZ" sz="3200" b="1" dirty="0">
                <a:latin typeface="Arial Narrow" panose="020B0606020202030204" pitchFamily="34" charset="0"/>
              </a:rPr>
              <a:t>2004/38</a:t>
            </a:r>
            <a:r>
              <a:rPr lang="cs-CZ" altLang="cs-CZ" sz="3200" dirty="0">
                <a:latin typeface="Arial Narrow" panose="020B0606020202030204" pitchFamily="34" charset="0"/>
              </a:rPr>
              <a:t> o právu občanů Unie a jejich rodinných příslušníků </a:t>
            </a:r>
            <a:r>
              <a:rPr lang="cs-CZ" altLang="cs-CZ" sz="3200" b="1" dirty="0">
                <a:latin typeface="Arial Narrow" panose="020B0606020202030204" pitchFamily="34" charset="0"/>
              </a:rPr>
              <a:t>svobodně se pohybovat a pobývat na území členských států</a:t>
            </a:r>
          </a:p>
        </p:txBody>
      </p:sp>
      <p:sp>
        <p:nvSpPr>
          <p:cNvPr id="49155" name="Zástupný symbol pro obsah 2">
            <a:extLst>
              <a:ext uri="{FF2B5EF4-FFF2-40B4-BE49-F238E27FC236}">
                <a16:creationId xmlns:a16="http://schemas.microsoft.com/office/drawing/2014/main" id="{6F9D8764-8274-C946-3E43-1D7ABD40A7D3}"/>
              </a:ext>
            </a:extLst>
          </p:cNvPr>
          <p:cNvSpPr>
            <a:spLocks noGrp="1" noChangeArrowheads="1"/>
          </p:cNvSpPr>
          <p:nvPr>
            <p:ph idx="1"/>
          </p:nvPr>
        </p:nvSpPr>
        <p:spPr>
          <a:xfrm>
            <a:off x="532660" y="1600200"/>
            <a:ext cx="10027390" cy="4979988"/>
          </a:xfrm>
        </p:spPr>
        <p:txBody>
          <a:bodyPr/>
          <a:lstStyle/>
          <a:p>
            <a:r>
              <a:rPr lang="cs-CZ" altLang="cs-CZ" sz="2800" b="0" dirty="0">
                <a:highlight>
                  <a:srgbClr val="FFFF00"/>
                </a:highlight>
                <a:latin typeface="Arial Narrow" panose="020B0606020202030204" pitchFamily="34" charset="0"/>
              </a:rPr>
              <a:t>žijí-li v zemi déle než 3 měsíce</a:t>
            </a:r>
            <a:r>
              <a:rPr lang="cs-CZ" altLang="cs-CZ" sz="2800" b="0" dirty="0">
                <a:latin typeface="Arial Narrow" panose="020B0606020202030204" pitchFamily="34" charset="0"/>
              </a:rPr>
              <a:t>, musí se zapsat na příslušných úřadech. Jejich rodinní příslušníci, nejedná-li se o státní příslušníky EU, potřebují pobytovou kartu na pět let, </a:t>
            </a:r>
          </a:p>
          <a:p>
            <a:r>
              <a:rPr lang="cs-CZ" altLang="cs-CZ" sz="2800" b="0" dirty="0">
                <a:latin typeface="Arial Narrow" panose="020B0606020202030204" pitchFamily="34" charset="0"/>
              </a:rPr>
              <a:t>pokud o práci v hostitelské zemi přijdou, neztrácejí postavení pracovníka, resp. osoby samostatně výdělečně činné, pokud se registrují jako nedobrovolně nezaměstnaní a pokud předtím v dané zemi pracovali více než jeden rok, pokud pracovali méně než jeden rok, náleží jim toto postavení pouze následujících šest měsíců, </a:t>
            </a:r>
          </a:p>
          <a:p>
            <a:r>
              <a:rPr lang="cs-CZ" altLang="cs-CZ" sz="2800" b="0" dirty="0">
                <a:latin typeface="Arial Narrow" panose="020B0606020202030204" pitchFamily="34" charset="0"/>
              </a:rPr>
              <a:t>mít právo na trvalý pobyt, žijí-li v jiné zemi EU </a:t>
            </a:r>
            <a:r>
              <a:rPr lang="cs-CZ" altLang="cs-CZ" sz="2800" b="0" dirty="0">
                <a:highlight>
                  <a:srgbClr val="FFFF00"/>
                </a:highlight>
                <a:latin typeface="Arial Narrow" panose="020B0606020202030204" pitchFamily="34" charset="0"/>
              </a:rPr>
              <a:t>nepřetržitě a legálně po dobu 5 let.</a:t>
            </a:r>
            <a:r>
              <a:rPr lang="cs-CZ" altLang="cs-CZ" sz="2800" b="0" dirty="0">
                <a:latin typeface="Arial Narrow" panose="020B0606020202030204" pitchFamily="34" charset="0"/>
              </a:rPr>
              <a:t> Totéž platí i pro rodinné příslušníky</a:t>
            </a:r>
            <a:r>
              <a:rPr lang="cs-CZ" altLang="cs-CZ" sz="2800" b="0" i="1" dirty="0">
                <a:latin typeface="Arial Narrow" panose="020B0606020202030204" pitchFamily="34" charset="0"/>
              </a:rPr>
              <a:t>. </a:t>
            </a:r>
            <a:endParaRPr lang="cs-CZ" altLang="cs-CZ" sz="2800" b="0" dirty="0">
              <a:latin typeface="Arial Narrow" panose="020B0606020202030204" pitchFamily="34" charset="0"/>
            </a:endParaRPr>
          </a:p>
          <a:p>
            <a:endParaRPr lang="cs-CZ" alt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89280172-7033-449E-1DD8-407CB7833355}"/>
              </a:ext>
            </a:extLst>
          </p:cNvPr>
          <p:cNvSpPr>
            <a:spLocks noGrp="1" noChangeArrowheads="1"/>
          </p:cNvSpPr>
          <p:nvPr>
            <p:ph type="title"/>
          </p:nvPr>
        </p:nvSpPr>
        <p:spPr>
          <a:xfrm>
            <a:off x="2135188" y="115889"/>
            <a:ext cx="8424862" cy="1304925"/>
          </a:xfrm>
        </p:spPr>
        <p:txBody>
          <a:bodyPr>
            <a:normAutofit fontScale="90000"/>
          </a:bodyPr>
          <a:lstStyle/>
          <a:p>
            <a:r>
              <a:rPr lang="cs-CZ" altLang="cs-CZ" sz="3200">
                <a:latin typeface="Arial Narrow" panose="020B0606020202030204" pitchFamily="34" charset="0"/>
              </a:rPr>
              <a:t>směrnice 2004/38 o právu občanů Unie a jejich rodinných příslušníků </a:t>
            </a:r>
            <a:r>
              <a:rPr lang="cs-CZ" altLang="cs-CZ" sz="3200" b="1">
                <a:latin typeface="Arial Narrow" panose="020B0606020202030204" pitchFamily="34" charset="0"/>
              </a:rPr>
              <a:t>svobodně se pohybovat a pobývat na území členských států</a:t>
            </a:r>
            <a:endParaRPr lang="cs-CZ" altLang="cs-CZ" sz="3200"/>
          </a:p>
        </p:txBody>
      </p:sp>
      <p:sp>
        <p:nvSpPr>
          <p:cNvPr id="50179" name="Zástupný symbol pro obsah 2">
            <a:extLst>
              <a:ext uri="{FF2B5EF4-FFF2-40B4-BE49-F238E27FC236}">
                <a16:creationId xmlns:a16="http://schemas.microsoft.com/office/drawing/2014/main" id="{8C5022F6-6FE1-9000-67CF-909F82CF1DBD}"/>
              </a:ext>
            </a:extLst>
          </p:cNvPr>
          <p:cNvSpPr>
            <a:spLocks noGrp="1" noChangeArrowheads="1"/>
          </p:cNvSpPr>
          <p:nvPr>
            <p:ph idx="1"/>
          </p:nvPr>
        </p:nvSpPr>
        <p:spPr>
          <a:xfrm>
            <a:off x="390618" y="1600201"/>
            <a:ext cx="9907480" cy="5141913"/>
          </a:xfrm>
        </p:spPr>
        <p:txBody>
          <a:bodyPr>
            <a:normAutofit lnSpcReduction="10000"/>
          </a:bodyPr>
          <a:lstStyle/>
          <a:p>
            <a:r>
              <a:rPr lang="cs-CZ" altLang="cs-CZ" sz="2800" b="0" dirty="0">
                <a:latin typeface="Arial Narrow" panose="020B0606020202030204" pitchFamily="34" charset="0"/>
              </a:rPr>
              <a:t>mají právo, aby s nimi bylo zacházeno stejně jako se státními příslušníky hostitelské země. Hostitelské orgány však nejsou povinny </a:t>
            </a:r>
            <a:r>
              <a:rPr lang="cs-CZ" altLang="cs-CZ" sz="2800" b="0" u="sng" dirty="0">
                <a:latin typeface="Arial Narrow" panose="020B0606020202030204" pitchFamily="34" charset="0"/>
              </a:rPr>
              <a:t>občanům EU nepracujícím za úplatu během prvních tří měsíců </a:t>
            </a:r>
            <a:r>
              <a:rPr lang="cs-CZ" altLang="cs-CZ" sz="2800" b="0" dirty="0">
                <a:latin typeface="Arial Narrow" panose="020B0606020202030204" pitchFamily="34" charset="0"/>
              </a:rPr>
              <a:t>jejich pobytu přidělovat dávky. </a:t>
            </a:r>
          </a:p>
          <a:p>
            <a:r>
              <a:rPr lang="cs-CZ" altLang="cs-CZ" sz="2800" b="0" dirty="0">
                <a:latin typeface="Arial Narrow" panose="020B0606020202030204" pitchFamily="34" charset="0"/>
              </a:rPr>
              <a:t>v případě, že daný občan EU zemře nebo zemi opustí, rodinným příslušníkům může právo žít v dotčené zemi za jistých podmínek zůstat, </a:t>
            </a:r>
          </a:p>
          <a:p>
            <a:r>
              <a:rPr lang="cs-CZ" altLang="cs-CZ" sz="2800" b="0" dirty="0">
                <a:latin typeface="Arial Narrow" panose="020B0606020202030204" pitchFamily="34" charset="0"/>
              </a:rPr>
              <a:t>v případě, že se občané EU či rodinní příslušníci chovají způsobem, který vážně ohrožuje některý ze základních zájmů společnosti, mohou být tito občané či rodinní příslušníci vyhoštěni, </a:t>
            </a:r>
          </a:p>
          <a:p>
            <a:r>
              <a:rPr lang="cs-CZ" altLang="cs-CZ" sz="2800" b="0" dirty="0">
                <a:latin typeface="Arial Narrow" panose="020B0606020202030204" pitchFamily="34" charset="0"/>
              </a:rPr>
              <a:t>jedinými nemocemi, které odůvodňují omezení svobody pohybu, jsou takové, které Světová zdravotnická organizace považuje za nemoci s epidemickým potenciálem</a:t>
            </a:r>
            <a:r>
              <a:rPr lang="cs-CZ" altLang="cs-CZ" sz="2400" b="0" dirty="0">
                <a:latin typeface="Arial Narrow" panose="020B0606020202030204" pitchFamily="34" charset="0"/>
              </a:rPr>
              <a:t>.</a:t>
            </a:r>
          </a:p>
          <a:p>
            <a:endParaRPr lang="cs-CZ" alt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a:extLst>
              <a:ext uri="{FF2B5EF4-FFF2-40B4-BE49-F238E27FC236}">
                <a16:creationId xmlns:a16="http://schemas.microsoft.com/office/drawing/2014/main" id="{29032A56-55A6-8BC3-EF5A-6E1512E2EF89}"/>
              </a:ext>
            </a:extLst>
          </p:cNvPr>
          <p:cNvSpPr>
            <a:spLocks noGrp="1" noChangeArrowheads="1"/>
          </p:cNvSpPr>
          <p:nvPr>
            <p:ph type="title"/>
          </p:nvPr>
        </p:nvSpPr>
        <p:spPr/>
        <p:txBody>
          <a:bodyPr/>
          <a:lstStyle/>
          <a:p>
            <a:r>
              <a:rPr lang="cs-CZ" altLang="cs-CZ">
                <a:latin typeface="Arial Narrow" panose="020B0606020202030204" pitchFamily="34" charset="0"/>
              </a:rPr>
              <a:t>Osobní působnost směrnice 2004/38</a:t>
            </a:r>
          </a:p>
        </p:txBody>
      </p:sp>
      <p:sp>
        <p:nvSpPr>
          <p:cNvPr id="50179" name="Zástupný symbol pro obsah 2">
            <a:extLst>
              <a:ext uri="{FF2B5EF4-FFF2-40B4-BE49-F238E27FC236}">
                <a16:creationId xmlns:a16="http://schemas.microsoft.com/office/drawing/2014/main" id="{7B214E2B-EA65-5799-4100-AF403F61DE57}"/>
              </a:ext>
            </a:extLst>
          </p:cNvPr>
          <p:cNvSpPr>
            <a:spLocks noGrp="1" noChangeArrowheads="1"/>
          </p:cNvSpPr>
          <p:nvPr>
            <p:ph idx="1"/>
          </p:nvPr>
        </p:nvSpPr>
        <p:spPr>
          <a:xfrm>
            <a:off x="452762" y="1600201"/>
            <a:ext cx="9747682" cy="5141913"/>
          </a:xfrm>
        </p:spPr>
        <p:txBody>
          <a:bodyPr>
            <a:normAutofit/>
          </a:bodyPr>
          <a:lstStyle/>
          <a:p>
            <a:pPr>
              <a:defRPr/>
            </a:pPr>
            <a:r>
              <a:rPr lang="cs-CZ" altLang="cs-CZ" b="1" dirty="0">
                <a:latin typeface="Arial Narrow" panose="020B0606020202030204" pitchFamily="34" charset="0"/>
              </a:rPr>
              <a:t>Za občana EU se považuje</a:t>
            </a:r>
            <a:r>
              <a:rPr lang="cs-CZ" altLang="cs-CZ" dirty="0">
                <a:latin typeface="Arial Narrow" panose="020B0606020202030204" pitchFamily="34" charset="0"/>
              </a:rPr>
              <a:t>: </a:t>
            </a:r>
          </a:p>
          <a:p>
            <a:pPr lvl="1">
              <a:defRPr/>
            </a:pPr>
            <a:r>
              <a:rPr lang="cs-CZ" altLang="cs-CZ" sz="2400" dirty="0">
                <a:latin typeface="Arial Narrow" panose="020B0606020202030204" pitchFamily="34" charset="0"/>
              </a:rPr>
              <a:t>kdokoli se státní příslušností členské země EU, </a:t>
            </a:r>
          </a:p>
          <a:p>
            <a:pPr>
              <a:defRPr/>
            </a:pPr>
            <a:r>
              <a:rPr lang="cs-CZ" altLang="cs-CZ" b="1" dirty="0">
                <a:latin typeface="Arial Narrow" panose="020B0606020202030204" pitchFamily="34" charset="0"/>
              </a:rPr>
              <a:t>za jeho rodinného příslušníka </a:t>
            </a:r>
            <a:r>
              <a:rPr lang="cs-CZ" altLang="cs-CZ" dirty="0">
                <a:latin typeface="Arial Narrow" panose="020B0606020202030204" pitchFamily="34" charset="0"/>
              </a:rPr>
              <a:t>pak:</a:t>
            </a:r>
          </a:p>
          <a:p>
            <a:pPr lvl="1">
              <a:defRPr/>
            </a:pPr>
            <a:r>
              <a:rPr lang="cs-CZ" altLang="cs-CZ" sz="2400" dirty="0">
                <a:latin typeface="Arial Narrow" panose="020B0606020202030204" pitchFamily="34" charset="0"/>
              </a:rPr>
              <a:t>zejména manžela či manželka, partner, se kterým občan EU žije v registrovaném partnerství, a</a:t>
            </a:r>
          </a:p>
          <a:p>
            <a:pPr lvl="1">
              <a:defRPr/>
            </a:pPr>
            <a:r>
              <a:rPr lang="cs-CZ" altLang="cs-CZ" sz="2400" dirty="0">
                <a:latin typeface="Arial Narrow" panose="020B0606020202030204" pitchFamily="34" charset="0"/>
              </a:rPr>
              <a:t>přímí potomci, kteří jsou mladší 21 let.</a:t>
            </a:r>
          </a:p>
          <a:p>
            <a:pPr>
              <a:defRPr/>
            </a:pPr>
            <a:r>
              <a:rPr lang="cs-CZ" altLang="cs-CZ" b="0" dirty="0">
                <a:solidFill>
                  <a:srgbClr val="1E1E1F"/>
                </a:solidFill>
                <a:latin typeface="Arial Narrow" panose="020B0606020202030204" pitchFamily="34" charset="0"/>
              </a:rPr>
              <a:t>Směrnice 2004/38 </a:t>
            </a:r>
            <a:r>
              <a:rPr lang="cs-CZ" altLang="cs-CZ" dirty="0">
                <a:solidFill>
                  <a:srgbClr val="1E1E1F"/>
                </a:solidFill>
                <a:latin typeface="Arial Narrow" panose="020B0606020202030204" pitchFamily="34" charset="0"/>
              </a:rPr>
              <a:t>rozšířila obsah pojmu „rodinný příslušník“ </a:t>
            </a:r>
            <a:r>
              <a:rPr lang="cs-CZ" altLang="cs-CZ" b="0" dirty="0">
                <a:solidFill>
                  <a:srgbClr val="1E1E1F"/>
                </a:solidFill>
                <a:latin typeface="Arial Narrow" panose="020B0606020202030204" pitchFamily="34" charset="0"/>
              </a:rPr>
              <a:t>(dříve omezený na manžela či manželku, potomky mladší 21 let nebo nezaopatřené děti a nezaopatřené příbuzné ve vzestupné linii), neboť zahrnula rovněž registrované partnery, </a:t>
            </a:r>
            <a:r>
              <a:rPr lang="cs-CZ" altLang="cs-CZ" b="0" u="sng" dirty="0">
                <a:solidFill>
                  <a:srgbClr val="1E1E1F"/>
                </a:solidFill>
                <a:latin typeface="Arial Narrow" panose="020B0606020202030204" pitchFamily="34" charset="0"/>
              </a:rPr>
              <a:t>uznává-li právní řád hostitelského členského státu registrované partnerství jako rovnocenné manželství. Tito rodinní příslušníci mají bez ohledu na svou státní příslušnost právo na pobyt v téže zemi jako daný pracovník</a:t>
            </a:r>
            <a:r>
              <a:rPr lang="cs-CZ" altLang="cs-CZ" b="0" dirty="0">
                <a:solidFill>
                  <a:srgbClr val="1E1E1F"/>
                </a:solidFill>
                <a:latin typeface="Arial Narrow" panose="020B0606020202030204" pitchFamily="34" charset="0"/>
              </a:rPr>
              <a:t>. </a:t>
            </a:r>
            <a:r>
              <a:rPr lang="cs-CZ" altLang="cs-CZ" b="0" dirty="0">
                <a:solidFill>
                  <a:srgbClr val="1E1E1F"/>
                </a:solidFill>
                <a:highlight>
                  <a:srgbClr val="FFFF00"/>
                </a:highlight>
                <a:latin typeface="Arial Narrow" panose="020B0606020202030204" pitchFamily="34" charset="0"/>
              </a:rPr>
              <a:t>(rozšířeno následnou judikaturou SDEU!)</a:t>
            </a:r>
            <a:endParaRPr lang="cs-CZ" altLang="cs-CZ" sz="3000" b="0" dirty="0">
              <a:highlight>
                <a:srgbClr val="FFFF00"/>
              </a:highlight>
              <a:latin typeface="Arial Narrow" panose="020B0606020202030204" pitchFamily="34" charset="0"/>
            </a:endParaRPr>
          </a:p>
          <a:p>
            <a:pPr>
              <a:defRPr/>
            </a:pPr>
            <a:endParaRPr lang="cs-CZ" alt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2">
            <a:extLst>
              <a:ext uri="{FF2B5EF4-FFF2-40B4-BE49-F238E27FC236}">
                <a16:creationId xmlns:a16="http://schemas.microsoft.com/office/drawing/2014/main" id="{0D47F630-B815-4E75-650F-2D2EAD7BB33A}"/>
              </a:ext>
            </a:extLst>
          </p:cNvPr>
          <p:cNvSpPr>
            <a:spLocks noGrp="1" noChangeArrowheads="1"/>
          </p:cNvSpPr>
          <p:nvPr>
            <p:ph type="title"/>
          </p:nvPr>
        </p:nvSpPr>
        <p:spPr>
          <a:xfrm>
            <a:off x="568171" y="277813"/>
            <a:ext cx="9849004" cy="1143000"/>
          </a:xfrm>
        </p:spPr>
        <p:txBody>
          <a:bodyPr>
            <a:normAutofit/>
          </a:bodyPr>
          <a:lstStyle/>
          <a:p>
            <a:pPr algn="ctr" eaLnBrk="1" hangingPunct="1"/>
            <a:r>
              <a:rPr lang="cs-CZ" altLang="cs-CZ" sz="4400" dirty="0">
                <a:latin typeface="Arial Narrow" panose="020B0606020202030204" pitchFamily="34" charset="0"/>
              </a:rPr>
              <a:t>Směrnice 2004/38 - shrnutí</a:t>
            </a:r>
            <a:endParaRPr lang="en-US" altLang="cs-CZ" sz="4400" dirty="0">
              <a:latin typeface="Arial Narrow" panose="020B0606020202030204" pitchFamily="34" charset="0"/>
            </a:endParaRPr>
          </a:p>
        </p:txBody>
      </p:sp>
      <p:graphicFrame>
        <p:nvGraphicFramePr>
          <p:cNvPr id="600133" name="Group 69">
            <a:extLst>
              <a:ext uri="{FF2B5EF4-FFF2-40B4-BE49-F238E27FC236}">
                <a16:creationId xmlns:a16="http://schemas.microsoft.com/office/drawing/2014/main" id="{5257B21A-612E-DA73-949A-76329480507F}"/>
              </a:ext>
            </a:extLst>
          </p:cNvPr>
          <p:cNvGraphicFramePr>
            <a:graphicFrameLocks noGrp="1"/>
          </p:cNvGraphicFramePr>
          <p:nvPr>
            <p:ph idx="1"/>
            <p:extLst>
              <p:ext uri="{D42A27DB-BD31-4B8C-83A1-F6EECF244321}">
                <p14:modId xmlns:p14="http://schemas.microsoft.com/office/powerpoint/2010/main" val="2480452128"/>
              </p:ext>
            </p:extLst>
          </p:nvPr>
        </p:nvGraphicFramePr>
        <p:xfrm>
          <a:off x="204187" y="1484315"/>
          <a:ext cx="10679836" cy="5244960"/>
        </p:xfrm>
        <a:graphic>
          <a:graphicData uri="http://schemas.openxmlformats.org/drawingml/2006/table">
            <a:tbl>
              <a:tblPr/>
              <a:tblGrid>
                <a:gridCol w="1380992">
                  <a:extLst>
                    <a:ext uri="{9D8B030D-6E8A-4147-A177-3AD203B41FA5}">
                      <a16:colId xmlns:a16="http://schemas.microsoft.com/office/drawing/2014/main" val="20000"/>
                    </a:ext>
                  </a:extLst>
                </a:gridCol>
                <a:gridCol w="5063640">
                  <a:extLst>
                    <a:ext uri="{9D8B030D-6E8A-4147-A177-3AD203B41FA5}">
                      <a16:colId xmlns:a16="http://schemas.microsoft.com/office/drawing/2014/main" val="20001"/>
                    </a:ext>
                  </a:extLst>
                </a:gridCol>
                <a:gridCol w="4235204">
                  <a:extLst>
                    <a:ext uri="{9D8B030D-6E8A-4147-A177-3AD203B41FA5}">
                      <a16:colId xmlns:a16="http://schemas.microsoft.com/office/drawing/2014/main" val="20002"/>
                    </a:ext>
                  </a:extLst>
                </a:gridCol>
              </a:tblGrid>
              <a:tr h="1316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Narrow" pitchFamily="34" charset="0"/>
                        </a:rPr>
                        <a:t>Pohyb a pobyt do 3 měsíců </a:t>
                      </a:r>
                      <a:endParaRPr kumimoji="0" lang="en-US" sz="1600" b="0" i="0" u="none" strike="noStrike" cap="none" normalizeH="0" baseline="0" dirty="0">
                        <a:ln>
                          <a:noFill/>
                        </a:ln>
                        <a:solidFill>
                          <a:schemeClr val="tx1"/>
                        </a:solidFill>
                        <a:effectLst/>
                        <a:latin typeface="Arial Narrow" pitchFamily="34" charset="0"/>
                      </a:endParaRPr>
                    </a:p>
                  </a:txBody>
                  <a:tcPr marL="91444" marR="91444"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Turistika, obchod, stáže a další krátkodobé pobyty občanů EU – vyžadován pouze doklad totožnosti.  </a:t>
                      </a:r>
                      <a:endParaRPr kumimoji="0" lang="en-US" sz="1600" b="0" i="0" u="none" strike="noStrike" cap="none" normalizeH="0" baseline="0" dirty="0">
                        <a:ln>
                          <a:noFill/>
                        </a:ln>
                        <a:solidFill>
                          <a:schemeClr val="tx1"/>
                        </a:solidFill>
                        <a:effectLst/>
                        <a:latin typeface="Arial Narrow" pitchFamily="34" charset="0"/>
                      </a:endParaRPr>
                    </a:p>
                  </a:txBody>
                  <a:tcPr marL="91444" marR="91444"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Lze omezit z důvodu veřejného pořádku, bezpečnosti a zdraví. </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V této době může hostitelský čl. stát odmítnout sociální podporu, granty, stipendia… vyjma pracovníků. </a:t>
                      </a:r>
                      <a:endParaRPr kumimoji="0" lang="en-US" sz="1600" b="0" i="0" u="none" strike="noStrike" cap="none" normalizeH="0" baseline="0" dirty="0">
                        <a:ln>
                          <a:noFill/>
                        </a:ln>
                        <a:solidFill>
                          <a:schemeClr val="tx1"/>
                        </a:solidFill>
                        <a:effectLst/>
                        <a:latin typeface="Arial Narrow" pitchFamily="34" charset="0"/>
                      </a:endParaRPr>
                    </a:p>
                  </a:txBody>
                  <a:tcPr marL="91444" marR="91444"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662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Pobyt 3 měsíce až 5 let</a:t>
                      </a:r>
                      <a:endParaRPr kumimoji="0" lang="en-US" sz="1600" b="0" i="0" u="none" strike="noStrike" cap="none" normalizeH="0" baseline="0" dirty="0">
                        <a:ln>
                          <a:noFill/>
                        </a:ln>
                        <a:solidFill>
                          <a:schemeClr val="tx1"/>
                        </a:solidFill>
                        <a:effectLst/>
                        <a:latin typeface="Arial Narrow" pitchFamily="34" charset="0"/>
                      </a:endParaRPr>
                    </a:p>
                  </a:txBody>
                  <a:tcPr marL="91444" marR="91444"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Občané </a:t>
                      </a:r>
                      <a:r>
                        <a:rPr kumimoji="0" lang="en-US" sz="1600" b="0" i="0" u="none" strike="noStrike" cap="none" normalizeH="0" baseline="0" dirty="0">
                          <a:ln>
                            <a:noFill/>
                          </a:ln>
                          <a:solidFill>
                            <a:schemeClr val="tx1"/>
                          </a:solidFill>
                          <a:effectLst/>
                          <a:latin typeface="Arial Narrow" pitchFamily="34" charset="0"/>
                          <a:cs typeface="Times New Roman" pitchFamily="18" charset="0"/>
                        </a:rPr>
                        <a:t>EU – </a:t>
                      </a:r>
                      <a:r>
                        <a:rPr kumimoji="0" lang="cs-CZ" sz="1600" b="0" i="0" u="none" strike="noStrike" cap="none" normalizeH="0" baseline="0" dirty="0">
                          <a:ln>
                            <a:noFill/>
                          </a:ln>
                          <a:solidFill>
                            <a:schemeClr val="tx1"/>
                          </a:solidFill>
                          <a:effectLst/>
                          <a:latin typeface="Arial Narrow" pitchFamily="34" charset="0"/>
                          <a:cs typeface="Times New Roman" pitchFamily="18" charset="0"/>
                        </a:rPr>
                        <a:t> pracovníci zaměstnaní v hostitelském členském státě</a:t>
                      </a:r>
                      <a:endParaRPr kumimoji="0" lang="en-US" sz="1600" b="0" i="0" u="none" strike="noStrike" cap="none" normalizeH="0" baseline="0" dirty="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Občané </a:t>
                      </a:r>
                      <a:r>
                        <a:rPr kumimoji="0" lang="en-US" sz="1600" b="0" i="0" u="none" strike="noStrike" cap="none" normalizeH="0" baseline="0" dirty="0">
                          <a:ln>
                            <a:noFill/>
                          </a:ln>
                          <a:solidFill>
                            <a:schemeClr val="tx1"/>
                          </a:solidFill>
                          <a:effectLst/>
                          <a:latin typeface="Arial Narrow" pitchFamily="34" charset="0"/>
                          <a:cs typeface="Times New Roman" pitchFamily="18" charset="0"/>
                        </a:rPr>
                        <a:t>EU </a:t>
                      </a:r>
                      <a:r>
                        <a:rPr kumimoji="0" lang="cs-CZ" sz="1600" b="0" i="0" u="none" strike="noStrike" cap="none" normalizeH="0" baseline="0" dirty="0">
                          <a:ln>
                            <a:noFill/>
                          </a:ln>
                          <a:solidFill>
                            <a:schemeClr val="tx1"/>
                          </a:solidFill>
                          <a:effectLst/>
                          <a:latin typeface="Arial Narrow" pitchFamily="34" charset="0"/>
                          <a:cs typeface="Times New Roman" pitchFamily="18" charset="0"/>
                        </a:rPr>
                        <a:t> s prokazatelnými vlastními prostředky k živobytí + nemocenským pojištěním (bývalá</a:t>
                      </a:r>
                      <a:r>
                        <a:rPr kumimoji="0" lang="en-US" sz="1600" b="0" i="0" u="none" strike="noStrike" cap="none" normalizeH="0" baseline="0" dirty="0">
                          <a:ln>
                            <a:noFill/>
                          </a:ln>
                          <a:solidFill>
                            <a:schemeClr val="tx1"/>
                          </a:solidFill>
                          <a:effectLst/>
                          <a:latin typeface="Arial Narrow" pitchFamily="34" charset="0"/>
                          <a:cs typeface="Times New Roman" pitchFamily="18" charset="0"/>
                        </a:rPr>
                        <a:t> “playboy directive”)</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Občané EU </a:t>
                      </a:r>
                      <a:r>
                        <a:rPr kumimoji="0" lang="en-US" sz="1600" b="0" i="0" u="none" strike="noStrike" cap="none" normalizeH="0" baseline="0" dirty="0">
                          <a:ln>
                            <a:noFill/>
                          </a:ln>
                          <a:solidFill>
                            <a:schemeClr val="tx1"/>
                          </a:solidFill>
                          <a:effectLst/>
                          <a:latin typeface="Arial Narrow" pitchFamily="34" charset="0"/>
                          <a:cs typeface="Times New Roman" pitchFamily="18" charset="0"/>
                        </a:rPr>
                        <a:t>– </a:t>
                      </a:r>
                      <a:r>
                        <a:rPr kumimoji="0" lang="cs-CZ" sz="1600" b="0" i="0" u="none" strike="noStrike" cap="none" normalizeH="0" baseline="0" dirty="0">
                          <a:ln>
                            <a:noFill/>
                          </a:ln>
                          <a:solidFill>
                            <a:schemeClr val="tx1"/>
                          </a:solidFill>
                          <a:effectLst/>
                          <a:latin typeface="Arial Narrow" pitchFamily="34" charset="0"/>
                          <a:cs typeface="Times New Roman" pitchFamily="18" charset="0"/>
                        </a:rPr>
                        <a:t>řádní studenti-stipendisté (Erasmus atd.),</a:t>
                      </a:r>
                      <a:r>
                        <a:rPr kumimoji="0" lang="en-US" sz="1600" b="0" i="0" u="none" strike="noStrike" cap="none" normalizeH="0" baseline="0" dirty="0">
                          <a:ln>
                            <a:noFill/>
                          </a:ln>
                          <a:solidFill>
                            <a:schemeClr val="tx1"/>
                          </a:solidFill>
                          <a:effectLst/>
                          <a:latin typeface="Arial Narrow" pitchFamily="34" charset="0"/>
                          <a:cs typeface="Times New Roman" pitchFamily="18" charset="0"/>
                        </a:rPr>
                        <a:t> </a:t>
                      </a:r>
                      <a:r>
                        <a:rPr kumimoji="0" lang="cs-CZ" sz="1600" b="0" i="0" u="none" strike="noStrike" cap="none" normalizeH="0" baseline="0" dirty="0" err="1">
                          <a:ln>
                            <a:noFill/>
                          </a:ln>
                          <a:solidFill>
                            <a:schemeClr val="tx1"/>
                          </a:solidFill>
                          <a:effectLst/>
                          <a:latin typeface="Arial Narrow" pitchFamily="34" charset="0"/>
                          <a:cs typeface="Times New Roman" pitchFamily="18" charset="0"/>
                        </a:rPr>
                        <a:t>nemocensky</a:t>
                      </a:r>
                      <a:r>
                        <a:rPr kumimoji="0" lang="cs-CZ" sz="1600" b="0" i="0" u="none" strike="noStrike" cap="none" normalizeH="0" baseline="0" dirty="0">
                          <a:ln>
                            <a:noFill/>
                          </a:ln>
                          <a:solidFill>
                            <a:schemeClr val="tx1"/>
                          </a:solidFill>
                          <a:effectLst/>
                          <a:latin typeface="Arial Narrow" pitchFamily="34" charset="0"/>
                          <a:cs typeface="Times New Roman" pitchFamily="18" charset="0"/>
                        </a:rPr>
                        <a:t> pojištění</a:t>
                      </a:r>
                      <a:endParaRPr kumimoji="0" lang="en-US" sz="1600" b="0" i="0" u="none" strike="noStrike" cap="none" normalizeH="0" baseline="0" dirty="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Ohlašovací povinnost u orgánů hostitelského státu – nikoli povolovací procedura.</a:t>
                      </a:r>
                      <a:endParaRPr kumimoji="0" lang="en-US" sz="1600" b="0" i="0" u="none" strike="noStrike" cap="none" normalizeH="0" baseline="0" dirty="0">
                        <a:ln>
                          <a:noFill/>
                        </a:ln>
                        <a:solidFill>
                          <a:schemeClr val="tx1"/>
                        </a:solidFill>
                        <a:effectLst/>
                        <a:latin typeface="Arial Narrow" pitchFamily="34" charset="0"/>
                      </a:endParaRPr>
                    </a:p>
                  </a:txBody>
                  <a:tcPr marL="91444" marR="91444"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Omezení z důvodů veřejného pořádku, bezpečnosti a zdraví</a:t>
                      </a:r>
                      <a:endParaRPr kumimoji="0" lang="en-US" sz="1600" b="0" i="0" u="none" strike="noStrike" cap="none" normalizeH="0" baseline="0" dirty="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Nakažlivé nemoci projevené během prvních 3 měsíců důvodem pro vyhoštění</a:t>
                      </a:r>
                      <a:endParaRPr kumimoji="0" lang="en-US" sz="1600" b="0" i="0" u="none" strike="noStrike" cap="none" normalizeH="0" baseline="0" dirty="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Hostitelský čl. stát může odmítnout sociální podporu, granty, stipendia… vyjma nároků pracovníků a případů vzniku vazby na hostitelský stát. </a:t>
                      </a:r>
                      <a:endParaRPr kumimoji="0" lang="en-US" sz="1600" b="0" i="0" u="none" strike="noStrike" cap="none" normalizeH="0" baseline="0" dirty="0">
                        <a:ln>
                          <a:noFill/>
                        </a:ln>
                        <a:solidFill>
                          <a:schemeClr val="tx1"/>
                        </a:solidFill>
                        <a:effectLst/>
                        <a:latin typeface="Arial Narrow" pitchFamily="34" charset="0"/>
                      </a:endParaRPr>
                    </a:p>
                  </a:txBody>
                  <a:tcPr marL="91444" marR="91444"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61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Narrow" pitchFamily="34" charset="0"/>
                        </a:rPr>
                        <a:t>Pobyt delší 5 let</a:t>
                      </a:r>
                      <a:endParaRPr kumimoji="0" lang="en-US" sz="1600" b="0" i="0" u="none" strike="noStrike" cap="none" normalizeH="0" baseline="0" dirty="0">
                        <a:ln>
                          <a:noFill/>
                        </a:ln>
                        <a:solidFill>
                          <a:schemeClr val="tx1"/>
                        </a:solidFill>
                        <a:effectLst/>
                        <a:latin typeface="Arial Narrow" pitchFamily="34" charset="0"/>
                      </a:endParaRPr>
                    </a:p>
                  </a:txBody>
                  <a:tcPr marL="91444" marR="91444"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Nepřerušený legální pobyt v hostitelském státě zakládá právo na trvalý pobyt. (přiznávaný automaticky na základě žádosti)</a:t>
                      </a:r>
                      <a:endParaRPr kumimoji="0" lang="en-US" sz="1600" b="0" i="0" u="none" strike="noStrike" cap="none" normalizeH="0" baseline="0" dirty="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Další pobyt nesmí být přerušen po dobu delší než 2 roky v celku – jinak návrat do situace před získání trvalého pobytu.</a:t>
                      </a:r>
                      <a:endParaRPr kumimoji="0" lang="en-US" sz="1600" b="0" i="0" u="none" strike="noStrike" cap="none" normalizeH="0" baseline="0" dirty="0">
                        <a:ln>
                          <a:noFill/>
                        </a:ln>
                        <a:solidFill>
                          <a:schemeClr val="tx1"/>
                        </a:solidFill>
                        <a:effectLst/>
                        <a:latin typeface="Arial Narrow" pitchFamily="34" charset="0"/>
                      </a:endParaRPr>
                    </a:p>
                  </a:txBody>
                  <a:tcPr marL="91444" marR="91444"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Práva (vyjma některých politických) téměř bez omezení.</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cs-CZ" sz="1600" b="0" i="0" u="none" strike="noStrike" cap="none" normalizeH="0" baseline="0" dirty="0">
                          <a:ln>
                            <a:noFill/>
                          </a:ln>
                          <a:solidFill>
                            <a:schemeClr val="tx1"/>
                          </a:solidFill>
                          <a:effectLst/>
                          <a:latin typeface="Arial Narrow" pitchFamily="34" charset="0"/>
                          <a:cs typeface="Times New Roman" pitchFamily="18" charset="0"/>
                        </a:rPr>
                        <a:t>Nelze zaměstnat v mocenských pozicích a politických funkcích na národní úrovni. Vyhoštění jen v extrémních případech (terorismus).</a:t>
                      </a:r>
                      <a:endParaRPr kumimoji="0" lang="en-US" sz="1600" b="0" i="0" u="none" strike="noStrike" cap="none" normalizeH="0" baseline="0" dirty="0">
                        <a:ln>
                          <a:noFill/>
                        </a:ln>
                        <a:solidFill>
                          <a:schemeClr val="tx1"/>
                        </a:solidFill>
                        <a:effectLst/>
                        <a:latin typeface="Arial Narrow" pitchFamily="34" charset="0"/>
                      </a:endParaRPr>
                    </a:p>
                  </a:txBody>
                  <a:tcPr marL="91444" marR="91444"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94D2F68D-334D-5FD2-3AE4-76C007D6FFF2}"/>
              </a:ext>
            </a:extLst>
          </p:cNvPr>
          <p:cNvSpPr>
            <a:spLocks noGrp="1" noChangeArrowheads="1"/>
          </p:cNvSpPr>
          <p:nvPr>
            <p:ph type="title"/>
          </p:nvPr>
        </p:nvSpPr>
        <p:spPr>
          <a:xfrm>
            <a:off x="435006" y="71021"/>
            <a:ext cx="10484528" cy="594804"/>
          </a:xfrm>
        </p:spPr>
        <p:txBody>
          <a:bodyPr>
            <a:normAutofit/>
          </a:bodyPr>
          <a:lstStyle/>
          <a:p>
            <a:pPr algn="ctr"/>
            <a:r>
              <a:rPr lang="cs-CZ" altLang="cs-CZ" dirty="0">
                <a:latin typeface="Arial Narrow" panose="020B0606020202030204" pitchFamily="34" charset="0"/>
              </a:rPr>
              <a:t>Přístup migrujících k dávkám zdrav. A soc.</a:t>
            </a:r>
          </a:p>
        </p:txBody>
      </p:sp>
      <p:pic>
        <p:nvPicPr>
          <p:cNvPr id="53251" name="Picture 2" descr="EU CITIZENS' SOCIAL RIGHTS BY CATEGORY AND TIME | Download Table">
            <a:extLst>
              <a:ext uri="{FF2B5EF4-FFF2-40B4-BE49-F238E27FC236}">
                <a16:creationId xmlns:a16="http://schemas.microsoft.com/office/drawing/2014/main" id="{F4E04DD5-CF9D-82DF-46B8-7690E853F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5" y="665825"/>
            <a:ext cx="11833933" cy="557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ovéPole 3">
            <a:extLst>
              <a:ext uri="{FF2B5EF4-FFF2-40B4-BE49-F238E27FC236}">
                <a16:creationId xmlns:a16="http://schemas.microsoft.com/office/drawing/2014/main" id="{CA452A83-7DDA-206A-585A-6A120304C08D}"/>
              </a:ext>
            </a:extLst>
          </p:cNvPr>
          <p:cNvSpPr txBox="1">
            <a:spLocks noChangeArrowheads="1"/>
          </p:cNvSpPr>
          <p:nvPr/>
        </p:nvSpPr>
        <p:spPr bwMode="auto">
          <a:xfrm>
            <a:off x="97656" y="6237289"/>
            <a:ext cx="1045763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r>
              <a:rPr lang="cs-CZ" altLang="cs-CZ" sz="1800" dirty="0"/>
              <a:t>© </a:t>
            </a:r>
            <a:r>
              <a:rPr lang="cs-CZ" altLang="cs-CZ" sz="1600" dirty="0">
                <a:latin typeface="Arial Narrow" panose="020B0606020202030204" pitchFamily="34" charset="0"/>
              </a:rPr>
              <a:t>https://www.researchgate.net/publication/299546592_EU_Migrant_Citizens_Welfare_States_and_Social_Rights</a:t>
            </a:r>
            <a:endParaRPr lang="cs-CZ" altLang="cs-CZ" sz="1800" dirty="0">
              <a:latin typeface="Arial Narrow" panose="020B0606020202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a:extLst>
              <a:ext uri="{FF2B5EF4-FFF2-40B4-BE49-F238E27FC236}">
                <a16:creationId xmlns:a16="http://schemas.microsoft.com/office/drawing/2014/main" id="{C32CA572-CA80-9D3E-D414-544FF6C4DFA4}"/>
              </a:ext>
            </a:extLst>
          </p:cNvPr>
          <p:cNvSpPr>
            <a:spLocks noGrp="1" noChangeArrowheads="1"/>
          </p:cNvSpPr>
          <p:nvPr>
            <p:ph type="title"/>
          </p:nvPr>
        </p:nvSpPr>
        <p:spPr>
          <a:xfrm>
            <a:off x="381740" y="277813"/>
            <a:ext cx="11200660" cy="1143000"/>
          </a:xfrm>
        </p:spPr>
        <p:txBody>
          <a:bodyPr/>
          <a:lstStyle/>
          <a:p>
            <a:pPr algn="ctr"/>
            <a:r>
              <a:rPr lang="cs-CZ" altLang="cs-CZ" sz="4000" dirty="0">
                <a:latin typeface="Arial Narrow" panose="020B0606020202030204" pitchFamily="34" charset="0"/>
              </a:rPr>
              <a:t>C-411/20 </a:t>
            </a:r>
            <a:r>
              <a:rPr lang="cs-CZ" altLang="cs-CZ" sz="4000" i="1" dirty="0" err="1">
                <a:latin typeface="Arial Narrow" panose="020B0606020202030204" pitchFamily="34" charset="0"/>
              </a:rPr>
              <a:t>Familienkasse</a:t>
            </a:r>
            <a:r>
              <a:rPr lang="cs-CZ" altLang="cs-CZ" sz="4000" i="1" dirty="0">
                <a:latin typeface="Arial Narrow" panose="020B0606020202030204" pitchFamily="34" charset="0"/>
              </a:rPr>
              <a:t> </a:t>
            </a:r>
            <a:r>
              <a:rPr lang="cs-CZ" altLang="cs-CZ" sz="4000" i="1" dirty="0" err="1">
                <a:latin typeface="Arial Narrow" panose="020B0606020202030204" pitchFamily="34" charset="0"/>
              </a:rPr>
              <a:t>Niedersachsen-Bremen</a:t>
            </a:r>
            <a:endParaRPr lang="cs-CZ" altLang="cs-CZ" sz="4000" i="1" dirty="0">
              <a:latin typeface="Arial Narrow" panose="020B0606020202030204" pitchFamily="34" charset="0"/>
            </a:endParaRPr>
          </a:p>
        </p:txBody>
      </p:sp>
      <p:sp>
        <p:nvSpPr>
          <p:cNvPr id="8" name="TextovéPole 7">
            <a:extLst>
              <a:ext uri="{FF2B5EF4-FFF2-40B4-BE49-F238E27FC236}">
                <a16:creationId xmlns:a16="http://schemas.microsoft.com/office/drawing/2014/main" id="{A7EEE5EB-3432-5757-5E95-6A9F38A7240D}"/>
              </a:ext>
            </a:extLst>
          </p:cNvPr>
          <p:cNvSpPr txBox="1"/>
          <p:nvPr/>
        </p:nvSpPr>
        <p:spPr>
          <a:xfrm>
            <a:off x="381740" y="1557339"/>
            <a:ext cx="9978501" cy="4878259"/>
          </a:xfrm>
          <a:prstGeom prst="rect">
            <a:avLst/>
          </a:prstGeom>
          <a:noFill/>
        </p:spPr>
        <p:txBody>
          <a:bodyPr wrap="square">
            <a:spAutoFit/>
          </a:bodyPr>
          <a:lstStyle/>
          <a:p>
            <a:pPr marL="457200" indent="-457200">
              <a:buFont typeface="Wingdings" panose="05000000000000000000" pitchFamily="2" charset="2"/>
              <a:buChar char="§"/>
              <a:defRPr/>
            </a:pPr>
            <a:r>
              <a:rPr lang="cs-CZ" sz="2650" i="1" dirty="0">
                <a:solidFill>
                  <a:srgbClr val="FF0000"/>
                </a:solidFill>
                <a:latin typeface="Arial Narrow" panose="020B0606020202030204" pitchFamily="34" charset="0"/>
              </a:rPr>
              <a:t>Občan Unie, který si </a:t>
            </a:r>
            <a:r>
              <a:rPr lang="cs-CZ" sz="2650" b="1" i="1" dirty="0">
                <a:solidFill>
                  <a:srgbClr val="FF0000"/>
                </a:solidFill>
                <a:latin typeface="Arial Narrow" panose="020B0606020202030204" pitchFamily="34" charset="0"/>
              </a:rPr>
              <a:t>zřídil obvyklé bydliště v hostitelském členském státě</a:t>
            </a:r>
            <a:r>
              <a:rPr lang="cs-CZ" sz="2650" i="1" dirty="0">
                <a:solidFill>
                  <a:srgbClr val="FF0000"/>
                </a:solidFill>
                <a:latin typeface="Arial Narrow" panose="020B0606020202030204" pitchFamily="34" charset="0"/>
              </a:rPr>
              <a:t>, nemůže být vyloučen z nároku na </a:t>
            </a:r>
            <a:r>
              <a:rPr lang="cs-CZ" sz="2650" b="1" i="1" dirty="0">
                <a:solidFill>
                  <a:srgbClr val="FF0000"/>
                </a:solidFill>
                <a:highlight>
                  <a:srgbClr val="FFFF00"/>
                </a:highlight>
                <a:latin typeface="Arial Narrow" panose="020B0606020202030204" pitchFamily="34" charset="0"/>
              </a:rPr>
              <a:t>rodinné přídavky</a:t>
            </a:r>
            <a:r>
              <a:rPr lang="cs-CZ" sz="2650" b="1" i="1" dirty="0">
                <a:solidFill>
                  <a:srgbClr val="FF0000"/>
                </a:solidFill>
                <a:latin typeface="Arial Narrow" panose="020B0606020202030204" pitchFamily="34" charset="0"/>
              </a:rPr>
              <a:t> po dobu prvních 3 měsíců svého pobytu</a:t>
            </a:r>
            <a:r>
              <a:rPr lang="cs-CZ" sz="2650" i="1" dirty="0">
                <a:solidFill>
                  <a:srgbClr val="FF0000"/>
                </a:solidFill>
                <a:latin typeface="Arial Narrow" panose="020B0606020202030204" pitchFamily="34" charset="0"/>
              </a:rPr>
              <a:t> z důvodu, že mu neplynou příjmy z činnosti v tomto členském státě! </a:t>
            </a:r>
          </a:p>
          <a:p>
            <a:pPr marL="457200" indent="-457200">
              <a:buFont typeface="Wingdings" panose="05000000000000000000" pitchFamily="2" charset="2"/>
              <a:buChar char="§"/>
              <a:defRPr/>
            </a:pPr>
            <a:r>
              <a:rPr lang="cs-CZ" sz="2650" dirty="0">
                <a:latin typeface="Arial Narrow" panose="020B0606020202030204" pitchFamily="34" charset="0"/>
              </a:rPr>
              <a:t>SDEU shledal, že rodinné přídavky nepředstavují dávky sociální pomoci, jsou-li poskytovány nezávisle na individuálních potřebách jejich příjemce a jejich cílem není zajistit prostředky na jeho živobytí, nýbrž kompenzovat rodinné výdaje. Pak pro ně neexistuje žádná výjimka z rovného zacházení. </a:t>
            </a:r>
          </a:p>
          <a:p>
            <a:pPr marL="457200" indent="-457200">
              <a:buFont typeface="Wingdings" panose="05000000000000000000" pitchFamily="2" charset="2"/>
              <a:buChar char="§"/>
              <a:defRPr/>
            </a:pPr>
            <a:r>
              <a:rPr lang="cs-CZ" sz="2650" dirty="0">
                <a:latin typeface="Arial Narrow" panose="020B0606020202030204" pitchFamily="34" charset="0"/>
              </a:rPr>
              <a:t>Jedinou podmínkou je legální přenos obvyklého bydliště do hostitelského státu, tj. nestačí krátkodobý pobyt, nutný je projev vůle přesídlit dlouhodobě. </a:t>
            </a:r>
          </a:p>
          <a:p>
            <a:pPr>
              <a:defRPr/>
            </a:pPr>
            <a:endParaRPr lang="cs-CZ" sz="2800" dirty="0">
              <a:latin typeface="Arial Narrow" panose="020B0606020202030204" pitchFamily="34" charset="0"/>
            </a:endParaRPr>
          </a:p>
          <a:p>
            <a:pPr>
              <a:defRPr/>
            </a:pP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759F182-FE83-E58B-AB86-9BED17ED6F85}"/>
              </a:ext>
            </a:extLst>
          </p:cNvPr>
          <p:cNvSpPr>
            <a:spLocks noGrp="1" noChangeArrowheads="1"/>
          </p:cNvSpPr>
          <p:nvPr>
            <p:ph type="title"/>
          </p:nvPr>
        </p:nvSpPr>
        <p:spPr/>
        <p:txBody>
          <a:bodyPr/>
          <a:lstStyle/>
          <a:p>
            <a:pPr algn="ctr" eaLnBrk="1" hangingPunct="1"/>
            <a:r>
              <a:rPr lang="cs-CZ" altLang="cs-CZ" sz="4600">
                <a:latin typeface="Arial Narrow" panose="020B0606020202030204" pitchFamily="34" charset="0"/>
              </a:rPr>
              <a:t>Registrace k pobytu</a:t>
            </a:r>
            <a:endParaRPr lang="en-US" altLang="cs-CZ" sz="4600">
              <a:latin typeface="Arial Narrow" panose="020B0606020202030204" pitchFamily="34" charset="0"/>
            </a:endParaRPr>
          </a:p>
        </p:txBody>
      </p:sp>
      <p:sp>
        <p:nvSpPr>
          <p:cNvPr id="47107" name="Rectangle 3">
            <a:extLst>
              <a:ext uri="{FF2B5EF4-FFF2-40B4-BE49-F238E27FC236}">
                <a16:creationId xmlns:a16="http://schemas.microsoft.com/office/drawing/2014/main" id="{D16CB1F7-69FA-4E94-97A0-ACAA2C360E4F}"/>
              </a:ext>
            </a:extLst>
          </p:cNvPr>
          <p:cNvSpPr>
            <a:spLocks noGrp="1" noChangeArrowheads="1"/>
          </p:cNvSpPr>
          <p:nvPr>
            <p:ph type="body" idx="1"/>
          </p:nvPr>
        </p:nvSpPr>
        <p:spPr>
          <a:xfrm>
            <a:off x="328475" y="1600200"/>
            <a:ext cx="10088702" cy="5068888"/>
          </a:xfrm>
        </p:spPr>
        <p:txBody>
          <a:bodyPr/>
          <a:lstStyle/>
          <a:p>
            <a:pPr eaLnBrk="1" hangingPunct="1">
              <a:lnSpc>
                <a:spcPct val="90000"/>
              </a:lnSpc>
              <a:defRPr/>
            </a:pPr>
            <a:r>
              <a:rPr lang="cs-CZ" altLang="cs-CZ" sz="2800" dirty="0">
                <a:latin typeface="Arial Narrow" panose="020B0606020202030204" pitchFamily="34" charset="0"/>
              </a:rPr>
              <a:t>Na základě </a:t>
            </a:r>
            <a:r>
              <a:rPr lang="cs-CZ" altLang="cs-CZ" sz="2800" b="1" dirty="0">
                <a:latin typeface="Arial Narrow" panose="020B0606020202030204" pitchFamily="34" charset="0"/>
              </a:rPr>
              <a:t>směrnice 2004/38/ES</a:t>
            </a:r>
            <a:r>
              <a:rPr lang="cs-CZ" altLang="cs-CZ" sz="2800" dirty="0">
                <a:latin typeface="Arial Narrow" panose="020B0606020202030204" pitchFamily="34" charset="0"/>
              </a:rPr>
              <a:t>: </a:t>
            </a:r>
          </a:p>
          <a:p>
            <a:pPr lvl="1" eaLnBrk="1" hangingPunct="1">
              <a:lnSpc>
                <a:spcPct val="90000"/>
              </a:lnSpc>
              <a:defRPr/>
            </a:pPr>
            <a:r>
              <a:rPr lang="cs-CZ" altLang="cs-CZ" sz="2400" dirty="0">
                <a:latin typeface="Arial Narrow" panose="020B0606020202030204" pitchFamily="34" charset="0"/>
              </a:rPr>
              <a:t>Migrující pracovníci mohou mít povinnost se pouze zaregistrovat (ohlásit) u příslušných orgánů, pokud je to považováno za nutné ze strany hostitelského členského státu. </a:t>
            </a:r>
          </a:p>
          <a:p>
            <a:pPr lvl="1" eaLnBrk="1" hangingPunct="1">
              <a:lnSpc>
                <a:spcPct val="90000"/>
              </a:lnSpc>
              <a:defRPr/>
            </a:pPr>
            <a:r>
              <a:rPr lang="cs-CZ" altLang="cs-CZ" sz="2400" b="1" dirty="0">
                <a:latin typeface="Arial Narrow" panose="020B0606020202030204" pitchFamily="34" charset="0"/>
              </a:rPr>
              <a:t>Nežádají však o </a:t>
            </a:r>
            <a:r>
              <a:rPr lang="cs-CZ" altLang="cs-CZ" sz="2400" b="1" dirty="0">
                <a:highlight>
                  <a:srgbClr val="FFFF00"/>
                </a:highlight>
                <a:latin typeface="Arial Narrow" panose="020B0606020202030204" pitchFamily="34" charset="0"/>
              </a:rPr>
              <a:t>povolení</a:t>
            </a:r>
            <a:r>
              <a:rPr lang="cs-CZ" altLang="cs-CZ" sz="2400" b="1" dirty="0">
                <a:latin typeface="Arial Narrow" panose="020B0606020202030204" pitchFamily="34" charset="0"/>
              </a:rPr>
              <a:t> k práci či pobytu!</a:t>
            </a:r>
            <a:r>
              <a:rPr lang="cs-CZ" altLang="cs-CZ" sz="2400" dirty="0">
                <a:latin typeface="Arial Narrow" panose="020B0606020202030204" pitchFamily="34" charset="0"/>
              </a:rPr>
              <a:t> </a:t>
            </a:r>
          </a:p>
          <a:p>
            <a:pPr lvl="1" eaLnBrk="1" hangingPunct="1">
              <a:lnSpc>
                <a:spcPct val="90000"/>
              </a:lnSpc>
              <a:defRPr/>
            </a:pPr>
            <a:r>
              <a:rPr lang="cs-CZ" altLang="cs-CZ" sz="2400" dirty="0">
                <a:latin typeface="Arial Narrow" panose="020B0606020202030204" pitchFamily="34" charset="0"/>
              </a:rPr>
              <a:t>Je jim vydáváno </a:t>
            </a:r>
            <a:r>
              <a:rPr lang="cs-CZ" altLang="cs-CZ" sz="2400" b="1" dirty="0">
                <a:latin typeface="Arial Narrow" panose="020B0606020202030204" pitchFamily="34" charset="0"/>
              </a:rPr>
              <a:t>osvědčení o registraci</a:t>
            </a:r>
            <a:r>
              <a:rPr lang="cs-CZ" altLang="cs-CZ" sz="2400" dirty="0">
                <a:latin typeface="Arial Narrow" panose="020B0606020202030204" pitchFamily="34" charset="0"/>
              </a:rPr>
              <a:t> neprodleně po předložení platného průkazu totožnosti nebo cestovního pasu a potvrzení (příslibu) nebo pracovní smlouvy. Žádné další dokumenty (výplatní pásky, účty za elektřinu, daňová přiznání, atd.) nemohou být pro tyto účely vyžadovány.</a:t>
            </a:r>
          </a:p>
          <a:p>
            <a:pPr lvl="1" eaLnBrk="1" hangingPunct="1">
              <a:lnSpc>
                <a:spcPct val="90000"/>
              </a:lnSpc>
              <a:defRPr/>
            </a:pPr>
            <a:r>
              <a:rPr lang="cs-CZ" altLang="cs-CZ" sz="2400" dirty="0">
                <a:latin typeface="Arial Narrow" panose="020B0606020202030204" pitchFamily="34" charset="0"/>
              </a:rPr>
              <a:t>Pokud migrující pracovník nesplňuje tyto náležitosti, mohou mu být uloženy přiměřené a nediskriminační sankce (tj. </a:t>
            </a:r>
            <a:r>
              <a:rPr lang="cs-CZ" altLang="cs-CZ" sz="2400" b="1" dirty="0">
                <a:latin typeface="Arial Narrow" panose="020B0606020202030204" pitchFamily="34" charset="0"/>
              </a:rPr>
              <a:t>nikoli vyhoštění!</a:t>
            </a:r>
            <a:r>
              <a:rPr lang="cs-CZ" altLang="cs-CZ" sz="2400" dirty="0">
                <a:latin typeface="Arial Narrow" panose="020B0606020202030204" pitchFamily="34" charset="0"/>
              </a:rPr>
              <a:t>).</a:t>
            </a:r>
          </a:p>
          <a:p>
            <a:pPr lvl="1" eaLnBrk="1" hangingPunct="1">
              <a:lnSpc>
                <a:spcPct val="90000"/>
              </a:lnSpc>
              <a:defRPr/>
            </a:pPr>
            <a:r>
              <a:rPr lang="cs-CZ" altLang="cs-CZ" sz="2400" dirty="0">
                <a:latin typeface="Arial Narrow" panose="020B0606020202030204" pitchFamily="34" charset="0"/>
              </a:rPr>
              <a:t>Migrující pracovník </a:t>
            </a:r>
            <a:r>
              <a:rPr lang="cs-CZ" altLang="cs-CZ" sz="2400" b="1" dirty="0">
                <a:latin typeface="Arial Narrow" panose="020B0606020202030204" pitchFamily="34" charset="0"/>
              </a:rPr>
              <a:t>může začít pracovat i před touto registrací</a:t>
            </a:r>
            <a:r>
              <a:rPr lang="cs-CZ" altLang="cs-CZ" sz="2400" dirty="0">
                <a:latin typeface="Arial Narrow" panose="020B0606020202030204" pitchFamily="34" charset="0"/>
              </a:rPr>
              <a:t>.</a:t>
            </a:r>
            <a:endParaRPr lang="en-US" altLang="cs-CZ" sz="2400" dirty="0">
              <a:latin typeface="Arial Narrow" panose="020B0606020202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95099391-BC6F-E144-9B57-DD6581D714F7}"/>
              </a:ext>
            </a:extLst>
          </p:cNvPr>
          <p:cNvSpPr>
            <a:spLocks noGrp="1" noChangeArrowheads="1"/>
          </p:cNvSpPr>
          <p:nvPr>
            <p:ph type="title"/>
          </p:nvPr>
        </p:nvSpPr>
        <p:spPr/>
        <p:txBody>
          <a:bodyPr>
            <a:normAutofit/>
          </a:bodyPr>
          <a:lstStyle/>
          <a:p>
            <a:pPr algn="ctr"/>
            <a:r>
              <a:rPr lang="cs-CZ" altLang="cs-CZ" sz="3200" dirty="0">
                <a:latin typeface="Arial Narrow" panose="020B0606020202030204" pitchFamily="34" charset="0"/>
              </a:rPr>
              <a:t>Rozměry „pohybového fenoménu“ </a:t>
            </a:r>
          </a:p>
        </p:txBody>
      </p:sp>
      <p:sp>
        <p:nvSpPr>
          <p:cNvPr id="10243" name="Zástupný obsah 2">
            <a:extLst>
              <a:ext uri="{FF2B5EF4-FFF2-40B4-BE49-F238E27FC236}">
                <a16:creationId xmlns:a16="http://schemas.microsoft.com/office/drawing/2014/main" id="{DF76D86B-7AAA-D7DB-3FAB-E07B00E96854}"/>
              </a:ext>
            </a:extLst>
          </p:cNvPr>
          <p:cNvSpPr>
            <a:spLocks noGrp="1" noChangeArrowheads="1"/>
          </p:cNvSpPr>
          <p:nvPr>
            <p:ph idx="1"/>
          </p:nvPr>
        </p:nvSpPr>
        <p:spPr>
          <a:xfrm>
            <a:off x="521369" y="1600200"/>
            <a:ext cx="9967246" cy="5068888"/>
          </a:xfrm>
        </p:spPr>
        <p:txBody>
          <a:bodyPr>
            <a:normAutofit lnSpcReduction="10000"/>
          </a:bodyPr>
          <a:lstStyle/>
          <a:p>
            <a:r>
              <a:rPr lang="cs-CZ" altLang="cs-CZ" sz="2800" dirty="0">
                <a:solidFill>
                  <a:srgbClr val="1E1E1F"/>
                </a:solidFill>
                <a:latin typeface="Arial Narrow" panose="020B0606020202030204" pitchFamily="34" charset="0"/>
              </a:rPr>
              <a:t>Podle údajů </a:t>
            </a:r>
            <a:r>
              <a:rPr lang="cs-CZ" altLang="cs-CZ" sz="2800" dirty="0" err="1">
                <a:solidFill>
                  <a:srgbClr val="1E1E1F"/>
                </a:solidFill>
                <a:latin typeface="Arial Narrow" panose="020B0606020202030204" pitchFamily="34" charset="0"/>
              </a:rPr>
              <a:t>Eurostatu</a:t>
            </a:r>
            <a:r>
              <a:rPr lang="cs-CZ" altLang="cs-CZ" sz="2800" dirty="0">
                <a:solidFill>
                  <a:srgbClr val="1E1E1F"/>
                </a:solidFill>
                <a:latin typeface="Arial Narrow" panose="020B0606020202030204" pitchFamily="34" charset="0"/>
              </a:rPr>
              <a:t> pobývalo </a:t>
            </a:r>
            <a:r>
              <a:rPr lang="cs-CZ" altLang="cs-CZ" sz="2800" b="1" dirty="0">
                <a:solidFill>
                  <a:srgbClr val="1E1E1F"/>
                </a:solidFill>
                <a:latin typeface="Arial Narrow" panose="020B0606020202030204" pitchFamily="34" charset="0"/>
              </a:rPr>
              <a:t>v roce 2020 </a:t>
            </a:r>
            <a:r>
              <a:rPr lang="cs-CZ" altLang="cs-CZ" sz="2800" dirty="0">
                <a:solidFill>
                  <a:srgbClr val="1E1E1F"/>
                </a:solidFill>
                <a:latin typeface="Arial Narrow" panose="020B0606020202030204" pitchFamily="34" charset="0"/>
              </a:rPr>
              <a:t>pouze</a:t>
            </a:r>
            <a:r>
              <a:rPr lang="cs-CZ" altLang="cs-CZ" sz="2800" b="1" dirty="0">
                <a:solidFill>
                  <a:srgbClr val="1E1E1F"/>
                </a:solidFill>
                <a:latin typeface="Arial Narrow" panose="020B0606020202030204" pitchFamily="34" charset="0"/>
              </a:rPr>
              <a:t> </a:t>
            </a:r>
            <a:r>
              <a:rPr lang="cs-CZ" altLang="cs-CZ" sz="2800" dirty="0">
                <a:solidFill>
                  <a:schemeClr val="accent2"/>
                </a:solidFill>
                <a:latin typeface="Arial Narrow" panose="020B0606020202030204" pitchFamily="34" charset="0"/>
              </a:rPr>
              <a:t>3,8 % občanů EU v produktivním věku </a:t>
            </a:r>
            <a:r>
              <a:rPr lang="cs-CZ" altLang="cs-CZ" sz="2800" dirty="0">
                <a:solidFill>
                  <a:srgbClr val="1E1E1F"/>
                </a:solidFill>
                <a:latin typeface="Arial Narrow" panose="020B0606020202030204" pitchFamily="34" charset="0"/>
              </a:rPr>
              <a:t>(20–64 let) v některém ze států EU, jehož nebyli státními příslušníky, což představuje zvýšení oproti roku 2009 (tehdy 2,4 %). </a:t>
            </a:r>
          </a:p>
          <a:p>
            <a:r>
              <a:rPr lang="cs-CZ" altLang="cs-CZ" sz="2800" dirty="0">
                <a:solidFill>
                  <a:srgbClr val="1E1E1F"/>
                </a:solidFill>
                <a:latin typeface="Arial Narrow" panose="020B0606020202030204" pitchFamily="34" charset="0"/>
              </a:rPr>
              <a:t>Kromě toho bylo zaznamenáno 1,5 milionu přeshraničních pracovníků (</a:t>
            </a:r>
            <a:r>
              <a:rPr lang="cs-CZ" altLang="cs-CZ" sz="2800" dirty="0" err="1">
                <a:solidFill>
                  <a:srgbClr val="1E1E1F"/>
                </a:solidFill>
                <a:latin typeface="Arial Narrow" panose="020B0606020202030204" pitchFamily="34" charset="0"/>
              </a:rPr>
              <a:t>pendlerů</a:t>
            </a:r>
            <a:r>
              <a:rPr lang="cs-CZ" altLang="cs-CZ" sz="2800" dirty="0">
                <a:solidFill>
                  <a:srgbClr val="1E1E1F"/>
                </a:solidFill>
                <a:latin typeface="Arial Narrow" panose="020B0606020202030204" pitchFamily="34" charset="0"/>
              </a:rPr>
              <a:t>). </a:t>
            </a:r>
          </a:p>
          <a:p>
            <a:r>
              <a:rPr lang="cs-CZ" altLang="cs-CZ" sz="2800" dirty="0">
                <a:latin typeface="Arial Narrow" panose="020B0606020202030204" pitchFamily="34" charset="0"/>
              </a:rPr>
              <a:t>Míra zaměstnanosti mobilních pracovníků byla v roce 2020 72,7 % (u nemobilních pro srovnání: </a:t>
            </a:r>
            <a:r>
              <a:rPr lang="cs-CZ" altLang="cs-CZ" sz="2800" dirty="0">
                <a:solidFill>
                  <a:srgbClr val="1E1E1F"/>
                </a:solidFill>
                <a:latin typeface="Arial Narrow" panose="020B0606020202030204" pitchFamily="34" charset="0"/>
              </a:rPr>
              <a:t>73,3 %). </a:t>
            </a:r>
          </a:p>
          <a:p>
            <a:r>
              <a:rPr lang="cs-CZ" altLang="cs-CZ" sz="2800" b="1" dirty="0">
                <a:latin typeface="Arial Narrow" panose="020B0606020202030204" pitchFamily="34" charset="0"/>
              </a:rPr>
              <a:t>Podíl mobilních občanů EU se mezi jednotlivými členskými státy EU značně liší – od 0,8 % v případě Německa po 18,6 % v případě Rumunska.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5DF7242-EA43-03D1-8FF2-802C3F3E0C38}"/>
              </a:ext>
            </a:extLst>
          </p:cNvPr>
          <p:cNvSpPr>
            <a:spLocks noGrp="1" noChangeArrowheads="1"/>
          </p:cNvSpPr>
          <p:nvPr>
            <p:ph type="title"/>
          </p:nvPr>
        </p:nvSpPr>
        <p:spPr>
          <a:xfrm>
            <a:off x="985421" y="277813"/>
            <a:ext cx="9431755" cy="1143000"/>
          </a:xfrm>
        </p:spPr>
        <p:txBody>
          <a:bodyPr/>
          <a:lstStyle/>
          <a:p>
            <a:pPr algn="ctr" eaLnBrk="1" hangingPunct="1"/>
            <a:r>
              <a:rPr lang="cs-CZ" altLang="cs-CZ" dirty="0">
                <a:latin typeface="Arial Narrow" panose="020B0606020202030204" pitchFamily="34" charset="0"/>
              </a:rPr>
              <a:t>Sankce za nesplnění povinnosti vůči hostitelskému státu</a:t>
            </a:r>
          </a:p>
        </p:txBody>
      </p:sp>
      <p:sp>
        <p:nvSpPr>
          <p:cNvPr id="56323" name="Rectangle 3">
            <a:extLst>
              <a:ext uri="{FF2B5EF4-FFF2-40B4-BE49-F238E27FC236}">
                <a16:creationId xmlns:a16="http://schemas.microsoft.com/office/drawing/2014/main" id="{E571588B-9D2F-6B67-DD41-C4A1F2FB1E6C}"/>
              </a:ext>
            </a:extLst>
          </p:cNvPr>
          <p:cNvSpPr>
            <a:spLocks noGrp="1" noChangeArrowheads="1"/>
          </p:cNvSpPr>
          <p:nvPr>
            <p:ph type="body" idx="1"/>
          </p:nvPr>
        </p:nvSpPr>
        <p:spPr>
          <a:xfrm>
            <a:off x="319597" y="1420813"/>
            <a:ext cx="10119804" cy="5437187"/>
          </a:xfrm>
        </p:spPr>
        <p:txBody>
          <a:bodyPr>
            <a:normAutofit fontScale="70000" lnSpcReduction="20000"/>
          </a:bodyPr>
          <a:lstStyle/>
          <a:p>
            <a:pPr eaLnBrk="1" hangingPunct="1">
              <a:lnSpc>
                <a:spcPct val="120000"/>
              </a:lnSpc>
              <a:spcAft>
                <a:spcPts val="600"/>
              </a:spcAft>
            </a:pPr>
            <a:r>
              <a:rPr lang="cs-CZ" altLang="cs-CZ" sz="3300" dirty="0">
                <a:latin typeface="Arial Narrow" panose="020B0606020202030204" pitchFamily="34" charset="0"/>
              </a:rPr>
              <a:t>Rozsudek SD C-408/03 Komise v. Belgie</a:t>
            </a:r>
          </a:p>
          <a:p>
            <a:pPr eaLnBrk="1" hangingPunct="1">
              <a:lnSpc>
                <a:spcPct val="120000"/>
              </a:lnSpc>
              <a:spcAft>
                <a:spcPts val="600"/>
              </a:spcAft>
            </a:pPr>
            <a:r>
              <a:rPr lang="cs-CZ" altLang="cs-CZ" sz="3300" b="0" dirty="0">
                <a:latin typeface="Arial Narrow" panose="020B0606020202030204" pitchFamily="34" charset="0"/>
              </a:rPr>
              <a:t>Belgie podmiňovala udělení práva pobytu příslušníkům jiných členských států (nepracujícím v Belgii) tím, že mají zdravotní pojištění a dostatečné vlastní zdroje aby se nestali břemenem pro belgický sociální systém.</a:t>
            </a:r>
          </a:p>
          <a:p>
            <a:pPr eaLnBrk="1" hangingPunct="1">
              <a:lnSpc>
                <a:spcPct val="120000"/>
              </a:lnSpc>
              <a:spcAft>
                <a:spcPts val="600"/>
              </a:spcAft>
            </a:pPr>
            <a:r>
              <a:rPr lang="cs-CZ" altLang="cs-CZ" sz="3300" b="0" dirty="0">
                <a:latin typeface="Arial Narrow" panose="020B0606020202030204" pitchFamily="34" charset="0"/>
              </a:rPr>
              <a:t>Do 5 měsíců od podání žádosti o trvalý pobyt musel žadatel poskytnout důkazy o splnění uvedených podmínek. Pokud tak neučinil, následoval automaticky příkaz k opuštění území Belgie. </a:t>
            </a:r>
          </a:p>
          <a:p>
            <a:pPr>
              <a:lnSpc>
                <a:spcPct val="120000"/>
              </a:lnSpc>
              <a:spcAft>
                <a:spcPts val="600"/>
              </a:spcAft>
            </a:pPr>
            <a:r>
              <a:rPr lang="cs-CZ" altLang="cs-CZ" sz="3300" dirty="0">
                <a:latin typeface="Arial Narrow" panose="020B0606020202030204" pitchFamily="34" charset="0"/>
              </a:rPr>
              <a:t>SD</a:t>
            </a:r>
            <a:r>
              <a:rPr lang="cs-CZ" altLang="cs-CZ" sz="3300" b="0" dirty="0">
                <a:latin typeface="Arial Narrow" panose="020B0606020202030204" pitchFamily="34" charset="0"/>
              </a:rPr>
              <a:t>: </a:t>
            </a:r>
            <a:r>
              <a:rPr lang="cs-CZ" altLang="cs-CZ" sz="3300" b="0" i="1" dirty="0">
                <a:latin typeface="Arial Narrow" panose="020B0606020202030204" pitchFamily="34" charset="0"/>
              </a:rPr>
              <a:t>Je nesprávnou interpretací směrnice č. 90/364 o právu pobytu, pokud Belgie vyžaduje, aby prostředky k pobytu byly osobními zdroji občana a nebere v úvahu zdroje poskytnuté třetími osobami, včetně např. druha/družky. Směrnice nestanoví podmínku ohledně původu prostředků, a přesný původ zdrojů není nutné sledovat pro dosažení jejích cílů. Stejně tak požadavek na legální svazek (manželství) jako podmínku pro uznání zdrojů partnera je nepřiměřený. </a:t>
            </a:r>
          </a:p>
          <a:p>
            <a:pPr eaLnBrk="1" hangingPunct="1">
              <a:lnSpc>
                <a:spcPct val="90000"/>
              </a:lnSpc>
            </a:pPr>
            <a:endParaRPr lang="cs-CZ" altLang="cs-CZ" sz="3200" b="0" dirty="0">
              <a:latin typeface="Arial Narrow" panose="020B0606020202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E3DC04C-364F-CC29-FC32-5E387A2123C6}"/>
              </a:ext>
            </a:extLst>
          </p:cNvPr>
          <p:cNvSpPr>
            <a:spLocks noGrp="1" noChangeArrowheads="1"/>
          </p:cNvSpPr>
          <p:nvPr>
            <p:ph type="title"/>
          </p:nvPr>
        </p:nvSpPr>
        <p:spPr/>
        <p:txBody>
          <a:bodyPr/>
          <a:lstStyle/>
          <a:p>
            <a:pPr algn="ctr" eaLnBrk="1" hangingPunct="1"/>
            <a:r>
              <a:rPr lang="cs-CZ" altLang="cs-CZ" dirty="0">
                <a:latin typeface="Arial Narrow" panose="020B0606020202030204" pitchFamily="34" charset="0"/>
              </a:rPr>
              <a:t>Sankce za nesplnění povinnosti vůči hostitelskému státu</a:t>
            </a:r>
          </a:p>
        </p:txBody>
      </p:sp>
      <p:sp>
        <p:nvSpPr>
          <p:cNvPr id="58371" name="Rectangle 3">
            <a:extLst>
              <a:ext uri="{FF2B5EF4-FFF2-40B4-BE49-F238E27FC236}">
                <a16:creationId xmlns:a16="http://schemas.microsoft.com/office/drawing/2014/main" id="{A72BB501-03CC-652D-AB95-34D5727050C2}"/>
              </a:ext>
            </a:extLst>
          </p:cNvPr>
          <p:cNvSpPr>
            <a:spLocks noGrp="1" noChangeArrowheads="1"/>
          </p:cNvSpPr>
          <p:nvPr>
            <p:ph type="body" idx="1"/>
          </p:nvPr>
        </p:nvSpPr>
        <p:spPr>
          <a:xfrm>
            <a:off x="266330" y="1676401"/>
            <a:ext cx="10173070" cy="4911725"/>
          </a:xfrm>
        </p:spPr>
        <p:txBody>
          <a:bodyPr/>
          <a:lstStyle/>
          <a:p>
            <a:pPr lvl="1" eaLnBrk="1" hangingPunct="1"/>
            <a:r>
              <a:rPr lang="cs-CZ" altLang="cs-CZ" sz="2800" i="1" dirty="0">
                <a:latin typeface="Arial Narrow" panose="020B0606020202030204" pitchFamily="34" charset="0"/>
              </a:rPr>
              <a:t>Nepřiměřený je i příkaz k deportaci občana jiného členského státu, který nepředložil v předepsané lhůtě doklady o pojištění a prostředcích k pobytu. </a:t>
            </a:r>
          </a:p>
          <a:p>
            <a:pPr lvl="1" eaLnBrk="1" hangingPunct="1"/>
            <a:r>
              <a:rPr lang="cs-CZ" altLang="cs-CZ" sz="2800" b="1" i="1" dirty="0">
                <a:latin typeface="Arial Narrow" panose="020B0606020202030204" pitchFamily="34" charset="0"/>
              </a:rPr>
              <a:t>Automatická deportace de facto nahrazuje správní pokutu a oslabuje samotné právo pobytu dané občanům EU právem EU</a:t>
            </a:r>
            <a:r>
              <a:rPr lang="cs-CZ" altLang="cs-CZ" sz="2800" i="1" dirty="0">
                <a:latin typeface="Arial Narrow" panose="020B0606020202030204" pitchFamily="34" charset="0"/>
              </a:rPr>
              <a:t>. </a:t>
            </a:r>
          </a:p>
          <a:p>
            <a:pPr lvl="1" eaLnBrk="1" hangingPunct="1"/>
            <a:r>
              <a:rPr lang="cs-CZ" altLang="cs-CZ" sz="2800" i="1" dirty="0">
                <a:latin typeface="Arial Narrow" panose="020B0606020202030204" pitchFamily="34" charset="0"/>
              </a:rPr>
              <a:t>Ačkoli vyhoštění občana EU jiného členského státu může být za splnění určitých podmínek nezbytným opatřením, nemůže k ní docházet automaticky, bez řádného zjištění skutkového stavu a práva dotčené osoby na slyšení.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FA7B4A9-C3F5-1A11-18E4-AB05630FDE8B}"/>
              </a:ext>
            </a:extLst>
          </p:cNvPr>
          <p:cNvSpPr>
            <a:spLocks noGrp="1" noChangeArrowheads="1"/>
          </p:cNvSpPr>
          <p:nvPr>
            <p:ph type="title"/>
          </p:nvPr>
        </p:nvSpPr>
        <p:spPr/>
        <p:txBody>
          <a:bodyPr/>
          <a:lstStyle/>
          <a:p>
            <a:pPr algn="ctr" eaLnBrk="1" hangingPunct="1"/>
            <a:r>
              <a:rPr lang="cs-CZ" altLang="cs-CZ" sz="4600">
                <a:latin typeface="Arial Narrow" panose="020B0606020202030204" pitchFamily="34" charset="0"/>
              </a:rPr>
              <a:t>Právo trvalého pobytu</a:t>
            </a:r>
            <a:endParaRPr lang="en-US" altLang="cs-CZ" sz="4600">
              <a:latin typeface="Arial Narrow" panose="020B0606020202030204" pitchFamily="34" charset="0"/>
            </a:endParaRPr>
          </a:p>
        </p:txBody>
      </p:sp>
      <p:sp>
        <p:nvSpPr>
          <p:cNvPr id="59395" name="Rectangle 3">
            <a:extLst>
              <a:ext uri="{FF2B5EF4-FFF2-40B4-BE49-F238E27FC236}">
                <a16:creationId xmlns:a16="http://schemas.microsoft.com/office/drawing/2014/main" id="{0FBCA39D-D698-A462-3721-27EA7935F8C7}"/>
              </a:ext>
            </a:extLst>
          </p:cNvPr>
          <p:cNvSpPr>
            <a:spLocks noGrp="1" noChangeArrowheads="1"/>
          </p:cNvSpPr>
          <p:nvPr>
            <p:ph type="body" idx="1"/>
          </p:nvPr>
        </p:nvSpPr>
        <p:spPr>
          <a:xfrm>
            <a:off x="310718" y="1557339"/>
            <a:ext cx="10187420" cy="5068887"/>
          </a:xfrm>
        </p:spPr>
        <p:txBody>
          <a:bodyPr>
            <a:normAutofit fontScale="92500"/>
          </a:bodyPr>
          <a:lstStyle/>
          <a:p>
            <a:pPr eaLnBrk="1" hangingPunct="1">
              <a:lnSpc>
                <a:spcPct val="90000"/>
              </a:lnSpc>
            </a:pPr>
            <a:r>
              <a:rPr lang="cs-CZ" altLang="cs-CZ" sz="3200" dirty="0">
                <a:latin typeface="Arial Narrow" panose="020B0606020202030204" pitchFamily="34" charset="0"/>
              </a:rPr>
              <a:t>Právo na </a:t>
            </a:r>
            <a:r>
              <a:rPr lang="cs-CZ" altLang="cs-CZ" sz="3200" b="1" dirty="0">
                <a:latin typeface="Arial Narrow" panose="020B0606020202030204" pitchFamily="34" charset="0"/>
              </a:rPr>
              <a:t>trvalý pobyt </a:t>
            </a:r>
            <a:r>
              <a:rPr lang="cs-CZ" altLang="cs-CZ" sz="3200" dirty="0">
                <a:latin typeface="Arial Narrow" panose="020B0606020202030204" pitchFamily="34" charset="0"/>
              </a:rPr>
              <a:t>v hostitelském členském státě:</a:t>
            </a:r>
          </a:p>
          <a:p>
            <a:pPr lvl="1" eaLnBrk="1" hangingPunct="1">
              <a:lnSpc>
                <a:spcPct val="90000"/>
              </a:lnSpc>
            </a:pPr>
            <a:r>
              <a:rPr lang="cs-CZ" altLang="cs-CZ" sz="2800" dirty="0">
                <a:latin typeface="Arial Narrow" panose="020B0606020202030204" pitchFamily="34" charset="0"/>
              </a:rPr>
              <a:t>Migrující pracovník, který </a:t>
            </a:r>
            <a:r>
              <a:rPr lang="cs-CZ" altLang="cs-CZ" sz="2800" b="1" dirty="0">
                <a:latin typeface="Arial Narrow" panose="020B0606020202030204" pitchFamily="34" charset="0"/>
              </a:rPr>
              <a:t>pobýval nepřetržitě po dobu 5 let v hostitelském členském státě </a:t>
            </a:r>
            <a:r>
              <a:rPr lang="cs-CZ" altLang="cs-CZ" sz="2800" dirty="0">
                <a:latin typeface="Arial Narrow" panose="020B0606020202030204" pitchFamily="34" charset="0"/>
              </a:rPr>
              <a:t>získává právo na trvalý pobyt v této zemi. Na základě žádosti, mu vnitrostátní orgány vydají doklad osvědčující jeho pobyt.</a:t>
            </a:r>
          </a:p>
          <a:p>
            <a:pPr lvl="1" eaLnBrk="1" hangingPunct="1">
              <a:lnSpc>
                <a:spcPct val="90000"/>
              </a:lnSpc>
            </a:pPr>
            <a:r>
              <a:rPr lang="cs-CZ" altLang="cs-CZ" sz="2800" dirty="0">
                <a:latin typeface="Arial Narrow" panose="020B0606020202030204" pitchFamily="34" charset="0"/>
              </a:rPr>
              <a:t>Legálně pobývající občan EU (tj. i nepracující), který disponuje dostatečnými vlastními prostředky, aby se nestal přítěží pro sociální systém státu, do něhož nepřispíval a nepřispívá + je ve státě pobytu nemocensky pojištěn na všechna rizika.   </a:t>
            </a:r>
          </a:p>
          <a:p>
            <a:pPr lvl="1" eaLnBrk="1" hangingPunct="1">
              <a:lnSpc>
                <a:spcPct val="90000"/>
              </a:lnSpc>
            </a:pPr>
            <a:r>
              <a:rPr lang="cs-CZ" altLang="cs-CZ" sz="2800" dirty="0">
                <a:latin typeface="Arial Narrow" panose="020B0606020202030204" pitchFamily="34" charset="0"/>
              </a:rPr>
              <a:t>Občané EU s trvalým pobytem v jiném členském státě mohou toto právo ztratit, pokud opustí zemi pobytu na dobu delší než dva po sobě jdoucí roky.</a:t>
            </a:r>
          </a:p>
          <a:p>
            <a:pPr lvl="1" eaLnBrk="1" hangingPunct="1">
              <a:lnSpc>
                <a:spcPct val="90000"/>
              </a:lnSpc>
            </a:pPr>
            <a:r>
              <a:rPr lang="cs-CZ" altLang="cs-CZ" sz="2800" dirty="0">
                <a:latin typeface="Arial Narrow" panose="020B0606020202030204" pitchFamily="34" charset="0"/>
              </a:rPr>
              <a:t>V některých specifických případech může tento být trvalý pobyt přiznán dříve.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a:extLst>
              <a:ext uri="{FF2B5EF4-FFF2-40B4-BE49-F238E27FC236}">
                <a16:creationId xmlns:a16="http://schemas.microsoft.com/office/drawing/2014/main" id="{8556D1FC-7B49-945C-7F7E-BCAB2D427FAF}"/>
              </a:ext>
            </a:extLst>
          </p:cNvPr>
          <p:cNvSpPr>
            <a:spLocks noGrp="1" noChangeArrowheads="1"/>
          </p:cNvSpPr>
          <p:nvPr>
            <p:ph type="title"/>
          </p:nvPr>
        </p:nvSpPr>
        <p:spPr>
          <a:xfrm>
            <a:off x="647699" y="319597"/>
            <a:ext cx="10706099" cy="905522"/>
          </a:xfrm>
        </p:spPr>
        <p:txBody>
          <a:bodyPr/>
          <a:lstStyle/>
          <a:p>
            <a:pPr algn="ctr"/>
            <a:r>
              <a:rPr lang="cs-CZ" altLang="cs-CZ" b="1" dirty="0">
                <a:latin typeface="Arial Narrow" panose="020B0606020202030204" pitchFamily="34" charset="0"/>
              </a:rPr>
              <a:t>Studenti</a:t>
            </a:r>
            <a:r>
              <a:rPr lang="cs-CZ" altLang="cs-CZ" dirty="0">
                <a:latin typeface="Arial Narrow" panose="020B0606020202030204" pitchFamily="34" charset="0"/>
              </a:rPr>
              <a:t> a jejich studijní pobyt </a:t>
            </a:r>
            <a:br>
              <a:rPr lang="cs-CZ" altLang="cs-CZ" dirty="0">
                <a:latin typeface="Arial Narrow" panose="020B0606020202030204" pitchFamily="34" charset="0"/>
              </a:rPr>
            </a:br>
            <a:r>
              <a:rPr lang="cs-CZ" altLang="cs-CZ" dirty="0">
                <a:latin typeface="Arial Narrow" panose="020B0606020202030204" pitchFamily="34" charset="0"/>
              </a:rPr>
              <a:t>v jiném čl. státě</a:t>
            </a:r>
          </a:p>
        </p:txBody>
      </p:sp>
      <p:sp>
        <p:nvSpPr>
          <p:cNvPr id="3" name="Zástupný symbol pro obsah 2">
            <a:extLst>
              <a:ext uri="{FF2B5EF4-FFF2-40B4-BE49-F238E27FC236}">
                <a16:creationId xmlns:a16="http://schemas.microsoft.com/office/drawing/2014/main" id="{0D828FFA-19B2-06DE-11BD-489CA3DC1E22}"/>
              </a:ext>
            </a:extLst>
          </p:cNvPr>
          <p:cNvSpPr>
            <a:spLocks noGrp="1"/>
          </p:cNvSpPr>
          <p:nvPr>
            <p:ph idx="1"/>
          </p:nvPr>
        </p:nvSpPr>
        <p:spPr>
          <a:xfrm>
            <a:off x="310718" y="1600200"/>
            <a:ext cx="10249332" cy="5213350"/>
          </a:xfrm>
        </p:spPr>
        <p:txBody>
          <a:bodyPr>
            <a:normAutofit/>
          </a:bodyPr>
          <a:lstStyle/>
          <a:p>
            <a:pPr>
              <a:defRPr/>
            </a:pPr>
            <a:r>
              <a:rPr lang="cs-CZ" sz="2400" dirty="0">
                <a:latin typeface="Arial Narrow" panose="020B0606020202030204" pitchFamily="34" charset="0"/>
              </a:rPr>
              <a:t>Každý student-občan EU má právo navštívit jakoukoli zemi EU a při pobytu do 3 měsíců potřebuje jen platný průkaz totožnosti. </a:t>
            </a:r>
          </a:p>
          <a:p>
            <a:pPr>
              <a:defRPr/>
            </a:pPr>
            <a:r>
              <a:rPr lang="cs-CZ" sz="2400" dirty="0">
                <a:latin typeface="Arial Narrow" panose="020B0606020202030204" pitchFamily="34" charset="0"/>
              </a:rPr>
              <a:t>V jiné zemi EU může setrvat i déle, pokud: </a:t>
            </a:r>
          </a:p>
          <a:p>
            <a:pPr marL="914400" lvl="1" indent="-457200">
              <a:buFont typeface="+mj-lt"/>
              <a:buAutoNum type="arabicPeriod"/>
              <a:defRPr/>
            </a:pPr>
            <a:r>
              <a:rPr lang="cs-CZ" sz="2400" dirty="0">
                <a:latin typeface="Arial Narrow" panose="020B0606020202030204" pitchFamily="34" charset="0"/>
              </a:rPr>
              <a:t>Je </a:t>
            </a:r>
            <a:r>
              <a:rPr lang="cs-CZ" sz="2400" b="1" dirty="0">
                <a:latin typeface="Arial Narrow" panose="020B0606020202030204" pitchFamily="34" charset="0"/>
              </a:rPr>
              <a:t>zapsán ke studiu </a:t>
            </a:r>
            <a:r>
              <a:rPr lang="cs-CZ" sz="2400" dirty="0">
                <a:latin typeface="Arial Narrow" panose="020B0606020202030204" pitchFamily="34" charset="0"/>
              </a:rPr>
              <a:t>u vzdělávací instituce akreditované v této zemi (přitom má rovné právo jako občané dané země na přístup k přípravě na budoucí povolání).</a:t>
            </a:r>
          </a:p>
          <a:p>
            <a:pPr marL="914400" lvl="1" indent="-457200">
              <a:buFont typeface="+mj-lt"/>
              <a:buAutoNum type="arabicPeriod"/>
              <a:defRPr/>
            </a:pPr>
            <a:r>
              <a:rPr lang="cs-CZ" sz="2400" dirty="0">
                <a:latin typeface="Arial Narrow" panose="020B0606020202030204" pitchFamily="34" charset="0"/>
              </a:rPr>
              <a:t>Musí mít dostatečné </a:t>
            </a:r>
            <a:r>
              <a:rPr lang="cs-CZ" sz="2400" b="1" dirty="0">
                <a:latin typeface="Arial Narrow" panose="020B0606020202030204" pitchFamily="34" charset="0"/>
              </a:rPr>
              <a:t>zdravotní pojištění</a:t>
            </a:r>
            <a:r>
              <a:rPr lang="cs-CZ" sz="2400" dirty="0">
                <a:latin typeface="Arial Narrow" panose="020B0606020202030204" pitchFamily="34" charset="0"/>
              </a:rPr>
              <a:t>.</a:t>
            </a:r>
          </a:p>
          <a:p>
            <a:pPr marL="914400" lvl="1" indent="-457200">
              <a:buFont typeface="+mj-lt"/>
              <a:buAutoNum type="arabicPeriod"/>
              <a:defRPr/>
            </a:pPr>
            <a:r>
              <a:rPr lang="cs-CZ" sz="2400" dirty="0">
                <a:latin typeface="Arial Narrow" panose="020B0606020202030204" pitchFamily="34" charset="0"/>
              </a:rPr>
              <a:t>Musí mít </a:t>
            </a:r>
            <a:r>
              <a:rPr lang="cs-CZ" sz="2400" b="1" dirty="0">
                <a:latin typeface="Arial Narrow" panose="020B0606020202030204" pitchFamily="34" charset="0"/>
              </a:rPr>
              <a:t>dostatek prostředků </a:t>
            </a:r>
            <a:r>
              <a:rPr lang="cs-CZ" sz="2400" dirty="0">
                <a:latin typeface="Arial Narrow" panose="020B0606020202030204" pitchFamily="34" charset="0"/>
              </a:rPr>
              <a:t>k živobytí, aby se pro danou zemi nestal sociální přítěží. </a:t>
            </a:r>
          </a:p>
          <a:p>
            <a:pPr marL="914400" lvl="1" indent="-457200">
              <a:buFont typeface="+mj-lt"/>
              <a:buAutoNum type="arabicPeriod"/>
              <a:defRPr/>
            </a:pPr>
            <a:r>
              <a:rPr lang="cs-CZ" sz="2400" dirty="0">
                <a:latin typeface="Arial Narrow" panose="020B0606020202030204" pitchFamily="34" charset="0"/>
              </a:rPr>
              <a:t>V závislosti na pravidlech dané země se student musí k delšímu pobytu </a:t>
            </a:r>
            <a:r>
              <a:rPr lang="cs-CZ" sz="2400" b="1" dirty="0">
                <a:latin typeface="Arial Narrow" panose="020B0606020202030204" pitchFamily="34" charset="0"/>
              </a:rPr>
              <a:t>registrovat, ohlásit </a:t>
            </a:r>
            <a:r>
              <a:rPr lang="cs-CZ" sz="2400" dirty="0">
                <a:latin typeface="Arial Narrow" panose="020B0606020202030204" pitchFamily="34" charset="0"/>
              </a:rPr>
              <a:t>atd.</a:t>
            </a:r>
          </a:p>
          <a:p>
            <a:pPr marL="57150" indent="0">
              <a:buNone/>
              <a:defRPr/>
            </a:pPr>
            <a:r>
              <a:rPr lang="cs-CZ" sz="2400" dirty="0">
                <a:latin typeface="Arial Narrow" panose="020B0606020202030204" pitchFamily="34" charset="0"/>
              </a:rPr>
              <a:t>Prožije-li v jiné čl. zemi bez přerušení 5 let, vzniká mu právo na trvalý pobyt. </a:t>
            </a:r>
          </a:p>
          <a:p>
            <a:pPr lvl="1">
              <a:defRPr/>
            </a:pP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a:extLst>
              <a:ext uri="{FF2B5EF4-FFF2-40B4-BE49-F238E27FC236}">
                <a16:creationId xmlns:a16="http://schemas.microsoft.com/office/drawing/2014/main" id="{DA1FEA6B-738E-BC99-F75C-A61255F08587}"/>
              </a:ext>
            </a:extLst>
          </p:cNvPr>
          <p:cNvSpPr>
            <a:spLocks noGrp="1" noChangeArrowheads="1"/>
          </p:cNvSpPr>
          <p:nvPr>
            <p:ph type="title"/>
          </p:nvPr>
        </p:nvSpPr>
        <p:spPr>
          <a:xfrm>
            <a:off x="647699" y="372862"/>
            <a:ext cx="10706099" cy="1212549"/>
          </a:xfrm>
        </p:spPr>
        <p:txBody>
          <a:bodyPr/>
          <a:lstStyle/>
          <a:p>
            <a:pPr algn="ctr"/>
            <a:r>
              <a:rPr lang="cs-CZ" altLang="cs-CZ" b="1" dirty="0">
                <a:latin typeface="Arial Narrow" panose="020B0606020202030204" pitchFamily="34" charset="0"/>
              </a:rPr>
              <a:t>Studenti</a:t>
            </a:r>
            <a:r>
              <a:rPr lang="cs-CZ" altLang="cs-CZ" dirty="0">
                <a:latin typeface="Arial Narrow" panose="020B0606020202030204" pitchFamily="34" charset="0"/>
              </a:rPr>
              <a:t> v jiném čl. státě </a:t>
            </a:r>
            <a:br>
              <a:rPr lang="cs-CZ" altLang="cs-CZ" dirty="0">
                <a:latin typeface="Arial Narrow" panose="020B0606020202030204" pitchFamily="34" charset="0"/>
              </a:rPr>
            </a:br>
            <a:r>
              <a:rPr lang="cs-CZ" altLang="cs-CZ" dirty="0">
                <a:latin typeface="Arial Narrow" panose="020B0606020202030204" pitchFamily="34" charset="0"/>
              </a:rPr>
              <a:t>a podpory při studiu</a:t>
            </a:r>
          </a:p>
        </p:txBody>
      </p:sp>
      <p:sp>
        <p:nvSpPr>
          <p:cNvPr id="3" name="Zástupný symbol pro obsah 2">
            <a:extLst>
              <a:ext uri="{FF2B5EF4-FFF2-40B4-BE49-F238E27FC236}">
                <a16:creationId xmlns:a16="http://schemas.microsoft.com/office/drawing/2014/main" id="{100854A1-98B4-9B00-DF6E-85AC57063946}"/>
              </a:ext>
            </a:extLst>
          </p:cNvPr>
          <p:cNvSpPr>
            <a:spLocks noGrp="1"/>
          </p:cNvSpPr>
          <p:nvPr>
            <p:ph idx="1"/>
          </p:nvPr>
        </p:nvSpPr>
        <p:spPr>
          <a:xfrm>
            <a:off x="408373" y="1557338"/>
            <a:ext cx="10259627" cy="5300662"/>
          </a:xfrm>
        </p:spPr>
        <p:txBody>
          <a:bodyPr>
            <a:normAutofit/>
          </a:bodyPr>
          <a:lstStyle/>
          <a:p>
            <a:pPr>
              <a:defRPr/>
            </a:pPr>
            <a:r>
              <a:rPr lang="cs-CZ" sz="2400" dirty="0">
                <a:latin typeface="Arial Narrow" panose="020B0606020202030204" pitchFamily="34" charset="0"/>
              </a:rPr>
              <a:t>Právo EU rozlišuje 3 typy studentských podpor: </a:t>
            </a:r>
          </a:p>
          <a:p>
            <a:pPr marL="514350" indent="-514350">
              <a:buFont typeface="Wingdings" panose="05000000000000000000" pitchFamily="2" charset="2"/>
              <a:buAutoNum type="arabicPeriod"/>
              <a:defRPr/>
            </a:pPr>
            <a:r>
              <a:rPr lang="cs-CZ" sz="2400" dirty="0">
                <a:latin typeface="Arial Narrow" panose="020B0606020202030204" pitchFamily="34" charset="0"/>
              </a:rPr>
              <a:t>Studijní granty a půjčky umožňující úhradu registračních a studijních poplatků.</a:t>
            </a:r>
          </a:p>
          <a:p>
            <a:pPr marL="914400" lvl="1" indent="-514350">
              <a:defRPr/>
            </a:pPr>
            <a:r>
              <a:rPr lang="cs-CZ" sz="2400" dirty="0">
                <a:latin typeface="Arial Narrow" panose="020B0606020202030204" pitchFamily="34" charset="0"/>
              </a:rPr>
              <a:t>Přístup k nim mají všichni studenti z EU </a:t>
            </a:r>
            <a:r>
              <a:rPr lang="cs-CZ" sz="2400" u="sng" dirty="0">
                <a:latin typeface="Arial Narrow" panose="020B0606020202030204" pitchFamily="34" charset="0"/>
              </a:rPr>
              <a:t>na rovném základě</a:t>
            </a:r>
            <a:r>
              <a:rPr lang="cs-CZ" sz="2400" dirty="0">
                <a:latin typeface="Arial Narrow" panose="020B0606020202030204" pitchFamily="34" charset="0"/>
              </a:rPr>
              <a:t> – nelze odmítnout studentům z jiných členských zemí. </a:t>
            </a:r>
          </a:p>
          <a:p>
            <a:pPr marL="514350" indent="-514350">
              <a:buFont typeface="Wingdings" panose="05000000000000000000" pitchFamily="2" charset="2"/>
              <a:buAutoNum type="arabicPeriod"/>
              <a:defRPr/>
            </a:pPr>
            <a:r>
              <a:rPr lang="cs-CZ" sz="2400" dirty="0">
                <a:latin typeface="Arial Narrow" panose="020B0606020202030204" pitchFamily="34" charset="0"/>
              </a:rPr>
              <a:t>Granty, půjčky, stipendia a podpory k úhradě životních nákladů. </a:t>
            </a:r>
          </a:p>
          <a:p>
            <a:pPr marL="914400" lvl="1" indent="-514350">
              <a:defRPr/>
            </a:pPr>
            <a:r>
              <a:rPr lang="cs-CZ" sz="2400" dirty="0">
                <a:latin typeface="Arial Narrow" panose="020B0606020202030204" pitchFamily="34" charset="0"/>
              </a:rPr>
              <a:t>Členské státy samy rozhodují zda je umožňují exportovat – podpora studia v jiné členské zemi. </a:t>
            </a:r>
          </a:p>
          <a:p>
            <a:pPr marL="914400" lvl="1" indent="-514350">
              <a:defRPr/>
            </a:pPr>
            <a:r>
              <a:rPr lang="cs-CZ" sz="2400" u="sng" dirty="0">
                <a:latin typeface="Arial Narrow" panose="020B0606020202030204" pitchFamily="34" charset="0"/>
              </a:rPr>
              <a:t>Hostitelský čl. stát není povinen</a:t>
            </a:r>
            <a:r>
              <a:rPr lang="cs-CZ" sz="2400" dirty="0">
                <a:latin typeface="Arial Narrow" panose="020B0606020202030204" pitchFamily="34" charset="0"/>
              </a:rPr>
              <a:t> je poskytnout občanům jiných čl. států, nežijí-li na jeho území dostatečně dlouho (5 let nebo důkaz „pevné vazby“ na hostitelský stát)</a:t>
            </a:r>
          </a:p>
          <a:p>
            <a:pPr marL="514350" indent="-514350">
              <a:buFont typeface="Wingdings" panose="05000000000000000000" pitchFamily="2" charset="2"/>
              <a:buAutoNum type="arabicPeriod"/>
              <a:defRPr/>
            </a:pPr>
            <a:r>
              <a:rPr lang="cs-CZ" sz="2400" dirty="0">
                <a:latin typeface="Arial Narrow" panose="020B0606020202030204" pitchFamily="34" charset="0"/>
              </a:rPr>
              <a:t>Studentské slevy, zvýhodněné nabídky apod. </a:t>
            </a:r>
          </a:p>
          <a:p>
            <a:pPr lvl="1">
              <a:defRPr/>
            </a:pPr>
            <a:r>
              <a:rPr lang="cs-CZ" sz="2400" dirty="0">
                <a:latin typeface="Arial Narrow" panose="020B0606020202030204" pitchFamily="34" charset="0"/>
              </a:rPr>
              <a:t>Nárok mají všichni studenti z EU </a:t>
            </a:r>
            <a:r>
              <a:rPr lang="cs-CZ" sz="2400" u="sng" dirty="0">
                <a:latin typeface="Arial Narrow" panose="020B0606020202030204" pitchFamily="34" charset="0"/>
              </a:rPr>
              <a:t>bez diskriminace</a:t>
            </a:r>
            <a:r>
              <a:rPr lang="cs-CZ" sz="2400" dirty="0">
                <a:latin typeface="Arial Narrow" panose="020B0606020202030204" pitchFamily="34" charset="0"/>
              </a:rPr>
              <a:t>. </a:t>
            </a:r>
          </a:p>
          <a:p>
            <a:pPr marL="0" indent="0">
              <a:buNone/>
              <a:defRPr/>
            </a:pPr>
            <a:endParaRPr lang="cs-CZ" dirty="0"/>
          </a:p>
          <a:p>
            <a:pPr marL="514350" indent="-514350">
              <a:buFont typeface="Wingdings" panose="05000000000000000000" pitchFamily="2" charset="2"/>
              <a:buAutoNum type="arabicPeriod"/>
              <a:defRPr/>
            </a:pP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a:extLst>
              <a:ext uri="{FF2B5EF4-FFF2-40B4-BE49-F238E27FC236}">
                <a16:creationId xmlns:a16="http://schemas.microsoft.com/office/drawing/2014/main" id="{5DEB61DB-1264-A8A6-7E5F-67EA00D9EB6D}"/>
              </a:ext>
            </a:extLst>
          </p:cNvPr>
          <p:cNvSpPr>
            <a:spLocks noGrp="1" noChangeArrowheads="1"/>
          </p:cNvSpPr>
          <p:nvPr>
            <p:ph type="title"/>
          </p:nvPr>
        </p:nvSpPr>
        <p:spPr>
          <a:xfrm>
            <a:off x="647699" y="115888"/>
            <a:ext cx="10706099" cy="1469524"/>
          </a:xfrm>
        </p:spPr>
        <p:txBody>
          <a:bodyPr/>
          <a:lstStyle/>
          <a:p>
            <a:pPr algn="ctr"/>
            <a:r>
              <a:rPr lang="cs-CZ" altLang="cs-CZ" b="1" dirty="0">
                <a:latin typeface="Arial Narrow" panose="020B0606020202030204" pitchFamily="34" charset="0"/>
              </a:rPr>
              <a:t>Studenti</a:t>
            </a:r>
            <a:r>
              <a:rPr lang="cs-CZ" altLang="cs-CZ" dirty="0">
                <a:latin typeface="Arial Narrow" panose="020B0606020202030204" pitchFamily="34" charset="0"/>
              </a:rPr>
              <a:t> v jiném čl. státě </a:t>
            </a:r>
            <a:br>
              <a:rPr lang="cs-CZ" altLang="cs-CZ" dirty="0">
                <a:latin typeface="Arial Narrow" panose="020B0606020202030204" pitchFamily="34" charset="0"/>
              </a:rPr>
            </a:br>
            <a:r>
              <a:rPr lang="cs-CZ" altLang="cs-CZ" dirty="0">
                <a:latin typeface="Arial Narrow" panose="020B0606020202030204" pitchFamily="34" charset="0"/>
              </a:rPr>
              <a:t>a podpory při studiu</a:t>
            </a:r>
            <a:endParaRPr lang="cs-CZ" altLang="cs-CZ" dirty="0"/>
          </a:p>
        </p:txBody>
      </p:sp>
      <p:sp>
        <p:nvSpPr>
          <p:cNvPr id="62467" name="Zástupný symbol pro obsah 2">
            <a:extLst>
              <a:ext uri="{FF2B5EF4-FFF2-40B4-BE49-F238E27FC236}">
                <a16:creationId xmlns:a16="http://schemas.microsoft.com/office/drawing/2014/main" id="{1D4708D4-2B32-8514-0089-B66A6A35BCC5}"/>
              </a:ext>
            </a:extLst>
          </p:cNvPr>
          <p:cNvSpPr>
            <a:spLocks noGrp="1" noChangeArrowheads="1"/>
          </p:cNvSpPr>
          <p:nvPr>
            <p:ph idx="1"/>
          </p:nvPr>
        </p:nvSpPr>
        <p:spPr>
          <a:xfrm>
            <a:off x="319596" y="1484313"/>
            <a:ext cx="10244831" cy="5257800"/>
          </a:xfrm>
        </p:spPr>
        <p:txBody>
          <a:bodyPr>
            <a:normAutofit fontScale="92500" lnSpcReduction="10000"/>
          </a:bodyPr>
          <a:lstStyle/>
          <a:p>
            <a:r>
              <a:rPr lang="cs-CZ" altLang="cs-CZ" sz="2800" dirty="0">
                <a:latin typeface="Arial Narrow" panose="020B0606020202030204" pitchFamily="34" charset="0"/>
              </a:rPr>
              <a:t>SDEU C‑184/99 </a:t>
            </a:r>
            <a:r>
              <a:rPr lang="cs-CZ" altLang="cs-CZ" sz="2800" dirty="0" err="1">
                <a:latin typeface="Arial Narrow" panose="020B0606020202030204" pitchFamily="34" charset="0"/>
              </a:rPr>
              <a:t>Grzelczyk</a:t>
            </a:r>
            <a:endParaRPr lang="cs-CZ" altLang="cs-CZ" sz="2800" dirty="0">
              <a:latin typeface="Arial Narrow" panose="020B0606020202030204" pitchFamily="34" charset="0"/>
            </a:endParaRPr>
          </a:p>
          <a:p>
            <a:r>
              <a:rPr lang="cs-CZ" altLang="cs-CZ" sz="2800" b="0" dirty="0">
                <a:latin typeface="Arial Narrow" panose="020B0606020202030204" pitchFamily="34" charset="0"/>
              </a:rPr>
              <a:t>R. </a:t>
            </a:r>
            <a:r>
              <a:rPr lang="cs-CZ" altLang="cs-CZ" sz="2800" b="0" dirty="0" err="1">
                <a:latin typeface="Arial Narrow" panose="020B0606020202030204" pitchFamily="34" charset="0"/>
              </a:rPr>
              <a:t>Grzelczyk</a:t>
            </a:r>
            <a:r>
              <a:rPr lang="cs-CZ" altLang="cs-CZ" sz="2800" b="0" dirty="0">
                <a:latin typeface="Arial Narrow" panose="020B0606020202030204" pitchFamily="34" charset="0"/>
              </a:rPr>
              <a:t>, francouzský státní příslušník, zahájil universitní studium tělesné výchovy na katolické univerzitě v </a:t>
            </a:r>
            <a:r>
              <a:rPr lang="cs-CZ" altLang="cs-CZ" sz="2800" b="0" dirty="0" err="1">
                <a:latin typeface="Arial Narrow" panose="020B0606020202030204" pitchFamily="34" charset="0"/>
              </a:rPr>
              <a:t>Louvain</a:t>
            </a:r>
            <a:r>
              <a:rPr lang="cs-CZ" altLang="cs-CZ" sz="2800" b="0" dirty="0">
                <a:latin typeface="Arial Narrow" panose="020B0606020202030204" pitchFamily="34" charset="0"/>
              </a:rPr>
              <a:t>-la-</a:t>
            </a:r>
            <a:r>
              <a:rPr lang="cs-CZ" altLang="cs-CZ" sz="2800" b="0" dirty="0" err="1">
                <a:latin typeface="Arial Narrow" panose="020B0606020202030204" pitchFamily="34" charset="0"/>
              </a:rPr>
              <a:t>Neuve</a:t>
            </a:r>
            <a:r>
              <a:rPr lang="cs-CZ" altLang="cs-CZ" sz="2800" b="0" dirty="0">
                <a:latin typeface="Arial Narrow" panose="020B0606020202030204" pitchFamily="34" charset="0"/>
              </a:rPr>
              <a:t> a přestěhoval se do Belgie. Během prvních tří let studia hradil sám své výdaje na obživu, ubytování a studium (vykonával různá menší zaměstnání, dosáhl úlev při placení). Na začátku čtvrtého roku studia, kdy si již nemohl přivydělávat, aby se mohl soustředit na závěrečnou práci a zkoušky, požádal o přiznání s dávky životního minima tzv. </a:t>
            </a:r>
            <a:r>
              <a:rPr lang="cs-CZ" altLang="cs-CZ" sz="2800" b="0" dirty="0" err="1">
                <a:latin typeface="Arial Narrow" panose="020B0606020202030204" pitchFamily="34" charset="0"/>
              </a:rPr>
              <a:t>minimex</a:t>
            </a:r>
            <a:r>
              <a:rPr lang="cs-CZ" altLang="cs-CZ" sz="2800" b="0" dirty="0">
                <a:latin typeface="Arial Narrow" panose="020B0606020202030204" pitchFamily="34" charset="0"/>
              </a:rPr>
              <a:t>. Ta mu byla nejprve přiznána, ale posléze belgickými úřady zase odejmuta s tím, že má pouze status studenta, nikoli pracovníka, v Belgii nepobývá 5 let, proto nesplňuje podmínky pro její přiznání. </a:t>
            </a:r>
          </a:p>
          <a:p>
            <a:r>
              <a:rPr lang="cs-CZ" altLang="cs-CZ" sz="2800" b="0" dirty="0">
                <a:latin typeface="Arial Narrow" panose="020B0606020202030204" pitchFamily="34" charset="0"/>
              </a:rPr>
              <a:t>SD v</a:t>
            </a:r>
            <a:r>
              <a:rPr lang="cs-CZ" altLang="cs-CZ" sz="2800" b="0" i="1" dirty="0">
                <a:latin typeface="Arial Narrow" panose="020B0606020202030204" pitchFamily="34" charset="0"/>
              </a:rPr>
              <a:t> odpovědi na předběžnou otázku zdůraznil, že občan EU pobývající legálně na území jiného čl. státu nesmí být diskriminován v přístupu k dávkám životního minima</a:t>
            </a:r>
            <a:r>
              <a:rPr lang="cs-CZ" altLang="cs-CZ" sz="2800" b="0" dirty="0">
                <a:latin typeface="Arial Narrow" panose="020B0606020202030204" pitchFamily="34" charset="0"/>
              </a:rPr>
              <a:t>. </a:t>
            </a:r>
            <a:endParaRPr lang="cs-CZ" altLang="cs-CZ" sz="2400" b="0" dirty="0">
              <a:latin typeface="Arial Narrow" panose="020B0606020202030204" pitchFamily="34" charset="0"/>
            </a:endParaRPr>
          </a:p>
          <a:p>
            <a:endParaRPr lang="cs-CZ" alt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a:extLst>
              <a:ext uri="{FF2B5EF4-FFF2-40B4-BE49-F238E27FC236}">
                <a16:creationId xmlns:a16="http://schemas.microsoft.com/office/drawing/2014/main" id="{5DBFE00F-E3D9-CCDD-55BA-FA0739216EB3}"/>
              </a:ext>
            </a:extLst>
          </p:cNvPr>
          <p:cNvSpPr>
            <a:spLocks noGrp="1" noChangeArrowheads="1"/>
          </p:cNvSpPr>
          <p:nvPr>
            <p:ph type="title"/>
          </p:nvPr>
        </p:nvSpPr>
        <p:spPr/>
        <p:txBody>
          <a:bodyPr/>
          <a:lstStyle/>
          <a:p>
            <a:pPr algn="ctr"/>
            <a:r>
              <a:rPr lang="cs-CZ" altLang="cs-CZ" b="1">
                <a:latin typeface="Arial Narrow" panose="020B0606020202030204" pitchFamily="34" charset="0"/>
              </a:rPr>
              <a:t>Studenti </a:t>
            </a:r>
            <a:r>
              <a:rPr lang="cs-CZ" altLang="cs-CZ">
                <a:latin typeface="Arial Narrow" panose="020B0606020202030204" pitchFamily="34" charset="0"/>
              </a:rPr>
              <a:t>v jiném čl. státě </a:t>
            </a:r>
            <a:br>
              <a:rPr lang="cs-CZ" altLang="cs-CZ">
                <a:latin typeface="Arial Narrow" panose="020B0606020202030204" pitchFamily="34" charset="0"/>
              </a:rPr>
            </a:br>
            <a:r>
              <a:rPr lang="cs-CZ" altLang="cs-CZ">
                <a:latin typeface="Arial Narrow" panose="020B0606020202030204" pitchFamily="34" charset="0"/>
              </a:rPr>
              <a:t>a podpory při studiu</a:t>
            </a:r>
          </a:p>
        </p:txBody>
      </p:sp>
      <p:sp>
        <p:nvSpPr>
          <p:cNvPr id="63491" name="Zástupný symbol pro obsah 2">
            <a:extLst>
              <a:ext uri="{FF2B5EF4-FFF2-40B4-BE49-F238E27FC236}">
                <a16:creationId xmlns:a16="http://schemas.microsoft.com/office/drawing/2014/main" id="{6445F17D-1FCF-7B48-5D6B-C83187420305}"/>
              </a:ext>
            </a:extLst>
          </p:cNvPr>
          <p:cNvSpPr>
            <a:spLocks noGrp="1" noChangeArrowheads="1"/>
          </p:cNvSpPr>
          <p:nvPr>
            <p:ph idx="1"/>
          </p:nvPr>
        </p:nvSpPr>
        <p:spPr>
          <a:xfrm>
            <a:off x="443884" y="1600201"/>
            <a:ext cx="9809826" cy="5141913"/>
          </a:xfrm>
        </p:spPr>
        <p:txBody>
          <a:bodyPr>
            <a:normAutofit/>
          </a:bodyPr>
          <a:lstStyle/>
          <a:p>
            <a:r>
              <a:rPr lang="cs-CZ" altLang="cs-CZ" sz="2400" b="0" i="1" dirty="0">
                <a:latin typeface="Arial Narrow" panose="020B0606020202030204" pitchFamily="34" charset="0"/>
              </a:rPr>
              <a:t>Na druhé straně ovšem právo ES </a:t>
            </a:r>
            <a:r>
              <a:rPr lang="cs-CZ" altLang="cs-CZ" sz="2400" b="0" i="1" u="sng" dirty="0">
                <a:latin typeface="Arial Narrow" panose="020B0606020202030204" pitchFamily="34" charset="0"/>
              </a:rPr>
              <a:t>opravňuje čl. státy vyžadovat od studentů - příslušníků jiného čl. státu, chtějí-li pobývat na jejich území, aby prokázali, že mají dostatečné prostředky</a:t>
            </a:r>
            <a:r>
              <a:rPr lang="cs-CZ" altLang="cs-CZ" sz="2400" b="0" i="1" dirty="0">
                <a:latin typeface="Arial Narrow" panose="020B0606020202030204" pitchFamily="34" charset="0"/>
              </a:rPr>
              <a:t>, aby se nestali zatížením pro systém sociálního zabezpečení hostitelského čl. státu, že jsou zapsáni do uznaného vzdělávacího zařízení s cílem získat odborné vzdělání, a že mají v hostitelském čl. státě uzavřeno nemocenské pojištění vůči všem rizikům. Pokud hostitelský čl. stát usoudí, že student využívající sociální pomoci, přestal splňovat podmínky, kterým podléhá jeho právo pobytu, může přijmout opatření k ukončení jeho pobytu. </a:t>
            </a:r>
          </a:p>
          <a:p>
            <a:r>
              <a:rPr lang="cs-CZ" altLang="cs-CZ" sz="2400" b="0" i="1" u="sng" dirty="0">
                <a:latin typeface="Arial Narrow" panose="020B0606020202030204" pitchFamily="34" charset="0"/>
              </a:rPr>
              <a:t>Taková opatření však nemohou být automatickým důsledkem toho, že dotčený student využil sociální pomoci hostitelského čl. státu</a:t>
            </a:r>
            <a:r>
              <a:rPr lang="cs-CZ" altLang="cs-CZ" sz="2400" b="0" i="1" dirty="0">
                <a:latin typeface="Arial Narrow" panose="020B0606020202030204" pitchFamily="34" charset="0"/>
              </a:rPr>
              <a:t>. Právo ES připouští </a:t>
            </a:r>
            <a:r>
              <a:rPr lang="cs-CZ" altLang="cs-CZ" sz="2400" b="0" i="1" u="sng" dirty="0">
                <a:latin typeface="Arial Narrow" panose="020B0606020202030204" pitchFamily="34" charset="0"/>
              </a:rPr>
              <a:t>určitou finanční solidaritu státních příslušníků jednoho čl. státu s příslušníky ostatních čl. států, zejména pokud jsou obtíže, kterým čelí osoba požívající práva pobytu, přechodné povahy</a:t>
            </a:r>
            <a:r>
              <a:rPr lang="cs-CZ" altLang="cs-CZ" sz="2400" b="0" i="1" dirty="0">
                <a:latin typeface="Arial Narrow" panose="020B0606020202030204" pitchFamily="34" charset="0"/>
              </a:rPr>
              <a:t>.</a:t>
            </a:r>
          </a:p>
          <a:p>
            <a:endParaRPr lang="cs-CZ" alt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a:extLst>
              <a:ext uri="{FF2B5EF4-FFF2-40B4-BE49-F238E27FC236}">
                <a16:creationId xmlns:a16="http://schemas.microsoft.com/office/drawing/2014/main" id="{36E10BE4-2382-29D3-3D9E-98FFDF9BEA7C}"/>
              </a:ext>
            </a:extLst>
          </p:cNvPr>
          <p:cNvSpPr>
            <a:spLocks noGrp="1" noChangeArrowheads="1"/>
          </p:cNvSpPr>
          <p:nvPr>
            <p:ph type="title"/>
          </p:nvPr>
        </p:nvSpPr>
        <p:spPr>
          <a:xfrm>
            <a:off x="1145219" y="260350"/>
            <a:ext cx="9089394" cy="1143000"/>
          </a:xfrm>
        </p:spPr>
        <p:txBody>
          <a:bodyPr/>
          <a:lstStyle/>
          <a:p>
            <a:pPr algn="ctr"/>
            <a:r>
              <a:rPr lang="cs-CZ" altLang="cs-CZ" b="1" dirty="0">
                <a:latin typeface="Arial Narrow" panose="020B0606020202030204" pitchFamily="34" charset="0"/>
              </a:rPr>
              <a:t>Studenti</a:t>
            </a:r>
            <a:r>
              <a:rPr lang="cs-CZ" altLang="cs-CZ" dirty="0">
                <a:latin typeface="Arial Narrow" panose="020B0606020202030204" pitchFamily="34" charset="0"/>
              </a:rPr>
              <a:t> - rodinní příslušníci –– </a:t>
            </a:r>
            <a:br>
              <a:rPr lang="cs-CZ" altLang="cs-CZ" dirty="0">
                <a:latin typeface="Arial Narrow" panose="020B0606020202030204" pitchFamily="34" charset="0"/>
              </a:rPr>
            </a:br>
            <a:r>
              <a:rPr lang="cs-CZ" altLang="cs-CZ" dirty="0">
                <a:latin typeface="Arial Narrow" panose="020B0606020202030204" pitchFamily="34" charset="0"/>
              </a:rPr>
              <a:t>v judikatuře SDEU</a:t>
            </a:r>
          </a:p>
        </p:txBody>
      </p:sp>
      <p:sp>
        <p:nvSpPr>
          <p:cNvPr id="64515" name="Zástupný symbol pro obsah 2">
            <a:extLst>
              <a:ext uri="{FF2B5EF4-FFF2-40B4-BE49-F238E27FC236}">
                <a16:creationId xmlns:a16="http://schemas.microsoft.com/office/drawing/2014/main" id="{78FFA3F1-0EED-12CA-8464-9E31F13AA447}"/>
              </a:ext>
            </a:extLst>
          </p:cNvPr>
          <p:cNvSpPr>
            <a:spLocks noGrp="1" noChangeArrowheads="1"/>
          </p:cNvSpPr>
          <p:nvPr>
            <p:ph idx="1"/>
          </p:nvPr>
        </p:nvSpPr>
        <p:spPr>
          <a:xfrm>
            <a:off x="372862" y="1600200"/>
            <a:ext cx="10187188" cy="5213350"/>
          </a:xfrm>
        </p:spPr>
        <p:txBody>
          <a:bodyPr>
            <a:normAutofit/>
          </a:bodyPr>
          <a:lstStyle/>
          <a:p>
            <a:r>
              <a:rPr lang="cs-CZ" altLang="cs-CZ" sz="2400" dirty="0">
                <a:latin typeface="Arial Narrow" panose="020B0606020202030204" pitchFamily="34" charset="0"/>
              </a:rPr>
              <a:t>Dle práva EU mají děti migrujícího pracovníka právo na obecné vzdělání, profesní přípravu a praxi v čl. státě, v němž pobývají s migrujícím rodičem. </a:t>
            </a:r>
          </a:p>
          <a:p>
            <a:r>
              <a:rPr lang="cs-CZ" altLang="cs-CZ" dirty="0">
                <a:latin typeface="Arial Narrow" panose="020B0606020202030204" pitchFamily="34" charset="0"/>
              </a:rPr>
              <a:t>V rozhodnutí </a:t>
            </a:r>
            <a:r>
              <a:rPr lang="en-GB" altLang="cs-CZ" dirty="0">
                <a:latin typeface="Arial Narrow" panose="020B0606020202030204" pitchFamily="34" charset="0"/>
              </a:rPr>
              <a:t>C-413/99 </a:t>
            </a:r>
            <a:r>
              <a:rPr lang="en-GB" altLang="cs-CZ" i="1" dirty="0" err="1">
                <a:latin typeface="Arial Narrow" panose="020B0606020202030204" pitchFamily="34" charset="0"/>
              </a:rPr>
              <a:t>Baumbast</a:t>
            </a:r>
            <a:r>
              <a:rPr lang="en-GB" altLang="cs-CZ" i="1" dirty="0">
                <a:latin typeface="Arial Narrow" panose="020B0606020202030204" pitchFamily="34" charset="0"/>
              </a:rPr>
              <a:t> a R</a:t>
            </a:r>
            <a:r>
              <a:rPr lang="en-GB" altLang="cs-CZ" dirty="0">
                <a:latin typeface="Arial Narrow" panose="020B0606020202030204" pitchFamily="34" charset="0"/>
              </a:rPr>
              <a:t>.</a:t>
            </a:r>
            <a:r>
              <a:rPr lang="cs-CZ" altLang="cs-CZ" dirty="0">
                <a:latin typeface="Arial Narrow" panose="020B0606020202030204" pitchFamily="34" charset="0"/>
              </a:rPr>
              <a:t> </a:t>
            </a:r>
            <a:r>
              <a:rPr lang="cs-CZ" altLang="cs-CZ" b="0" dirty="0">
                <a:latin typeface="Arial Narrow" panose="020B0606020202030204" pitchFamily="34" charset="0"/>
              </a:rPr>
              <a:t>SD shledal, že dítě migrujícího pracovníka EU má nárok na pobyt v jiném čl. státě, pokud se v něm chce vzdělávat, i když jeho migrující rodič již v daném státě nepobývá nebo nepracuje a současně právo pobytu svědčí i tomu rodiči, který o dítě primárně pečuje. </a:t>
            </a:r>
          </a:p>
          <a:p>
            <a:r>
              <a:rPr lang="cs-CZ" altLang="cs-CZ" dirty="0">
                <a:latin typeface="Arial Narrow" panose="020B0606020202030204" pitchFamily="34" charset="0"/>
              </a:rPr>
              <a:t>V rozhodnutí </a:t>
            </a:r>
            <a:r>
              <a:rPr lang="en-GB" altLang="cs-CZ" dirty="0">
                <a:latin typeface="Arial Narrow" panose="020B0606020202030204" pitchFamily="34" charset="0"/>
              </a:rPr>
              <a:t>C-480/08</a:t>
            </a:r>
            <a:r>
              <a:rPr lang="en-GB" altLang="cs-CZ" i="1" dirty="0">
                <a:latin typeface="Arial Narrow" panose="020B0606020202030204" pitchFamily="34" charset="0"/>
              </a:rPr>
              <a:t> Teixeira</a:t>
            </a:r>
            <a:r>
              <a:rPr lang="en-GB" altLang="cs-CZ" dirty="0">
                <a:latin typeface="Arial Narrow" panose="020B0606020202030204" pitchFamily="34" charset="0"/>
              </a:rPr>
              <a:t> </a:t>
            </a:r>
            <a:r>
              <a:rPr lang="cs-CZ" altLang="cs-CZ" b="0" dirty="0">
                <a:latin typeface="Arial Narrow" panose="020B0606020202030204" pitchFamily="34" charset="0"/>
              </a:rPr>
              <a:t>SD shledal, že občanka jiného členského státu, která se dostala co členského státu pobytu jako manželka migrujícího pracovníka EU, posléze v tomto členském státě necelé 2 roky pracovala, pak v něm porodila dítě, následně se rozvedla, stala se nezaměstnanou a bez domova… avšak dítě má stále ve své péči a toto dítě navštěvuje školu, má stále nárok na pobyt v daném čl. státě. A pokud dítě potřebuje její péči i po dosažení plnoletosti (18+), její právo na pobyt stále trvá a nemá na něj vliv ani to, že je sociálně potřebnou (na podpoře v hostitelském čl. státě). </a:t>
            </a:r>
          </a:p>
          <a:p>
            <a:endParaRPr lang="cs-CZ" altLang="cs-CZ" dirty="0">
              <a:latin typeface="Arial Narrow" panose="020B0606020202030204" pitchFamily="34" charset="0"/>
            </a:endParaRPr>
          </a:p>
          <a:p>
            <a:endParaRPr lang="cs-CZ" altLang="cs-CZ" dirty="0"/>
          </a:p>
          <a:p>
            <a:endParaRPr lang="cs-CZ" alt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a:extLst>
              <a:ext uri="{FF2B5EF4-FFF2-40B4-BE49-F238E27FC236}">
                <a16:creationId xmlns:a16="http://schemas.microsoft.com/office/drawing/2014/main" id="{DB0E51DB-0A64-4DCD-F076-EE024D6B369F}"/>
              </a:ext>
            </a:extLst>
          </p:cNvPr>
          <p:cNvSpPr>
            <a:spLocks noGrp="1" noChangeArrowheads="1"/>
          </p:cNvSpPr>
          <p:nvPr>
            <p:ph type="title"/>
          </p:nvPr>
        </p:nvSpPr>
        <p:spPr/>
        <p:txBody>
          <a:bodyPr/>
          <a:lstStyle/>
          <a:p>
            <a:r>
              <a:rPr lang="cs-CZ" altLang="cs-CZ">
                <a:latin typeface="Arial Narrow" panose="020B0606020202030204" pitchFamily="34" charset="0"/>
              </a:rPr>
              <a:t>Příspěvek na studium v zahraničí pro děti migrujících pracovníků (C-542/09)</a:t>
            </a:r>
          </a:p>
        </p:txBody>
      </p:sp>
      <p:sp>
        <p:nvSpPr>
          <p:cNvPr id="65539" name="Zástupný symbol pro obsah 2">
            <a:extLst>
              <a:ext uri="{FF2B5EF4-FFF2-40B4-BE49-F238E27FC236}">
                <a16:creationId xmlns:a16="http://schemas.microsoft.com/office/drawing/2014/main" id="{E73359DF-D130-6400-286B-DC4BA74B3964}"/>
              </a:ext>
            </a:extLst>
          </p:cNvPr>
          <p:cNvSpPr>
            <a:spLocks noGrp="1" noChangeArrowheads="1"/>
          </p:cNvSpPr>
          <p:nvPr>
            <p:ph idx="1"/>
          </p:nvPr>
        </p:nvSpPr>
        <p:spPr>
          <a:xfrm>
            <a:off x="417251" y="1873188"/>
            <a:ext cx="9845335" cy="4868926"/>
          </a:xfrm>
        </p:spPr>
        <p:txBody>
          <a:bodyPr/>
          <a:lstStyle/>
          <a:p>
            <a:r>
              <a:rPr lang="cs-CZ" altLang="cs-CZ" sz="2400" b="0" dirty="0">
                <a:latin typeface="Arial Narrow" panose="020B0606020202030204" pitchFamily="34" charset="0"/>
              </a:rPr>
              <a:t>Holandsko podporuje stipendii studium v zahraničí, pokud se student kvalifikuje pro vysokoškolské studium v Holandsku a pobývá v Holandsku alespoň 3 z posledních 6 let. Toto pravidlo je aplikováno bez ohledu na státní příslušnost žadatele o stipendium. </a:t>
            </a:r>
          </a:p>
          <a:p>
            <a:r>
              <a:rPr lang="cs-CZ" altLang="cs-CZ" sz="2400" dirty="0">
                <a:latin typeface="Arial Narrow" panose="020B0606020202030204" pitchFamily="34" charset="0"/>
              </a:rPr>
              <a:t>SD</a:t>
            </a:r>
            <a:r>
              <a:rPr lang="cs-CZ" altLang="cs-CZ" sz="2400" b="0" dirty="0">
                <a:latin typeface="Arial Narrow" panose="020B0606020202030204" pitchFamily="34" charset="0"/>
              </a:rPr>
              <a:t> </a:t>
            </a:r>
            <a:r>
              <a:rPr lang="cs-CZ" altLang="cs-CZ" sz="2400" b="0" i="1" dirty="0">
                <a:latin typeface="Arial Narrow" panose="020B0606020202030204" pitchFamily="34" charset="0"/>
              </a:rPr>
              <a:t>označil pravidlo za nerovné zacházení s rodinnými příslušníky migrujících pracovníků EU, kteří po příchodu s migrujícími rodiči  do Holandska nemohou požádat o stipendium ke studiu v zahraničí „stejně rychle“ jako Holanďané, resp. dlouhodobí rezidenti. Jde tedy o nepřímou diskriminaci odporující právu EU. </a:t>
            </a:r>
          </a:p>
          <a:p>
            <a:r>
              <a:rPr lang="cs-CZ" altLang="cs-CZ" sz="2400" dirty="0">
                <a:latin typeface="Arial Narrow" panose="020B0606020202030204" pitchFamily="34" charset="0"/>
              </a:rPr>
              <a:t>SD</a:t>
            </a:r>
            <a:r>
              <a:rPr lang="cs-CZ" altLang="cs-CZ" sz="2400" b="0" dirty="0">
                <a:latin typeface="Arial Narrow" panose="020B0606020202030204" pitchFamily="34" charset="0"/>
              </a:rPr>
              <a:t> </a:t>
            </a:r>
            <a:r>
              <a:rPr lang="cs-CZ" altLang="cs-CZ" sz="2400" b="0" i="1" dirty="0">
                <a:latin typeface="Arial Narrow" panose="020B0606020202030204" pitchFamily="34" charset="0"/>
              </a:rPr>
              <a:t>nicméně uznal, že existuje kategorický požadavek na podpoře studentské mobility, která je přínosná pro studenty i holandskou společnost. Tento požadavek by však mohl být uspokojen prostou podmínkou pobytu v Holandsku, nikoli pobytu nejméně tříletého.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a:extLst>
              <a:ext uri="{FF2B5EF4-FFF2-40B4-BE49-F238E27FC236}">
                <a16:creationId xmlns:a16="http://schemas.microsoft.com/office/drawing/2014/main" id="{690318B3-3BEC-1F53-6A18-02A701FE4CA8}"/>
              </a:ext>
            </a:extLst>
          </p:cNvPr>
          <p:cNvSpPr>
            <a:spLocks noGrp="1" noChangeArrowheads="1"/>
          </p:cNvSpPr>
          <p:nvPr>
            <p:ph type="title"/>
          </p:nvPr>
        </p:nvSpPr>
        <p:spPr>
          <a:xfrm>
            <a:off x="647699" y="0"/>
            <a:ext cx="10706099" cy="1473693"/>
          </a:xfrm>
        </p:spPr>
        <p:txBody>
          <a:bodyPr>
            <a:normAutofit fontScale="90000"/>
          </a:bodyPr>
          <a:lstStyle/>
          <a:p>
            <a:pPr algn="ctr"/>
            <a:br>
              <a:rPr lang="cs-CZ" altLang="cs-CZ" dirty="0"/>
            </a:br>
            <a:r>
              <a:rPr lang="cs-CZ" altLang="cs-CZ" dirty="0">
                <a:latin typeface="Arial Narrow" panose="020B0606020202030204" pitchFamily="34" charset="0"/>
              </a:rPr>
              <a:t>SDEU C-401/15 až C-403/15 </a:t>
            </a:r>
            <a:br>
              <a:rPr lang="cs-CZ" altLang="cs-CZ" dirty="0">
                <a:latin typeface="Arial Narrow" panose="020B0606020202030204" pitchFamily="34" charset="0"/>
              </a:rPr>
            </a:br>
            <a:r>
              <a:rPr lang="cs-CZ" altLang="cs-CZ" i="1" dirty="0">
                <a:latin typeface="Arial Narrow" panose="020B0606020202030204" pitchFamily="34" charset="0"/>
              </a:rPr>
              <a:t>Noémi </a:t>
            </a:r>
            <a:r>
              <a:rPr lang="cs-CZ" altLang="cs-CZ" i="1" dirty="0" err="1">
                <a:latin typeface="Arial Narrow" panose="020B0606020202030204" pitchFamily="34" charset="0"/>
              </a:rPr>
              <a:t>Depesme</a:t>
            </a:r>
            <a:r>
              <a:rPr lang="cs-CZ" altLang="cs-CZ" i="1" dirty="0">
                <a:latin typeface="Arial Narrow" panose="020B0606020202030204" pitchFamily="34" charset="0"/>
              </a:rPr>
              <a:t> a další</a:t>
            </a:r>
            <a:br>
              <a:rPr lang="cs-CZ" altLang="cs-CZ" dirty="0"/>
            </a:br>
            <a:endParaRPr lang="cs-CZ" altLang="cs-CZ" dirty="0"/>
          </a:p>
        </p:txBody>
      </p:sp>
      <p:sp>
        <p:nvSpPr>
          <p:cNvPr id="66563" name="Zástupný symbol pro obsah 2">
            <a:extLst>
              <a:ext uri="{FF2B5EF4-FFF2-40B4-BE49-F238E27FC236}">
                <a16:creationId xmlns:a16="http://schemas.microsoft.com/office/drawing/2014/main" id="{017BE046-B750-9704-715D-7453AA38D203}"/>
              </a:ext>
            </a:extLst>
          </p:cNvPr>
          <p:cNvSpPr>
            <a:spLocks noGrp="1" noChangeArrowheads="1"/>
          </p:cNvSpPr>
          <p:nvPr>
            <p:ph idx="1"/>
          </p:nvPr>
        </p:nvSpPr>
        <p:spPr>
          <a:xfrm>
            <a:off x="417250" y="1600201"/>
            <a:ext cx="10142800" cy="5141913"/>
          </a:xfrm>
        </p:spPr>
        <p:txBody>
          <a:bodyPr>
            <a:normAutofit lnSpcReduction="10000"/>
          </a:bodyPr>
          <a:lstStyle/>
          <a:p>
            <a:r>
              <a:rPr lang="cs-CZ" altLang="cs-CZ" sz="2800" b="0" dirty="0">
                <a:latin typeface="Arial Narrow" panose="020B0606020202030204" pitchFamily="34" charset="0"/>
              </a:rPr>
              <a:t>Lucembursko odmítalo žádosti o podporu při studiu dětí z rodin s nevlastním otcem, zaměstnaným v Lucembursku jako přeshraniční pracovník (</a:t>
            </a:r>
            <a:r>
              <a:rPr lang="cs-CZ" altLang="cs-CZ" sz="2800" b="0" dirty="0" err="1">
                <a:latin typeface="Arial Narrow" panose="020B0606020202030204" pitchFamily="34" charset="0"/>
              </a:rPr>
              <a:t>pendler</a:t>
            </a:r>
            <a:r>
              <a:rPr lang="cs-CZ" altLang="cs-CZ" sz="2800" b="0" dirty="0">
                <a:latin typeface="Arial Narrow" panose="020B0606020202030204" pitchFamily="34" charset="0"/>
              </a:rPr>
              <a:t>). Nepovažovalo je – z biologického hlediska – za rodinné příslušníky migrujícího pracovníka EU. </a:t>
            </a:r>
          </a:p>
          <a:p>
            <a:r>
              <a:rPr lang="cs-CZ" altLang="cs-CZ" sz="2800" dirty="0">
                <a:latin typeface="Arial Narrow" panose="020B0606020202030204" pitchFamily="34" charset="0"/>
              </a:rPr>
              <a:t>SD</a:t>
            </a:r>
            <a:r>
              <a:rPr lang="cs-CZ" altLang="cs-CZ" sz="2800" b="0" dirty="0">
                <a:latin typeface="Arial Narrow" panose="020B0606020202030204" pitchFamily="34" charset="0"/>
              </a:rPr>
              <a:t>: </a:t>
            </a:r>
            <a:r>
              <a:rPr lang="cs-CZ" altLang="cs-CZ" sz="2800" b="0" i="1" dirty="0">
                <a:latin typeface="Arial Narrow" panose="020B0606020202030204" pitchFamily="34" charset="0"/>
              </a:rPr>
              <a:t>V této oblasti se příbuzenský vztah nedefinuje právně, ale ekonomicky podle toho, kde se dítě nevlastního rodiče, který má postavení migrujícího pracovníka, může domáhat sociální výhody, pokud tento nevlastní rodič skutečně přispívá na jeho výživu. Postavení vyživovaného rodinného příslušníka je tedy výsledkem faktické situace a není nezbytné určit důvody příspěvku příhraničního pracovníka na tuto výživu ani podrobně vyčíslit jeho rozsah. Pokud tedy jde o přeshraniční čerpání sociální výhody, lze dítě z rekonstituované rodiny považovat za dítě nevlastního rodiče.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63A88615-F958-564F-BE5E-E3B2291C0481}"/>
              </a:ext>
            </a:extLst>
          </p:cNvPr>
          <p:cNvSpPr>
            <a:spLocks noGrp="1" noChangeArrowheads="1"/>
          </p:cNvSpPr>
          <p:nvPr>
            <p:ph type="title"/>
          </p:nvPr>
        </p:nvSpPr>
        <p:spPr>
          <a:xfrm>
            <a:off x="2279651" y="277813"/>
            <a:ext cx="8208963" cy="1143000"/>
          </a:xfrm>
        </p:spPr>
        <p:txBody>
          <a:bodyPr/>
          <a:lstStyle/>
          <a:p>
            <a:pPr algn="ctr"/>
            <a:r>
              <a:rPr lang="cs-CZ" altLang="cs-CZ">
                <a:latin typeface="Arial Narrow" panose="020B0606020202030204" pitchFamily="34" charset="0"/>
              </a:rPr>
              <a:t>Současné „implikace fenoménu“ </a:t>
            </a:r>
          </a:p>
        </p:txBody>
      </p:sp>
      <p:sp>
        <p:nvSpPr>
          <p:cNvPr id="3" name="Zástupný obsah 2">
            <a:extLst>
              <a:ext uri="{FF2B5EF4-FFF2-40B4-BE49-F238E27FC236}">
                <a16:creationId xmlns:a16="http://schemas.microsoft.com/office/drawing/2014/main" id="{CD93A9A3-A047-A52A-C5C6-31A562517F52}"/>
              </a:ext>
            </a:extLst>
          </p:cNvPr>
          <p:cNvSpPr>
            <a:spLocks noGrp="1"/>
          </p:cNvSpPr>
          <p:nvPr>
            <p:ph idx="1"/>
          </p:nvPr>
        </p:nvSpPr>
        <p:spPr>
          <a:xfrm>
            <a:off x="344905" y="1484313"/>
            <a:ext cx="10002253" cy="5257800"/>
          </a:xfrm>
        </p:spPr>
        <p:txBody>
          <a:bodyPr>
            <a:normAutofit/>
          </a:bodyPr>
          <a:lstStyle/>
          <a:p>
            <a:pPr>
              <a:defRPr/>
            </a:pPr>
            <a:r>
              <a:rPr lang="cs-CZ" sz="2400" dirty="0">
                <a:latin typeface="Arial Narrow" panose="020B0606020202030204" pitchFamily="34" charset="0"/>
              </a:rPr>
              <a:t>SDEU C-283/21 </a:t>
            </a:r>
            <a:r>
              <a:rPr lang="cs-CZ" sz="2400" i="1" dirty="0" err="1">
                <a:latin typeface="Arial Narrow" panose="020B0606020202030204" pitchFamily="34" charset="0"/>
              </a:rPr>
              <a:t>Deutsche</a:t>
            </a:r>
            <a:r>
              <a:rPr lang="cs-CZ" sz="2400" i="1" dirty="0">
                <a:latin typeface="Arial Narrow" panose="020B0606020202030204" pitchFamily="34" charset="0"/>
              </a:rPr>
              <a:t> </a:t>
            </a:r>
            <a:r>
              <a:rPr lang="cs-CZ" sz="2400" i="1" dirty="0" err="1">
                <a:latin typeface="Arial Narrow" panose="020B0606020202030204" pitchFamily="34" charset="0"/>
              </a:rPr>
              <a:t>Rentenversicherung</a:t>
            </a:r>
            <a:r>
              <a:rPr lang="cs-CZ" sz="2400" i="1" dirty="0">
                <a:latin typeface="Arial Narrow" panose="020B0606020202030204" pitchFamily="34" charset="0"/>
              </a:rPr>
              <a:t> Bund </a:t>
            </a:r>
            <a:r>
              <a:rPr lang="cs-CZ" sz="2400" dirty="0">
                <a:latin typeface="Arial Narrow" panose="020B0606020202030204" pitchFamily="34" charset="0"/>
              </a:rPr>
              <a:t>(2024)</a:t>
            </a:r>
          </a:p>
          <a:p>
            <a:pPr>
              <a:defRPr/>
            </a:pPr>
            <a:r>
              <a:rPr lang="cs-CZ" sz="2400" b="0" dirty="0">
                <a:latin typeface="Arial Narrow" panose="020B0606020202030204" pitchFamily="34" charset="0"/>
              </a:rPr>
              <a:t>Německá občanka, která žila v Nizozemsku (1962-2010) a nyní žije v Německu, pobírá invalidní důchod a nemůže zde vykonávat žádnou práci. Jelikož dříve v Nizozemsku vychovala dvě děti, vadí ji, že </a:t>
            </a:r>
            <a:r>
              <a:rPr lang="cs-CZ" sz="2400" b="0" u="sng" dirty="0">
                <a:latin typeface="Arial Narrow" panose="020B0606020202030204" pitchFamily="34" charset="0"/>
              </a:rPr>
              <a:t>německé úřady nezapočítaly do kalkulace její penze období (1986-1999), kdy se věnovala péči o děti</a:t>
            </a:r>
            <a:r>
              <a:rPr lang="cs-CZ" sz="2400" b="0" dirty="0">
                <a:latin typeface="Arial Narrow" panose="020B0606020202030204" pitchFamily="34" charset="0"/>
              </a:rPr>
              <a:t>. </a:t>
            </a:r>
          </a:p>
          <a:p>
            <a:pPr>
              <a:defRPr/>
            </a:pPr>
            <a:r>
              <a:rPr lang="cs-CZ" sz="2400" b="0" dirty="0">
                <a:latin typeface="Arial Narrow" panose="020B0606020202030204" pitchFamily="34" charset="0"/>
              </a:rPr>
              <a:t>Toto „nezohlednění období mateřské péče“ proto napadla u soudu v SRN. </a:t>
            </a:r>
          </a:p>
          <a:p>
            <a:pPr>
              <a:defRPr/>
            </a:pPr>
            <a:r>
              <a:rPr lang="cs-CZ" sz="2400" b="0" dirty="0">
                <a:latin typeface="Arial Narrow" panose="020B0606020202030204" pitchFamily="34" charset="0"/>
              </a:rPr>
              <a:t>Předkládající soud položil SDEU otázku, zda je dané nezohlednění v rozporu s právem EU, konkrétně se svobodou volného pohybu osob. Současně pro potřeby odpovědi upřesnil, že </a:t>
            </a:r>
            <a:r>
              <a:rPr lang="cs-CZ" sz="2400" b="0" u="sng" dirty="0">
                <a:latin typeface="Arial Narrow" panose="020B0606020202030204" pitchFamily="34" charset="0"/>
              </a:rPr>
              <a:t>žalobkyně nikdy nepracovala v Nizozemsku (a neodváděla nic do tamního sociálního systému) a v SRN před odchodem do Nizozemska rovněž neměla žádnou výdělečnou aktivitu</a:t>
            </a:r>
            <a:r>
              <a:rPr lang="cs-CZ" sz="2400" b="0" dirty="0">
                <a:latin typeface="Arial Narrow" panose="020B0606020202030204" pitchFamily="34" charset="0"/>
              </a:rPr>
              <a:t>, pouze se připravovala na budoucí povolání (jako vychovatelka mládeže). </a:t>
            </a:r>
            <a:r>
              <a:rPr lang="cs-CZ" sz="2400" b="0" u="sng" dirty="0">
                <a:latin typeface="Arial Narrow" panose="020B0606020202030204" pitchFamily="34" charset="0"/>
              </a:rPr>
              <a:t>Do systému soc. zabezpečení v SRN přispívala pouze v letech 2012-2018</a:t>
            </a:r>
            <a:r>
              <a:rPr lang="cs-CZ" sz="2400" b="0" dirty="0">
                <a:latin typeface="Arial Narrow" panose="020B0606020202030204" pitchFamily="34" charset="0"/>
              </a:rPr>
              <a:t> jako OSVČ.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a:extLst>
              <a:ext uri="{FF2B5EF4-FFF2-40B4-BE49-F238E27FC236}">
                <a16:creationId xmlns:a16="http://schemas.microsoft.com/office/drawing/2014/main" id="{9801733E-55ED-088B-9B63-4EE367367459}"/>
              </a:ext>
            </a:extLst>
          </p:cNvPr>
          <p:cNvSpPr>
            <a:spLocks noGrp="1" noChangeArrowheads="1"/>
          </p:cNvSpPr>
          <p:nvPr>
            <p:ph type="title"/>
          </p:nvPr>
        </p:nvSpPr>
        <p:spPr/>
        <p:txBody>
          <a:bodyPr/>
          <a:lstStyle/>
          <a:p>
            <a:pPr algn="ctr"/>
            <a:r>
              <a:rPr lang="cs-CZ" altLang="cs-CZ" b="1" i="1">
                <a:latin typeface="Arial Narrow" panose="020B0606020202030204" pitchFamily="34" charset="0"/>
              </a:rPr>
              <a:t>Otázky k zamyšlení a zodpovězení</a:t>
            </a:r>
          </a:p>
        </p:txBody>
      </p:sp>
      <p:sp>
        <p:nvSpPr>
          <p:cNvPr id="67587" name="Zástupný symbol pro obsah 2">
            <a:extLst>
              <a:ext uri="{FF2B5EF4-FFF2-40B4-BE49-F238E27FC236}">
                <a16:creationId xmlns:a16="http://schemas.microsoft.com/office/drawing/2014/main" id="{97F1AE2F-6157-1378-8C1A-EF7501E9DD2B}"/>
              </a:ext>
            </a:extLst>
          </p:cNvPr>
          <p:cNvSpPr>
            <a:spLocks noGrp="1" noChangeArrowheads="1"/>
          </p:cNvSpPr>
          <p:nvPr>
            <p:ph idx="1"/>
          </p:nvPr>
        </p:nvSpPr>
        <p:spPr>
          <a:xfrm>
            <a:off x="381740" y="2060576"/>
            <a:ext cx="9962410" cy="4519613"/>
          </a:xfrm>
        </p:spPr>
        <p:txBody>
          <a:bodyPr/>
          <a:lstStyle/>
          <a:p>
            <a:pPr marL="457200" indent="-457200">
              <a:buFont typeface="+mj-lt"/>
              <a:buAutoNum type="arabicPeriod"/>
            </a:pPr>
            <a:r>
              <a:rPr lang="cs-CZ" altLang="cs-CZ" sz="3200" i="1" dirty="0">
                <a:latin typeface="Arial Narrow" panose="020B0606020202030204" pitchFamily="34" charset="0"/>
              </a:rPr>
              <a:t>V jakém postavení (s jakým statusem) je z hlediska práva EU nejvýhodnější (nejjistější) využít práva na volný pohyb a zejména pobyt v jiné členské zemi EU? </a:t>
            </a:r>
          </a:p>
          <a:p>
            <a:pPr marL="457200" indent="-457200">
              <a:buFont typeface="+mj-lt"/>
              <a:buAutoNum type="arabicPeriod"/>
            </a:pPr>
            <a:r>
              <a:rPr lang="cs-CZ" altLang="cs-CZ" sz="3200" i="1" dirty="0">
                <a:latin typeface="Arial Narrow" panose="020B0606020202030204" pitchFamily="34" charset="0"/>
              </a:rPr>
              <a:t>Z čeho – z jakého právního základu - vychází odpověď na danou otázku? </a:t>
            </a:r>
          </a:p>
          <a:p>
            <a:pPr marL="457200" indent="-457200">
              <a:buFont typeface="+mj-lt"/>
              <a:buAutoNum type="arabicPeriod"/>
            </a:pPr>
            <a:r>
              <a:rPr lang="cs-CZ" altLang="cs-CZ" sz="3200" i="1" dirty="0">
                <a:latin typeface="Arial Narrow" panose="020B0606020202030204" pitchFamily="34" charset="0"/>
              </a:rPr>
              <a:t>Proč občané EU relativně málo využívají svého práva na volný pobyt v jiných členských zemích EU? Stojí jim v cestě ještě nějaké zásadní právní překážky? </a:t>
            </a:r>
          </a:p>
          <a:p>
            <a:pPr marL="457200" indent="-457200">
              <a:buFont typeface="+mj-lt"/>
              <a:buAutoNum type="arabicPeriod"/>
            </a:pPr>
            <a:endParaRPr lang="cs-CZ" altLang="cs-CZ" sz="3200" i="1" dirty="0">
              <a:latin typeface="Arial Narrow" panose="020B0606020202030204" pitchFamily="34" charset="0"/>
            </a:endParaRPr>
          </a:p>
          <a:p>
            <a:endParaRPr lang="cs-CZ" alt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a:extLst>
              <a:ext uri="{FF2B5EF4-FFF2-40B4-BE49-F238E27FC236}">
                <a16:creationId xmlns:a16="http://schemas.microsoft.com/office/drawing/2014/main" id="{D3E9AC3E-AD98-0F5C-916A-63E3E9723A78}"/>
              </a:ext>
            </a:extLst>
          </p:cNvPr>
          <p:cNvSpPr>
            <a:spLocks noGrp="1" noChangeArrowheads="1"/>
          </p:cNvSpPr>
          <p:nvPr>
            <p:ph type="title"/>
          </p:nvPr>
        </p:nvSpPr>
        <p:spPr>
          <a:xfrm>
            <a:off x="647699" y="115886"/>
            <a:ext cx="10706099" cy="1144743"/>
          </a:xfrm>
        </p:spPr>
        <p:txBody>
          <a:bodyPr>
            <a:normAutofit fontScale="90000"/>
          </a:bodyPr>
          <a:lstStyle/>
          <a:p>
            <a:pPr algn="ctr"/>
            <a:br>
              <a:rPr lang="cs-CZ" altLang="cs-CZ" dirty="0">
                <a:latin typeface="Arial Narrow" panose="020B0606020202030204" pitchFamily="34" charset="0"/>
              </a:rPr>
            </a:br>
            <a:r>
              <a:rPr lang="cs-CZ" altLang="cs-CZ" dirty="0">
                <a:latin typeface="Arial Narrow" panose="020B0606020202030204" pitchFamily="34" charset="0"/>
              </a:rPr>
              <a:t>Směrnice 2004/38 a </a:t>
            </a:r>
            <a:r>
              <a:rPr lang="cs-CZ" altLang="cs-CZ" b="1" dirty="0">
                <a:latin typeface="Arial Narrow" panose="020B0606020202030204" pitchFamily="34" charset="0"/>
              </a:rPr>
              <a:t>vyhošťování </a:t>
            </a:r>
            <a:r>
              <a:rPr lang="cs-CZ" altLang="cs-CZ" dirty="0">
                <a:latin typeface="Arial Narrow" panose="020B0606020202030204" pitchFamily="34" charset="0"/>
              </a:rPr>
              <a:t>občanů EU</a:t>
            </a:r>
            <a:br>
              <a:rPr lang="cs-CZ" altLang="cs-CZ" dirty="0"/>
            </a:br>
            <a:endParaRPr lang="cs-CZ" altLang="cs-CZ" dirty="0"/>
          </a:p>
        </p:txBody>
      </p:sp>
      <p:sp>
        <p:nvSpPr>
          <p:cNvPr id="68611" name="Zástupný symbol pro obsah 2">
            <a:extLst>
              <a:ext uri="{FF2B5EF4-FFF2-40B4-BE49-F238E27FC236}">
                <a16:creationId xmlns:a16="http://schemas.microsoft.com/office/drawing/2014/main" id="{401C0B2A-531B-F796-0693-6DAC652EE31F}"/>
              </a:ext>
            </a:extLst>
          </p:cNvPr>
          <p:cNvSpPr>
            <a:spLocks noGrp="1" noChangeArrowheads="1"/>
          </p:cNvSpPr>
          <p:nvPr>
            <p:ph idx="1"/>
          </p:nvPr>
        </p:nvSpPr>
        <p:spPr>
          <a:xfrm>
            <a:off x="319597" y="1600201"/>
            <a:ext cx="10085032" cy="5141913"/>
          </a:xfrm>
        </p:spPr>
        <p:txBody>
          <a:bodyPr/>
          <a:lstStyle/>
          <a:p>
            <a:r>
              <a:rPr lang="cs-CZ" altLang="cs-CZ" sz="2800" dirty="0">
                <a:latin typeface="Arial Narrow" panose="020B0606020202030204" pitchFamily="34" charset="0"/>
              </a:rPr>
              <a:t>Směrnice klade překážky vyhoštění, zvláště je-li „automatickým“ důsledkem trestného činu a nebere ohled na individuální situaci jednotlivce. Po 10 letech pobytu se dále zvyšuje stupeň ochrany před vyhoštěním. </a:t>
            </a:r>
          </a:p>
          <a:p>
            <a:r>
              <a:rPr lang="cs-CZ" altLang="cs-CZ" sz="2800" b="1" dirty="0">
                <a:latin typeface="Arial Narrow" panose="020B0606020202030204" pitchFamily="34" charset="0"/>
              </a:rPr>
              <a:t>Čl. 14 směrnice: </a:t>
            </a:r>
          </a:p>
          <a:p>
            <a:pPr marL="914400" lvl="1" indent="-514350">
              <a:buFont typeface="Times New Roman" panose="02020603050405020304" pitchFamily="18" charset="0"/>
              <a:buAutoNum type="arabicPeriod"/>
            </a:pPr>
            <a:r>
              <a:rPr lang="cs-CZ" altLang="cs-CZ" sz="2800" dirty="0">
                <a:latin typeface="Arial Narrow" panose="020B0606020202030204" pitchFamily="34" charset="0"/>
              </a:rPr>
              <a:t>Občanům Unie a jejich rodinným příslušníkům náleží právo pobytu uvedené v článku 6 </a:t>
            </a:r>
            <a:r>
              <a:rPr lang="cs-CZ" altLang="cs-CZ" sz="2800" b="1" dirty="0">
                <a:latin typeface="Arial Narrow" panose="020B0606020202030204" pitchFamily="34" charset="0"/>
              </a:rPr>
              <a:t>dokud se nestanou nepřiměřenou zátěží pro systém sociální pomoci hostitelského členského státu</a:t>
            </a:r>
            <a:r>
              <a:rPr lang="cs-CZ" altLang="cs-CZ" sz="2800" dirty="0">
                <a:latin typeface="Arial Narrow" panose="020B0606020202030204" pitchFamily="34" charset="0"/>
              </a:rPr>
              <a:t>.</a:t>
            </a:r>
          </a:p>
          <a:p>
            <a:pPr marL="914400" lvl="1" indent="-514350">
              <a:buFont typeface="Times New Roman" panose="02020603050405020304" pitchFamily="18" charset="0"/>
              <a:buAutoNum type="arabicPeriod"/>
            </a:pPr>
            <a:r>
              <a:rPr lang="cs-CZ" altLang="cs-CZ" sz="2800" dirty="0">
                <a:latin typeface="Arial Narrow" panose="020B0606020202030204" pitchFamily="34" charset="0"/>
              </a:rPr>
              <a:t>Občanům Unie a jejich rodinným příslušníkům náleží právo pobytu stanovené v článcích 7, 12 a 13, dokud splňují podmínky uvedených ustanovení.</a:t>
            </a:r>
          </a:p>
          <a:p>
            <a:endParaRPr lang="cs-CZ" alt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a:extLst>
              <a:ext uri="{FF2B5EF4-FFF2-40B4-BE49-F238E27FC236}">
                <a16:creationId xmlns:a16="http://schemas.microsoft.com/office/drawing/2014/main" id="{7BA505A7-E2F3-3A57-C695-23A583578E61}"/>
              </a:ext>
            </a:extLst>
          </p:cNvPr>
          <p:cNvSpPr>
            <a:spLocks noGrp="1" noChangeArrowheads="1"/>
          </p:cNvSpPr>
          <p:nvPr>
            <p:ph type="title"/>
          </p:nvPr>
        </p:nvSpPr>
        <p:spPr>
          <a:xfrm>
            <a:off x="2438400" y="277813"/>
            <a:ext cx="7772400" cy="990600"/>
          </a:xfrm>
        </p:spPr>
        <p:txBody>
          <a:bodyPr>
            <a:normAutofit fontScale="90000"/>
          </a:bodyPr>
          <a:lstStyle/>
          <a:p>
            <a:pPr algn="ctr"/>
            <a:br>
              <a:rPr lang="cs-CZ" altLang="cs-CZ">
                <a:latin typeface="Arial Narrow" panose="020B0606020202030204" pitchFamily="34" charset="0"/>
              </a:rPr>
            </a:br>
            <a:r>
              <a:rPr lang="cs-CZ" altLang="cs-CZ">
                <a:latin typeface="Arial Narrow" panose="020B0606020202030204" pitchFamily="34" charset="0"/>
              </a:rPr>
              <a:t>Směrnice 2004/38 a vyhošťování občanů EU</a:t>
            </a:r>
            <a:br>
              <a:rPr lang="cs-CZ" altLang="cs-CZ"/>
            </a:br>
            <a:endParaRPr lang="cs-CZ" altLang="cs-CZ"/>
          </a:p>
        </p:txBody>
      </p:sp>
      <p:sp>
        <p:nvSpPr>
          <p:cNvPr id="69635" name="Zástupný symbol pro obsah 2">
            <a:extLst>
              <a:ext uri="{FF2B5EF4-FFF2-40B4-BE49-F238E27FC236}">
                <a16:creationId xmlns:a16="http://schemas.microsoft.com/office/drawing/2014/main" id="{93FDF1B1-B1C7-8C66-A0DF-7907ED3439DF}"/>
              </a:ext>
            </a:extLst>
          </p:cNvPr>
          <p:cNvSpPr>
            <a:spLocks noGrp="1" noChangeArrowheads="1"/>
          </p:cNvSpPr>
          <p:nvPr>
            <p:ph idx="1"/>
          </p:nvPr>
        </p:nvSpPr>
        <p:spPr>
          <a:xfrm>
            <a:off x="408373" y="1600201"/>
            <a:ext cx="10151677" cy="5141913"/>
          </a:xfrm>
        </p:spPr>
        <p:txBody>
          <a:bodyPr/>
          <a:lstStyle/>
          <a:p>
            <a:r>
              <a:rPr lang="cs-CZ" altLang="cs-CZ" sz="2800" b="0" dirty="0">
                <a:latin typeface="Arial Narrow" panose="020B0606020202030204" pitchFamily="34" charset="0"/>
              </a:rPr>
              <a:t>3. Vyhoštění ze země </a:t>
            </a:r>
            <a:r>
              <a:rPr lang="cs-CZ" altLang="cs-CZ" sz="2800" b="0" u="sng" dirty="0">
                <a:latin typeface="Arial Narrow" panose="020B0606020202030204" pitchFamily="34" charset="0"/>
              </a:rPr>
              <a:t>nesmí být automatickým důsledkem</a:t>
            </a:r>
            <a:r>
              <a:rPr lang="cs-CZ" altLang="cs-CZ" sz="2800" b="0" dirty="0">
                <a:latin typeface="Arial Narrow" panose="020B0606020202030204" pitchFamily="34" charset="0"/>
              </a:rPr>
              <a:t> využití systému sociální pomoci hostitelského členského státu občanem Unie nebo jeho rodinnými příslušníky.</a:t>
            </a:r>
          </a:p>
          <a:p>
            <a:r>
              <a:rPr lang="cs-CZ" altLang="cs-CZ" sz="2800" b="0" dirty="0">
                <a:latin typeface="Arial Narrow" panose="020B0606020202030204" pitchFamily="34" charset="0"/>
              </a:rPr>
              <a:t>4. Odchylně od odstavců 1 a 2 a aniž je dotčena kapitola VI, nesmějí být v žádném případě vyhoštěni občané Unie ani jejich rodinní příslušníci, pokud</a:t>
            </a:r>
          </a:p>
          <a:p>
            <a:r>
              <a:rPr lang="cs-CZ" altLang="cs-CZ" sz="2800" b="0" dirty="0">
                <a:latin typeface="Arial Narrow" panose="020B0606020202030204" pitchFamily="34" charset="0"/>
              </a:rPr>
              <a:t>a) občané Unie jsou zaměstnanými osobami nebo osobami samostatně výdělečně činnými, nebo</a:t>
            </a:r>
          </a:p>
          <a:p>
            <a:r>
              <a:rPr lang="cs-CZ" altLang="cs-CZ" sz="2800" b="0" dirty="0">
                <a:latin typeface="Arial Narrow" panose="020B0606020202030204" pitchFamily="34" charset="0"/>
              </a:rPr>
              <a:t>b) občané Unie vstoupili na území hostitelského členského státu za účelem hledání zaměstnání. V tom případě nesmějí být občané Unie ani jejich rodinní příslušníci vyhoštěni, pokud mohou prokázat, že pokračují v hledání zaměstnání a mají skutečnou naději, že budou zaměstnáni.</a:t>
            </a:r>
          </a:p>
          <a:p>
            <a:endParaRPr lang="cs-CZ" altLang="cs-CZ"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a:extLst>
              <a:ext uri="{FF2B5EF4-FFF2-40B4-BE49-F238E27FC236}">
                <a16:creationId xmlns:a16="http://schemas.microsoft.com/office/drawing/2014/main" id="{6152FF4C-10C3-0962-5DF8-733EE11E3EBF}"/>
              </a:ext>
            </a:extLst>
          </p:cNvPr>
          <p:cNvSpPr>
            <a:spLocks noGrp="1" noChangeArrowheads="1"/>
          </p:cNvSpPr>
          <p:nvPr>
            <p:ph type="title"/>
          </p:nvPr>
        </p:nvSpPr>
        <p:spPr>
          <a:xfrm>
            <a:off x="967667" y="277813"/>
            <a:ext cx="9449510" cy="1143000"/>
          </a:xfrm>
        </p:spPr>
        <p:txBody>
          <a:bodyPr>
            <a:normAutofit fontScale="90000"/>
          </a:bodyPr>
          <a:lstStyle/>
          <a:p>
            <a:pPr algn="ctr"/>
            <a:br>
              <a:rPr lang="cs-CZ" altLang="cs-CZ" dirty="0">
                <a:latin typeface="Arial Narrow" panose="020B0606020202030204" pitchFamily="34" charset="0"/>
              </a:rPr>
            </a:br>
            <a:r>
              <a:rPr lang="cs-CZ" altLang="cs-CZ" dirty="0">
                <a:latin typeface="Arial Narrow" panose="020B0606020202030204" pitchFamily="34" charset="0"/>
              </a:rPr>
              <a:t>Směrnice 2004/38 a vyhošťování občanů EU</a:t>
            </a:r>
            <a:br>
              <a:rPr lang="cs-CZ" altLang="cs-CZ" dirty="0"/>
            </a:br>
            <a:endParaRPr lang="cs-CZ" altLang="cs-CZ" dirty="0"/>
          </a:p>
        </p:txBody>
      </p:sp>
      <p:sp>
        <p:nvSpPr>
          <p:cNvPr id="70659" name="Zástupný obsah 2">
            <a:extLst>
              <a:ext uri="{FF2B5EF4-FFF2-40B4-BE49-F238E27FC236}">
                <a16:creationId xmlns:a16="http://schemas.microsoft.com/office/drawing/2014/main" id="{0ABC6BCB-F1E8-2DE9-2AD9-9AD0C18B3386}"/>
              </a:ext>
            </a:extLst>
          </p:cNvPr>
          <p:cNvSpPr>
            <a:spLocks noGrp="1" noChangeArrowheads="1"/>
          </p:cNvSpPr>
          <p:nvPr>
            <p:ph idx="1"/>
          </p:nvPr>
        </p:nvSpPr>
        <p:spPr>
          <a:xfrm>
            <a:off x="443883" y="1600201"/>
            <a:ext cx="10044730" cy="5141913"/>
          </a:xfrm>
        </p:spPr>
        <p:txBody>
          <a:bodyPr/>
          <a:lstStyle/>
          <a:p>
            <a:r>
              <a:rPr lang="cs-CZ" altLang="cs-CZ" sz="2400" dirty="0">
                <a:latin typeface="Arial Narrow" panose="020B0606020202030204" pitchFamily="34" charset="0"/>
              </a:rPr>
              <a:t>KAPITOLA VI </a:t>
            </a:r>
            <a:r>
              <a:rPr lang="cs-CZ" altLang="cs-CZ" sz="2400" b="0" dirty="0">
                <a:latin typeface="Arial Narrow" panose="020B0606020202030204" pitchFamily="34" charset="0"/>
              </a:rPr>
              <a:t>- Omezení práva vstupu a práva pobytu z důvodů veřejného pořádku, veřejné bezpečnosti nebo veřejného zdraví</a:t>
            </a:r>
          </a:p>
          <a:p>
            <a:r>
              <a:rPr lang="cs-CZ" altLang="cs-CZ" sz="2400" b="0" dirty="0">
                <a:latin typeface="Arial Narrow" panose="020B0606020202030204" pitchFamily="34" charset="0"/>
              </a:rPr>
              <a:t>Článek 27</a:t>
            </a:r>
          </a:p>
          <a:p>
            <a:r>
              <a:rPr lang="cs-CZ" altLang="cs-CZ" sz="2400" b="0" dirty="0">
                <a:latin typeface="Arial Narrow" panose="020B0606020202030204" pitchFamily="34" charset="0"/>
              </a:rPr>
              <a:t>S výhradou této kapitoly smějí členské státy omezit svobodu pohybu a pobytu občanů Unie a jejich rodinných příslušníků bez ohledu na státní příslušnost z důvodů veřejného pořádku, veřejné bezpečnosti nebo veřejného zdraví. Tyto důvody </a:t>
            </a:r>
            <a:r>
              <a:rPr lang="cs-CZ" altLang="cs-CZ" sz="2400" b="0" u="sng" dirty="0">
                <a:latin typeface="Arial Narrow" panose="020B0606020202030204" pitchFamily="34" charset="0"/>
              </a:rPr>
              <a:t>nesmějí být uplatňovány k hospodářským účelům.</a:t>
            </a:r>
          </a:p>
          <a:p>
            <a:r>
              <a:rPr lang="cs-CZ" altLang="cs-CZ" sz="2400" b="0" dirty="0">
                <a:latin typeface="Arial Narrow" panose="020B0606020202030204" pitchFamily="34" charset="0"/>
              </a:rPr>
              <a:t>2. Opatření přijatá z důvodů veřejného pořádku nebo veřejné bezpečnosti musí být </a:t>
            </a:r>
            <a:r>
              <a:rPr lang="cs-CZ" altLang="cs-CZ" sz="2400" b="0" u="sng" dirty="0">
                <a:latin typeface="Arial Narrow" panose="020B0606020202030204" pitchFamily="34" charset="0"/>
              </a:rPr>
              <a:t>v souladu se zásadou přiměřenosti </a:t>
            </a:r>
            <a:r>
              <a:rPr lang="cs-CZ" altLang="cs-CZ" sz="2400" b="0" dirty="0">
                <a:latin typeface="Arial Narrow" panose="020B0606020202030204" pitchFamily="34" charset="0"/>
              </a:rPr>
              <a:t>a musí být </a:t>
            </a:r>
            <a:r>
              <a:rPr lang="cs-CZ" altLang="cs-CZ" sz="2400" b="0" u="sng" dirty="0">
                <a:latin typeface="Arial Narrow" panose="020B0606020202030204" pitchFamily="34" charset="0"/>
              </a:rPr>
              <a:t>založena výlučně na osobním chování </a:t>
            </a:r>
            <a:r>
              <a:rPr lang="cs-CZ" altLang="cs-CZ" sz="2400" b="0" dirty="0">
                <a:latin typeface="Arial Narrow" panose="020B0606020202030204" pitchFamily="34" charset="0"/>
              </a:rPr>
              <a:t>dotyčné osoby. </a:t>
            </a:r>
            <a:r>
              <a:rPr lang="cs-CZ" altLang="cs-CZ" sz="2400" b="0" u="sng" dirty="0">
                <a:latin typeface="Arial Narrow" panose="020B0606020202030204" pitchFamily="34" charset="0"/>
              </a:rPr>
              <a:t>Předchozí odsouzení pro trestný čin samo o sobě přijetí takových opatření neodůvodňuje.</a:t>
            </a:r>
          </a:p>
          <a:p>
            <a:endParaRPr lang="cs-CZ" altLang="cs-CZ"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a:extLst>
              <a:ext uri="{FF2B5EF4-FFF2-40B4-BE49-F238E27FC236}">
                <a16:creationId xmlns:a16="http://schemas.microsoft.com/office/drawing/2014/main" id="{0B60099E-F501-A836-A942-5120FAD24E8B}"/>
              </a:ext>
            </a:extLst>
          </p:cNvPr>
          <p:cNvSpPr>
            <a:spLocks noGrp="1" noChangeArrowheads="1"/>
          </p:cNvSpPr>
          <p:nvPr>
            <p:ph type="title"/>
          </p:nvPr>
        </p:nvSpPr>
        <p:spPr>
          <a:xfrm>
            <a:off x="665825" y="277813"/>
            <a:ext cx="9751350" cy="1143000"/>
          </a:xfrm>
        </p:spPr>
        <p:txBody>
          <a:bodyPr/>
          <a:lstStyle/>
          <a:p>
            <a:r>
              <a:rPr lang="cs-CZ" altLang="cs-CZ" dirty="0">
                <a:latin typeface="Arial Narrow" panose="020B0606020202030204" pitchFamily="34" charset="0"/>
              </a:rPr>
              <a:t>Vyhoštění občana EU ze státu jeho pobytu (C-348/09)</a:t>
            </a:r>
          </a:p>
        </p:txBody>
      </p:sp>
      <p:sp>
        <p:nvSpPr>
          <p:cNvPr id="72707" name="Zástupný symbol pro obsah 2">
            <a:extLst>
              <a:ext uri="{FF2B5EF4-FFF2-40B4-BE49-F238E27FC236}">
                <a16:creationId xmlns:a16="http://schemas.microsoft.com/office/drawing/2014/main" id="{EB433B9B-0743-C1E8-5726-784B6A10915E}"/>
              </a:ext>
            </a:extLst>
          </p:cNvPr>
          <p:cNvSpPr>
            <a:spLocks noGrp="1" noChangeArrowheads="1"/>
          </p:cNvSpPr>
          <p:nvPr>
            <p:ph idx="1"/>
          </p:nvPr>
        </p:nvSpPr>
        <p:spPr>
          <a:xfrm>
            <a:off x="497150" y="1600201"/>
            <a:ext cx="9751350" cy="5141913"/>
          </a:xfrm>
        </p:spPr>
        <p:txBody>
          <a:bodyPr>
            <a:normAutofit lnSpcReduction="10000"/>
          </a:bodyPr>
          <a:lstStyle/>
          <a:p>
            <a:r>
              <a:rPr lang="cs-CZ" altLang="cs-CZ" sz="3200" b="0" dirty="0">
                <a:latin typeface="Arial Narrow" panose="020B0606020202030204" pitchFamily="34" charset="0"/>
              </a:rPr>
              <a:t>Ital, pan I., žil v SRN od roku 1987 jako svobodný, bezdětný. Neukončil žádné vzdělání, nezískal žádnou kvalifikaci, živil se příležitostně jako nádeník. </a:t>
            </a:r>
          </a:p>
          <a:p>
            <a:r>
              <a:rPr lang="cs-CZ" altLang="cs-CZ" sz="3200" b="0" dirty="0">
                <a:latin typeface="Arial Narrow" panose="020B0606020202030204" pitchFamily="34" charset="0"/>
              </a:rPr>
              <a:t>V roce 2006 byl v Kolíně n/R odsouzen na 7,5 roku za sexuální násilí a zneužívání na nezletilé v letech 1990-2001. Z vězení má vyjít v červenci 2013. Jelikož na základě odsouzení za mimořádně závažný trestný čin rozhodly orgány SRN o ukončení jeho pobytu, má být po výkonu trestu vyhoštěn do Itálie. </a:t>
            </a:r>
          </a:p>
          <a:p>
            <a:r>
              <a:rPr lang="cs-CZ" altLang="cs-CZ" sz="3200" b="0" dirty="0">
                <a:latin typeface="Arial Narrow" panose="020B0606020202030204" pitchFamily="34" charset="0"/>
              </a:rPr>
              <a:t>Pan I. se proti rozhodnutí o vyhoštění bránil žalobou ke správnímu soudu.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a:extLst>
              <a:ext uri="{FF2B5EF4-FFF2-40B4-BE49-F238E27FC236}">
                <a16:creationId xmlns:a16="http://schemas.microsoft.com/office/drawing/2014/main" id="{4F07C353-7DEA-B668-CB1B-936A03C1B2DA}"/>
              </a:ext>
            </a:extLst>
          </p:cNvPr>
          <p:cNvSpPr>
            <a:spLocks noGrp="1" noChangeArrowheads="1"/>
          </p:cNvSpPr>
          <p:nvPr>
            <p:ph type="title"/>
          </p:nvPr>
        </p:nvSpPr>
        <p:spPr>
          <a:xfrm>
            <a:off x="647699" y="257453"/>
            <a:ext cx="10706099" cy="878890"/>
          </a:xfrm>
        </p:spPr>
        <p:txBody>
          <a:bodyPr/>
          <a:lstStyle/>
          <a:p>
            <a:r>
              <a:rPr lang="cs-CZ" altLang="cs-CZ" dirty="0">
                <a:latin typeface="Arial Narrow" panose="020B0606020202030204" pitchFamily="34" charset="0"/>
              </a:rPr>
              <a:t>Vyhoštění občana EU ze státu jeho pobytu (C-348/09)</a:t>
            </a:r>
            <a:endParaRPr lang="cs-CZ" altLang="cs-CZ" dirty="0"/>
          </a:p>
        </p:txBody>
      </p:sp>
      <p:sp>
        <p:nvSpPr>
          <p:cNvPr id="3" name="Zástupný symbol pro obsah 2">
            <a:extLst>
              <a:ext uri="{FF2B5EF4-FFF2-40B4-BE49-F238E27FC236}">
                <a16:creationId xmlns:a16="http://schemas.microsoft.com/office/drawing/2014/main" id="{9DA17EAA-A311-EC64-B069-9BDA594E55AE}"/>
              </a:ext>
            </a:extLst>
          </p:cNvPr>
          <p:cNvSpPr>
            <a:spLocks noGrp="1"/>
          </p:cNvSpPr>
          <p:nvPr>
            <p:ph idx="1"/>
          </p:nvPr>
        </p:nvSpPr>
        <p:spPr>
          <a:xfrm>
            <a:off x="435006" y="1600201"/>
            <a:ext cx="9996256" cy="5141913"/>
          </a:xfrm>
        </p:spPr>
        <p:txBody>
          <a:bodyPr>
            <a:normAutofit/>
          </a:bodyPr>
          <a:lstStyle/>
          <a:p>
            <a:pPr>
              <a:defRPr/>
            </a:pPr>
            <a:r>
              <a:rPr lang="cs-CZ" sz="2400" dirty="0">
                <a:latin typeface="Arial Narrow" pitchFamily="34" charset="0"/>
              </a:rPr>
              <a:t>SD rozhodl takto: </a:t>
            </a:r>
          </a:p>
          <a:p>
            <a:pPr marL="514350" indent="-514350">
              <a:buFont typeface="Wingdings" panose="05000000000000000000" pitchFamily="2" charset="2"/>
              <a:buAutoNum type="arabicPeriod"/>
              <a:defRPr/>
            </a:pPr>
            <a:r>
              <a:rPr lang="cs-CZ" sz="2400" b="0" i="1" dirty="0">
                <a:latin typeface="Arial Narrow" pitchFamily="34" charset="0"/>
              </a:rPr>
              <a:t>Naléhavé důvody veřejné bezpečnosti mohou vést k ukončení trvalého pobytu občana EU, pokud jsou nejen reálné, ale také mimořádně závažné a naléhavé. </a:t>
            </a:r>
          </a:p>
          <a:p>
            <a:pPr marL="514350" indent="-514350">
              <a:buFont typeface="Wingdings" panose="05000000000000000000" pitchFamily="2" charset="2"/>
              <a:buAutoNum type="arabicPeriod"/>
              <a:defRPr/>
            </a:pPr>
            <a:r>
              <a:rPr lang="cs-CZ" sz="2400" b="0" i="1" dirty="0">
                <a:latin typeface="Arial Narrow" pitchFamily="34" charset="0"/>
              </a:rPr>
              <a:t>Požadavky za veřejnou bezpečnost si členský stát určuje sám – samozřejmě při respektu principů práva EU. </a:t>
            </a:r>
          </a:p>
          <a:p>
            <a:pPr marL="514350" indent="-514350">
              <a:buFont typeface="Wingdings" panose="05000000000000000000" pitchFamily="2" charset="2"/>
              <a:buAutoNum type="arabicPeriod"/>
              <a:defRPr/>
            </a:pPr>
            <a:r>
              <a:rPr lang="cs-CZ" sz="2400" b="0" i="1" dirty="0">
                <a:latin typeface="Arial Narrow" pitchFamily="34" charset="0"/>
              </a:rPr>
              <a:t>Na konkrétní případ se tyto požadavky nesmějí aplikovat mechanicky - nutné je individuální posouzení, zda vyhoštění je skutečně jedinou obranou před závažným a naléhavým ohrožením veřejné bezpečnosti do budoucna (ne jako trest za minulé činy). </a:t>
            </a:r>
          </a:p>
          <a:p>
            <a:pPr marL="514350" indent="-514350">
              <a:buFont typeface="Wingdings" panose="05000000000000000000" pitchFamily="2" charset="2"/>
              <a:buAutoNum type="arabicPeriod"/>
              <a:defRPr/>
            </a:pPr>
            <a:r>
              <a:rPr lang="cs-CZ" sz="2400" b="0" i="1" dirty="0">
                <a:latin typeface="Arial Narrow" pitchFamily="34" charset="0"/>
              </a:rPr>
              <a:t>I při splnění všech uvedených podmínek, musí </a:t>
            </a:r>
            <a:r>
              <a:rPr lang="cs-CZ" sz="2400" b="0" i="1" dirty="0" err="1">
                <a:latin typeface="Arial Narrow" pitchFamily="34" charset="0"/>
              </a:rPr>
              <a:t>vyhošťující</a:t>
            </a:r>
            <a:r>
              <a:rPr lang="cs-CZ" sz="2400" b="0" i="1" dirty="0">
                <a:latin typeface="Arial Narrow" pitchFamily="34" charset="0"/>
              </a:rPr>
              <a:t> stát zvážit osobní situaci dotyčného: jak dlouho v daném státě žije, jaké má vazby s tímto státem a se státem původu atd.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a:extLst>
              <a:ext uri="{FF2B5EF4-FFF2-40B4-BE49-F238E27FC236}">
                <a16:creationId xmlns:a16="http://schemas.microsoft.com/office/drawing/2014/main" id="{888FAF05-EF21-0E07-10D5-3EA02955CC61}"/>
              </a:ext>
            </a:extLst>
          </p:cNvPr>
          <p:cNvSpPr>
            <a:spLocks noGrp="1" noChangeArrowheads="1"/>
          </p:cNvSpPr>
          <p:nvPr>
            <p:ph type="title"/>
          </p:nvPr>
        </p:nvSpPr>
        <p:spPr>
          <a:xfrm>
            <a:off x="290715" y="277813"/>
            <a:ext cx="10126461" cy="1143000"/>
          </a:xfrm>
        </p:spPr>
        <p:txBody>
          <a:bodyPr>
            <a:normAutofit/>
          </a:bodyPr>
          <a:lstStyle/>
          <a:p>
            <a:pPr algn="ctr"/>
            <a:r>
              <a:rPr lang="fr-FR" altLang="cs-CZ" sz="3200" dirty="0">
                <a:latin typeface="Arial Narrow" panose="020B0606020202030204" pitchFamily="34" charset="0"/>
              </a:rPr>
              <a:t>C-718/19</a:t>
            </a:r>
            <a:r>
              <a:rPr lang="cs-CZ" altLang="cs-CZ" sz="3200" dirty="0">
                <a:latin typeface="Arial Narrow" panose="020B0606020202030204" pitchFamily="34" charset="0"/>
              </a:rPr>
              <a:t> </a:t>
            </a:r>
            <a:r>
              <a:rPr lang="fr-FR" altLang="cs-CZ" sz="3200" i="1" dirty="0">
                <a:latin typeface="Arial Narrow" panose="020B0606020202030204" pitchFamily="34" charset="0"/>
              </a:rPr>
              <a:t>Ordre des barreaux francophones et germanophone a další</a:t>
            </a:r>
            <a:r>
              <a:rPr lang="cs-CZ" altLang="cs-CZ" sz="3200" dirty="0">
                <a:latin typeface="Arial Narrow" panose="020B0606020202030204" pitchFamily="34" charset="0"/>
              </a:rPr>
              <a:t> (2021)</a:t>
            </a:r>
          </a:p>
        </p:txBody>
      </p:sp>
      <p:sp>
        <p:nvSpPr>
          <p:cNvPr id="74755" name="Zástupný symbol pro obsah 2">
            <a:extLst>
              <a:ext uri="{FF2B5EF4-FFF2-40B4-BE49-F238E27FC236}">
                <a16:creationId xmlns:a16="http://schemas.microsoft.com/office/drawing/2014/main" id="{CE0E3FEF-36E3-41F4-CDF6-EC43F9B60E9C}"/>
              </a:ext>
            </a:extLst>
          </p:cNvPr>
          <p:cNvSpPr>
            <a:spLocks noGrp="1" noChangeArrowheads="1"/>
          </p:cNvSpPr>
          <p:nvPr>
            <p:ph idx="1"/>
          </p:nvPr>
        </p:nvSpPr>
        <p:spPr>
          <a:xfrm>
            <a:off x="541538" y="1600200"/>
            <a:ext cx="9969623" cy="5213350"/>
          </a:xfrm>
        </p:spPr>
        <p:txBody>
          <a:bodyPr>
            <a:normAutofit/>
          </a:bodyPr>
          <a:lstStyle/>
          <a:p>
            <a:r>
              <a:rPr lang="cs-CZ" altLang="cs-CZ" sz="2400" b="0" dirty="0">
                <a:latin typeface="Arial Narrow" panose="020B0606020202030204" pitchFamily="34" charset="0"/>
              </a:rPr>
              <a:t>Dle platného belgického zákona je možné občanům Unie a jejich rodinným příslušníkům během lhůty, která jim je stanovena k opuštění belgického území po přijetí rozhodnutí o jejich vyhoštění z důvodu veřejného pořádku, nebo během prodloužení této lhůty uložit taková </a:t>
            </a:r>
            <a:r>
              <a:rPr lang="cs-CZ" altLang="cs-CZ" sz="2400" b="0" u="sng" dirty="0">
                <a:latin typeface="Arial Narrow" panose="020B0606020202030204" pitchFamily="34" charset="0"/>
              </a:rPr>
              <a:t>preventivní opatření, jejichž cílem je předcházet nebezpečí skrývání se, jako je určení místa pobytu</a:t>
            </a:r>
            <a:r>
              <a:rPr lang="cs-CZ" altLang="cs-CZ" sz="2400" b="0" dirty="0">
                <a:latin typeface="Arial Narrow" panose="020B0606020202030204" pitchFamily="34" charset="0"/>
              </a:rPr>
              <a:t>. Tato právní úprava dále umožňuje </a:t>
            </a:r>
            <a:r>
              <a:rPr lang="cs-CZ" altLang="cs-CZ" sz="2400" b="0" u="sng" dirty="0">
                <a:latin typeface="Arial Narrow" panose="020B0606020202030204" pitchFamily="34" charset="0"/>
              </a:rPr>
              <a:t>zajistit po dobu maximálně osmi měsíců občany Unie a jejich rodinné příslušníky, kteří nevyhověli takovému rozhodnutí o vyhoštění, za účelem zajištění výkonu tohoto rozho</a:t>
            </a:r>
            <a:r>
              <a:rPr lang="cs-CZ" altLang="cs-CZ" sz="2400" b="0" dirty="0">
                <a:latin typeface="Arial Narrow" panose="020B0606020202030204" pitchFamily="34" charset="0"/>
              </a:rPr>
              <a:t>dnutí. Tato ustanovení jsou podobná ustanovením, která se vztahují na neoprávněně pobývající státní příslušníky třetích zemí. </a:t>
            </a:r>
          </a:p>
          <a:p>
            <a:r>
              <a:rPr lang="cs-CZ" altLang="cs-CZ" sz="2400" b="0" dirty="0">
                <a:latin typeface="Arial Narrow" panose="020B0606020202030204" pitchFamily="34" charset="0"/>
              </a:rPr>
              <a:t>P.O. belgického soudu se týkala slučitelnosti této belgické právní úpravy se svobodou pohybu, která je občanům Unie a jejich rodinným příslušníkům zaručena v článcích 20 a 21 SFEU a ve směrnici o „pobytu“ č. 2004/38.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a:extLst>
              <a:ext uri="{FF2B5EF4-FFF2-40B4-BE49-F238E27FC236}">
                <a16:creationId xmlns:a16="http://schemas.microsoft.com/office/drawing/2014/main" id="{80A7D706-2E94-C7C0-1F5A-57AC8110C230}"/>
              </a:ext>
            </a:extLst>
          </p:cNvPr>
          <p:cNvSpPr>
            <a:spLocks noGrp="1" noChangeArrowheads="1"/>
          </p:cNvSpPr>
          <p:nvPr>
            <p:ph type="title"/>
          </p:nvPr>
        </p:nvSpPr>
        <p:spPr>
          <a:xfrm>
            <a:off x="2208213" y="277813"/>
            <a:ext cx="8208962" cy="1143000"/>
          </a:xfrm>
        </p:spPr>
        <p:txBody>
          <a:bodyPr>
            <a:normAutofit fontScale="90000"/>
          </a:bodyPr>
          <a:lstStyle/>
          <a:p>
            <a:pPr algn="ctr"/>
            <a:r>
              <a:rPr lang="fr-FR" altLang="cs-CZ" sz="3200">
                <a:latin typeface="Arial Narrow" panose="020B0606020202030204" pitchFamily="34" charset="0"/>
              </a:rPr>
              <a:t>C-718/19</a:t>
            </a:r>
            <a:r>
              <a:rPr lang="cs-CZ" altLang="cs-CZ" sz="3200">
                <a:latin typeface="Arial Narrow" panose="020B0606020202030204" pitchFamily="34" charset="0"/>
              </a:rPr>
              <a:t> </a:t>
            </a:r>
            <a:r>
              <a:rPr lang="fr-FR" altLang="cs-CZ" sz="3200" i="1">
                <a:latin typeface="Arial Narrow" panose="020B0606020202030204" pitchFamily="34" charset="0"/>
              </a:rPr>
              <a:t>Ordre des barreaux francophones et germanophone a další</a:t>
            </a:r>
            <a:r>
              <a:rPr lang="cs-CZ" altLang="cs-CZ" sz="3200">
                <a:latin typeface="Arial Narrow" panose="020B0606020202030204" pitchFamily="34" charset="0"/>
              </a:rPr>
              <a:t> (2021)</a:t>
            </a:r>
            <a:endParaRPr lang="cs-CZ" altLang="cs-CZ" sz="3200"/>
          </a:p>
        </p:txBody>
      </p:sp>
      <p:sp>
        <p:nvSpPr>
          <p:cNvPr id="75779" name="Zástupný symbol pro obsah 2">
            <a:extLst>
              <a:ext uri="{FF2B5EF4-FFF2-40B4-BE49-F238E27FC236}">
                <a16:creationId xmlns:a16="http://schemas.microsoft.com/office/drawing/2014/main" id="{0304BFAA-7204-87EA-4DF0-66C48E60D3EC}"/>
              </a:ext>
            </a:extLst>
          </p:cNvPr>
          <p:cNvSpPr>
            <a:spLocks noGrp="1" noChangeArrowheads="1"/>
          </p:cNvSpPr>
          <p:nvPr>
            <p:ph idx="1"/>
          </p:nvPr>
        </p:nvSpPr>
        <p:spPr>
          <a:xfrm>
            <a:off x="355108" y="1484314"/>
            <a:ext cx="10062068" cy="5373687"/>
          </a:xfrm>
        </p:spPr>
        <p:txBody>
          <a:bodyPr>
            <a:normAutofit fontScale="92500"/>
          </a:bodyPr>
          <a:lstStyle/>
          <a:p>
            <a:r>
              <a:rPr lang="cs-CZ" altLang="cs-CZ" sz="2600" dirty="0">
                <a:latin typeface="Arial Narrow" panose="020B0606020202030204" pitchFamily="34" charset="0"/>
              </a:rPr>
              <a:t>Velký senát SD konstatoval: </a:t>
            </a:r>
          </a:p>
          <a:p>
            <a:pPr marL="457200" indent="-457200">
              <a:buAutoNum type="arabicParenR"/>
            </a:pPr>
            <a:r>
              <a:rPr lang="cs-CZ" altLang="cs-CZ" sz="2400" b="0" dirty="0">
                <a:latin typeface="Arial Narrow" panose="020B0606020202030204" pitchFamily="34" charset="0"/>
              </a:rPr>
              <a:t>při neexistenci unijní právní úpravy týkající se výkonu rozhodnutí o vyhoštění občanů Unie a jejich rodinných příslušníků pouhá skutečnost, že hostitelský členský stát při stanovení pravidel použitelných při výkonu tohoto rozhodnutí vychází z ustanovení použitelných na navrácení státních příslušníků třetích zemí, není sama o sobě v rozporu s unijním právem. </a:t>
            </a:r>
          </a:p>
          <a:p>
            <a:pPr marL="457200" indent="-457200">
              <a:buAutoNum type="arabicParenR"/>
            </a:pPr>
            <a:r>
              <a:rPr lang="cs-CZ" altLang="cs-CZ" sz="2400" b="0" dirty="0">
                <a:latin typeface="Arial Narrow" panose="020B0606020202030204" pitchFamily="34" charset="0"/>
              </a:rPr>
              <a:t>Dále SD zkoumal, zda tato pravidla představují omezení této svobody, a pokud ano, zda jsou uvedená pravidla odůvodněná. </a:t>
            </a:r>
            <a:r>
              <a:rPr lang="cs-CZ" altLang="cs-CZ" sz="2400" b="0" u="sng" dirty="0">
                <a:latin typeface="Arial Narrow" panose="020B0606020202030204" pitchFamily="34" charset="0"/>
              </a:rPr>
              <a:t>Dospěl k závěru, že dotyčná vnitrostátní ustanovení tím, že omezují pohyb dotyčné osoby, </a:t>
            </a:r>
            <a:r>
              <a:rPr lang="cs-CZ" altLang="cs-CZ" sz="2400" u="sng" dirty="0">
                <a:latin typeface="Arial Narrow" panose="020B0606020202030204" pitchFamily="34" charset="0"/>
              </a:rPr>
              <a:t>představují omezení svobody pohybu a pobytu</a:t>
            </a:r>
            <a:r>
              <a:rPr lang="cs-CZ" altLang="cs-CZ" sz="2400" b="0" dirty="0">
                <a:latin typeface="Arial Narrow" panose="020B0606020202030204" pitchFamily="34" charset="0"/>
              </a:rPr>
              <a:t>. </a:t>
            </a:r>
          </a:p>
          <a:p>
            <a:pPr marL="457200" indent="-457200">
              <a:buAutoNum type="arabicParenR"/>
            </a:pPr>
            <a:r>
              <a:rPr lang="cs-CZ" altLang="cs-CZ" sz="2400" b="0" dirty="0">
                <a:latin typeface="Arial Narrow" panose="020B0606020202030204" pitchFamily="34" charset="0"/>
              </a:rPr>
              <a:t>Taková opatření mohou být </a:t>
            </a:r>
            <a:r>
              <a:rPr lang="cs-CZ" altLang="cs-CZ" sz="2400" b="0" u="sng" dirty="0">
                <a:latin typeface="Arial Narrow" panose="020B0606020202030204" pitchFamily="34" charset="0"/>
              </a:rPr>
              <a:t>odůvodněná, pokud jsou založena výlučně na osobním chován</a:t>
            </a:r>
            <a:r>
              <a:rPr lang="cs-CZ" altLang="cs-CZ" sz="2400" b="0" dirty="0">
                <a:latin typeface="Arial Narrow" panose="020B0606020202030204" pitchFamily="34" charset="0"/>
              </a:rPr>
              <a:t>í dotyčné osoby a jsou v souladu se zásadou přiměřenosti. </a:t>
            </a:r>
          </a:p>
          <a:p>
            <a:pPr marL="457200" indent="-457200">
              <a:buAutoNum type="arabicParenR"/>
            </a:pPr>
            <a:r>
              <a:rPr lang="cs-CZ" altLang="cs-CZ" sz="2400" b="0" u="sng" dirty="0">
                <a:latin typeface="Arial Narrow" panose="020B0606020202030204" pitchFamily="34" charset="0"/>
              </a:rPr>
              <a:t>S ohledem na mechanismy spolupráce, které mají členské státy k dispozici, však jde maximální doba trvání zajištění v délce osmi měsíců, kterou stanoví belgické právo, nad rámec toho, co je nezbytné k zajištění účinné politiky pro vyhošťování</a:t>
            </a:r>
            <a:r>
              <a:rPr lang="cs-CZ" altLang="cs-CZ" sz="2400" b="0" dirty="0">
                <a:latin typeface="Arial Narrow" panose="020B0606020202030204" pitchFamily="34" charset="0"/>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9316724-8461-85B0-4927-FE82B6AC598E}"/>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Oprávněné výjimky z VP osob</a:t>
            </a:r>
            <a:endParaRPr lang="en-US" altLang="cs-CZ">
              <a:latin typeface="Arial Narrow" panose="020B0606020202030204" pitchFamily="34" charset="0"/>
            </a:endParaRPr>
          </a:p>
        </p:txBody>
      </p:sp>
      <p:sp>
        <p:nvSpPr>
          <p:cNvPr id="65539" name="Rectangle 3">
            <a:extLst>
              <a:ext uri="{FF2B5EF4-FFF2-40B4-BE49-F238E27FC236}">
                <a16:creationId xmlns:a16="http://schemas.microsoft.com/office/drawing/2014/main" id="{3059B3B8-3C51-BB5C-0F52-88F2A5F88A58}"/>
              </a:ext>
            </a:extLst>
          </p:cNvPr>
          <p:cNvSpPr>
            <a:spLocks noGrp="1" noChangeArrowheads="1"/>
          </p:cNvSpPr>
          <p:nvPr>
            <p:ph type="body" idx="1"/>
          </p:nvPr>
        </p:nvSpPr>
        <p:spPr>
          <a:xfrm>
            <a:off x="301841" y="1600201"/>
            <a:ext cx="10138299" cy="5141913"/>
          </a:xfrm>
        </p:spPr>
        <p:txBody>
          <a:bodyPr/>
          <a:lstStyle/>
          <a:p>
            <a:pPr eaLnBrk="1" hangingPunct="1">
              <a:lnSpc>
                <a:spcPct val="90000"/>
              </a:lnSpc>
              <a:defRPr/>
            </a:pPr>
            <a:r>
              <a:rPr lang="cs-CZ" altLang="cs-CZ" sz="3200" dirty="0">
                <a:latin typeface="Arial Narrow" panose="020B0606020202030204" pitchFamily="34" charset="0"/>
              </a:rPr>
              <a:t>Výjimky dle čl. 45 SFEU</a:t>
            </a:r>
            <a:r>
              <a:rPr lang="en-US" altLang="cs-CZ" sz="2400" dirty="0">
                <a:latin typeface="Arial Narrow" panose="020B0606020202030204" pitchFamily="34" charset="0"/>
              </a:rPr>
              <a:t> </a:t>
            </a:r>
          </a:p>
          <a:p>
            <a:pPr lvl="1" eaLnBrk="1" hangingPunct="1">
              <a:lnSpc>
                <a:spcPct val="90000"/>
              </a:lnSpc>
              <a:defRPr/>
            </a:pPr>
            <a:r>
              <a:rPr lang="en-US" altLang="cs-CZ" sz="2400" b="1" i="1" dirty="0">
                <a:highlight>
                  <a:srgbClr val="FFFF00"/>
                </a:highlight>
                <a:latin typeface="Arial Narrow" panose="020B0606020202030204" pitchFamily="34" charset="0"/>
              </a:rPr>
              <a:t>„</a:t>
            </a:r>
            <a:r>
              <a:rPr lang="cs-CZ" altLang="cs-CZ" sz="2400" b="1" i="1" dirty="0">
                <a:highlight>
                  <a:srgbClr val="FFFF00"/>
                </a:highlight>
                <a:latin typeface="Arial Narrow" panose="020B0606020202030204" pitchFamily="34" charset="0"/>
              </a:rPr>
              <a:t>Omezení odůvodněná veřejným pořádkem, veřejnou bezpečností a ochranou zdraví.“</a:t>
            </a:r>
            <a:endParaRPr lang="en-US" altLang="cs-CZ" sz="2400" b="1" i="1" dirty="0">
              <a:highlight>
                <a:srgbClr val="FFFF00"/>
              </a:highlight>
              <a:latin typeface="Arial Narrow" panose="020B0606020202030204" pitchFamily="34" charset="0"/>
            </a:endParaRPr>
          </a:p>
          <a:p>
            <a:pPr lvl="1" eaLnBrk="1" hangingPunct="1">
              <a:lnSpc>
                <a:spcPct val="90000"/>
              </a:lnSpc>
              <a:defRPr/>
            </a:pPr>
            <a:r>
              <a:rPr lang="en-US" altLang="cs-CZ" sz="2400" b="1" i="1" dirty="0">
                <a:highlight>
                  <a:srgbClr val="FFFF00"/>
                </a:highlight>
                <a:latin typeface="Arial Narrow" panose="020B0606020202030204" pitchFamily="34" charset="0"/>
              </a:rPr>
              <a:t>„T</a:t>
            </a:r>
            <a:r>
              <a:rPr lang="cs-CZ" altLang="cs-CZ" sz="2400" b="1" i="1" dirty="0" err="1">
                <a:highlight>
                  <a:srgbClr val="FFFF00"/>
                </a:highlight>
                <a:latin typeface="Arial Narrow" panose="020B0606020202030204" pitchFamily="34" charset="0"/>
              </a:rPr>
              <a:t>ento</a:t>
            </a:r>
            <a:r>
              <a:rPr lang="cs-CZ" altLang="cs-CZ" sz="2400" b="1" i="1" dirty="0">
                <a:highlight>
                  <a:srgbClr val="FFFF00"/>
                </a:highlight>
                <a:latin typeface="Arial Narrow" panose="020B0606020202030204" pitchFamily="34" charset="0"/>
              </a:rPr>
              <a:t> článek se nepoužije na zaměstnání ve veřejné správě.“ </a:t>
            </a:r>
            <a:endParaRPr lang="en-US" altLang="cs-CZ" sz="2400" b="1" i="1" dirty="0">
              <a:highlight>
                <a:srgbClr val="FFFF00"/>
              </a:highlight>
              <a:latin typeface="Arial Narrow" panose="020B0606020202030204" pitchFamily="34" charset="0"/>
            </a:endParaRPr>
          </a:p>
          <a:p>
            <a:pPr lvl="1" eaLnBrk="1" hangingPunct="1">
              <a:lnSpc>
                <a:spcPct val="90000"/>
              </a:lnSpc>
              <a:defRPr/>
            </a:pPr>
            <a:r>
              <a:rPr lang="cs-CZ" altLang="cs-CZ" sz="2400" dirty="0">
                <a:latin typeface="Arial Narrow" panose="020B0606020202030204" pitchFamily="34" charset="0"/>
              </a:rPr>
              <a:t>Podle SD se vztahuje pouze na zaměstnáním při nichž jde o přímý či nepřímý výkon veřejné moci nebo plnění úkolů státu (armáda, diplomacie, policie, finanční správa…)</a:t>
            </a:r>
          </a:p>
          <a:p>
            <a:pPr eaLnBrk="1" hangingPunct="1">
              <a:lnSpc>
                <a:spcPct val="90000"/>
              </a:lnSpc>
              <a:defRPr/>
            </a:pPr>
            <a:r>
              <a:rPr lang="cs-CZ" altLang="cs-CZ" dirty="0">
                <a:latin typeface="Arial Narrow" panose="020B0606020202030204" pitchFamily="34" charset="0"/>
              </a:rPr>
              <a:t>Dočasná omezení, aplikovaná vůči příslušníkům nových členských zemí</a:t>
            </a:r>
            <a:r>
              <a:rPr lang="en-US" altLang="cs-CZ" dirty="0">
                <a:latin typeface="Arial Narrow" panose="020B0606020202030204" pitchFamily="34" charset="0"/>
              </a:rPr>
              <a:t> </a:t>
            </a:r>
            <a:r>
              <a:rPr lang="cs-CZ" altLang="cs-CZ" dirty="0">
                <a:latin typeface="Arial Narrow" panose="020B0606020202030204" pitchFamily="34" charset="0"/>
              </a:rPr>
              <a:t>(vybraných profesí). </a:t>
            </a:r>
          </a:p>
          <a:p>
            <a:pPr eaLnBrk="1" hangingPunct="1">
              <a:lnSpc>
                <a:spcPct val="90000"/>
              </a:lnSpc>
              <a:defRPr/>
            </a:pPr>
            <a:r>
              <a:rPr lang="cs-CZ" altLang="cs-CZ" b="1" i="1" dirty="0">
                <a:highlight>
                  <a:srgbClr val="FFFF00"/>
                </a:highlight>
                <a:latin typeface="Arial Narrow" panose="020B0606020202030204" pitchFamily="34" charset="0"/>
              </a:rPr>
              <a:t>Naléhavé důvody veřejného zájmu definované judikaturou SD nebo sekundární legislativou EU:</a:t>
            </a:r>
            <a:r>
              <a:rPr lang="cs-CZ" altLang="cs-CZ" b="1" dirty="0">
                <a:latin typeface="Arial Narrow" panose="020B0606020202030204" pitchFamily="34" charset="0"/>
              </a:rPr>
              <a:t> </a:t>
            </a:r>
            <a:r>
              <a:rPr lang="en-US" altLang="cs-CZ" b="1" dirty="0">
                <a:latin typeface="Arial Narrow" panose="020B0606020202030204" pitchFamily="34" charset="0"/>
              </a:rPr>
              <a:t> </a:t>
            </a:r>
          </a:p>
          <a:p>
            <a:pPr lvl="1" eaLnBrk="1" hangingPunct="1">
              <a:lnSpc>
                <a:spcPct val="90000"/>
              </a:lnSpc>
              <a:defRPr/>
            </a:pPr>
            <a:r>
              <a:rPr lang="cs-CZ" altLang="cs-CZ" sz="2400" dirty="0">
                <a:latin typeface="Arial Narrow" panose="020B0606020202030204" pitchFamily="34" charset="0"/>
              </a:rPr>
              <a:t>Udržitelnost národní fiskální soustavy, podpora národního jazyka, výchova mladých sportovních talentů…</a:t>
            </a:r>
            <a:endParaRPr lang="en-US" altLang="cs-CZ" sz="2400" dirty="0">
              <a:latin typeface="Arial Narrow" panose="020B060602020203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45FA2CB7-2D5E-C582-8103-CE7BC4F0B6E1}"/>
              </a:ext>
            </a:extLst>
          </p:cNvPr>
          <p:cNvSpPr>
            <a:spLocks noGrp="1" noChangeArrowheads="1"/>
          </p:cNvSpPr>
          <p:nvPr>
            <p:ph type="title"/>
          </p:nvPr>
        </p:nvSpPr>
        <p:spPr/>
        <p:txBody>
          <a:bodyPr/>
          <a:lstStyle/>
          <a:p>
            <a:endParaRPr lang="cs-CZ" altLang="cs-CZ"/>
          </a:p>
        </p:txBody>
      </p:sp>
      <p:pic>
        <p:nvPicPr>
          <p:cNvPr id="77827" name="Picture 2">
            <a:extLst>
              <a:ext uri="{FF2B5EF4-FFF2-40B4-BE49-F238E27FC236}">
                <a16:creationId xmlns:a16="http://schemas.microsoft.com/office/drawing/2014/main" id="{FF4ECFD7-E5BE-D1FF-CF75-DA86CE9220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145" y="0"/>
            <a:ext cx="10608814" cy="616585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828" name="TextovéPole 3">
            <a:extLst>
              <a:ext uri="{FF2B5EF4-FFF2-40B4-BE49-F238E27FC236}">
                <a16:creationId xmlns:a16="http://schemas.microsoft.com/office/drawing/2014/main" id="{E3D00C16-89E4-D791-7924-3EB0773AE405}"/>
              </a:ext>
            </a:extLst>
          </p:cNvPr>
          <p:cNvSpPr txBox="1">
            <a:spLocks noChangeArrowheads="1"/>
          </p:cNvSpPr>
          <p:nvPr/>
        </p:nvSpPr>
        <p:spPr bwMode="auto">
          <a:xfrm>
            <a:off x="6240464" y="6381751"/>
            <a:ext cx="4103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cs-CZ" altLang="cs-CZ" sz="1200" dirty="0"/>
              <a:t>R. </a:t>
            </a:r>
            <a:r>
              <a:rPr lang="cs-CZ" altLang="cs-CZ" sz="1200" dirty="0" err="1"/>
              <a:t>Schutze</a:t>
            </a:r>
            <a:r>
              <a:rPr lang="cs-CZ" altLang="cs-CZ" sz="1200" dirty="0"/>
              <a:t>: </a:t>
            </a:r>
            <a:r>
              <a:rPr lang="cs-CZ" altLang="cs-CZ" sz="1200" dirty="0" err="1"/>
              <a:t>European</a:t>
            </a:r>
            <a:r>
              <a:rPr lang="cs-CZ" altLang="cs-CZ" sz="1200" dirty="0"/>
              <a:t> Union Law, 2015</a:t>
            </a:r>
          </a:p>
          <a:p>
            <a:pPr eaLnBrk="1" hangingPunct="1">
              <a:spcBef>
                <a:spcPct val="0"/>
              </a:spcBef>
              <a:buClrTx/>
              <a:buSzTx/>
              <a:buFontTx/>
              <a:buNone/>
            </a:pPr>
            <a:endParaRPr lang="cs-CZ" altLang="cs-CZ"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9F6298E5-DC64-6B40-255E-7F5DAED3A4EC}"/>
              </a:ext>
            </a:extLst>
          </p:cNvPr>
          <p:cNvSpPr>
            <a:spLocks noGrp="1" noChangeArrowheads="1"/>
          </p:cNvSpPr>
          <p:nvPr>
            <p:ph type="title"/>
          </p:nvPr>
        </p:nvSpPr>
        <p:spPr>
          <a:xfrm>
            <a:off x="2208214" y="0"/>
            <a:ext cx="8351837" cy="1420813"/>
          </a:xfrm>
        </p:spPr>
        <p:txBody>
          <a:bodyPr>
            <a:normAutofit fontScale="90000"/>
          </a:bodyPr>
          <a:lstStyle/>
          <a:p>
            <a:pPr algn="ctr"/>
            <a:br>
              <a:rPr lang="cs-CZ" altLang="cs-CZ" sz="3600" dirty="0">
                <a:latin typeface="Arial Narrow" panose="020B0606020202030204" pitchFamily="34" charset="0"/>
              </a:rPr>
            </a:br>
            <a:r>
              <a:rPr lang="cs-CZ" altLang="cs-CZ" sz="3600" dirty="0">
                <a:latin typeface="Arial Narrow" panose="020B0606020202030204" pitchFamily="34" charset="0"/>
              </a:rPr>
              <a:t>SDEU C-283/21 </a:t>
            </a:r>
            <a:r>
              <a:rPr lang="cs-CZ" altLang="cs-CZ" sz="3600" i="1" dirty="0" err="1">
                <a:latin typeface="Arial Narrow" panose="020B0606020202030204" pitchFamily="34" charset="0"/>
              </a:rPr>
              <a:t>Deutsche</a:t>
            </a:r>
            <a:r>
              <a:rPr lang="cs-CZ" altLang="cs-CZ" sz="3600" i="1" dirty="0">
                <a:latin typeface="Arial Narrow" panose="020B0606020202030204" pitchFamily="34" charset="0"/>
              </a:rPr>
              <a:t> </a:t>
            </a:r>
            <a:r>
              <a:rPr lang="cs-CZ" altLang="cs-CZ" sz="3600" i="1" dirty="0" err="1">
                <a:latin typeface="Arial Narrow" panose="020B0606020202030204" pitchFamily="34" charset="0"/>
              </a:rPr>
              <a:t>Rentenversicherung</a:t>
            </a:r>
            <a:r>
              <a:rPr lang="cs-CZ" altLang="cs-CZ" sz="3600" i="1" dirty="0">
                <a:latin typeface="Arial Narrow" panose="020B0606020202030204" pitchFamily="34" charset="0"/>
              </a:rPr>
              <a:t> Bund </a:t>
            </a:r>
            <a:r>
              <a:rPr lang="cs-CZ" altLang="cs-CZ" sz="3600" dirty="0">
                <a:latin typeface="Arial Narrow" panose="020B0606020202030204" pitchFamily="34" charset="0"/>
              </a:rPr>
              <a:t>(2024)</a:t>
            </a:r>
            <a:br>
              <a:rPr lang="cs-CZ" altLang="cs-CZ" dirty="0">
                <a:latin typeface="Arial Narrow" panose="020B0606020202030204" pitchFamily="34" charset="0"/>
              </a:rPr>
            </a:br>
            <a:endParaRPr lang="cs-CZ" altLang="cs-CZ" dirty="0"/>
          </a:p>
        </p:txBody>
      </p:sp>
      <p:sp>
        <p:nvSpPr>
          <p:cNvPr id="12291" name="Zástupný obsah 2">
            <a:extLst>
              <a:ext uri="{FF2B5EF4-FFF2-40B4-BE49-F238E27FC236}">
                <a16:creationId xmlns:a16="http://schemas.microsoft.com/office/drawing/2014/main" id="{162FF2E4-A0AA-2D4A-BB16-B83C0AFA15C8}"/>
              </a:ext>
            </a:extLst>
          </p:cNvPr>
          <p:cNvSpPr>
            <a:spLocks noGrp="1" noChangeArrowheads="1"/>
          </p:cNvSpPr>
          <p:nvPr>
            <p:ph idx="1"/>
          </p:nvPr>
        </p:nvSpPr>
        <p:spPr>
          <a:xfrm>
            <a:off x="312822" y="1600200"/>
            <a:ext cx="9216190" cy="4979988"/>
          </a:xfrm>
        </p:spPr>
        <p:txBody>
          <a:bodyPr>
            <a:normAutofit fontScale="92500" lnSpcReduction="10000"/>
          </a:bodyPr>
          <a:lstStyle/>
          <a:p>
            <a:r>
              <a:rPr lang="cs-CZ" altLang="cs-CZ" sz="2800" b="0" u="sng" dirty="0">
                <a:latin typeface="Arial Narrow" panose="020B0606020202030204" pitchFamily="34" charset="0"/>
              </a:rPr>
              <a:t>Nařízení Evropského parlamentu a Rady (ES) č. 883/2004 o koordinaci systémů sociálního zabezpečení není na daný případ aplikovatelné</a:t>
            </a:r>
            <a:r>
              <a:rPr lang="cs-CZ" altLang="cs-CZ" sz="2800" b="0" dirty="0">
                <a:latin typeface="Arial Narrow" panose="020B0606020202030204" pitchFamily="34" charset="0"/>
              </a:rPr>
              <a:t>, protože žalobkyně před výkonem péče o děti neměla žádnou výdělečnou činnost v SRN, kde aktuálně žádá o navýšení důchodu (započtením doby péče o děti). </a:t>
            </a:r>
          </a:p>
          <a:p>
            <a:r>
              <a:rPr lang="cs-CZ" altLang="cs-CZ" sz="2800" b="0" dirty="0">
                <a:latin typeface="Arial Narrow" panose="020B0606020202030204" pitchFamily="34" charset="0"/>
              </a:rPr>
              <a:t>Jedinou možnost uspokojení nároku žalobkyně tedy může poskytnout výklad čl. 21 SFEU. Ten </a:t>
            </a:r>
            <a:r>
              <a:rPr lang="cs-CZ" altLang="cs-CZ" sz="2800" b="0" i="1" dirty="0">
                <a:latin typeface="Arial Narrow" panose="020B0606020202030204" pitchFamily="34" charset="0"/>
              </a:rPr>
              <a:t>ukládá</a:t>
            </a:r>
            <a:r>
              <a:rPr lang="cs-CZ" altLang="cs-CZ" sz="2800" b="0" i="1" dirty="0">
                <a:solidFill>
                  <a:srgbClr val="000000"/>
                </a:solidFill>
                <a:latin typeface="Arial Narrow" panose="020B0606020202030204" pitchFamily="34" charset="0"/>
              </a:rPr>
              <a:t> </a:t>
            </a:r>
            <a:r>
              <a:rPr lang="cs-CZ" altLang="cs-CZ" sz="2800" i="1" dirty="0">
                <a:solidFill>
                  <a:srgbClr val="000000"/>
                </a:solidFill>
                <a:latin typeface="Arial Narrow" panose="020B0606020202030204" pitchFamily="34" charset="0"/>
              </a:rPr>
              <a:t>členskému státu odpovědnému za vyplácení dotčeného důchodu povinnost zohlednit pro účely přiznání tohoto důchodu doby péče o dítě, které dotyčná osoba získala v jiném členském státě, pokud se prokáže, že </a:t>
            </a:r>
            <a:r>
              <a:rPr lang="cs-CZ" altLang="cs-CZ" sz="2800" i="1" u="sng" dirty="0">
                <a:solidFill>
                  <a:srgbClr val="000000"/>
                </a:solidFill>
                <a:latin typeface="Arial Narrow" panose="020B0606020202030204" pitchFamily="34" charset="0"/>
              </a:rPr>
              <a:t>existuje dostatečná vazba mezi uvedenými dobami péče o dítě a dobami pojištění získanými touto osobou na základě výkonu výdělečné činnosti v prvním členském státě</a:t>
            </a:r>
            <a:r>
              <a:rPr lang="cs-CZ" altLang="cs-CZ" sz="2800" i="1" dirty="0">
                <a:solidFill>
                  <a:srgbClr val="000000"/>
                </a:solidFill>
                <a:latin typeface="Arial Narrow" panose="020B0606020202030204" pitchFamily="34" charset="0"/>
              </a:rPr>
              <a:t>.</a:t>
            </a:r>
            <a:endParaRPr lang="cs-CZ" altLang="cs-CZ" sz="2800" i="1" dirty="0">
              <a:latin typeface="Arial Narrow" panose="020B0606020202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a:extLst>
              <a:ext uri="{FF2B5EF4-FFF2-40B4-BE49-F238E27FC236}">
                <a16:creationId xmlns:a16="http://schemas.microsoft.com/office/drawing/2014/main" id="{333C9967-AB4D-668C-0F4B-CDACE6DE1FB3}"/>
              </a:ext>
            </a:extLst>
          </p:cNvPr>
          <p:cNvSpPr>
            <a:spLocks noGrp="1" noChangeArrowheads="1"/>
          </p:cNvSpPr>
          <p:nvPr>
            <p:ph type="title"/>
          </p:nvPr>
        </p:nvSpPr>
        <p:spPr/>
        <p:txBody>
          <a:bodyPr/>
          <a:lstStyle/>
          <a:p>
            <a:pPr algn="ctr"/>
            <a:r>
              <a:rPr lang="cs-CZ" altLang="cs-CZ" sz="4800">
                <a:latin typeface="Arial Narrow" panose="020B0606020202030204" pitchFamily="34" charset="0"/>
              </a:rPr>
              <a:t>SDEU a omezení práva pobytu</a:t>
            </a:r>
            <a:endParaRPr lang="cs-CZ" altLang="cs-CZ" sz="4400"/>
          </a:p>
        </p:txBody>
      </p:sp>
      <p:sp>
        <p:nvSpPr>
          <p:cNvPr id="78851" name="Zástupný symbol pro obsah 2">
            <a:extLst>
              <a:ext uri="{FF2B5EF4-FFF2-40B4-BE49-F238E27FC236}">
                <a16:creationId xmlns:a16="http://schemas.microsoft.com/office/drawing/2014/main" id="{9D23860D-BDF3-099F-065A-A3048E098B33}"/>
              </a:ext>
            </a:extLst>
          </p:cNvPr>
          <p:cNvSpPr>
            <a:spLocks noGrp="1" noChangeArrowheads="1"/>
          </p:cNvSpPr>
          <p:nvPr>
            <p:ph idx="1"/>
          </p:nvPr>
        </p:nvSpPr>
        <p:spPr>
          <a:xfrm>
            <a:off x="328475" y="1695634"/>
            <a:ext cx="10022888" cy="4973453"/>
          </a:xfrm>
        </p:spPr>
        <p:txBody>
          <a:bodyPr>
            <a:normAutofit/>
          </a:bodyPr>
          <a:lstStyle/>
          <a:p>
            <a:r>
              <a:rPr lang="cs-CZ" altLang="cs-CZ" sz="2400" dirty="0">
                <a:latin typeface="Arial Narrow" panose="020B0606020202030204" pitchFamily="34" charset="0"/>
              </a:rPr>
              <a:t>C-41/74 </a:t>
            </a:r>
            <a:r>
              <a:rPr lang="cs-CZ" altLang="cs-CZ" sz="2400" dirty="0" err="1">
                <a:latin typeface="Arial Narrow" panose="020B0606020202030204" pitchFamily="34" charset="0"/>
              </a:rPr>
              <a:t>VanDuyn</a:t>
            </a:r>
            <a:r>
              <a:rPr lang="cs-CZ" altLang="cs-CZ" sz="2400" dirty="0">
                <a:latin typeface="Arial Narrow" panose="020B0606020202030204" pitchFamily="34" charset="0"/>
              </a:rPr>
              <a:t> (1974) </a:t>
            </a:r>
            <a:r>
              <a:rPr lang="cs-CZ" altLang="cs-CZ" sz="2400" b="0" dirty="0">
                <a:latin typeface="Arial Narrow" panose="020B0606020202030204" pitchFamily="34" charset="0"/>
              </a:rPr>
              <a:t>Je-li zaměstnavatelem (scientologická církev) legální, nicméně (v členském státě) společensky závadný subjekt, pak může tento stát omezit zaměstnávání příslušníků jiných členských států u tohoto zaměstnavatele (ačkoli vlastním občanům v tom stejnými opatřeními bránit nemůže). Důvodem pro odmítnutí je aktivní podpora, činnost pro společensky závadnou organizaci, nikoli pouhé pasivní členství. </a:t>
            </a:r>
          </a:p>
          <a:p>
            <a:r>
              <a:rPr lang="cs-CZ" altLang="cs-CZ" sz="2400" dirty="0">
                <a:latin typeface="Arial Narrow" panose="020B0606020202030204" pitchFamily="34" charset="0"/>
              </a:rPr>
              <a:t>C-115 a 116/81 </a:t>
            </a:r>
            <a:r>
              <a:rPr lang="cs-CZ" altLang="cs-CZ" sz="2400" dirty="0" err="1">
                <a:latin typeface="Arial Narrow" panose="020B0606020202030204" pitchFamily="34" charset="0"/>
              </a:rPr>
              <a:t>Adoui</a:t>
            </a:r>
            <a:r>
              <a:rPr lang="cs-CZ" altLang="cs-CZ" sz="2400" dirty="0">
                <a:latin typeface="Arial Narrow" panose="020B0606020202030204" pitchFamily="34" charset="0"/>
              </a:rPr>
              <a:t> a </a:t>
            </a:r>
            <a:r>
              <a:rPr lang="cs-CZ" altLang="cs-CZ" sz="2400" dirty="0" err="1">
                <a:latin typeface="Arial Narrow" panose="020B0606020202030204" pitchFamily="34" charset="0"/>
              </a:rPr>
              <a:t>Cournaille</a:t>
            </a:r>
            <a:r>
              <a:rPr lang="cs-CZ" altLang="cs-CZ" sz="2400" dirty="0">
                <a:latin typeface="Arial Narrow" panose="020B0606020202030204" pitchFamily="34" charset="0"/>
              </a:rPr>
              <a:t> (1982) </a:t>
            </a:r>
            <a:r>
              <a:rPr lang="cs-CZ" altLang="cs-CZ" sz="2400" b="0" dirty="0">
                <a:latin typeface="Arial Narrow" panose="020B0606020202030204" pitchFamily="34" charset="0"/>
              </a:rPr>
              <a:t>Vyhoštění občanů jiných členských států z důvodů prostituce odporuje právu EU, pokud jde v dotčeném členském státě o činnost legální, pokud občané jiných členských států nepředstavují přímou hrozbu pro veřejný pořádek, bezpečnost a zdraví a pokud se opatření stejného druhu a intenzity neaplikují vůči vlastním občanům členského státu vykonávajícím stejnou činnost. </a:t>
            </a:r>
            <a:endParaRPr lang="cs-CZ" altLang="cs-CZ" b="0" dirty="0">
              <a:latin typeface="Arial Narrow" panose="020B0606020202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B3C1E56-CD27-1032-E274-9C2B946BB4C9}"/>
              </a:ext>
            </a:extLst>
          </p:cNvPr>
          <p:cNvSpPr>
            <a:spLocks noGrp="1" noChangeArrowheads="1"/>
          </p:cNvSpPr>
          <p:nvPr>
            <p:ph type="title"/>
          </p:nvPr>
        </p:nvSpPr>
        <p:spPr/>
        <p:txBody>
          <a:bodyPr/>
          <a:lstStyle/>
          <a:p>
            <a:pPr algn="ctr" eaLnBrk="1" hangingPunct="1"/>
            <a:r>
              <a:rPr lang="cs-CZ" altLang="cs-CZ" sz="4600">
                <a:latin typeface="Arial Narrow" panose="020B0606020202030204" pitchFamily="34" charset="0"/>
              </a:rPr>
              <a:t>SDEU a omezení práva pobytu</a:t>
            </a:r>
            <a:endParaRPr lang="en-US" altLang="cs-CZ" sz="4600">
              <a:latin typeface="Arial Narrow" panose="020B0606020202030204" pitchFamily="34" charset="0"/>
            </a:endParaRPr>
          </a:p>
        </p:txBody>
      </p:sp>
      <p:sp>
        <p:nvSpPr>
          <p:cNvPr id="79875" name="Rectangle 3">
            <a:extLst>
              <a:ext uri="{FF2B5EF4-FFF2-40B4-BE49-F238E27FC236}">
                <a16:creationId xmlns:a16="http://schemas.microsoft.com/office/drawing/2014/main" id="{80C9401D-1495-E292-13F9-476ADC972EB0}"/>
              </a:ext>
            </a:extLst>
          </p:cNvPr>
          <p:cNvSpPr>
            <a:spLocks noGrp="1" noChangeArrowheads="1"/>
          </p:cNvSpPr>
          <p:nvPr>
            <p:ph type="body" idx="1"/>
          </p:nvPr>
        </p:nvSpPr>
        <p:spPr>
          <a:xfrm>
            <a:off x="417251" y="1600200"/>
            <a:ext cx="9925234" cy="5068888"/>
          </a:xfrm>
        </p:spPr>
        <p:txBody>
          <a:bodyPr>
            <a:normAutofit/>
          </a:bodyPr>
          <a:lstStyle/>
          <a:p>
            <a:pPr eaLnBrk="1" hangingPunct="1"/>
            <a:r>
              <a:rPr lang="cs-CZ" altLang="cs-CZ" sz="2800" b="1" dirty="0">
                <a:latin typeface="Arial Narrow" panose="020B0606020202030204" pitchFamily="34" charset="0"/>
              </a:rPr>
              <a:t>C-348/96 </a:t>
            </a:r>
            <a:r>
              <a:rPr lang="cs-CZ" altLang="cs-CZ" sz="2800" b="1" dirty="0" err="1">
                <a:latin typeface="Arial Narrow" panose="020B0606020202030204" pitchFamily="34" charset="0"/>
              </a:rPr>
              <a:t>Donatella</a:t>
            </a:r>
            <a:r>
              <a:rPr lang="cs-CZ" altLang="cs-CZ" sz="2800" b="1" dirty="0">
                <a:latin typeface="Arial Narrow" panose="020B0606020202030204" pitchFamily="34" charset="0"/>
              </a:rPr>
              <a:t> </a:t>
            </a:r>
            <a:r>
              <a:rPr lang="cs-CZ" altLang="cs-CZ" sz="2800" b="1" dirty="0" err="1">
                <a:latin typeface="Arial Narrow" panose="020B0606020202030204" pitchFamily="34" charset="0"/>
              </a:rPr>
              <a:t>Calfa</a:t>
            </a:r>
            <a:r>
              <a:rPr lang="cs-CZ" altLang="cs-CZ" sz="2800" b="1" dirty="0">
                <a:latin typeface="Arial Narrow" panose="020B0606020202030204" pitchFamily="34" charset="0"/>
              </a:rPr>
              <a:t> (1999) </a:t>
            </a:r>
            <a:r>
              <a:rPr lang="cs-CZ" altLang="cs-CZ" sz="2800" b="0" dirty="0">
                <a:latin typeface="Arial Narrow" panose="020B0606020202030204" pitchFamily="34" charset="0"/>
              </a:rPr>
              <a:t>Automatické celoživotní vyhoštění občana EU z území jiného členského státu za držení drog pro vlastní potřebu, odporuje právu EU.</a:t>
            </a:r>
          </a:p>
          <a:p>
            <a:pPr eaLnBrk="1" hangingPunct="1"/>
            <a:r>
              <a:rPr lang="cs-CZ" altLang="cs-CZ" sz="2800" b="1" dirty="0">
                <a:latin typeface="Arial Narrow" panose="020B0606020202030204" pitchFamily="34" charset="0"/>
              </a:rPr>
              <a:t>C-36/75 </a:t>
            </a:r>
            <a:r>
              <a:rPr lang="cs-CZ" altLang="cs-CZ" sz="2800" b="1" dirty="0" err="1">
                <a:latin typeface="Arial Narrow" panose="020B0606020202030204" pitchFamily="34" charset="0"/>
              </a:rPr>
              <a:t>Rutili</a:t>
            </a:r>
            <a:r>
              <a:rPr lang="cs-CZ" altLang="cs-CZ" sz="2800" b="1" dirty="0">
                <a:latin typeface="Arial Narrow" panose="020B0606020202030204" pitchFamily="34" charset="0"/>
              </a:rPr>
              <a:t> (1975) </a:t>
            </a:r>
            <a:r>
              <a:rPr lang="cs-CZ" altLang="cs-CZ" sz="2800" b="0" dirty="0">
                <a:latin typeface="Arial Narrow" panose="020B0606020202030204" pitchFamily="34" charset="0"/>
              </a:rPr>
              <a:t>Čl. stát nesmí ukládat územní omezení pobytu příslušníkovi z jiného členského státu s výjimkou případů, kdy mohou být tyto zákazy uloženy i jeho vlastní státní příslušníky.</a:t>
            </a:r>
          </a:p>
          <a:p>
            <a:pPr eaLnBrk="1" hangingPunct="1"/>
            <a:r>
              <a:rPr lang="cs-CZ" altLang="cs-CZ" sz="2800" b="1" dirty="0">
                <a:latin typeface="Arial Narrow" panose="020B0606020202030204" pitchFamily="34" charset="0"/>
              </a:rPr>
              <a:t>C-50/06 Komise v. Nizozemsko (2007) </a:t>
            </a:r>
            <a:r>
              <a:rPr lang="cs-CZ" altLang="cs-CZ" sz="2800" b="0" dirty="0">
                <a:latin typeface="Arial Narrow" panose="020B0606020202030204" pitchFamily="34" charset="0"/>
              </a:rPr>
              <a:t>Právo EU brání aplikaci takového ustanovení vnitrostátního práva, podle něhož státní příslušníci jiných členských států, po odpykání trestu za určité trestné činy, mají být vyhoštěni. </a:t>
            </a:r>
            <a:endParaRPr lang="en-US" altLang="cs-CZ" sz="2800" b="0" dirty="0">
              <a:latin typeface="Arial Narrow" panose="020B060602020203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dpis 1">
            <a:extLst>
              <a:ext uri="{FF2B5EF4-FFF2-40B4-BE49-F238E27FC236}">
                <a16:creationId xmlns:a16="http://schemas.microsoft.com/office/drawing/2014/main" id="{DD5B86C0-4AEE-12BC-4437-441B321072F2}"/>
              </a:ext>
            </a:extLst>
          </p:cNvPr>
          <p:cNvSpPr>
            <a:spLocks noGrp="1" noChangeArrowheads="1"/>
          </p:cNvSpPr>
          <p:nvPr>
            <p:ph type="title"/>
          </p:nvPr>
        </p:nvSpPr>
        <p:spPr>
          <a:xfrm>
            <a:off x="2279651" y="277813"/>
            <a:ext cx="8208963" cy="1143000"/>
          </a:xfrm>
        </p:spPr>
        <p:txBody>
          <a:bodyPr/>
          <a:lstStyle/>
          <a:p>
            <a:r>
              <a:rPr lang="cs-CZ" altLang="cs-CZ">
                <a:latin typeface="Arial Narrow" panose="020B0606020202030204" pitchFamily="34" charset="0"/>
              </a:rPr>
              <a:t>Omezení fotbalových přestupů „nadějných hráčů“ (C-325/08)</a:t>
            </a:r>
          </a:p>
        </p:txBody>
      </p:sp>
      <p:sp>
        <p:nvSpPr>
          <p:cNvPr id="80899" name="Zástupný symbol pro obsah 2">
            <a:extLst>
              <a:ext uri="{FF2B5EF4-FFF2-40B4-BE49-F238E27FC236}">
                <a16:creationId xmlns:a16="http://schemas.microsoft.com/office/drawing/2014/main" id="{B9F11995-BFDE-162E-D495-E872DBBECDAC}"/>
              </a:ext>
            </a:extLst>
          </p:cNvPr>
          <p:cNvSpPr>
            <a:spLocks noGrp="1" noChangeArrowheads="1"/>
          </p:cNvSpPr>
          <p:nvPr>
            <p:ph idx="1"/>
          </p:nvPr>
        </p:nvSpPr>
        <p:spPr>
          <a:xfrm>
            <a:off x="461639" y="1837678"/>
            <a:ext cx="9232777" cy="5020322"/>
          </a:xfrm>
        </p:spPr>
        <p:txBody>
          <a:bodyPr>
            <a:normAutofit/>
          </a:bodyPr>
          <a:lstStyle/>
          <a:p>
            <a:r>
              <a:rPr lang="cs-CZ" altLang="cs-CZ" sz="2800" b="0" dirty="0">
                <a:latin typeface="Arial Narrow" panose="020B0606020202030204" pitchFamily="34" charset="0"/>
              </a:rPr>
              <a:t>Francouzský fotbalových svaz má ve svých pravidlech zvláštní režim pro „nadějné hráče“ ve věku 16-22, které si vychoval na základě smlouvy  a na své náklady určitý fotbalový klub. Po skončení této přípravky má daný hráč povinnost uzavřít první profesionální kontrakt s klubem, který ho vychoval, pokud o něj klub stojí.</a:t>
            </a:r>
          </a:p>
          <a:p>
            <a:r>
              <a:rPr lang="cs-CZ" altLang="cs-CZ" sz="2800" b="0" dirty="0">
                <a:latin typeface="Arial Narrow" panose="020B0606020202030204" pitchFamily="34" charset="0"/>
              </a:rPr>
              <a:t>O. Bernard ukončil přípravku v </a:t>
            </a:r>
            <a:r>
              <a:rPr lang="cs-CZ" altLang="cs-CZ" sz="2800" b="0" dirty="0" err="1">
                <a:latin typeface="Arial Narrow" panose="020B0606020202030204" pitchFamily="34" charset="0"/>
              </a:rPr>
              <a:t>Olympique</a:t>
            </a:r>
            <a:r>
              <a:rPr lang="cs-CZ" altLang="cs-CZ" sz="2800" b="0" dirty="0">
                <a:latin typeface="Arial Narrow" panose="020B0606020202030204" pitchFamily="34" charset="0"/>
              </a:rPr>
              <a:t> Marseille (OM) a byl mu nabídnut roční kontrakt. Raději se upsal klubu Newcastle United a proti žalobě o náhradu škody ze strany OM s hájil se právem občana EU na volný pohyb.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a:extLst>
              <a:ext uri="{FF2B5EF4-FFF2-40B4-BE49-F238E27FC236}">
                <a16:creationId xmlns:a16="http://schemas.microsoft.com/office/drawing/2014/main" id="{AE500720-AAE3-96BC-4356-0C7BB3549134}"/>
              </a:ext>
            </a:extLst>
          </p:cNvPr>
          <p:cNvSpPr>
            <a:spLocks noGrp="1" noChangeArrowheads="1"/>
          </p:cNvSpPr>
          <p:nvPr>
            <p:ph type="title"/>
          </p:nvPr>
        </p:nvSpPr>
        <p:spPr>
          <a:xfrm>
            <a:off x="647699" y="337352"/>
            <a:ext cx="10706099" cy="932155"/>
          </a:xfrm>
        </p:spPr>
        <p:txBody>
          <a:bodyPr/>
          <a:lstStyle/>
          <a:p>
            <a:r>
              <a:rPr lang="cs-CZ" altLang="cs-CZ" dirty="0">
                <a:latin typeface="Arial Narrow" panose="020B0606020202030204" pitchFamily="34" charset="0"/>
              </a:rPr>
              <a:t>Omezení fotbalových přestupů „nadějných hráčů“ (C-325/08)</a:t>
            </a:r>
            <a:endParaRPr lang="cs-CZ" altLang="cs-CZ" dirty="0"/>
          </a:p>
        </p:txBody>
      </p:sp>
      <p:sp>
        <p:nvSpPr>
          <p:cNvPr id="3" name="Zástupný symbol pro obsah 2">
            <a:extLst>
              <a:ext uri="{FF2B5EF4-FFF2-40B4-BE49-F238E27FC236}">
                <a16:creationId xmlns:a16="http://schemas.microsoft.com/office/drawing/2014/main" id="{3FC590D4-A09B-FDEF-3917-0A255D6D8A1B}"/>
              </a:ext>
            </a:extLst>
          </p:cNvPr>
          <p:cNvSpPr>
            <a:spLocks noGrp="1"/>
          </p:cNvSpPr>
          <p:nvPr>
            <p:ph idx="1"/>
          </p:nvPr>
        </p:nvSpPr>
        <p:spPr>
          <a:xfrm>
            <a:off x="355107" y="1557339"/>
            <a:ext cx="10254157" cy="5184775"/>
          </a:xfrm>
        </p:spPr>
        <p:txBody>
          <a:bodyPr>
            <a:normAutofit lnSpcReduction="10000"/>
          </a:bodyPr>
          <a:lstStyle/>
          <a:p>
            <a:pPr>
              <a:defRPr/>
            </a:pPr>
            <a:r>
              <a:rPr lang="cs-CZ" sz="2300" dirty="0">
                <a:latin typeface="Arial Narrow" pitchFamily="34" charset="0"/>
              </a:rPr>
              <a:t>SD konstatoval: </a:t>
            </a:r>
          </a:p>
          <a:p>
            <a:pPr marL="514350" indent="-514350">
              <a:buFont typeface="+mj-lt"/>
              <a:buAutoNum type="arabicPeriod"/>
              <a:defRPr/>
            </a:pPr>
            <a:r>
              <a:rPr lang="cs-CZ" sz="2300" b="0" i="1" dirty="0">
                <a:latin typeface="Arial Narrow" pitchFamily="34" charset="0"/>
              </a:rPr>
              <a:t>Profesionální fotbal je ekonomickou činností, O. Bernard je zaměstnán a jeho případ spadá do působnosti práva EU. </a:t>
            </a:r>
          </a:p>
          <a:p>
            <a:pPr marL="514350" indent="-514350">
              <a:buFont typeface="+mj-lt"/>
              <a:buAutoNum type="arabicPeriod"/>
              <a:defRPr/>
            </a:pPr>
            <a:r>
              <a:rPr lang="cs-CZ" sz="2300" b="0" i="1" dirty="0">
                <a:latin typeface="Arial Narrow" pitchFamily="34" charset="0"/>
              </a:rPr>
              <a:t>Pravidla národní fotbalové asociace jsou kolektivní smlouvou regulující podmínky zaměstnávání a taktéž spadají pod právo EU. </a:t>
            </a:r>
          </a:p>
          <a:p>
            <a:pPr marL="514350" indent="-514350">
              <a:buFont typeface="+mj-lt"/>
              <a:buAutoNum type="arabicPeriod"/>
              <a:defRPr/>
            </a:pPr>
            <a:r>
              <a:rPr lang="cs-CZ" sz="2300" b="0" i="1" dirty="0">
                <a:latin typeface="Arial Narrow" pitchFamily="34" charset="0"/>
              </a:rPr>
              <a:t>Pravidlo fixující „nadějného hráče“ v klubu, který ho vychoval omezuje VP pracovníků dle práva EU. </a:t>
            </a:r>
          </a:p>
          <a:p>
            <a:pPr marL="514350" indent="-514350">
              <a:buFont typeface="+mj-lt"/>
              <a:buAutoNum type="arabicPeriod"/>
              <a:defRPr/>
            </a:pPr>
            <a:r>
              <a:rPr lang="cs-CZ" sz="2300" b="0" i="1" dirty="0">
                <a:latin typeface="Arial Narrow" pitchFamily="34" charset="0"/>
              </a:rPr>
              <a:t>Vzhledem k sociálnímu významu sportu  a fotbalu zvlášť v EU, lze uznat kategorický požadavek udržitelnosti systému výchovy mladých hráčů. Překážku VP, kterou představuje, je nutné nahlédnout prizmatem nezbytnosti a přiměřenosti. </a:t>
            </a:r>
          </a:p>
          <a:p>
            <a:pPr marL="514350" indent="-514350">
              <a:buFont typeface="+mj-lt"/>
              <a:buAutoNum type="arabicPeriod"/>
              <a:defRPr/>
            </a:pPr>
            <a:r>
              <a:rPr lang="cs-CZ" sz="2300" b="0" i="1" dirty="0">
                <a:latin typeface="Arial Narrow" pitchFamily="34" charset="0"/>
              </a:rPr>
              <a:t>V daném případě byla nepřiměřená kalkulace náhrady škody, postavená na mzdě, kterou by za rok OM hráči vyplatil, namísto na nákladech, kt</a:t>
            </a:r>
            <a:r>
              <a:rPr lang="cs-CZ" sz="2300" b="0" dirty="0">
                <a:latin typeface="Arial Narrow" pitchFamily="34" charset="0"/>
              </a:rPr>
              <a:t>eré </a:t>
            </a:r>
            <a:r>
              <a:rPr lang="cs-CZ" sz="2300" b="0" i="1" dirty="0">
                <a:latin typeface="Arial Narrow" pitchFamily="34" charset="0"/>
              </a:rPr>
              <a:t>s jeho přípravou měl a které se mu jeho odchodem nevrátí. </a:t>
            </a:r>
          </a:p>
          <a:p>
            <a:pPr marL="514350" indent="-514350">
              <a:buFont typeface="+mj-lt"/>
              <a:buAutoNum type="arabicPeriod"/>
              <a:defRPr/>
            </a:pPr>
            <a:endParaRPr lang="cs-CZ" dirty="0"/>
          </a:p>
          <a:p>
            <a:pPr marL="514350" indent="-514350">
              <a:buFont typeface="+mj-lt"/>
              <a:buAutoNum type="arabicPeriod"/>
              <a:defRPr/>
            </a:pPr>
            <a:endParaRPr lang="cs-CZ"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Nadpis 1">
            <a:extLst>
              <a:ext uri="{FF2B5EF4-FFF2-40B4-BE49-F238E27FC236}">
                <a16:creationId xmlns:a16="http://schemas.microsoft.com/office/drawing/2014/main" id="{1B0E4535-07B0-FEDD-6431-B31BB82F5DFC}"/>
              </a:ext>
            </a:extLst>
          </p:cNvPr>
          <p:cNvSpPr>
            <a:spLocks noGrp="1" noChangeArrowheads="1"/>
          </p:cNvSpPr>
          <p:nvPr>
            <p:ph type="title"/>
          </p:nvPr>
        </p:nvSpPr>
        <p:spPr>
          <a:xfrm>
            <a:off x="647699" y="355108"/>
            <a:ext cx="10706099" cy="1056442"/>
          </a:xfrm>
        </p:spPr>
        <p:txBody>
          <a:bodyPr/>
          <a:lstStyle/>
          <a:p>
            <a:pPr algn="ctr"/>
            <a:r>
              <a:rPr lang="cs-CZ" altLang="cs-CZ" dirty="0">
                <a:latin typeface="Arial Narrow" panose="020B0606020202030204" pitchFamily="34" charset="0"/>
              </a:rPr>
              <a:t>Migrace a </a:t>
            </a:r>
            <a:r>
              <a:rPr lang="cs-CZ" altLang="cs-CZ" b="1" dirty="0">
                <a:latin typeface="Arial Narrow" panose="020B0606020202030204" pitchFamily="34" charset="0"/>
              </a:rPr>
              <a:t>sociální </a:t>
            </a:r>
            <a:br>
              <a:rPr lang="cs-CZ" altLang="cs-CZ" b="1" dirty="0">
                <a:latin typeface="Arial Narrow" panose="020B0606020202030204" pitchFamily="34" charset="0"/>
              </a:rPr>
            </a:br>
            <a:r>
              <a:rPr lang="cs-CZ" altLang="cs-CZ" b="1" dirty="0">
                <a:latin typeface="Arial Narrow" panose="020B0606020202030204" pitchFamily="34" charset="0"/>
              </a:rPr>
              <a:t>zabezpečení – čl. 48 SFEU</a:t>
            </a:r>
          </a:p>
        </p:txBody>
      </p:sp>
      <p:sp>
        <p:nvSpPr>
          <p:cNvPr id="82947" name="Zástupný symbol pro obsah 2">
            <a:extLst>
              <a:ext uri="{FF2B5EF4-FFF2-40B4-BE49-F238E27FC236}">
                <a16:creationId xmlns:a16="http://schemas.microsoft.com/office/drawing/2014/main" id="{3E431F18-0870-FAEC-BAC9-149C91307827}"/>
              </a:ext>
            </a:extLst>
          </p:cNvPr>
          <p:cNvSpPr>
            <a:spLocks noGrp="1" noChangeArrowheads="1"/>
          </p:cNvSpPr>
          <p:nvPr>
            <p:ph idx="1"/>
          </p:nvPr>
        </p:nvSpPr>
        <p:spPr>
          <a:xfrm>
            <a:off x="435007" y="1600201"/>
            <a:ext cx="10053608" cy="5141913"/>
          </a:xfrm>
        </p:spPr>
        <p:txBody>
          <a:bodyPr/>
          <a:lstStyle/>
          <a:p>
            <a:r>
              <a:rPr lang="cs-CZ" altLang="cs-CZ" sz="2800" b="0" dirty="0">
                <a:latin typeface="Arial Narrow" panose="020B0606020202030204" pitchFamily="34" charset="0"/>
              </a:rPr>
              <a:t>EP a Rada přijmou řádným legislativním postupem v oblasti sociálního zabezpečení taková opatření, která jsou nezbytná k zajištění volného pohybu pracovníků; za tímto účelem vytvoří systém, který migrujícím zaměstnancům a osobám samostatně výdělečně činným, jakož i osobám na nich závislým, zajistí:</a:t>
            </a:r>
          </a:p>
          <a:p>
            <a:r>
              <a:rPr lang="cs-CZ" altLang="cs-CZ" sz="2800" b="0" dirty="0">
                <a:latin typeface="Arial Narrow" panose="020B0606020202030204" pitchFamily="34" charset="0"/>
              </a:rPr>
              <a:t>a) započtení všech dob získaných podle různých vnitrostátních právních předpisů pro účely vzniku a zachování nároků na dávky, jakož i pro výpočet jejich výše,</a:t>
            </a:r>
          </a:p>
          <a:p>
            <a:r>
              <a:rPr lang="cs-CZ" altLang="cs-CZ" sz="2800" b="0" dirty="0">
                <a:latin typeface="Arial Narrow" panose="020B0606020202030204" pitchFamily="34" charset="0"/>
              </a:rPr>
              <a:t>b) vyplácení dávek osobám s bydlištěm na území členských států.</a:t>
            </a:r>
          </a:p>
          <a:p>
            <a:endParaRPr lang="cs-CZ" altLang="cs-CZ"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a:extLst>
              <a:ext uri="{FF2B5EF4-FFF2-40B4-BE49-F238E27FC236}">
                <a16:creationId xmlns:a16="http://schemas.microsoft.com/office/drawing/2014/main" id="{31B482E7-7CB1-9FA4-6EA7-048814EBABE6}"/>
              </a:ext>
            </a:extLst>
          </p:cNvPr>
          <p:cNvSpPr>
            <a:spLocks noGrp="1" noChangeArrowheads="1"/>
          </p:cNvSpPr>
          <p:nvPr>
            <p:ph type="title"/>
          </p:nvPr>
        </p:nvSpPr>
        <p:spPr>
          <a:xfrm>
            <a:off x="647699" y="363985"/>
            <a:ext cx="10706099" cy="878890"/>
          </a:xfrm>
        </p:spPr>
        <p:txBody>
          <a:bodyPr/>
          <a:lstStyle/>
          <a:p>
            <a:pPr algn="ctr"/>
            <a:r>
              <a:rPr lang="cs-CZ" altLang="cs-CZ" dirty="0">
                <a:latin typeface="Arial Narrow" panose="020B0606020202030204" pitchFamily="34" charset="0"/>
              </a:rPr>
              <a:t>Migrace a </a:t>
            </a:r>
            <a:r>
              <a:rPr lang="cs-CZ" altLang="cs-CZ" b="1" dirty="0">
                <a:latin typeface="Arial Narrow" panose="020B0606020202030204" pitchFamily="34" charset="0"/>
              </a:rPr>
              <a:t>sociální </a:t>
            </a:r>
            <a:br>
              <a:rPr lang="cs-CZ" altLang="cs-CZ" b="1" dirty="0">
                <a:latin typeface="Arial Narrow" panose="020B0606020202030204" pitchFamily="34" charset="0"/>
              </a:rPr>
            </a:br>
            <a:r>
              <a:rPr lang="cs-CZ" altLang="cs-CZ" b="1" dirty="0">
                <a:latin typeface="Arial Narrow" panose="020B0606020202030204" pitchFamily="34" charset="0"/>
              </a:rPr>
              <a:t>zabezpečení – čl. 48 SFEU</a:t>
            </a:r>
            <a:endParaRPr lang="cs-CZ" altLang="cs-CZ" b="1" dirty="0"/>
          </a:p>
        </p:txBody>
      </p:sp>
      <p:sp>
        <p:nvSpPr>
          <p:cNvPr id="83971" name="Zástupný symbol pro obsah 2">
            <a:extLst>
              <a:ext uri="{FF2B5EF4-FFF2-40B4-BE49-F238E27FC236}">
                <a16:creationId xmlns:a16="http://schemas.microsoft.com/office/drawing/2014/main" id="{EC9BD18B-D7F8-98DA-A68B-30B237AF2053}"/>
              </a:ext>
            </a:extLst>
          </p:cNvPr>
          <p:cNvSpPr>
            <a:spLocks noGrp="1" noChangeArrowheads="1"/>
          </p:cNvSpPr>
          <p:nvPr>
            <p:ph idx="1"/>
          </p:nvPr>
        </p:nvSpPr>
        <p:spPr>
          <a:xfrm>
            <a:off x="452761" y="1606857"/>
            <a:ext cx="9969623" cy="5135255"/>
          </a:xfrm>
        </p:spPr>
        <p:txBody>
          <a:bodyPr>
            <a:normAutofit/>
          </a:bodyPr>
          <a:lstStyle/>
          <a:p>
            <a:r>
              <a:rPr lang="cs-CZ" altLang="cs-CZ" sz="2600" b="0" dirty="0">
                <a:latin typeface="Arial Narrow" panose="020B0606020202030204" pitchFamily="34" charset="0"/>
              </a:rPr>
              <a:t>Prohlásí-li člen Rady, že by se návrh legislativního aktu podle prvního pododstavce </a:t>
            </a:r>
            <a:r>
              <a:rPr lang="cs-CZ" altLang="cs-CZ" sz="2600" dirty="0">
                <a:latin typeface="Arial Narrow" panose="020B0606020202030204" pitchFamily="34" charset="0"/>
              </a:rPr>
              <a:t>dotkl důležitých aspektů jeho systému sociálního zabezpečení, včetně oblasti působnosti, nákladů nebo finanční struktury, nebo by se výrazně dotkl finanční rovnováhy tohoto systému, může požádat, aby se návrhem zabývala Evropská rada</a:t>
            </a:r>
            <a:r>
              <a:rPr lang="cs-CZ" altLang="cs-CZ" sz="2600" b="0" dirty="0">
                <a:latin typeface="Arial Narrow" panose="020B0606020202030204" pitchFamily="34" charset="0"/>
              </a:rPr>
              <a:t>. V takovém případě se řádný legislativní postup pozastaví. Po projednání Evropská rada do čtyř měsíců od tohoto pozastavení:</a:t>
            </a:r>
          </a:p>
          <a:p>
            <a:r>
              <a:rPr lang="cs-CZ" altLang="cs-CZ" sz="2600" b="0" dirty="0">
                <a:latin typeface="Arial Narrow" panose="020B0606020202030204" pitchFamily="34" charset="0"/>
              </a:rPr>
              <a:t>a) vrátí návrh zpět Radě, která ukončí pozastavení řádného legislativního postupu, nebo</a:t>
            </a:r>
          </a:p>
          <a:p>
            <a:r>
              <a:rPr lang="cs-CZ" altLang="cs-CZ" sz="2600" b="0" dirty="0">
                <a:latin typeface="Arial Narrow" panose="020B0606020202030204" pitchFamily="34" charset="0"/>
              </a:rPr>
              <a:t>b) nepřijme žádné opatření nebo požádá Komisi o předložení nového návrhu; v tom případě se původně navržený akt považuje za nepřijatý.</a:t>
            </a:r>
          </a:p>
          <a:p>
            <a:endParaRPr lang="cs-CZ" altLang="cs-CZ"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a:extLst>
              <a:ext uri="{FF2B5EF4-FFF2-40B4-BE49-F238E27FC236}">
                <a16:creationId xmlns:a16="http://schemas.microsoft.com/office/drawing/2014/main" id="{8BB581A3-F227-62CC-F82D-DB9B65C93083}"/>
              </a:ext>
            </a:extLst>
          </p:cNvPr>
          <p:cNvSpPr>
            <a:spLocks noGrp="1" noChangeArrowheads="1"/>
          </p:cNvSpPr>
          <p:nvPr>
            <p:ph type="title"/>
          </p:nvPr>
        </p:nvSpPr>
        <p:spPr>
          <a:xfrm>
            <a:off x="523783" y="277813"/>
            <a:ext cx="9687017" cy="1143000"/>
          </a:xfrm>
        </p:spPr>
        <p:txBody>
          <a:bodyPr/>
          <a:lstStyle/>
          <a:p>
            <a:pPr algn="ctr"/>
            <a:r>
              <a:rPr lang="cs-CZ" altLang="cs-CZ" dirty="0">
                <a:latin typeface="Arial Narrow" panose="020B0606020202030204" pitchFamily="34" charset="0"/>
              </a:rPr>
              <a:t>Základní principy koordinace sociálního zabezpečení</a:t>
            </a:r>
          </a:p>
        </p:txBody>
      </p:sp>
      <p:sp>
        <p:nvSpPr>
          <p:cNvPr id="82947" name="Zástupný symbol pro obsah 2">
            <a:extLst>
              <a:ext uri="{FF2B5EF4-FFF2-40B4-BE49-F238E27FC236}">
                <a16:creationId xmlns:a16="http://schemas.microsoft.com/office/drawing/2014/main" id="{FA762164-F053-B7D0-E20A-C21A97A38FBB}"/>
              </a:ext>
            </a:extLst>
          </p:cNvPr>
          <p:cNvSpPr>
            <a:spLocks noGrp="1" noChangeArrowheads="1"/>
          </p:cNvSpPr>
          <p:nvPr>
            <p:ph idx="1"/>
          </p:nvPr>
        </p:nvSpPr>
        <p:spPr>
          <a:xfrm>
            <a:off x="523784" y="1557338"/>
            <a:ext cx="9889724" cy="5111750"/>
          </a:xfrm>
        </p:spPr>
        <p:txBody>
          <a:bodyPr>
            <a:normAutofit lnSpcReduction="10000"/>
          </a:bodyPr>
          <a:lstStyle/>
          <a:p>
            <a:pPr>
              <a:defRPr/>
            </a:pPr>
            <a:r>
              <a:rPr lang="cs-CZ" altLang="cs-CZ" sz="2400" b="0" dirty="0">
                <a:latin typeface="Arial Narrow" panose="020B0606020202030204" pitchFamily="34" charset="0"/>
              </a:rPr>
              <a:t>Každý členský stát zůstává suverénní v tom, jaký systém sociálního zabezpečení na svém území vybuduje. </a:t>
            </a:r>
          </a:p>
          <a:p>
            <a:pPr lvl="1">
              <a:defRPr/>
            </a:pPr>
            <a:r>
              <a:rPr lang="cs-CZ" altLang="cs-CZ" sz="2400" b="1" dirty="0">
                <a:highlight>
                  <a:srgbClr val="FFFF00"/>
                </a:highlight>
                <a:latin typeface="Arial Narrow" panose="020B0606020202030204" pitchFamily="34" charset="0"/>
              </a:rPr>
              <a:t>Tj. každý stát si i v rámci EU sám určuje: </a:t>
            </a:r>
          </a:p>
          <a:p>
            <a:pPr lvl="2">
              <a:defRPr/>
            </a:pPr>
            <a:r>
              <a:rPr lang="cs-CZ" altLang="cs-CZ" sz="2000" b="1" dirty="0">
                <a:solidFill>
                  <a:srgbClr val="FF0000"/>
                </a:solidFill>
                <a:highlight>
                  <a:srgbClr val="FFFF00"/>
                </a:highlight>
                <a:latin typeface="Arial Narrow" panose="020B0606020202030204" pitchFamily="34" charset="0"/>
              </a:rPr>
              <a:t>Jaké dávky sociální podpory bude vyplácet</a:t>
            </a:r>
          </a:p>
          <a:p>
            <a:pPr lvl="2">
              <a:defRPr/>
            </a:pPr>
            <a:r>
              <a:rPr lang="cs-CZ" altLang="cs-CZ" sz="2000" b="1" dirty="0">
                <a:solidFill>
                  <a:srgbClr val="FF0000"/>
                </a:solidFill>
                <a:highlight>
                  <a:srgbClr val="FFFF00"/>
                </a:highlight>
                <a:latin typeface="Arial Narrow" panose="020B0606020202030204" pitchFamily="34" charset="0"/>
              </a:rPr>
              <a:t>Kdo a za jakých podmínek získává nároku na podporu</a:t>
            </a:r>
          </a:p>
          <a:p>
            <a:pPr lvl="2">
              <a:defRPr/>
            </a:pPr>
            <a:r>
              <a:rPr lang="cs-CZ" altLang="cs-CZ" sz="2000" b="1" dirty="0">
                <a:solidFill>
                  <a:srgbClr val="FF0000"/>
                </a:solidFill>
                <a:highlight>
                  <a:srgbClr val="FFFF00"/>
                </a:highlight>
                <a:latin typeface="Arial Narrow" panose="020B0606020202030204" pitchFamily="34" charset="0"/>
              </a:rPr>
              <a:t>Jak jsou dávky a příspěvky na ně kalkulovány.</a:t>
            </a:r>
            <a:r>
              <a:rPr lang="cs-CZ" altLang="cs-CZ" sz="2000" b="1" dirty="0">
                <a:solidFill>
                  <a:srgbClr val="FF0000"/>
                </a:solidFill>
                <a:latin typeface="Arial Narrow" panose="020B0606020202030204" pitchFamily="34" charset="0"/>
              </a:rPr>
              <a:t> </a:t>
            </a:r>
          </a:p>
          <a:p>
            <a:pPr>
              <a:defRPr/>
            </a:pPr>
            <a:r>
              <a:rPr lang="cs-CZ" altLang="cs-CZ" sz="2400" b="0" dirty="0">
                <a:latin typeface="Arial Narrow" panose="020B0606020202030204" pitchFamily="34" charset="0"/>
              </a:rPr>
              <a:t>Stejná štědrost a jednotné parametry národního sociálního systému nejsou pro členství v EU podmínkou a migrující je nemůže vyžadovat! </a:t>
            </a:r>
          </a:p>
          <a:p>
            <a:pPr>
              <a:defRPr/>
            </a:pPr>
            <a:r>
              <a:rPr lang="cs-CZ" altLang="cs-CZ" sz="2400" b="0" dirty="0">
                <a:highlight>
                  <a:srgbClr val="FFFF00"/>
                </a:highlight>
                <a:latin typeface="Arial Narrow" panose="020B0606020202030204" pitchFamily="34" charset="0"/>
              </a:rPr>
              <a:t>Koordinační nařízení určuje pouze to, v jakém národním sociálním systému je občan EU pojištěn a zajištěn, pokud by v důsledku jeho migrace přicházely v úvahu systémy více členských států</a:t>
            </a:r>
            <a:r>
              <a:rPr lang="cs-CZ" altLang="cs-CZ" sz="2400" b="0" dirty="0">
                <a:latin typeface="Arial Narrow" panose="020B0606020202030204" pitchFamily="34" charset="0"/>
              </a:rPr>
              <a:t>. </a:t>
            </a:r>
          </a:p>
          <a:p>
            <a:pPr>
              <a:defRPr/>
            </a:pPr>
            <a:r>
              <a:rPr lang="cs-CZ" altLang="cs-CZ" sz="2400" b="0" dirty="0">
                <a:latin typeface="Arial Narrow" panose="020B0606020202030204" pitchFamily="34" charset="0"/>
              </a:rPr>
              <a:t>Obecně platí, že sociální zabezpečení je poskytováno v zemi výkonu práce, anebo – v případě, že dotyčný nepracuje – v zemi jeho pobytu.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Nadpis 1">
            <a:extLst>
              <a:ext uri="{FF2B5EF4-FFF2-40B4-BE49-F238E27FC236}">
                <a16:creationId xmlns:a16="http://schemas.microsoft.com/office/drawing/2014/main" id="{DD156E43-16A0-C276-5068-FA39C839D3C9}"/>
              </a:ext>
            </a:extLst>
          </p:cNvPr>
          <p:cNvSpPr>
            <a:spLocks noGrp="1" noChangeArrowheads="1"/>
          </p:cNvSpPr>
          <p:nvPr>
            <p:ph type="title"/>
          </p:nvPr>
        </p:nvSpPr>
        <p:spPr>
          <a:xfrm>
            <a:off x="647699" y="717551"/>
            <a:ext cx="10706099" cy="516446"/>
          </a:xfrm>
        </p:spPr>
        <p:txBody>
          <a:bodyPr/>
          <a:lstStyle/>
          <a:p>
            <a:pPr algn="ctr"/>
            <a:r>
              <a:rPr lang="cs-CZ" altLang="cs-CZ" dirty="0">
                <a:latin typeface="Arial Narrow" panose="020B0606020202030204" pitchFamily="34" charset="0"/>
              </a:rPr>
              <a:t>Nárok na dávky ze sociálního pojištění</a:t>
            </a:r>
          </a:p>
        </p:txBody>
      </p:sp>
      <p:sp>
        <p:nvSpPr>
          <p:cNvPr id="86019" name="Zástupný symbol pro obsah 2">
            <a:extLst>
              <a:ext uri="{FF2B5EF4-FFF2-40B4-BE49-F238E27FC236}">
                <a16:creationId xmlns:a16="http://schemas.microsoft.com/office/drawing/2014/main" id="{352DE161-0B2B-2F70-EA04-BE0DFA2E2C20}"/>
              </a:ext>
            </a:extLst>
          </p:cNvPr>
          <p:cNvSpPr>
            <a:spLocks noGrp="1" noChangeArrowheads="1"/>
          </p:cNvSpPr>
          <p:nvPr>
            <p:ph idx="1"/>
          </p:nvPr>
        </p:nvSpPr>
        <p:spPr>
          <a:xfrm>
            <a:off x="497150" y="1557339"/>
            <a:ext cx="10062900" cy="5184775"/>
          </a:xfrm>
        </p:spPr>
        <p:txBody>
          <a:bodyPr/>
          <a:lstStyle/>
          <a:p>
            <a:r>
              <a:rPr lang="cs-CZ" altLang="cs-CZ" sz="2300" u="sng" dirty="0">
                <a:latin typeface="Arial Narrow" panose="020B0606020202030204" pitchFamily="34" charset="0"/>
              </a:rPr>
              <a:t>Základní princip: </a:t>
            </a:r>
            <a:r>
              <a:rPr lang="cs-CZ" altLang="cs-CZ" sz="2300" dirty="0">
                <a:latin typeface="Arial Narrow" panose="020B0606020202030204" pitchFamily="34" charset="0"/>
              </a:rPr>
              <a:t>do sociálního </a:t>
            </a:r>
            <a:r>
              <a:rPr lang="cs-CZ" altLang="cs-CZ" sz="2300" dirty="0">
                <a:solidFill>
                  <a:srgbClr val="FF0000"/>
                </a:solidFill>
                <a:latin typeface="Arial Narrow" panose="020B0606020202030204" pitchFamily="34" charset="0"/>
              </a:rPr>
              <a:t>pojištění</a:t>
            </a:r>
            <a:r>
              <a:rPr lang="cs-CZ" altLang="cs-CZ" sz="2300" dirty="0">
                <a:latin typeface="Arial Narrow" panose="020B0606020202030204" pitchFamily="34" charset="0"/>
              </a:rPr>
              <a:t> (nemocenská, mateřství, invalidita, stáří, nezaměstnanost…) přispívám tam, kde skutečně pracuji – platí </a:t>
            </a:r>
            <a:r>
              <a:rPr lang="cs-CZ" altLang="cs-CZ" sz="2400" dirty="0">
                <a:latin typeface="Arial Narrow" panose="020B0606020202030204" pitchFamily="34" charset="0"/>
              </a:rPr>
              <a:t>pro celý EHP (+ Švýcarsko). </a:t>
            </a:r>
          </a:p>
          <a:p>
            <a:pPr lvl="1"/>
            <a:r>
              <a:rPr lang="cs-CZ" altLang="cs-CZ" sz="2300" dirty="0">
                <a:latin typeface="Arial Narrow" panose="020B0606020202030204" pitchFamily="34" charset="0"/>
              </a:rPr>
              <a:t>Výjimky: dočasné vyslaní, námořníci, diplomaté..</a:t>
            </a:r>
          </a:p>
          <a:p>
            <a:pPr lvl="1"/>
            <a:r>
              <a:rPr lang="cs-CZ" altLang="cs-CZ" sz="2300" b="1" dirty="0">
                <a:latin typeface="Arial Narrow" panose="020B0606020202030204" pitchFamily="34" charset="0"/>
              </a:rPr>
              <a:t>Nařízení 883/2004 </a:t>
            </a:r>
            <a:r>
              <a:rPr lang="cs-CZ" altLang="cs-CZ" sz="2300" dirty="0">
                <a:latin typeface="Arial Narrow" panose="020B0606020202030204" pitchFamily="34" charset="0"/>
              </a:rPr>
              <a:t>o koordinaci systémů sociálního zabezpečení: není jednotný sociální systém EU, </a:t>
            </a:r>
            <a:r>
              <a:rPr lang="cs-CZ" altLang="cs-CZ" sz="2300" b="1" dirty="0">
                <a:latin typeface="Arial Narrow" panose="020B0606020202030204" pitchFamily="34" charset="0"/>
              </a:rPr>
              <a:t>pouze koordinace </a:t>
            </a:r>
            <a:r>
              <a:rPr lang="cs-CZ" altLang="cs-CZ" sz="2300" dirty="0">
                <a:latin typeface="Arial Narrow" panose="020B0606020202030204" pitchFamily="34" charset="0"/>
              </a:rPr>
              <a:t>národních systémů s cílem umožnit migraci za prací a následnou kumulaci nároků vzniklých dle v vnitrostátních předpisů zemí, v nichž byl pracovník pojištěn. </a:t>
            </a:r>
          </a:p>
          <a:p>
            <a:pPr lvl="2"/>
            <a:r>
              <a:rPr lang="cs-CZ" altLang="cs-CZ" dirty="0">
                <a:latin typeface="Arial Narrow" panose="020B0606020202030204" pitchFamily="34" charset="0"/>
              </a:rPr>
              <a:t>Tj. např. dávky důchodcům jsou vypláceny všemi členskými zeměmi, kde do důchodového systému po nejméně rok přispívali. </a:t>
            </a:r>
          </a:p>
          <a:p>
            <a:pPr lvl="1"/>
            <a:r>
              <a:rPr lang="cs-CZ" altLang="cs-CZ" sz="2300" b="1" i="1" dirty="0">
                <a:latin typeface="Arial Narrow" panose="020B0606020202030204" pitchFamily="34" charset="0"/>
              </a:rPr>
              <a:t>Pozor: u </a:t>
            </a:r>
            <a:r>
              <a:rPr lang="cs-CZ" altLang="cs-CZ" sz="2300" b="1" i="1" dirty="0">
                <a:solidFill>
                  <a:srgbClr val="FF0000"/>
                </a:solidFill>
                <a:latin typeface="Arial Narrow" panose="020B0606020202030204" pitchFamily="34" charset="0"/>
              </a:rPr>
              <a:t>nepojistných</a:t>
            </a:r>
            <a:r>
              <a:rPr lang="cs-CZ" altLang="cs-CZ" sz="2300" b="1" i="1" dirty="0">
                <a:latin typeface="Arial Narrow" panose="020B0606020202030204" pitchFamily="34" charset="0"/>
              </a:rPr>
              <a:t> dávek závisí při pobytu 3 měsíce až 5 let </a:t>
            </a:r>
            <a:r>
              <a:rPr lang="cs-CZ" altLang="cs-CZ" sz="2300" b="1" i="1" u="sng" dirty="0">
                <a:latin typeface="Arial Narrow" panose="020B0606020202030204" pitchFamily="34" charset="0"/>
              </a:rPr>
              <a:t>na vnitrostátních předpisech</a:t>
            </a:r>
            <a:r>
              <a:rPr lang="cs-CZ" altLang="cs-CZ" sz="2300" b="1" i="1" dirty="0">
                <a:latin typeface="Arial Narrow" panose="020B0606020202030204" pitchFamily="34" charset="0"/>
              </a:rPr>
              <a:t> + na statusu pracovníka nebo OSVČ, resp. na prokázání vzniku dostatečné vazby na hostitelský stát.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Nadpis 1">
            <a:extLst>
              <a:ext uri="{FF2B5EF4-FFF2-40B4-BE49-F238E27FC236}">
                <a16:creationId xmlns:a16="http://schemas.microsoft.com/office/drawing/2014/main" id="{27BEDF26-E521-EBB7-75DA-E0C2E968011D}"/>
              </a:ext>
            </a:extLst>
          </p:cNvPr>
          <p:cNvSpPr>
            <a:spLocks noGrp="1" noChangeArrowheads="1"/>
          </p:cNvSpPr>
          <p:nvPr>
            <p:ph type="title"/>
          </p:nvPr>
        </p:nvSpPr>
        <p:spPr>
          <a:xfrm>
            <a:off x="932155" y="277813"/>
            <a:ext cx="9485021" cy="1143000"/>
          </a:xfrm>
        </p:spPr>
        <p:txBody>
          <a:bodyPr>
            <a:normAutofit fontScale="90000"/>
          </a:bodyPr>
          <a:lstStyle/>
          <a:p>
            <a:pPr algn="ctr"/>
            <a:r>
              <a:rPr lang="cs-CZ" altLang="cs-CZ" sz="4000" dirty="0">
                <a:latin typeface="Arial Narrow" panose="020B0606020202030204" pitchFamily="34" charset="0"/>
              </a:rPr>
              <a:t>Nařízení 883/2004 </a:t>
            </a:r>
            <a:br>
              <a:rPr lang="cs-CZ" altLang="cs-CZ" sz="4000" dirty="0">
                <a:latin typeface="Arial Narrow" panose="020B0606020202030204" pitchFamily="34" charset="0"/>
              </a:rPr>
            </a:br>
            <a:br>
              <a:rPr lang="cs-CZ" altLang="cs-CZ" dirty="0"/>
            </a:br>
            <a:endParaRPr lang="cs-CZ" altLang="cs-CZ" dirty="0"/>
          </a:p>
        </p:txBody>
      </p:sp>
      <p:sp>
        <p:nvSpPr>
          <p:cNvPr id="45059" name="Zástupný symbol pro obsah 2">
            <a:extLst>
              <a:ext uri="{FF2B5EF4-FFF2-40B4-BE49-F238E27FC236}">
                <a16:creationId xmlns:a16="http://schemas.microsoft.com/office/drawing/2014/main" id="{C80B9772-CDCD-734B-0F08-88540AA69F2D}"/>
              </a:ext>
            </a:extLst>
          </p:cNvPr>
          <p:cNvSpPr>
            <a:spLocks noGrp="1" noChangeArrowheads="1"/>
          </p:cNvSpPr>
          <p:nvPr>
            <p:ph idx="1"/>
          </p:nvPr>
        </p:nvSpPr>
        <p:spPr>
          <a:xfrm>
            <a:off x="275208" y="1207363"/>
            <a:ext cx="10284842" cy="5534751"/>
          </a:xfrm>
        </p:spPr>
        <p:txBody>
          <a:bodyPr>
            <a:normAutofit fontScale="92500" lnSpcReduction="10000"/>
          </a:bodyPr>
          <a:lstStyle/>
          <a:p>
            <a:pPr>
              <a:defRPr/>
            </a:pPr>
            <a:r>
              <a:rPr lang="cs-CZ" altLang="cs-CZ" sz="2600" b="0" dirty="0">
                <a:latin typeface="Arial Narrow" panose="020B0606020202030204" pitchFamily="34" charset="0"/>
              </a:rPr>
              <a:t>Je nezbytné respektovat zvláštnosti vnitrostátních právních předpisů v oblasti sociálního zabezpečení a vypracovat pouze systém koordinace. </a:t>
            </a:r>
          </a:p>
          <a:p>
            <a:pPr>
              <a:defRPr/>
            </a:pPr>
            <a:r>
              <a:rPr lang="cs-CZ" altLang="cs-CZ" sz="2600" b="0" dirty="0">
                <a:latin typeface="Arial Narrow" panose="020B0606020202030204" pitchFamily="34" charset="0"/>
              </a:rPr>
              <a:t>Je nezbytné, aby v rámci této koordinace byla ve Společenství podle zaručena dotčeným osobám rovnost zacházení podle různých vnitrostátních právních předpisů. </a:t>
            </a:r>
          </a:p>
          <a:p>
            <a:pPr>
              <a:defRPr/>
            </a:pPr>
            <a:r>
              <a:rPr lang="cs-CZ" altLang="cs-CZ" sz="2600" u="sng" dirty="0">
                <a:solidFill>
                  <a:srgbClr val="FF0000"/>
                </a:solidFill>
                <a:latin typeface="Arial Narrow" panose="020B0606020202030204" pitchFamily="34" charset="0"/>
              </a:rPr>
              <a:t>Článek 3 - Věcná oblast působnosti</a:t>
            </a:r>
            <a:r>
              <a:rPr lang="cs-CZ" altLang="cs-CZ" sz="2600" dirty="0">
                <a:solidFill>
                  <a:srgbClr val="FF0000"/>
                </a:solidFill>
                <a:latin typeface="Arial Narrow" panose="020B0606020202030204" pitchFamily="34" charset="0"/>
              </a:rPr>
              <a:t>: </a:t>
            </a:r>
          </a:p>
          <a:p>
            <a:pPr lvl="1">
              <a:defRPr/>
            </a:pPr>
            <a:r>
              <a:rPr lang="cs-CZ" altLang="cs-CZ" sz="2400" b="1" dirty="0">
                <a:solidFill>
                  <a:schemeClr val="accent3">
                    <a:lumMod val="10000"/>
                  </a:schemeClr>
                </a:solidFill>
                <a:latin typeface="Arial Narrow" panose="020B0606020202030204" pitchFamily="34" charset="0"/>
              </a:rPr>
              <a:t>a) dávky v nemoci, b) dávky v mateřství a rovnocenné otcovské dávky, c) dávky v invaliditě, d) dávky ve stáří, e) pozůstalostní dávky, f) dávky při pracovních úrazech a nemocech z povolání,  g) pohřebné, h) dávky v nezaměstnanosti, i) předdůchodové dávky, j) rodinné dávky. </a:t>
            </a:r>
          </a:p>
          <a:p>
            <a:r>
              <a:rPr lang="cs-CZ" altLang="cs-CZ" b="0" dirty="0">
                <a:latin typeface="Arial Narrow" panose="020B0606020202030204" pitchFamily="34" charset="0"/>
              </a:rPr>
              <a:t>Věcná působnost nařízení je tedy strukturována podle sociálních událostí (nemoc, invalidita, nezaměstnanost…), které jsou v různé míře zajištěny ve všech sociálních systémech čl. států. </a:t>
            </a:r>
          </a:p>
          <a:p>
            <a:r>
              <a:rPr lang="cs-CZ" altLang="cs-CZ" b="0" dirty="0">
                <a:latin typeface="Arial Narrow" panose="020B0606020202030204" pitchFamily="34" charset="0"/>
              </a:rPr>
              <a:t>Tato zajištění koordinuje nařízení </a:t>
            </a:r>
            <a:r>
              <a:rPr lang="cs-CZ" altLang="cs-CZ" b="0" u="sng" dirty="0">
                <a:latin typeface="Arial Narrow" panose="020B0606020202030204" pitchFamily="34" charset="0"/>
              </a:rPr>
              <a:t>bez</a:t>
            </a:r>
            <a:r>
              <a:rPr lang="cs-CZ" altLang="cs-CZ" b="0" dirty="0">
                <a:latin typeface="Arial Narrow" panose="020B0606020202030204" pitchFamily="34" charset="0"/>
              </a:rPr>
              <a:t> ohledu na to, zda pocházejí z všeobecného nebo zvláštního systému soc. zabezpečení, zda jde o dávky příspěvkové (vyžadují odvody, pojistné) nebo nepříspěvkové (placené z daní - z veřejného rozpočtu). </a:t>
            </a:r>
          </a:p>
          <a:p>
            <a:pPr lvl="1"/>
            <a:r>
              <a:rPr lang="cs-CZ" altLang="cs-CZ" dirty="0">
                <a:latin typeface="Arial Narrow" panose="020B0606020202030204" pitchFamily="34" charset="0"/>
              </a:rPr>
              <a:t>Tím je zajištěna koordinace bez zúžení variability národních soc. systémů. </a:t>
            </a:r>
          </a:p>
          <a:p>
            <a:pPr>
              <a:defRPr/>
            </a:pPr>
            <a:endParaRPr lang="cs-CZ" altLang="cs-CZ" sz="2600" dirty="0">
              <a:solidFill>
                <a:schemeClr val="accent3">
                  <a:lumMod val="10000"/>
                </a:schemeClr>
              </a:solidFill>
              <a:latin typeface="Arial Narrow" panose="020B0606020202030204" pitchFamily="34" charset="0"/>
            </a:endParaRPr>
          </a:p>
          <a:p>
            <a:pPr>
              <a:defRPr/>
            </a:pPr>
            <a:endParaRPr lang="cs-CZ" altLang="cs-CZ"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Nadpis 1">
            <a:extLst>
              <a:ext uri="{FF2B5EF4-FFF2-40B4-BE49-F238E27FC236}">
                <a16:creationId xmlns:a16="http://schemas.microsoft.com/office/drawing/2014/main" id="{304BC559-4DEC-E2C6-D8A2-2511FA7BCE94}"/>
              </a:ext>
            </a:extLst>
          </p:cNvPr>
          <p:cNvSpPr>
            <a:spLocks noGrp="1" noChangeArrowheads="1"/>
          </p:cNvSpPr>
          <p:nvPr>
            <p:ph type="title"/>
          </p:nvPr>
        </p:nvSpPr>
        <p:spPr>
          <a:xfrm>
            <a:off x="647699" y="717550"/>
            <a:ext cx="10706099" cy="658489"/>
          </a:xfrm>
        </p:spPr>
        <p:txBody>
          <a:bodyPr/>
          <a:lstStyle/>
          <a:p>
            <a:pPr algn="ctr"/>
            <a:r>
              <a:rPr lang="cs-CZ" altLang="cs-CZ" dirty="0">
                <a:latin typeface="Arial Narrow" panose="020B0606020202030204" pitchFamily="34" charset="0"/>
              </a:rPr>
              <a:t>Dávky vyňaté z koordinace</a:t>
            </a:r>
          </a:p>
        </p:txBody>
      </p:sp>
      <p:sp>
        <p:nvSpPr>
          <p:cNvPr id="89091" name="Zástupný symbol pro obsah 2">
            <a:extLst>
              <a:ext uri="{FF2B5EF4-FFF2-40B4-BE49-F238E27FC236}">
                <a16:creationId xmlns:a16="http://schemas.microsoft.com/office/drawing/2014/main" id="{28771EED-8971-3E0C-F635-8B418E77111B}"/>
              </a:ext>
            </a:extLst>
          </p:cNvPr>
          <p:cNvSpPr>
            <a:spLocks noGrp="1" noChangeArrowheads="1"/>
          </p:cNvSpPr>
          <p:nvPr>
            <p:ph idx="1"/>
          </p:nvPr>
        </p:nvSpPr>
        <p:spPr>
          <a:xfrm>
            <a:off x="346229" y="1600201"/>
            <a:ext cx="10070947" cy="5141913"/>
          </a:xfrm>
        </p:spPr>
        <p:txBody>
          <a:bodyPr/>
          <a:lstStyle/>
          <a:p>
            <a:r>
              <a:rPr lang="cs-CZ" altLang="cs-CZ" sz="3200" dirty="0">
                <a:latin typeface="Arial Narrow" panose="020B0606020202030204" pitchFamily="34" charset="0"/>
              </a:rPr>
              <a:t>Koordinace EU nedopadá na </a:t>
            </a:r>
            <a:r>
              <a:rPr lang="cs-CZ" altLang="cs-CZ" sz="3200" b="0" dirty="0">
                <a:latin typeface="Arial Narrow" panose="020B0606020202030204" pitchFamily="34" charset="0"/>
              </a:rPr>
              <a:t>soc. a léčebnou pomoc a na dávky, u nichž členský stát přijímá odpovědnost za škody způsobené osobám a poskytuje náhradu, např. obětem války a vojenských akcí nebo jejích následků; obětem trestných činů, atentátů či teroristických útoků; obětem škod způsobených státními činiteli při výkonu služby; obětem, jež utrpěly znevýhodněním z politických či náboženských důvodů nebo z důvodu svého původu.</a:t>
            </a:r>
          </a:p>
          <a:p>
            <a:endParaRPr lang="cs-CZ" alt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6B0858AB-9EDD-F620-F71F-7CA7BBE5E175}"/>
              </a:ext>
            </a:extLst>
          </p:cNvPr>
          <p:cNvSpPr>
            <a:spLocks noGrp="1" noChangeArrowheads="1"/>
          </p:cNvSpPr>
          <p:nvPr>
            <p:ph type="title"/>
          </p:nvPr>
        </p:nvSpPr>
        <p:spPr>
          <a:xfrm>
            <a:off x="2208214" y="56147"/>
            <a:ext cx="8351837" cy="1122948"/>
          </a:xfrm>
        </p:spPr>
        <p:txBody>
          <a:bodyPr>
            <a:normAutofit fontScale="90000"/>
          </a:bodyPr>
          <a:lstStyle/>
          <a:p>
            <a:pPr algn="ctr"/>
            <a:br>
              <a:rPr lang="cs-CZ" altLang="cs-CZ" sz="3600" dirty="0">
                <a:latin typeface="Arial Narrow" panose="020B0606020202030204" pitchFamily="34" charset="0"/>
              </a:rPr>
            </a:br>
            <a:r>
              <a:rPr lang="cs-CZ" altLang="cs-CZ" sz="3600" dirty="0">
                <a:latin typeface="Arial Narrow" panose="020B0606020202030204" pitchFamily="34" charset="0"/>
              </a:rPr>
              <a:t>SDEU C-283/21 </a:t>
            </a:r>
            <a:r>
              <a:rPr lang="cs-CZ" altLang="cs-CZ" sz="3600" i="1" dirty="0" err="1">
                <a:latin typeface="Arial Narrow" panose="020B0606020202030204" pitchFamily="34" charset="0"/>
              </a:rPr>
              <a:t>Deutsche</a:t>
            </a:r>
            <a:r>
              <a:rPr lang="cs-CZ" altLang="cs-CZ" sz="3600" i="1" dirty="0">
                <a:latin typeface="Arial Narrow" panose="020B0606020202030204" pitchFamily="34" charset="0"/>
              </a:rPr>
              <a:t> </a:t>
            </a:r>
            <a:r>
              <a:rPr lang="cs-CZ" altLang="cs-CZ" sz="3600" i="1" dirty="0" err="1">
                <a:latin typeface="Arial Narrow" panose="020B0606020202030204" pitchFamily="34" charset="0"/>
              </a:rPr>
              <a:t>Rentenversicherung</a:t>
            </a:r>
            <a:r>
              <a:rPr lang="cs-CZ" altLang="cs-CZ" sz="3600" i="1" dirty="0">
                <a:latin typeface="Arial Narrow" panose="020B0606020202030204" pitchFamily="34" charset="0"/>
              </a:rPr>
              <a:t> Bund </a:t>
            </a:r>
            <a:r>
              <a:rPr lang="cs-CZ" altLang="cs-CZ" sz="3600" dirty="0">
                <a:latin typeface="Arial Narrow" panose="020B0606020202030204" pitchFamily="34" charset="0"/>
              </a:rPr>
              <a:t>(2024)</a:t>
            </a:r>
            <a:br>
              <a:rPr lang="cs-CZ" altLang="cs-CZ" dirty="0">
                <a:latin typeface="Arial Narrow" panose="020B0606020202030204" pitchFamily="34" charset="0"/>
              </a:rPr>
            </a:br>
            <a:endParaRPr lang="cs-CZ" altLang="cs-CZ" dirty="0"/>
          </a:p>
        </p:txBody>
      </p:sp>
      <p:sp>
        <p:nvSpPr>
          <p:cNvPr id="13315" name="Zástupný obsah 2">
            <a:extLst>
              <a:ext uri="{FF2B5EF4-FFF2-40B4-BE49-F238E27FC236}">
                <a16:creationId xmlns:a16="http://schemas.microsoft.com/office/drawing/2014/main" id="{9BC7820C-40C8-5CE8-ECC1-F9E8B411ED87}"/>
              </a:ext>
            </a:extLst>
          </p:cNvPr>
          <p:cNvSpPr>
            <a:spLocks noGrp="1" noChangeArrowheads="1"/>
          </p:cNvSpPr>
          <p:nvPr>
            <p:ph idx="1"/>
          </p:nvPr>
        </p:nvSpPr>
        <p:spPr>
          <a:xfrm>
            <a:off x="449180" y="1600201"/>
            <a:ext cx="9833810" cy="5141913"/>
          </a:xfrm>
        </p:spPr>
        <p:txBody>
          <a:bodyPr>
            <a:normAutofit/>
          </a:bodyPr>
          <a:lstStyle/>
          <a:p>
            <a:r>
              <a:rPr lang="cs-CZ" altLang="cs-CZ" sz="2400" b="0" u="sng" dirty="0">
                <a:solidFill>
                  <a:srgbClr val="000000"/>
                </a:solidFill>
                <a:latin typeface="Arial Narrow" panose="020B0606020202030204" pitchFamily="34" charset="0"/>
              </a:rPr>
              <a:t>Existence takovéto „dostatečné vazby“ musí být rovněž považována za prokázanou, pokud dotyčná osoba získala doby pojištění jako doby odborné přípravy</a:t>
            </a:r>
            <a:r>
              <a:rPr lang="cs-CZ" altLang="cs-CZ" sz="2400" b="0" dirty="0">
                <a:solidFill>
                  <a:srgbClr val="000000"/>
                </a:solidFill>
                <a:latin typeface="Arial Narrow" panose="020B0606020202030204" pitchFamily="34" charset="0"/>
              </a:rPr>
              <a:t> nebo výdělečné činnosti pouze v členském státě odpovědném za vyplácení jejího důchodu, </a:t>
            </a:r>
            <a:r>
              <a:rPr lang="cs-CZ" altLang="cs-CZ" sz="2400" b="0" u="sng" dirty="0">
                <a:solidFill>
                  <a:srgbClr val="000000"/>
                </a:solidFill>
                <a:latin typeface="Arial Narrow" panose="020B0606020202030204" pitchFamily="34" charset="0"/>
              </a:rPr>
              <a:t>a to jak před, tak po získání dob péče o dítě v jiném členském státě</a:t>
            </a:r>
            <a:r>
              <a:rPr lang="cs-CZ" altLang="cs-CZ" sz="2400" b="0" dirty="0">
                <a:solidFill>
                  <a:srgbClr val="000000"/>
                </a:solidFill>
                <a:latin typeface="Arial Narrow" panose="020B0606020202030204" pitchFamily="34" charset="0"/>
              </a:rPr>
              <a:t>.</a:t>
            </a:r>
          </a:p>
          <a:p>
            <a:r>
              <a:rPr lang="cs-CZ" altLang="cs-CZ" sz="2400" dirty="0">
                <a:latin typeface="Arial Narrow" panose="020B0606020202030204" pitchFamily="34" charset="0"/>
              </a:rPr>
              <a:t>Z toho vyplývá, že v situaci, kdy dotyčná osoba z titulu dob odborné přípravy nebo výdělečné činnosti získala doby pojištění pouze v členském státě odpovědném za vyplácení jejího důchodu z důvodu úplné pracovní neschopnosti, a to jak před, tak po získání dob péče o dítě v jiném členském státě, </a:t>
            </a:r>
            <a:r>
              <a:rPr lang="cs-CZ" altLang="cs-CZ" sz="2400" i="1" dirty="0">
                <a:latin typeface="Arial Narrow" panose="020B0606020202030204" pitchFamily="34" charset="0"/>
              </a:rPr>
              <a:t>je první členský stát podle čl. 21 SFEU povinen tyto doby péče zohlednit pro účely přiznání tohoto důchodu, a to navzdory skutečnosti, že tato osoba v tomto prvním členském státě před uvedenými dobami péče ani bezprostředně po nich neplatila příspěvky.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Nadpis 1">
            <a:extLst>
              <a:ext uri="{FF2B5EF4-FFF2-40B4-BE49-F238E27FC236}">
                <a16:creationId xmlns:a16="http://schemas.microsoft.com/office/drawing/2014/main" id="{93D70F32-808F-ED85-ECB6-B70F62ACF343}"/>
              </a:ext>
            </a:extLst>
          </p:cNvPr>
          <p:cNvSpPr>
            <a:spLocks noGrp="1" noChangeArrowheads="1"/>
          </p:cNvSpPr>
          <p:nvPr>
            <p:ph type="title"/>
          </p:nvPr>
        </p:nvSpPr>
        <p:spPr/>
        <p:txBody>
          <a:bodyPr/>
          <a:lstStyle/>
          <a:p>
            <a:pPr algn="ctr"/>
            <a:r>
              <a:rPr lang="cs-CZ" altLang="cs-CZ">
                <a:latin typeface="Arial Narrow" panose="020B0606020202030204" pitchFamily="34" charset="0"/>
              </a:rPr>
              <a:t>Principy přístupu migrujících občanů EU k sociálnímu zabezpečení</a:t>
            </a:r>
            <a:endParaRPr lang="en-US" altLang="cs-CZ">
              <a:latin typeface="Arial Narrow" panose="020B0606020202030204" pitchFamily="34" charset="0"/>
            </a:endParaRPr>
          </a:p>
        </p:txBody>
      </p:sp>
      <p:sp>
        <p:nvSpPr>
          <p:cNvPr id="28675" name="Zástupný symbol pro obsah 2">
            <a:extLst>
              <a:ext uri="{FF2B5EF4-FFF2-40B4-BE49-F238E27FC236}">
                <a16:creationId xmlns:a16="http://schemas.microsoft.com/office/drawing/2014/main" id="{E8F15D40-AE82-7293-DFE9-7218D6F28166}"/>
              </a:ext>
            </a:extLst>
          </p:cNvPr>
          <p:cNvSpPr>
            <a:spLocks noGrp="1" noChangeArrowheads="1"/>
          </p:cNvSpPr>
          <p:nvPr>
            <p:ph idx="1"/>
          </p:nvPr>
        </p:nvSpPr>
        <p:spPr>
          <a:xfrm>
            <a:off x="452761" y="1775534"/>
            <a:ext cx="10180315" cy="5082466"/>
          </a:xfrm>
        </p:spPr>
        <p:txBody>
          <a:bodyPr>
            <a:normAutofit/>
          </a:bodyPr>
          <a:lstStyle/>
          <a:p>
            <a:pPr marL="0" indent="0">
              <a:buNone/>
              <a:defRPr/>
            </a:pPr>
            <a:r>
              <a:rPr lang="cs-CZ" altLang="cs-CZ" sz="2400" dirty="0">
                <a:latin typeface="Arial Narrow" panose="020B0606020202030204" pitchFamily="34" charset="0"/>
              </a:rPr>
              <a:t>1. Rovné zacházení </a:t>
            </a:r>
            <a:r>
              <a:rPr lang="en-US" altLang="cs-CZ" sz="2400" b="0" dirty="0">
                <a:latin typeface="Arial Narrow" panose="020B0606020202030204" pitchFamily="34" charset="0"/>
              </a:rPr>
              <a:t>(</a:t>
            </a:r>
            <a:r>
              <a:rPr lang="cs-CZ" altLang="cs-CZ" sz="2400" b="0" dirty="0">
                <a:latin typeface="Arial Narrow" panose="020B0606020202030204" pitchFamily="34" charset="0"/>
              </a:rPr>
              <a:t>zákaz upřednostňování vlastních občanů, stejný přístup všech legálních rezidentů ke všem dávkám uvedeným v nařízení).  </a:t>
            </a:r>
          </a:p>
          <a:p>
            <a:pPr lvl="1">
              <a:defRPr/>
            </a:pPr>
            <a:r>
              <a:rPr lang="cs-CZ" altLang="cs-CZ" sz="2200" b="1" dirty="0">
                <a:latin typeface="Arial Narrow" panose="020B0606020202030204" pitchFamily="34" charset="0"/>
              </a:rPr>
              <a:t>Asimilace zahraničních a domácích prvků </a:t>
            </a:r>
            <a:r>
              <a:rPr lang="en-US" altLang="cs-CZ" sz="2200" dirty="0">
                <a:latin typeface="Arial Narrow" panose="020B0606020202030204" pitchFamily="34" charset="0"/>
              </a:rPr>
              <a:t>(</a:t>
            </a:r>
            <a:r>
              <a:rPr lang="cs-CZ" altLang="cs-CZ" sz="2200" dirty="0">
                <a:latin typeface="Arial Narrow" panose="020B0606020202030204" pitchFamily="34" charset="0"/>
              </a:rPr>
              <a:t>čl. státy zacházejí stejně se skutečnostmi a dávkami ze zahraničí jako s podobnými skutečnostmi domácími a dávkami, které samy vyplácejí – pro účely přiznání dávky, zdanění, vyčíslení sociální potřebnosti, kumulace podpor atd.</a:t>
            </a:r>
            <a:r>
              <a:rPr lang="en-US" altLang="cs-CZ" sz="2200" dirty="0">
                <a:latin typeface="Arial Narrow" panose="020B0606020202030204" pitchFamily="34" charset="0"/>
              </a:rPr>
              <a:t>). </a:t>
            </a:r>
          </a:p>
          <a:p>
            <a:pPr marL="0" indent="0">
              <a:buNone/>
              <a:defRPr/>
            </a:pPr>
            <a:r>
              <a:rPr lang="cs-CZ" altLang="cs-CZ" sz="2400" dirty="0">
                <a:latin typeface="Arial Narrow" panose="020B0606020202030204" pitchFamily="34" charset="0"/>
              </a:rPr>
              <a:t>2. Kumulace </a:t>
            </a:r>
            <a:r>
              <a:rPr lang="cs-CZ" altLang="cs-CZ" sz="2400" b="0" dirty="0">
                <a:latin typeface="Arial Narrow" panose="020B0606020202030204" pitchFamily="34" charset="0"/>
              </a:rPr>
              <a:t>- sčítání pojistných dob</a:t>
            </a:r>
            <a:r>
              <a:rPr lang="en-US" altLang="cs-CZ" sz="2400" b="0" dirty="0">
                <a:latin typeface="Arial Narrow" panose="020B0606020202030204" pitchFamily="34" charset="0"/>
              </a:rPr>
              <a:t>, </a:t>
            </a:r>
            <a:r>
              <a:rPr lang="cs-CZ" altLang="cs-CZ" sz="2400" b="0" dirty="0">
                <a:latin typeface="Arial Narrow" panose="020B0606020202030204" pitchFamily="34" charset="0"/>
              </a:rPr>
              <a:t>rovněž dob zaměstnání, OSVČ, nebo pobytu ve všech čl. státech postupně, bez negativních dopadů na migrující. </a:t>
            </a:r>
          </a:p>
          <a:p>
            <a:pPr marL="0" indent="0">
              <a:buNone/>
              <a:defRPr/>
            </a:pPr>
            <a:r>
              <a:rPr lang="cs-CZ" altLang="cs-CZ" sz="2400" dirty="0">
                <a:latin typeface="Arial Narrow" panose="020B0606020202030204" pitchFamily="34" charset="0"/>
              </a:rPr>
              <a:t>3. Aplikuje se vždy právo jen jednoho čl. státu </a:t>
            </a:r>
            <a:r>
              <a:rPr lang="en-US" altLang="cs-CZ" sz="2400" b="0" dirty="0">
                <a:latin typeface="Arial Narrow" panose="020B0606020202030204" pitchFamily="34" charset="0"/>
              </a:rPr>
              <a:t>(</a:t>
            </a:r>
            <a:r>
              <a:rPr lang="cs-CZ" altLang="cs-CZ" sz="2400" b="0" dirty="0">
                <a:latin typeface="Arial Narrow" panose="020B0606020202030204" pitchFamily="34" charset="0"/>
              </a:rPr>
              <a:t>zákaz paralelních plateb do více národních sociálních systémů</a:t>
            </a:r>
            <a:r>
              <a:rPr lang="en-US" altLang="cs-CZ" sz="2400" b="0" dirty="0">
                <a:latin typeface="Arial Narrow" panose="020B0606020202030204" pitchFamily="34" charset="0"/>
              </a:rPr>
              <a:t>).</a:t>
            </a:r>
            <a:endParaRPr lang="cs-CZ" altLang="cs-CZ" sz="2400" b="0" dirty="0">
              <a:latin typeface="Arial Narrow" panose="020B0606020202030204" pitchFamily="34" charset="0"/>
            </a:endParaRPr>
          </a:p>
          <a:p>
            <a:pPr marL="0" indent="0">
              <a:buNone/>
              <a:defRPr/>
            </a:pPr>
            <a:r>
              <a:rPr lang="cs-CZ" altLang="cs-CZ" sz="2400" dirty="0">
                <a:latin typeface="Arial Narrow" panose="020B0606020202030204" pitchFamily="34" charset="0"/>
              </a:rPr>
              <a:t>4. Zachování nabytých práv </a:t>
            </a:r>
            <a:r>
              <a:rPr lang="en-US" altLang="cs-CZ" sz="2400" b="0" dirty="0">
                <a:latin typeface="Arial Narrow" panose="020B0606020202030204" pitchFamily="34" charset="0"/>
              </a:rPr>
              <a:t>(</a:t>
            </a:r>
            <a:r>
              <a:rPr lang="cs-CZ" altLang="cs-CZ" sz="2400" b="0" dirty="0">
                <a:latin typeface="Arial Narrow" panose="020B0606020202030204" pitchFamily="34" charset="0"/>
              </a:rPr>
              <a:t>určité soc. dávky – např. nárok na starobní důchod - následují adresáta do jiného čl. státu, není nutné je užít ve státě jejich výplaty)</a:t>
            </a:r>
            <a:r>
              <a:rPr lang="en-US" altLang="cs-CZ" sz="2400" b="0" dirty="0">
                <a:latin typeface="Arial Narrow" panose="020B0606020202030204" pitchFamily="34" charset="0"/>
              </a:rPr>
              <a:t>.</a:t>
            </a:r>
          </a:p>
          <a:p>
            <a:pPr>
              <a:defRPr/>
            </a:pPr>
            <a:endParaRPr lang="cs-CZ" altLang="cs-CZ"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Nadpis 1">
            <a:extLst>
              <a:ext uri="{FF2B5EF4-FFF2-40B4-BE49-F238E27FC236}">
                <a16:creationId xmlns:a16="http://schemas.microsoft.com/office/drawing/2014/main" id="{D0FD7166-B020-E53F-6F61-CF328690B5E6}"/>
              </a:ext>
            </a:extLst>
          </p:cNvPr>
          <p:cNvSpPr>
            <a:spLocks noGrp="1" noChangeArrowheads="1"/>
          </p:cNvSpPr>
          <p:nvPr>
            <p:ph type="title"/>
          </p:nvPr>
        </p:nvSpPr>
        <p:spPr>
          <a:xfrm>
            <a:off x="647699" y="284086"/>
            <a:ext cx="10706099" cy="1301326"/>
          </a:xfrm>
        </p:spPr>
        <p:txBody>
          <a:bodyPr/>
          <a:lstStyle/>
          <a:p>
            <a:pPr algn="ctr"/>
            <a:r>
              <a:rPr lang="cs-CZ" altLang="cs-CZ" dirty="0">
                <a:latin typeface="Arial Narrow" panose="020B0606020202030204" pitchFamily="34" charset="0"/>
              </a:rPr>
              <a:t>Koordinace = aplikace 4 principů </a:t>
            </a:r>
            <a:br>
              <a:rPr lang="cs-CZ" altLang="cs-CZ" dirty="0">
                <a:latin typeface="Arial Narrow" panose="020B0606020202030204" pitchFamily="34" charset="0"/>
              </a:rPr>
            </a:br>
            <a:r>
              <a:rPr lang="cs-CZ" altLang="cs-CZ" dirty="0">
                <a:latin typeface="Arial Narrow" panose="020B0606020202030204" pitchFamily="34" charset="0"/>
              </a:rPr>
              <a:t>na tyto kategorie migrujících…</a:t>
            </a:r>
          </a:p>
        </p:txBody>
      </p:sp>
      <p:sp>
        <p:nvSpPr>
          <p:cNvPr id="3" name="Zástupný symbol pro obsah 2">
            <a:extLst>
              <a:ext uri="{FF2B5EF4-FFF2-40B4-BE49-F238E27FC236}">
                <a16:creationId xmlns:a16="http://schemas.microsoft.com/office/drawing/2014/main" id="{9CEB492C-9048-826C-D767-6A1B608D7357}"/>
              </a:ext>
            </a:extLst>
          </p:cNvPr>
          <p:cNvSpPr>
            <a:spLocks noGrp="1"/>
          </p:cNvSpPr>
          <p:nvPr>
            <p:ph idx="1"/>
          </p:nvPr>
        </p:nvSpPr>
        <p:spPr>
          <a:xfrm>
            <a:off x="470517" y="1557338"/>
            <a:ext cx="10089533" cy="5111750"/>
          </a:xfrm>
        </p:spPr>
        <p:txBody>
          <a:bodyPr>
            <a:normAutofit lnSpcReduction="10000"/>
          </a:bodyPr>
          <a:lstStyle/>
          <a:p>
            <a:pPr>
              <a:defRPr/>
            </a:pPr>
            <a:r>
              <a:rPr lang="cs-CZ" sz="3200" b="0" dirty="0">
                <a:latin typeface="Arial Narrow" panose="020B0606020202030204" pitchFamily="34" charset="0"/>
              </a:rPr>
              <a:t>Původně jen pro nároky pracovníků v zaměstnaneckém poměru.  </a:t>
            </a:r>
          </a:p>
          <a:p>
            <a:pPr>
              <a:defRPr/>
            </a:pPr>
            <a:r>
              <a:rPr lang="cs-CZ" sz="3200" b="0" dirty="0">
                <a:latin typeface="Arial Narrow" panose="020B0606020202030204" pitchFamily="34" charset="0"/>
              </a:rPr>
              <a:t>O roku 1982 i pro osoby samostatně výdělečně činné. </a:t>
            </a:r>
          </a:p>
          <a:p>
            <a:pPr>
              <a:defRPr/>
            </a:pPr>
            <a:r>
              <a:rPr lang="cs-CZ" sz="3200" b="0" dirty="0">
                <a:latin typeface="Arial Narrow" panose="020B0606020202030204" pitchFamily="34" charset="0"/>
              </a:rPr>
              <a:t>Stejná práva zajišťoval i rodinným příslušníkům migrujících pracovníků a osob samostatně výdělečně činných (osob na nich závislých), později i  osobám bez občanství a se statusem uprchlíka.</a:t>
            </a:r>
          </a:p>
          <a:p>
            <a:pPr>
              <a:defRPr/>
            </a:pPr>
            <a:r>
              <a:rPr lang="cs-CZ" sz="3200" b="0" dirty="0">
                <a:latin typeface="Arial Narrow" panose="020B0606020202030204" pitchFamily="34" charset="0"/>
              </a:rPr>
              <a:t>Totožný režim dnes zahrnuje i tzv. </a:t>
            </a:r>
            <a:r>
              <a:rPr lang="cs-CZ" sz="3200" b="0" dirty="0" err="1">
                <a:latin typeface="Arial Narrow" panose="020B0606020202030204" pitchFamily="34" charset="0"/>
              </a:rPr>
              <a:t>pendlery</a:t>
            </a:r>
            <a:r>
              <a:rPr lang="cs-CZ" sz="3200" b="0" dirty="0">
                <a:latin typeface="Arial Narrow" panose="020B0606020202030204" pitchFamily="34" charset="0"/>
              </a:rPr>
              <a:t>, neboli příhraniční pracovníky a živnostníky, kteří jsou ekonomicky aktivní v jednom členském státě, ale pobytem setrvávají v jiném členském státě, do něhož se každý den nebo alespoň jednou za týden vracejí. </a:t>
            </a:r>
          </a:p>
          <a:p>
            <a:pPr>
              <a:defRPr/>
            </a:pPr>
            <a:endParaRPr lang="cs-CZ" sz="4000" b="0" dirty="0">
              <a:latin typeface="Arial Narrow" panose="020B0606020202030204" pitchFamily="34" charset="0"/>
            </a:endParaRPr>
          </a:p>
          <a:p>
            <a:pPr marL="0" indent="0">
              <a:buNone/>
              <a:defRPr/>
            </a:pPr>
            <a:endParaRPr lang="cs-CZ"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a:extLst>
              <a:ext uri="{FF2B5EF4-FFF2-40B4-BE49-F238E27FC236}">
                <a16:creationId xmlns:a16="http://schemas.microsoft.com/office/drawing/2014/main" id="{0DCDD33B-8EC6-7233-13CB-74971E987F37}"/>
              </a:ext>
            </a:extLst>
          </p:cNvPr>
          <p:cNvSpPr>
            <a:spLocks noGrp="1" noChangeArrowheads="1"/>
          </p:cNvSpPr>
          <p:nvPr>
            <p:ph type="title"/>
          </p:nvPr>
        </p:nvSpPr>
        <p:spPr>
          <a:xfrm>
            <a:off x="647699" y="328474"/>
            <a:ext cx="10706099" cy="1256937"/>
          </a:xfrm>
        </p:spPr>
        <p:txBody>
          <a:bodyPr/>
          <a:lstStyle/>
          <a:p>
            <a:pPr algn="ctr"/>
            <a:r>
              <a:rPr lang="cs-CZ" altLang="cs-CZ" dirty="0">
                <a:latin typeface="Arial Narrow" panose="020B0606020202030204" pitchFamily="34" charset="0"/>
              </a:rPr>
              <a:t>Koordinace = aplikace 4 principů </a:t>
            </a:r>
            <a:br>
              <a:rPr lang="cs-CZ" altLang="cs-CZ" dirty="0">
                <a:latin typeface="Arial Narrow" panose="020B0606020202030204" pitchFamily="34" charset="0"/>
              </a:rPr>
            </a:br>
            <a:r>
              <a:rPr lang="cs-CZ" altLang="cs-CZ" dirty="0">
                <a:latin typeface="Arial Narrow" panose="020B0606020202030204" pitchFamily="34" charset="0"/>
              </a:rPr>
              <a:t>na tyto kategorie migrujících…</a:t>
            </a:r>
            <a:endParaRPr lang="cs-CZ" altLang="cs-CZ" dirty="0"/>
          </a:p>
        </p:txBody>
      </p:sp>
      <p:sp>
        <p:nvSpPr>
          <p:cNvPr id="92163" name="Zástupný symbol pro obsah 2">
            <a:extLst>
              <a:ext uri="{FF2B5EF4-FFF2-40B4-BE49-F238E27FC236}">
                <a16:creationId xmlns:a16="http://schemas.microsoft.com/office/drawing/2014/main" id="{FD18177C-C5BD-B05F-E9F0-34F55B90604E}"/>
              </a:ext>
            </a:extLst>
          </p:cNvPr>
          <p:cNvSpPr>
            <a:spLocks noGrp="1" noChangeArrowheads="1"/>
          </p:cNvSpPr>
          <p:nvPr>
            <p:ph idx="1"/>
          </p:nvPr>
        </p:nvSpPr>
        <p:spPr>
          <a:xfrm>
            <a:off x="390617" y="1557339"/>
            <a:ext cx="10169433" cy="5184775"/>
          </a:xfrm>
        </p:spPr>
        <p:txBody>
          <a:bodyPr/>
          <a:lstStyle/>
          <a:p>
            <a:r>
              <a:rPr lang="cs-CZ" altLang="cs-CZ" sz="2800" b="0" dirty="0">
                <a:latin typeface="Arial Narrow" panose="020B0606020202030204" pitchFamily="34" charset="0"/>
              </a:rPr>
              <a:t>Od 1998 i zaměstnanci veřejné sféry, jejichž nároky vůči penzijnímu systému byly postaveny na roveň s ostatními zaměstnanci (</a:t>
            </a:r>
            <a:r>
              <a:rPr lang="cs-CZ" altLang="cs-CZ" sz="2800" b="0" dirty="0" err="1">
                <a:latin typeface="Arial Narrow" panose="020B0606020202030204" pitchFamily="34" charset="0"/>
              </a:rPr>
              <a:t>nař</a:t>
            </a:r>
            <a:r>
              <a:rPr lang="cs-CZ" altLang="cs-CZ" sz="2800" b="0" dirty="0">
                <a:latin typeface="Arial Narrow" panose="020B0606020202030204" pitchFamily="34" charset="0"/>
              </a:rPr>
              <a:t>. 1606/98),</a:t>
            </a:r>
          </a:p>
          <a:p>
            <a:r>
              <a:rPr lang="cs-CZ" altLang="cs-CZ" sz="2800" b="0" dirty="0">
                <a:latin typeface="Arial Narrow" panose="020B0606020202030204" pitchFamily="34" charset="0"/>
              </a:rPr>
              <a:t>Od 1999 všechny osoby pojištěné, tedy i studenti a osoby bez zaměstnání (</a:t>
            </a:r>
            <a:r>
              <a:rPr lang="cs-CZ" altLang="cs-CZ" sz="2800" b="0" dirty="0" err="1">
                <a:latin typeface="Arial Narrow" panose="020B0606020202030204" pitchFamily="34" charset="0"/>
              </a:rPr>
              <a:t>nař</a:t>
            </a:r>
            <a:r>
              <a:rPr lang="cs-CZ" altLang="cs-CZ" sz="2800" b="0" dirty="0">
                <a:latin typeface="Arial Narrow" panose="020B0606020202030204" pitchFamily="34" charset="0"/>
              </a:rPr>
              <a:t>. 307/1999). </a:t>
            </a:r>
          </a:p>
          <a:p>
            <a:r>
              <a:rPr lang="cs-CZ" altLang="cs-CZ" sz="2800" b="0" dirty="0">
                <a:latin typeface="Arial Narrow" panose="020B0606020202030204" pitchFamily="34" charset="0"/>
              </a:rPr>
              <a:t>Od 2003 i příslušníci třetích zemí s legálním pobytem v Evropské unii (</a:t>
            </a:r>
            <a:r>
              <a:rPr lang="cs-CZ" altLang="cs-CZ" sz="2800" b="0" dirty="0" err="1">
                <a:latin typeface="Arial Narrow" panose="020B0606020202030204" pitchFamily="34" charset="0"/>
              </a:rPr>
              <a:t>nař</a:t>
            </a:r>
            <a:r>
              <a:rPr lang="cs-CZ" altLang="cs-CZ" sz="2800" b="0" dirty="0">
                <a:latin typeface="Arial Narrow" panose="020B0606020202030204" pitchFamily="34" charset="0"/>
              </a:rPr>
              <a:t>. 859/2003). </a:t>
            </a:r>
          </a:p>
          <a:p>
            <a:r>
              <a:rPr lang="cs-CZ" altLang="cs-CZ" sz="2800" b="0" dirty="0">
                <a:latin typeface="Arial Narrow" panose="020B0606020202030204" pitchFamily="34" charset="0"/>
              </a:rPr>
              <a:t>Po roce 2010 byla srovnána práva příslušníků třetích zemí, legálně pobývajících na území EU, v případě jejich přesídlení mezi členskými státy, a od nich odvozená práva jejich rodinných příslušníků a pozůstalých, pokud se také nacházejí na území EU (</a:t>
            </a:r>
            <a:r>
              <a:rPr lang="cs-CZ" altLang="cs-CZ" sz="2800" b="0" dirty="0" err="1">
                <a:latin typeface="Arial Narrow" panose="020B0606020202030204" pitchFamily="34" charset="0"/>
              </a:rPr>
              <a:t>nař</a:t>
            </a:r>
            <a:r>
              <a:rPr lang="cs-CZ" altLang="cs-CZ" sz="2800" b="0" dirty="0">
                <a:latin typeface="Arial Narrow" panose="020B0606020202030204" pitchFamily="34" charset="0"/>
              </a:rPr>
              <a:t>. 1231/2010). </a:t>
            </a:r>
          </a:p>
          <a:p>
            <a:endParaRPr lang="cs-CZ" altLang="cs-CZ"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adpis 1">
            <a:extLst>
              <a:ext uri="{FF2B5EF4-FFF2-40B4-BE49-F238E27FC236}">
                <a16:creationId xmlns:a16="http://schemas.microsoft.com/office/drawing/2014/main" id="{02BEF69D-D443-529F-547A-ED62036316BC}"/>
              </a:ext>
            </a:extLst>
          </p:cNvPr>
          <p:cNvSpPr>
            <a:spLocks noGrp="1" noChangeArrowheads="1"/>
          </p:cNvSpPr>
          <p:nvPr>
            <p:ph type="title"/>
          </p:nvPr>
        </p:nvSpPr>
        <p:spPr/>
        <p:txBody>
          <a:bodyPr/>
          <a:lstStyle/>
          <a:p>
            <a:endParaRPr lang="cs-CZ" altLang="cs-CZ"/>
          </a:p>
        </p:txBody>
      </p:sp>
      <p:sp>
        <p:nvSpPr>
          <p:cNvPr id="93187" name="Zástupný symbol pro obsah 2">
            <a:extLst>
              <a:ext uri="{FF2B5EF4-FFF2-40B4-BE49-F238E27FC236}">
                <a16:creationId xmlns:a16="http://schemas.microsoft.com/office/drawing/2014/main" id="{A3BB9AAD-897D-1A3A-92F6-6480D59B5543}"/>
              </a:ext>
            </a:extLst>
          </p:cNvPr>
          <p:cNvSpPr>
            <a:spLocks noGrp="1" noChangeArrowheads="1"/>
          </p:cNvSpPr>
          <p:nvPr>
            <p:ph idx="1"/>
          </p:nvPr>
        </p:nvSpPr>
        <p:spPr/>
        <p:txBody>
          <a:bodyPr/>
          <a:lstStyle/>
          <a:p>
            <a:endParaRPr lang="cs-CZ" altLang="cs-CZ"/>
          </a:p>
        </p:txBody>
      </p:sp>
      <p:pic>
        <p:nvPicPr>
          <p:cNvPr id="93188" name="Obrázek 3">
            <a:extLst>
              <a:ext uri="{FF2B5EF4-FFF2-40B4-BE49-F238E27FC236}">
                <a16:creationId xmlns:a16="http://schemas.microsoft.com/office/drawing/2014/main" id="{1867DF43-3512-6998-9AE7-AB8F834CA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375" y="-1433384"/>
            <a:ext cx="14798013" cy="90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8E4269B-48B4-A389-4AA2-77455575E7E8}"/>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Sociální příspěvky v judikatuře SD</a:t>
            </a:r>
          </a:p>
        </p:txBody>
      </p:sp>
      <p:sp>
        <p:nvSpPr>
          <p:cNvPr id="94211" name="Rectangle 3">
            <a:extLst>
              <a:ext uri="{FF2B5EF4-FFF2-40B4-BE49-F238E27FC236}">
                <a16:creationId xmlns:a16="http://schemas.microsoft.com/office/drawing/2014/main" id="{E3832F3A-2121-2F82-BF33-29484957352B}"/>
              </a:ext>
            </a:extLst>
          </p:cNvPr>
          <p:cNvSpPr>
            <a:spLocks noGrp="1" noChangeArrowheads="1"/>
          </p:cNvSpPr>
          <p:nvPr>
            <p:ph type="body" idx="1"/>
          </p:nvPr>
        </p:nvSpPr>
        <p:spPr>
          <a:xfrm>
            <a:off x="647699" y="1600200"/>
            <a:ext cx="9892615" cy="4997450"/>
          </a:xfrm>
        </p:spPr>
        <p:txBody>
          <a:bodyPr>
            <a:normAutofit/>
          </a:bodyPr>
          <a:lstStyle/>
          <a:p>
            <a:pPr eaLnBrk="1" hangingPunct="1"/>
            <a:r>
              <a:rPr lang="cs-CZ" altLang="cs-CZ" sz="2800" b="1" dirty="0">
                <a:latin typeface="Arial Narrow" panose="020B0606020202030204" pitchFamily="34" charset="0"/>
              </a:rPr>
              <a:t>Rozsudek SD C-400/02 </a:t>
            </a:r>
            <a:r>
              <a:rPr lang="cs-CZ" altLang="cs-CZ" sz="2800" b="1" dirty="0" err="1">
                <a:latin typeface="Arial Narrow" panose="020B0606020202030204" pitchFamily="34" charset="0"/>
              </a:rPr>
              <a:t>Mérida</a:t>
            </a:r>
            <a:endParaRPr lang="cs-CZ" altLang="cs-CZ" sz="2800" b="1" dirty="0">
              <a:latin typeface="Arial Narrow" panose="020B0606020202030204" pitchFamily="34" charset="0"/>
            </a:endParaRPr>
          </a:p>
          <a:p>
            <a:pPr eaLnBrk="1" hangingPunct="1"/>
            <a:r>
              <a:rPr lang="cs-CZ" altLang="cs-CZ" sz="2800" b="0" dirty="0">
                <a:latin typeface="Arial Narrow" panose="020B0606020202030204" pitchFamily="34" charset="0"/>
              </a:rPr>
              <a:t>Francouzský občan </a:t>
            </a:r>
            <a:r>
              <a:rPr lang="cs-CZ" altLang="cs-CZ" sz="2800" b="0" dirty="0" err="1">
                <a:latin typeface="Arial Narrow" panose="020B0606020202030204" pitchFamily="34" charset="0"/>
              </a:rPr>
              <a:t>Mérida</a:t>
            </a:r>
            <a:r>
              <a:rPr lang="cs-CZ" altLang="cs-CZ" sz="2800" b="0" dirty="0">
                <a:latin typeface="Arial Narrow" panose="020B0606020202030204" pitchFamily="34" charset="0"/>
              </a:rPr>
              <a:t> by zaměstnán v německých ozbrojených silách. Daně však přiznával ve Francii, kde to bylo výhodnější. Po skončení pracovního poměru měl jako další bývalí zaměstnanci Bundeswehru nárok na sociální příspěvek – kompenzaci pro udržení úrovně čistého příjmu po určité období. Výše příspěvku pana </a:t>
            </a:r>
            <a:r>
              <a:rPr lang="cs-CZ" altLang="cs-CZ" sz="2800" b="0" dirty="0" err="1">
                <a:latin typeface="Arial Narrow" panose="020B0606020202030204" pitchFamily="34" charset="0"/>
              </a:rPr>
              <a:t>Méridy</a:t>
            </a:r>
            <a:r>
              <a:rPr lang="cs-CZ" altLang="cs-CZ" sz="2800" b="0" dirty="0">
                <a:latin typeface="Arial Narrow" panose="020B0606020202030204" pitchFamily="34" charset="0"/>
              </a:rPr>
              <a:t> však byla snížena o daň, kterou by standardně zaplatil v Německu. Tím byla </a:t>
            </a:r>
            <a:r>
              <a:rPr lang="cs-CZ" altLang="cs-CZ" sz="2800" b="0" dirty="0" err="1">
                <a:latin typeface="Arial Narrow" panose="020B0606020202030204" pitchFamily="34" charset="0"/>
              </a:rPr>
              <a:t>Méridovi</a:t>
            </a:r>
            <a:r>
              <a:rPr lang="cs-CZ" altLang="cs-CZ" sz="2800" b="0" dirty="0">
                <a:latin typeface="Arial Narrow" panose="020B0606020202030204" pitchFamily="34" charset="0"/>
              </a:rPr>
              <a:t> snížena dosavadní úroveň čistého příjmu, neboť ve Francii platil nižší daně než v Německu. Výpadek příjmů mu tedy nebyl kompenzován stejně jako jeho německým spolupracovníkům.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EC9C39E4-FE31-9423-521C-532D22CE767F}"/>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Sociální příspěvky v judikatuře SD</a:t>
            </a:r>
            <a:endParaRPr lang="en-US" altLang="cs-CZ">
              <a:latin typeface="Arial Narrow" panose="020B0606020202030204" pitchFamily="34" charset="0"/>
            </a:endParaRPr>
          </a:p>
        </p:txBody>
      </p:sp>
      <p:sp>
        <p:nvSpPr>
          <p:cNvPr id="95235" name="Rectangle 3">
            <a:extLst>
              <a:ext uri="{FF2B5EF4-FFF2-40B4-BE49-F238E27FC236}">
                <a16:creationId xmlns:a16="http://schemas.microsoft.com/office/drawing/2014/main" id="{0B651DE0-DFCA-0C6C-A8F7-0471E6F65405}"/>
              </a:ext>
            </a:extLst>
          </p:cNvPr>
          <p:cNvSpPr>
            <a:spLocks noGrp="1" noChangeArrowheads="1"/>
          </p:cNvSpPr>
          <p:nvPr>
            <p:ph type="body" idx="1"/>
          </p:nvPr>
        </p:nvSpPr>
        <p:spPr>
          <a:xfrm>
            <a:off x="556055" y="1600200"/>
            <a:ext cx="9539415" cy="5068888"/>
          </a:xfrm>
        </p:spPr>
        <p:txBody>
          <a:bodyPr>
            <a:normAutofit/>
          </a:bodyPr>
          <a:lstStyle/>
          <a:p>
            <a:pPr eaLnBrk="1" hangingPunct="1"/>
            <a:r>
              <a:rPr lang="cs-CZ" altLang="cs-CZ" sz="3600" dirty="0">
                <a:latin typeface="Arial Narrow" panose="020B0606020202030204" pitchFamily="34" charset="0"/>
              </a:rPr>
              <a:t>SD v rozsudku konstatoval, že: </a:t>
            </a:r>
          </a:p>
          <a:p>
            <a:pPr lvl="1" eaLnBrk="1" hangingPunct="1"/>
            <a:r>
              <a:rPr lang="cs-CZ" altLang="cs-CZ" sz="3200" i="1" dirty="0">
                <a:latin typeface="Arial Narrow" panose="020B0606020202030204" pitchFamily="34" charset="0"/>
              </a:rPr>
              <a:t>Přístup německých úřadů vycházejících z ustanovení německého práva je v rozporu s právem ES. </a:t>
            </a:r>
            <a:r>
              <a:rPr lang="cs-CZ" altLang="cs-CZ" sz="3200" b="1" i="1" dirty="0">
                <a:latin typeface="Arial Narrow" panose="020B0606020202030204" pitchFamily="34" charset="0"/>
              </a:rPr>
              <a:t>Znevýhodňuje migrující pracovníky oproti domácím.</a:t>
            </a:r>
            <a:r>
              <a:rPr lang="cs-CZ" altLang="cs-CZ" sz="3200" i="1" dirty="0">
                <a:latin typeface="Arial Narrow" panose="020B0606020202030204" pitchFamily="34" charset="0"/>
              </a:rPr>
              <a:t> </a:t>
            </a:r>
          </a:p>
          <a:p>
            <a:pPr lvl="1" eaLnBrk="1" hangingPunct="1"/>
            <a:r>
              <a:rPr lang="cs-CZ" altLang="cs-CZ" sz="3200" i="1" dirty="0">
                <a:latin typeface="Arial Narrow" panose="020B0606020202030204" pitchFamily="34" charset="0"/>
              </a:rPr>
              <a:t>Ospravedlnění uváděná německou stranou jsou irelevantní: žádná </a:t>
            </a:r>
            <a:r>
              <a:rPr lang="cs-CZ" altLang="cs-CZ" sz="3200" b="1" i="1" dirty="0">
                <a:latin typeface="Arial Narrow" panose="020B0606020202030204" pitchFamily="34" charset="0"/>
              </a:rPr>
              <a:t>komplikace vyplývající pro úřady</a:t>
            </a:r>
            <a:r>
              <a:rPr lang="cs-CZ" altLang="cs-CZ" sz="3200" i="1" dirty="0">
                <a:latin typeface="Arial Narrow" panose="020B0606020202030204" pitchFamily="34" charset="0"/>
              </a:rPr>
              <a:t> z toho, že by měly zjišťovat, jaké daně odvedli migrující pracovníci ve svých domovských státech, </a:t>
            </a:r>
            <a:r>
              <a:rPr lang="cs-CZ" altLang="cs-CZ" sz="3200" b="1" i="1" dirty="0">
                <a:latin typeface="Arial Narrow" panose="020B0606020202030204" pitchFamily="34" charset="0"/>
              </a:rPr>
              <a:t>nemůže ospravedlnit</a:t>
            </a:r>
            <a:r>
              <a:rPr lang="cs-CZ" altLang="cs-CZ" sz="3200" i="1" dirty="0">
                <a:latin typeface="Arial Narrow" panose="020B0606020202030204" pitchFamily="34" charset="0"/>
              </a:rPr>
              <a:t> řádné uplatnění jejich evropských svobod. </a:t>
            </a:r>
            <a:endParaRPr lang="en-US" altLang="cs-CZ" sz="3200" i="1" dirty="0">
              <a:latin typeface="Arial Narrow" panose="020B060602020203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E422B3C-77AD-364A-CB18-C18B72683017}"/>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Sociální příspěvky v judikatuře SD</a:t>
            </a:r>
          </a:p>
        </p:txBody>
      </p:sp>
      <p:sp>
        <p:nvSpPr>
          <p:cNvPr id="96259" name="Rectangle 3">
            <a:extLst>
              <a:ext uri="{FF2B5EF4-FFF2-40B4-BE49-F238E27FC236}">
                <a16:creationId xmlns:a16="http://schemas.microsoft.com/office/drawing/2014/main" id="{0FF2F199-7134-E511-2324-A6EC3FC8DA4B}"/>
              </a:ext>
            </a:extLst>
          </p:cNvPr>
          <p:cNvSpPr>
            <a:spLocks noGrp="1" noChangeArrowheads="1"/>
          </p:cNvSpPr>
          <p:nvPr>
            <p:ph type="body" idx="1"/>
          </p:nvPr>
        </p:nvSpPr>
        <p:spPr>
          <a:xfrm>
            <a:off x="531341" y="1600200"/>
            <a:ext cx="9957272" cy="4997450"/>
          </a:xfrm>
        </p:spPr>
        <p:txBody>
          <a:bodyPr>
            <a:normAutofit lnSpcReduction="10000"/>
          </a:bodyPr>
          <a:lstStyle/>
          <a:p>
            <a:pPr eaLnBrk="1" hangingPunct="1"/>
            <a:r>
              <a:rPr lang="cs-CZ" altLang="cs-CZ" sz="3200" b="1" dirty="0">
                <a:latin typeface="Arial Narrow" panose="020B0606020202030204" pitchFamily="34" charset="0"/>
              </a:rPr>
              <a:t>Rozhodnutí SD C-406/04 Gerald de </a:t>
            </a:r>
            <a:r>
              <a:rPr lang="cs-CZ" altLang="cs-CZ" sz="3200" b="1" dirty="0" err="1">
                <a:latin typeface="Arial Narrow" panose="020B0606020202030204" pitchFamily="34" charset="0"/>
              </a:rPr>
              <a:t>Cuyper</a:t>
            </a:r>
            <a:endParaRPr lang="cs-CZ" altLang="cs-CZ" sz="3200" b="1" dirty="0">
              <a:latin typeface="Arial Narrow" panose="020B0606020202030204" pitchFamily="34" charset="0"/>
            </a:endParaRPr>
          </a:p>
          <a:p>
            <a:pPr eaLnBrk="1" hangingPunct="1"/>
            <a:r>
              <a:rPr lang="cs-CZ" altLang="cs-CZ" sz="3200" b="0" dirty="0">
                <a:latin typeface="Arial Narrow" panose="020B0606020202030204" pitchFamily="34" charset="0"/>
              </a:rPr>
              <a:t>Belgičanovi, G. de </a:t>
            </a:r>
            <a:r>
              <a:rPr lang="cs-CZ" altLang="cs-CZ" sz="3200" b="0" dirty="0" err="1">
                <a:latin typeface="Arial Narrow" panose="020B0606020202030204" pitchFamily="34" charset="0"/>
              </a:rPr>
              <a:t>Cuyper</a:t>
            </a:r>
            <a:r>
              <a:rPr lang="cs-CZ" altLang="cs-CZ" sz="3200" b="0" dirty="0">
                <a:latin typeface="Arial Narrow" panose="020B0606020202030204" pitchFamily="34" charset="0"/>
              </a:rPr>
              <a:t>, byla na základě jeho předchozího zaměstnání v Belgii vyplácena belgickým úřadem práce podpora v nezaměstnanosti. Podle belgického zákona je podmínkou této podpory pobyt na území Belgie, neboť úřad musí k provádět monitoring zaměstnanosti a konkrétní situace nezaměstnaného – příjemce podpory. G. de </a:t>
            </a:r>
            <a:r>
              <a:rPr lang="cs-CZ" altLang="cs-CZ" sz="3200" b="0" dirty="0" err="1">
                <a:latin typeface="Arial Narrow" panose="020B0606020202030204" pitchFamily="34" charset="0"/>
              </a:rPr>
              <a:t>Cuyper</a:t>
            </a:r>
            <a:r>
              <a:rPr lang="cs-CZ" altLang="cs-CZ" sz="3200" b="0" dirty="0">
                <a:latin typeface="Arial Narrow" panose="020B0606020202030204" pitchFamily="34" charset="0"/>
              </a:rPr>
              <a:t> však přesídlil do Francie a úřad na něm začal vymáhat vratku nezákonně získané podpory. G. de </a:t>
            </a:r>
            <a:r>
              <a:rPr lang="cs-CZ" altLang="cs-CZ" sz="3200" b="0" dirty="0" err="1">
                <a:latin typeface="Arial Narrow" panose="020B0606020202030204" pitchFamily="34" charset="0"/>
              </a:rPr>
              <a:t>Cuyper</a:t>
            </a:r>
            <a:r>
              <a:rPr lang="cs-CZ" altLang="cs-CZ" sz="3200" b="0" dirty="0">
                <a:latin typeface="Arial Narrow" panose="020B0606020202030204" pitchFamily="34" charset="0"/>
              </a:rPr>
              <a:t> se bránil žalobou, v níž poukázal na rozpor belgického zákona se svobodou pohybu občanů ES.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ABAAD77-ECC0-D61A-15F4-FBB7AF599F2E}"/>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Sociální příspěvky v judikatuře SD</a:t>
            </a:r>
          </a:p>
        </p:txBody>
      </p:sp>
      <p:sp>
        <p:nvSpPr>
          <p:cNvPr id="97283" name="Rectangle 3">
            <a:extLst>
              <a:ext uri="{FF2B5EF4-FFF2-40B4-BE49-F238E27FC236}">
                <a16:creationId xmlns:a16="http://schemas.microsoft.com/office/drawing/2014/main" id="{ADEFA2A9-23CF-8529-774D-52B9C15A4783}"/>
              </a:ext>
            </a:extLst>
          </p:cNvPr>
          <p:cNvSpPr>
            <a:spLocks noGrp="1" noChangeArrowheads="1"/>
          </p:cNvSpPr>
          <p:nvPr>
            <p:ph type="body" idx="1"/>
          </p:nvPr>
        </p:nvSpPr>
        <p:spPr>
          <a:xfrm>
            <a:off x="345990" y="1600199"/>
            <a:ext cx="10033686" cy="5084805"/>
          </a:xfrm>
        </p:spPr>
        <p:txBody>
          <a:bodyPr>
            <a:normAutofit fontScale="85000" lnSpcReduction="20000"/>
          </a:bodyPr>
          <a:lstStyle/>
          <a:p>
            <a:pPr marL="533400" indent="-533400"/>
            <a:r>
              <a:rPr lang="cs-CZ" altLang="cs-CZ" sz="3800" dirty="0">
                <a:latin typeface="Arial Narrow" panose="020B0606020202030204" pitchFamily="34" charset="0"/>
              </a:rPr>
              <a:t>SD  v rozhodnutí konstatoval: </a:t>
            </a:r>
          </a:p>
          <a:p>
            <a:pPr marL="952500" lvl="1" indent="-495300"/>
            <a:r>
              <a:rPr lang="cs-CZ" altLang="cs-CZ" sz="3300" i="1" dirty="0">
                <a:latin typeface="Arial Narrow" panose="020B0606020202030204" pitchFamily="34" charset="0"/>
              </a:rPr>
              <a:t>Právo pohybu a usazování občanů ES není absolutní a bezpodmínečné. Nařízení ES č. 1408/71 o sociálním zabezpečení migrujících zaměstnanců umožňuje nezaměstnanému odejít do jiného státu ES bez ztráty nároku na podporu v nezaměstnanosti, pokud </a:t>
            </a:r>
            <a:r>
              <a:rPr lang="cs-CZ" altLang="cs-CZ" sz="3300" b="1" i="1" dirty="0">
                <a:latin typeface="Arial Narrow" panose="020B0606020202030204" pitchFamily="34" charset="0"/>
              </a:rPr>
              <a:t>a)</a:t>
            </a:r>
            <a:r>
              <a:rPr lang="cs-CZ" altLang="cs-CZ" sz="3300" i="1" dirty="0">
                <a:latin typeface="Arial Narrow" panose="020B0606020202030204" pitchFamily="34" charset="0"/>
              </a:rPr>
              <a:t> hledá v jiném státě ES zaměstnání, </a:t>
            </a:r>
            <a:r>
              <a:rPr lang="cs-CZ" altLang="cs-CZ" sz="3300" b="1" i="1" dirty="0">
                <a:latin typeface="Arial Narrow" panose="020B0606020202030204" pitchFamily="34" charset="0"/>
              </a:rPr>
              <a:t>b) </a:t>
            </a:r>
            <a:r>
              <a:rPr lang="cs-CZ" altLang="cs-CZ" sz="3300" i="1" dirty="0">
                <a:latin typeface="Arial Narrow" panose="020B0606020202030204" pitchFamily="34" charset="0"/>
              </a:rPr>
              <a:t>pobýval v jiném členském státě po dobu svého posledního zaměstnání. </a:t>
            </a:r>
          </a:p>
          <a:p>
            <a:pPr marL="1352550" lvl="2" indent="-438150">
              <a:buNone/>
            </a:pPr>
            <a:r>
              <a:rPr lang="cs-CZ" altLang="cs-CZ" sz="3300" i="1" dirty="0">
                <a:latin typeface="Arial Narrow" panose="020B0606020202030204" pitchFamily="34" charset="0"/>
              </a:rPr>
              <a:t>Ani jedno nebyl případ G. de </a:t>
            </a:r>
            <a:r>
              <a:rPr lang="cs-CZ" altLang="cs-CZ" sz="3300" i="1" dirty="0" err="1">
                <a:latin typeface="Arial Narrow" panose="020B0606020202030204" pitchFamily="34" charset="0"/>
              </a:rPr>
              <a:t>Cuyper</a:t>
            </a:r>
            <a:r>
              <a:rPr lang="cs-CZ" altLang="cs-CZ" sz="3300" i="1" dirty="0">
                <a:latin typeface="Arial Narrow" panose="020B0606020202030204" pitchFamily="34" charset="0"/>
              </a:rPr>
              <a:t>. </a:t>
            </a:r>
          </a:p>
          <a:p>
            <a:pPr lvl="1"/>
            <a:r>
              <a:rPr lang="cs-CZ" altLang="cs-CZ" sz="3200" i="1" dirty="0">
                <a:latin typeface="Arial Narrow" panose="020B0606020202030204" pitchFamily="34" charset="0"/>
              </a:rPr>
              <a:t>Ačkoli požadavek pobytu v členském státě poskytujícím podporu v nezaměstnanosti </a:t>
            </a:r>
            <a:r>
              <a:rPr lang="cs-CZ" altLang="cs-CZ" sz="3200" b="1" i="1" dirty="0">
                <a:latin typeface="Arial Narrow" panose="020B0606020202030204" pitchFamily="34" charset="0"/>
              </a:rPr>
              <a:t>je omezením volnosti pohybu, jde o omezení odůvodněné</a:t>
            </a:r>
            <a:r>
              <a:rPr lang="cs-CZ" altLang="cs-CZ" sz="3200" i="1" dirty="0">
                <a:latin typeface="Arial Narrow" panose="020B0606020202030204" pitchFamily="34" charset="0"/>
              </a:rPr>
              <a:t>: </a:t>
            </a:r>
            <a:r>
              <a:rPr lang="cs-CZ" altLang="cs-CZ" sz="3200" b="1" i="1" dirty="0">
                <a:latin typeface="Arial Narrow" panose="020B0606020202030204" pitchFamily="34" charset="0"/>
              </a:rPr>
              <a:t>odpovídá legitimní potřebě monitorovat pracovní a rodinnou situaci nezaměstnaných, aby poskytovaná podpora neztratila svůj individuální a společenský smysl.</a:t>
            </a:r>
            <a:r>
              <a:rPr lang="cs-CZ" altLang="cs-CZ" sz="2400" b="1" i="1" dirty="0">
                <a:latin typeface="Arial Narrow" panose="020B0606020202030204" pitchFamily="34" charset="0"/>
              </a:rPr>
              <a:t> </a:t>
            </a:r>
          </a:p>
          <a:p>
            <a:pPr marL="1352550" lvl="2" indent="-438150">
              <a:buNone/>
            </a:pPr>
            <a:endParaRPr lang="cs-CZ" altLang="cs-CZ" sz="2800" i="1" dirty="0">
              <a:latin typeface="Arial Narrow" panose="020B060602020203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Nadpis 1">
            <a:extLst>
              <a:ext uri="{FF2B5EF4-FFF2-40B4-BE49-F238E27FC236}">
                <a16:creationId xmlns:a16="http://schemas.microsoft.com/office/drawing/2014/main" id="{84BBBCBE-E12A-81A5-0351-E55B408D0440}"/>
              </a:ext>
            </a:extLst>
          </p:cNvPr>
          <p:cNvSpPr>
            <a:spLocks noGrp="1" noChangeArrowheads="1"/>
          </p:cNvSpPr>
          <p:nvPr>
            <p:ph type="title"/>
          </p:nvPr>
        </p:nvSpPr>
        <p:spPr>
          <a:xfrm>
            <a:off x="647699" y="556055"/>
            <a:ext cx="10706099" cy="691978"/>
          </a:xfrm>
        </p:spPr>
        <p:txBody>
          <a:bodyPr>
            <a:normAutofit/>
          </a:bodyPr>
          <a:lstStyle/>
          <a:p>
            <a:pPr algn="ctr"/>
            <a:r>
              <a:rPr lang="cs-CZ" altLang="cs-CZ" sz="3200" dirty="0">
                <a:latin typeface="Arial Narrow" panose="020B0606020202030204" pitchFamily="34" charset="0"/>
              </a:rPr>
              <a:t>Komplikovaný vztah nařízení 492/2011 a 883/2004</a:t>
            </a:r>
          </a:p>
        </p:txBody>
      </p:sp>
      <p:sp>
        <p:nvSpPr>
          <p:cNvPr id="3" name="Zástupný symbol pro obsah 2">
            <a:extLst>
              <a:ext uri="{FF2B5EF4-FFF2-40B4-BE49-F238E27FC236}">
                <a16:creationId xmlns:a16="http://schemas.microsoft.com/office/drawing/2014/main" id="{D29CB163-1159-967C-089E-FCC682E58AF9}"/>
              </a:ext>
            </a:extLst>
          </p:cNvPr>
          <p:cNvSpPr>
            <a:spLocks noGrp="1"/>
          </p:cNvSpPr>
          <p:nvPr>
            <p:ph idx="1"/>
          </p:nvPr>
        </p:nvSpPr>
        <p:spPr>
          <a:xfrm>
            <a:off x="469558" y="1557338"/>
            <a:ext cx="10033686" cy="5300662"/>
          </a:xfrm>
        </p:spPr>
        <p:txBody>
          <a:bodyPr/>
          <a:lstStyle/>
          <a:p>
            <a:pPr>
              <a:defRPr/>
            </a:pPr>
            <a:r>
              <a:rPr lang="cs-CZ" sz="2800" dirty="0">
                <a:latin typeface="Arial Narrow" panose="020B0606020202030204" pitchFamily="34" charset="0"/>
              </a:rPr>
              <a:t>Nařízení </a:t>
            </a:r>
            <a:r>
              <a:rPr lang="cs-CZ" sz="2800" b="1" dirty="0">
                <a:latin typeface="Arial Narrow" panose="020B0606020202030204" pitchFamily="34" charset="0"/>
              </a:rPr>
              <a:t>492/2011</a:t>
            </a:r>
            <a:r>
              <a:rPr lang="cs-CZ" sz="2800" dirty="0">
                <a:latin typeface="Arial Narrow" panose="020B0606020202030204" pitchFamily="34" charset="0"/>
              </a:rPr>
              <a:t> provádí čl. </a:t>
            </a:r>
            <a:r>
              <a:rPr lang="cs-CZ" sz="2800" b="1" dirty="0">
                <a:latin typeface="Arial Narrow" panose="020B0606020202030204" pitchFamily="34" charset="0"/>
              </a:rPr>
              <a:t>45</a:t>
            </a:r>
            <a:r>
              <a:rPr lang="cs-CZ" sz="2800" dirty="0">
                <a:latin typeface="Arial Narrow" panose="020B0606020202030204" pitchFamily="34" charset="0"/>
              </a:rPr>
              <a:t> SFEU, týká se </a:t>
            </a:r>
            <a:r>
              <a:rPr lang="cs-CZ" sz="2800" b="1" u="sng" dirty="0">
                <a:latin typeface="Arial Narrow" panose="020B0606020202030204" pitchFamily="34" charset="0"/>
              </a:rPr>
              <a:t>pouze</a:t>
            </a:r>
            <a:r>
              <a:rPr lang="cs-CZ" sz="2800" b="1" dirty="0">
                <a:latin typeface="Arial Narrow" panose="020B0606020202030204" pitchFamily="34" charset="0"/>
              </a:rPr>
              <a:t> pracovníků a jejich rodinných příslušníků. </a:t>
            </a:r>
          </a:p>
          <a:p>
            <a:pPr lvl="1">
              <a:defRPr/>
            </a:pPr>
            <a:r>
              <a:rPr lang="cs-CZ" sz="2400" dirty="0">
                <a:latin typeface="Arial Narrow" panose="020B0606020202030204" pitchFamily="34" charset="0"/>
              </a:rPr>
              <a:t>Ohledně sociálních výhod pouze čl. 7(2) – </a:t>
            </a:r>
            <a:r>
              <a:rPr lang="cs-CZ" sz="2400" b="1" dirty="0">
                <a:latin typeface="Arial Narrow" panose="020B0606020202030204" pitchFamily="34" charset="0"/>
              </a:rPr>
              <a:t>rovný přístup k sociálním a daňovým výhodám </a:t>
            </a:r>
            <a:r>
              <a:rPr lang="cs-CZ" sz="2400" dirty="0">
                <a:latin typeface="Arial Narrow" panose="020B0606020202030204" pitchFamily="34" charset="0"/>
              </a:rPr>
              <a:t>v čl. státě výkonu závislé práce (ne všem, jen pracovníkům a jejich rodinným </a:t>
            </a:r>
            <a:r>
              <a:rPr lang="cs-CZ" sz="2400" dirty="0" err="1">
                <a:latin typeface="Arial Narrow" panose="020B0606020202030204" pitchFamily="34" charset="0"/>
              </a:rPr>
              <a:t>přísluš</a:t>
            </a:r>
            <a:r>
              <a:rPr lang="cs-CZ" sz="2400" dirty="0">
                <a:latin typeface="Arial Narrow" panose="020B0606020202030204" pitchFamily="34" charset="0"/>
              </a:rPr>
              <a:t>.)</a:t>
            </a:r>
          </a:p>
          <a:p>
            <a:pPr>
              <a:defRPr/>
            </a:pPr>
            <a:r>
              <a:rPr lang="cs-CZ" sz="2800" dirty="0">
                <a:latin typeface="Arial Narrow" panose="020B0606020202030204" pitchFamily="34" charset="0"/>
              </a:rPr>
              <a:t>Nařízení </a:t>
            </a:r>
            <a:r>
              <a:rPr lang="cs-CZ" sz="2800" b="1" dirty="0">
                <a:latin typeface="Arial Narrow" panose="020B0606020202030204" pitchFamily="34" charset="0"/>
              </a:rPr>
              <a:t>883/2004</a:t>
            </a:r>
            <a:r>
              <a:rPr lang="cs-CZ" sz="2800" dirty="0">
                <a:latin typeface="Arial Narrow" panose="020B0606020202030204" pitchFamily="34" charset="0"/>
              </a:rPr>
              <a:t> (účinné až od 2010) provádí čl. </a:t>
            </a:r>
            <a:r>
              <a:rPr lang="cs-CZ" sz="2800" b="1" dirty="0">
                <a:latin typeface="Arial Narrow" panose="020B0606020202030204" pitchFamily="34" charset="0"/>
              </a:rPr>
              <a:t>48 </a:t>
            </a:r>
            <a:r>
              <a:rPr lang="cs-CZ" sz="2800" dirty="0">
                <a:latin typeface="Arial Narrow" panose="020B0606020202030204" pitchFamily="34" charset="0"/>
              </a:rPr>
              <a:t>SFEU a týká se </a:t>
            </a:r>
            <a:r>
              <a:rPr lang="cs-CZ" sz="2800" b="1" u="sng" dirty="0">
                <a:latin typeface="Arial Narrow" panose="020B0606020202030204" pitchFamily="34" charset="0"/>
              </a:rPr>
              <a:t>všech osob</a:t>
            </a:r>
            <a:r>
              <a:rPr lang="cs-CZ" sz="2800" b="1" dirty="0">
                <a:latin typeface="Arial Narrow" panose="020B0606020202030204" pitchFamily="34" charset="0"/>
              </a:rPr>
              <a:t> </a:t>
            </a:r>
            <a:r>
              <a:rPr lang="cs-CZ" sz="2800" dirty="0">
                <a:latin typeface="Arial Narrow" panose="020B0606020202030204" pitchFamily="34" charset="0"/>
              </a:rPr>
              <a:t>podléhajících právu některého z čl. států. </a:t>
            </a:r>
          </a:p>
          <a:p>
            <a:pPr lvl="1">
              <a:defRPr/>
            </a:pPr>
            <a:r>
              <a:rPr lang="cs-CZ" sz="2400" dirty="0">
                <a:latin typeface="Arial Narrow" panose="020B0606020202030204" pitchFamily="34" charset="0"/>
              </a:rPr>
              <a:t>Celé věnováno koordinaci výplaty vyjmenovaných kategorií sociálních dávek. </a:t>
            </a:r>
          </a:p>
          <a:p>
            <a:pPr lvl="1">
              <a:defRPr/>
            </a:pPr>
            <a:r>
              <a:rPr lang="cs-CZ" sz="2400" dirty="0">
                <a:latin typeface="Arial Narrow" panose="020B0606020202030204" pitchFamily="34" charset="0"/>
              </a:rPr>
              <a:t>Ohledně sociálních dávek je </a:t>
            </a:r>
            <a:r>
              <a:rPr lang="cs-CZ" sz="2400" dirty="0" err="1">
                <a:latin typeface="Arial Narrow" panose="020B0606020202030204" pitchFamily="34" charset="0"/>
              </a:rPr>
              <a:t>naříz</a:t>
            </a:r>
            <a:r>
              <a:rPr lang="cs-CZ" sz="2400" dirty="0">
                <a:latin typeface="Arial Narrow" panose="020B0606020202030204" pitchFamily="34" charset="0"/>
              </a:rPr>
              <a:t>. 883/2004 </a:t>
            </a:r>
            <a:r>
              <a:rPr lang="cs-CZ" sz="2400" i="1" dirty="0">
                <a:latin typeface="Arial Narrow" panose="020B0606020202030204" pitchFamily="34" charset="0"/>
              </a:rPr>
              <a:t>lex </a:t>
            </a:r>
            <a:r>
              <a:rPr lang="cs-CZ" sz="2400" i="1" dirty="0" err="1">
                <a:latin typeface="Arial Narrow" panose="020B0606020202030204" pitchFamily="34" charset="0"/>
              </a:rPr>
              <a:t>specialis</a:t>
            </a:r>
            <a:r>
              <a:rPr lang="cs-CZ" sz="2400" i="1" dirty="0">
                <a:latin typeface="Arial Narrow" panose="020B0606020202030204" pitchFamily="34" charset="0"/>
              </a:rPr>
              <a:t>. </a:t>
            </a:r>
            <a:r>
              <a:rPr lang="cs-CZ" sz="2400" b="1" dirty="0">
                <a:latin typeface="Arial Narrow" panose="020B0606020202030204" pitchFamily="34" charset="0"/>
              </a:rPr>
              <a:t>492/2011 se bude aplikovat pouze na pracovníky a na ty sociální „výhody“, které nejsou pokryty 883/2004! </a:t>
            </a:r>
          </a:p>
          <a:p>
            <a:pPr marL="457200" lvl="1" indent="0">
              <a:buNone/>
              <a:defRPr/>
            </a:pPr>
            <a:endParaRPr lang="cs-C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Nadpis 1">
            <a:extLst>
              <a:ext uri="{FF2B5EF4-FFF2-40B4-BE49-F238E27FC236}">
                <a16:creationId xmlns:a16="http://schemas.microsoft.com/office/drawing/2014/main" id="{82C92128-EE51-87EE-147B-5F7FE97BC42F}"/>
              </a:ext>
            </a:extLst>
          </p:cNvPr>
          <p:cNvSpPr>
            <a:spLocks noGrp="1" noChangeArrowheads="1"/>
          </p:cNvSpPr>
          <p:nvPr>
            <p:ph type="title"/>
          </p:nvPr>
        </p:nvSpPr>
        <p:spPr>
          <a:xfrm>
            <a:off x="647699" y="296563"/>
            <a:ext cx="10706099" cy="939114"/>
          </a:xfrm>
        </p:spPr>
        <p:txBody>
          <a:bodyPr/>
          <a:lstStyle/>
          <a:p>
            <a:pPr algn="ctr"/>
            <a:r>
              <a:rPr lang="cs-CZ" altLang="cs-CZ" dirty="0">
                <a:latin typeface="Arial Narrow" panose="020B0606020202030204" pitchFamily="34" charset="0"/>
              </a:rPr>
              <a:t>Nedávný vývoj judikatury SDEU</a:t>
            </a:r>
            <a:br>
              <a:rPr lang="cs-CZ" altLang="cs-CZ" dirty="0">
                <a:latin typeface="Arial Narrow" panose="020B0606020202030204" pitchFamily="34" charset="0"/>
              </a:rPr>
            </a:br>
            <a:r>
              <a:rPr lang="cs-CZ" altLang="cs-CZ" sz="2800" dirty="0">
                <a:latin typeface="Arial Narrow" panose="020B0606020202030204" pitchFamily="34" charset="0"/>
              </a:rPr>
              <a:t>(po roce 2014)</a:t>
            </a:r>
          </a:p>
        </p:txBody>
      </p:sp>
      <p:sp>
        <p:nvSpPr>
          <p:cNvPr id="100355" name="Zástupný symbol pro obsah 2">
            <a:extLst>
              <a:ext uri="{FF2B5EF4-FFF2-40B4-BE49-F238E27FC236}">
                <a16:creationId xmlns:a16="http://schemas.microsoft.com/office/drawing/2014/main" id="{A618460D-4A60-4CDC-64F5-A509CED1910B}"/>
              </a:ext>
            </a:extLst>
          </p:cNvPr>
          <p:cNvSpPr>
            <a:spLocks noGrp="1" noChangeArrowheads="1"/>
          </p:cNvSpPr>
          <p:nvPr>
            <p:ph idx="1"/>
          </p:nvPr>
        </p:nvSpPr>
        <p:spPr>
          <a:xfrm>
            <a:off x="432486" y="1600201"/>
            <a:ext cx="10127564" cy="5141913"/>
          </a:xfrm>
        </p:spPr>
        <p:txBody>
          <a:bodyPr>
            <a:normAutofit/>
          </a:bodyPr>
          <a:lstStyle/>
          <a:p>
            <a:r>
              <a:rPr lang="cs-CZ" altLang="cs-CZ" sz="2400" dirty="0">
                <a:latin typeface="Arial Narrow" panose="020B0606020202030204" pitchFamily="34" charset="0"/>
              </a:rPr>
              <a:t>Dano (C‑333/13) </a:t>
            </a:r>
            <a:r>
              <a:rPr lang="cs-CZ" altLang="cs-CZ" sz="2400" b="0" dirty="0">
                <a:latin typeface="Arial Narrow" panose="020B0606020202030204" pitchFamily="34" charset="0"/>
              </a:rPr>
              <a:t>Peněžité dávky sociální pomoci není povinnost vyplácet migrujícímu občanovi EU, který v hostitelské zemi nepracoval a práci nehledá, přestože se v ní zdržuje legálně (ovšem méně než 5 let). </a:t>
            </a:r>
          </a:p>
          <a:p>
            <a:r>
              <a:rPr lang="cs-CZ" altLang="cs-CZ" sz="2400" dirty="0" err="1">
                <a:latin typeface="Arial Narrow" panose="020B0606020202030204" pitchFamily="34" charset="0"/>
              </a:rPr>
              <a:t>Alimanovic</a:t>
            </a:r>
            <a:r>
              <a:rPr lang="cs-CZ" altLang="cs-CZ" sz="2400" dirty="0">
                <a:latin typeface="Arial Narrow" panose="020B0606020202030204" pitchFamily="34" charset="0"/>
              </a:rPr>
              <a:t> (C-67/14) </a:t>
            </a:r>
            <a:r>
              <a:rPr lang="cs-CZ" altLang="cs-CZ" sz="2400" b="0" dirty="0">
                <a:latin typeface="Arial Narrow" panose="020B0606020202030204" pitchFamily="34" charset="0"/>
              </a:rPr>
              <a:t>Směrnice 2004/38 stanoví přesný mechanismus, do kdy je třeba migrujícímu pracovníkovi, který přišel o práci, zachovat rovný nárok na podporu (6 </a:t>
            </a:r>
            <a:r>
              <a:rPr lang="cs-CZ" altLang="cs-CZ" sz="2400" b="0" dirty="0" err="1">
                <a:latin typeface="Arial Narrow" panose="020B0606020202030204" pitchFamily="34" charset="0"/>
              </a:rPr>
              <a:t>měs</a:t>
            </a:r>
            <a:r>
              <a:rPr lang="cs-CZ" altLang="cs-CZ" sz="2400" b="0" dirty="0">
                <a:latin typeface="Arial Narrow" panose="020B0606020202030204" pitchFamily="34" charset="0"/>
              </a:rPr>
              <a:t>. v případě, že pracoval méně než 12). </a:t>
            </a:r>
          </a:p>
          <a:p>
            <a:r>
              <a:rPr lang="cs-CZ" altLang="cs-CZ" sz="2400" dirty="0" err="1">
                <a:latin typeface="Arial Narrow" panose="020B0606020202030204" pitchFamily="34" charset="0"/>
              </a:rPr>
              <a:t>García-Nieto</a:t>
            </a:r>
            <a:r>
              <a:rPr lang="cs-CZ" altLang="cs-CZ" sz="2400" dirty="0">
                <a:latin typeface="Arial Narrow" panose="020B0606020202030204" pitchFamily="34" charset="0"/>
              </a:rPr>
              <a:t> (C-299/14) </a:t>
            </a:r>
            <a:r>
              <a:rPr lang="cs-CZ" altLang="cs-CZ" sz="2400" b="0" dirty="0">
                <a:latin typeface="Arial Narrow" panose="020B0606020202030204" pitchFamily="34" charset="0"/>
              </a:rPr>
              <a:t>První tři měsíce pobytu, nemá migrant žádné povinnosti vůči zemi pobytu a země pobytu nemusí takovému migrantovi poskytnout žádnou podporu (pokud v ní již není zaměstnán). </a:t>
            </a:r>
          </a:p>
          <a:p>
            <a:r>
              <a:rPr lang="cs-CZ" altLang="cs-CZ" sz="2400" dirty="0">
                <a:latin typeface="Arial Narrow" panose="020B0606020202030204" pitchFamily="34" charset="0"/>
              </a:rPr>
              <a:t>Ve všech těchto případech nepovažoval SDEU za nutné vyhodnotit osobní situaci žadatele, ani vazbu na zemi pobytu, ani práva občana EU, </a:t>
            </a:r>
            <a:r>
              <a:rPr lang="cs-CZ" altLang="cs-CZ" sz="2400" u="sng" dirty="0">
                <a:latin typeface="Arial Narrow" panose="020B0606020202030204" pitchFamily="34" charset="0"/>
              </a:rPr>
              <a:t>pouze aplikoval režim směrnice 2004/38!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F3385357-62FC-C567-298E-250D06A8D0BB}"/>
              </a:ext>
            </a:extLst>
          </p:cNvPr>
          <p:cNvSpPr>
            <a:spLocks noGrp="1" noChangeArrowheads="1"/>
          </p:cNvSpPr>
          <p:nvPr>
            <p:ph type="title"/>
          </p:nvPr>
        </p:nvSpPr>
        <p:spPr>
          <a:xfrm>
            <a:off x="647699" y="288758"/>
            <a:ext cx="10706099" cy="1296653"/>
          </a:xfrm>
        </p:spPr>
        <p:txBody>
          <a:bodyPr/>
          <a:lstStyle/>
          <a:p>
            <a:pPr algn="ctr"/>
            <a:r>
              <a:rPr lang="cs-CZ" altLang="cs-CZ" dirty="0">
                <a:latin typeface="Arial Narrow" panose="020B0606020202030204" pitchFamily="34" charset="0"/>
              </a:rPr>
              <a:t>C-808/21 </a:t>
            </a:r>
            <a:r>
              <a:rPr lang="cs-CZ" altLang="cs-CZ" i="1" dirty="0">
                <a:latin typeface="Arial Narrow" panose="020B0606020202030204" pitchFamily="34" charset="0"/>
              </a:rPr>
              <a:t>Komise v. ČR </a:t>
            </a:r>
            <a:r>
              <a:rPr lang="cs-CZ" altLang="cs-CZ" dirty="0">
                <a:latin typeface="Arial Narrow" panose="020B0606020202030204" pitchFamily="34" charset="0"/>
              </a:rPr>
              <a:t>(2024)</a:t>
            </a:r>
            <a:endParaRPr lang="en-GB" altLang="cs-CZ" dirty="0">
              <a:latin typeface="Arial Narrow" panose="020B0606020202030204" pitchFamily="34" charset="0"/>
            </a:endParaRPr>
          </a:p>
        </p:txBody>
      </p:sp>
      <p:sp>
        <p:nvSpPr>
          <p:cNvPr id="14339" name="Zástupný obsah 2">
            <a:extLst>
              <a:ext uri="{FF2B5EF4-FFF2-40B4-BE49-F238E27FC236}">
                <a16:creationId xmlns:a16="http://schemas.microsoft.com/office/drawing/2014/main" id="{A597114B-ACB7-FF4C-2E09-1B88B7D6EF69}"/>
              </a:ext>
            </a:extLst>
          </p:cNvPr>
          <p:cNvSpPr>
            <a:spLocks noGrp="1" noChangeArrowheads="1"/>
          </p:cNvSpPr>
          <p:nvPr>
            <p:ph idx="1"/>
          </p:nvPr>
        </p:nvSpPr>
        <p:spPr>
          <a:xfrm>
            <a:off x="513347" y="1557339"/>
            <a:ext cx="10119729" cy="5184775"/>
          </a:xfrm>
        </p:spPr>
        <p:txBody>
          <a:bodyPr>
            <a:normAutofit/>
          </a:bodyPr>
          <a:lstStyle/>
          <a:p>
            <a:r>
              <a:rPr lang="cs-CZ" altLang="cs-CZ" sz="2400" b="0" dirty="0">
                <a:latin typeface="Arial Narrow" panose="020B0606020202030204" pitchFamily="34" charset="0"/>
              </a:rPr>
              <a:t>Český zákon týkající se politických stran a hnutí stanovil, že občané mají právo se sdružovat v politických stranách a v politických hnutích a každý občan starší 18 let může být členem strany nebo hnutí. Z toho plyne, že občané EU, kteří nemají státní občanství ČR, ale mají bydliště v ČR, tak toto právo nemají. </a:t>
            </a:r>
          </a:p>
          <a:p>
            <a:r>
              <a:rPr lang="cs-CZ" altLang="cs-CZ" sz="2400" dirty="0">
                <a:latin typeface="Arial Narrow" panose="020B0606020202030204" pitchFamily="34" charset="0"/>
              </a:rPr>
              <a:t>SD: </a:t>
            </a:r>
            <a:r>
              <a:rPr lang="cs-CZ" altLang="cs-CZ" sz="2400" b="0" dirty="0">
                <a:latin typeface="Arial Narrow" panose="020B0606020202030204" pitchFamily="34" charset="0"/>
              </a:rPr>
              <a:t>občané Unie mající bydliště v členském státě, jehož nejsou státními příslušníky, mají práva volit a být volen v obecních volbách a ve volbách do Evropského parlamentu za stejných podmínek jako státní příslušníci uvedeného členského státu a tato práva jsou vykonávána v souladu s podrobnou úpravou přijatou Radou Evropské unie. </a:t>
            </a:r>
          </a:p>
          <a:p>
            <a:r>
              <a:rPr lang="cs-CZ" altLang="cs-CZ" sz="2400" dirty="0">
                <a:latin typeface="Arial Narrow" panose="020B0606020202030204" pitchFamily="34" charset="0"/>
              </a:rPr>
              <a:t>Čl. 22 SFEU tím, že odkazuje na podmínky práva volit a být volen, které platí pro státní příslušníky členského státu, v němž má takový občan Unie bydliště, zakazuje, aby tento členský stát stanovil pro výkon tohoto práva tímto občanem Unie jiné podmínky, než jaké platí pro jeho vlastní státní příslušníky.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Nadpis 1">
            <a:extLst>
              <a:ext uri="{FF2B5EF4-FFF2-40B4-BE49-F238E27FC236}">
                <a16:creationId xmlns:a16="http://schemas.microsoft.com/office/drawing/2014/main" id="{E24E639B-D3EC-D5C1-34E9-97D614ED0620}"/>
              </a:ext>
            </a:extLst>
          </p:cNvPr>
          <p:cNvSpPr>
            <a:spLocks noGrp="1" noChangeArrowheads="1"/>
          </p:cNvSpPr>
          <p:nvPr>
            <p:ph type="title"/>
          </p:nvPr>
        </p:nvSpPr>
        <p:spPr>
          <a:xfrm>
            <a:off x="647699" y="469558"/>
            <a:ext cx="10706099" cy="1115854"/>
          </a:xfrm>
        </p:spPr>
        <p:txBody>
          <a:bodyPr>
            <a:normAutofit/>
          </a:bodyPr>
          <a:lstStyle/>
          <a:p>
            <a:pPr algn="ctr"/>
            <a:r>
              <a:rPr lang="cs-CZ" altLang="cs-CZ" sz="3600" dirty="0">
                <a:latin typeface="Arial Narrow" panose="020B0606020202030204" pitchFamily="34" charset="0"/>
              </a:rPr>
              <a:t>Nedávný vývoj judikatury SDEU</a:t>
            </a:r>
          </a:p>
        </p:txBody>
      </p:sp>
      <p:sp>
        <p:nvSpPr>
          <p:cNvPr id="101379" name="Zástupný symbol pro obsah 2">
            <a:extLst>
              <a:ext uri="{FF2B5EF4-FFF2-40B4-BE49-F238E27FC236}">
                <a16:creationId xmlns:a16="http://schemas.microsoft.com/office/drawing/2014/main" id="{BEF8CEDC-D243-A37C-4BD4-F86767177354}"/>
              </a:ext>
            </a:extLst>
          </p:cNvPr>
          <p:cNvSpPr>
            <a:spLocks noGrp="1" noChangeArrowheads="1"/>
          </p:cNvSpPr>
          <p:nvPr>
            <p:ph idx="1"/>
          </p:nvPr>
        </p:nvSpPr>
        <p:spPr>
          <a:xfrm>
            <a:off x="494270" y="1445741"/>
            <a:ext cx="10033687" cy="5223347"/>
          </a:xfrm>
        </p:spPr>
        <p:txBody>
          <a:bodyPr/>
          <a:lstStyle/>
          <a:p>
            <a:r>
              <a:rPr lang="cs-CZ" altLang="cs-CZ" sz="2600" dirty="0">
                <a:latin typeface="Arial Narrow" panose="020B0606020202030204" pitchFamily="34" charset="0"/>
              </a:rPr>
              <a:t>Citlivou oblastí jsou v rámci sociálních podpor tzv. zvláštní nepříspěvkové dávky. </a:t>
            </a:r>
          </a:p>
          <a:p>
            <a:pPr lvl="1"/>
            <a:r>
              <a:rPr lang="cs-CZ" altLang="cs-CZ" sz="2400" dirty="0">
                <a:latin typeface="Arial Narrow" panose="020B0606020202030204" pitchFamily="34" charset="0"/>
              </a:rPr>
              <a:t>Různé dle čl. zemí – např. přídavky na bydlení, zvláštní starobní, invalidní, vdovské aj. dávky, záruky minimálního příjmu apod. – vyplácené lidem, jejichž důchod či příjem nedosahuje určité úrovně. </a:t>
            </a:r>
          </a:p>
          <a:p>
            <a:r>
              <a:rPr lang="cs-CZ" altLang="cs-CZ" sz="2600" dirty="0">
                <a:latin typeface="Arial Narrow" panose="020B0606020202030204" pitchFamily="34" charset="0"/>
              </a:rPr>
              <a:t>Nařízení 883/2004 o koordinaci systémů sociálního zabezpečení </a:t>
            </a:r>
            <a:r>
              <a:rPr lang="cs-CZ" altLang="cs-CZ" sz="2600" b="0" dirty="0">
                <a:latin typeface="Arial Narrow" panose="020B0606020202030204" pitchFamily="34" charset="0"/>
              </a:rPr>
              <a:t>podmínky pro poskytování zvláštních nepříspěvkových peněžitých dávek neupravuje. To mohou udělat zákonodárci v každé ze zemí, včetně rozsahu rizik, které dávky pokrývají.</a:t>
            </a:r>
          </a:p>
          <a:p>
            <a:r>
              <a:rPr lang="cs-CZ" altLang="cs-CZ" sz="2600" dirty="0">
                <a:latin typeface="Arial Narrow" panose="020B0606020202030204" pitchFamily="34" charset="0"/>
              </a:rPr>
              <a:t>Jejich výplata je vázána na: </a:t>
            </a:r>
            <a:r>
              <a:rPr lang="cs-CZ" altLang="cs-CZ" sz="2600" dirty="0">
                <a:solidFill>
                  <a:srgbClr val="FF0000"/>
                </a:solidFill>
                <a:latin typeface="Arial Narrow" panose="020B0606020202030204" pitchFamily="34" charset="0"/>
              </a:rPr>
              <a:t>a) </a:t>
            </a:r>
            <a:r>
              <a:rPr lang="cs-CZ" altLang="cs-CZ" sz="2600" dirty="0">
                <a:latin typeface="Arial Narrow" panose="020B0606020202030204" pitchFamily="34" charset="0"/>
              </a:rPr>
              <a:t>bydliště v zemi jejich výplaty,</a:t>
            </a:r>
            <a:r>
              <a:rPr lang="cs-CZ" altLang="cs-CZ" sz="2600" dirty="0">
                <a:solidFill>
                  <a:srgbClr val="FF0000"/>
                </a:solidFill>
                <a:latin typeface="Arial Narrow" panose="020B0606020202030204" pitchFamily="34" charset="0"/>
              </a:rPr>
              <a:t>  b) </a:t>
            </a:r>
            <a:r>
              <a:rPr lang="cs-CZ" altLang="cs-CZ" sz="2600" dirty="0">
                <a:latin typeface="Arial Narrow" panose="020B0606020202030204" pitchFamily="34" charset="0"/>
              </a:rPr>
              <a:t>pobyt v souladu s podmínkami směrnice 2004/38 – dle nejnovější judikatury SDEU.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Nadpis 1">
            <a:extLst>
              <a:ext uri="{FF2B5EF4-FFF2-40B4-BE49-F238E27FC236}">
                <a16:creationId xmlns:a16="http://schemas.microsoft.com/office/drawing/2014/main" id="{99990654-169F-C21B-ED22-2636551ABAEA}"/>
              </a:ext>
            </a:extLst>
          </p:cNvPr>
          <p:cNvSpPr>
            <a:spLocks noGrp="1" noChangeArrowheads="1"/>
          </p:cNvSpPr>
          <p:nvPr>
            <p:ph type="title"/>
          </p:nvPr>
        </p:nvSpPr>
        <p:spPr>
          <a:xfrm>
            <a:off x="647699" y="432487"/>
            <a:ext cx="10706099" cy="902044"/>
          </a:xfrm>
        </p:spPr>
        <p:txBody>
          <a:bodyPr/>
          <a:lstStyle/>
          <a:p>
            <a:pPr algn="ctr"/>
            <a:r>
              <a:rPr lang="cs-CZ" altLang="cs-CZ" dirty="0">
                <a:latin typeface="Arial Narrow" panose="020B0606020202030204" pitchFamily="34" charset="0"/>
              </a:rPr>
              <a:t>Revize nařízení 883/2004</a:t>
            </a:r>
          </a:p>
        </p:txBody>
      </p:sp>
      <p:sp>
        <p:nvSpPr>
          <p:cNvPr id="102403" name="Zástupný symbol pro obsah 2">
            <a:extLst>
              <a:ext uri="{FF2B5EF4-FFF2-40B4-BE49-F238E27FC236}">
                <a16:creationId xmlns:a16="http://schemas.microsoft.com/office/drawing/2014/main" id="{9C101F4D-AAA9-6E05-F474-74A3F1EC72FA}"/>
              </a:ext>
            </a:extLst>
          </p:cNvPr>
          <p:cNvSpPr>
            <a:spLocks noGrp="1" noChangeArrowheads="1"/>
          </p:cNvSpPr>
          <p:nvPr>
            <p:ph idx="1"/>
          </p:nvPr>
        </p:nvSpPr>
        <p:spPr>
          <a:xfrm>
            <a:off x="395416" y="1334531"/>
            <a:ext cx="10120184" cy="5407582"/>
          </a:xfrm>
        </p:spPr>
        <p:txBody>
          <a:bodyPr>
            <a:normAutofit lnSpcReduction="10000"/>
          </a:bodyPr>
          <a:lstStyle/>
          <a:p>
            <a:r>
              <a:rPr lang="cs-CZ" altLang="cs-CZ" sz="2400" dirty="0">
                <a:latin typeface="Arial Narrow" panose="020B0606020202030204" pitchFamily="34" charset="0"/>
              </a:rPr>
              <a:t>Současný stav právní úpravy nedoráží priority vývoje národních sociálních systémů, ani současnou judikaturu SDEU. Problémem je „sociální turistika“ a snaha cílových zemí jí bránit. </a:t>
            </a:r>
          </a:p>
          <a:p>
            <a:pPr lvl="1"/>
            <a:r>
              <a:rPr lang="cs-CZ" altLang="cs-CZ" sz="2400" b="1" dirty="0">
                <a:latin typeface="Arial Narrow" panose="020B0606020202030204" pitchFamily="34" charset="0"/>
              </a:rPr>
              <a:t>Návrh Komise </a:t>
            </a:r>
            <a:r>
              <a:rPr lang="cs-CZ" altLang="cs-CZ" sz="2400" dirty="0">
                <a:latin typeface="Arial Narrow" panose="020B0606020202030204" pitchFamily="34" charset="0"/>
              </a:rPr>
              <a:t>COM(2016)815 obsahoval změny v režimu: i) </a:t>
            </a:r>
            <a:r>
              <a:rPr lang="cs-CZ" altLang="cs-CZ" sz="2400" i="1" dirty="0">
                <a:latin typeface="Arial Narrow" panose="020B0606020202030204" pitchFamily="34" charset="0"/>
              </a:rPr>
              <a:t>dávek v nezaměstnanosti</a:t>
            </a:r>
            <a:r>
              <a:rPr lang="cs-CZ" altLang="cs-CZ" sz="2400" dirty="0">
                <a:latin typeface="Arial Narrow" panose="020B0606020202030204" pitchFamily="34" charset="0"/>
              </a:rPr>
              <a:t>, </a:t>
            </a:r>
            <a:r>
              <a:rPr lang="cs-CZ" altLang="cs-CZ" sz="2400" dirty="0" err="1">
                <a:latin typeface="Arial Narrow" panose="020B0606020202030204" pitchFamily="34" charset="0"/>
              </a:rPr>
              <a:t>ii</a:t>
            </a:r>
            <a:r>
              <a:rPr lang="cs-CZ" altLang="cs-CZ" sz="2400" dirty="0">
                <a:latin typeface="Arial Narrow" panose="020B0606020202030204" pitchFamily="34" charset="0"/>
              </a:rPr>
              <a:t>) </a:t>
            </a:r>
            <a:r>
              <a:rPr lang="cs-CZ" altLang="cs-CZ" sz="2400" i="1" dirty="0">
                <a:latin typeface="Arial Narrow" panose="020B0606020202030204" pitchFamily="34" charset="0"/>
              </a:rPr>
              <a:t>dávek dlouhodobé péče</a:t>
            </a:r>
            <a:r>
              <a:rPr lang="cs-CZ" altLang="cs-CZ" sz="2400" dirty="0">
                <a:latin typeface="Arial Narrow" panose="020B0606020202030204" pitchFamily="34" charset="0"/>
              </a:rPr>
              <a:t>, </a:t>
            </a:r>
            <a:r>
              <a:rPr lang="cs-CZ" altLang="cs-CZ" sz="2400" dirty="0" err="1">
                <a:latin typeface="Arial Narrow" panose="020B0606020202030204" pitchFamily="34" charset="0"/>
              </a:rPr>
              <a:t>iii</a:t>
            </a:r>
            <a:r>
              <a:rPr lang="cs-CZ" altLang="cs-CZ" sz="2400" dirty="0">
                <a:latin typeface="Arial Narrow" panose="020B0606020202030204" pitchFamily="34" charset="0"/>
              </a:rPr>
              <a:t>) </a:t>
            </a:r>
            <a:r>
              <a:rPr lang="cs-CZ" altLang="cs-CZ" sz="2400" i="1" dirty="0">
                <a:latin typeface="Arial Narrow" panose="020B0606020202030204" pitchFamily="34" charset="0"/>
              </a:rPr>
              <a:t>přístupu ekonomicky ne-aktivních migrujících občanů EU k sociálním dávkám</a:t>
            </a:r>
            <a:r>
              <a:rPr lang="cs-CZ" altLang="cs-CZ" sz="2400" dirty="0">
                <a:latin typeface="Arial Narrow" panose="020B0606020202030204" pitchFamily="34" charset="0"/>
              </a:rPr>
              <a:t>, a také </a:t>
            </a:r>
            <a:r>
              <a:rPr lang="cs-CZ" altLang="cs-CZ" sz="2400" dirty="0" err="1">
                <a:latin typeface="Arial Narrow" panose="020B0606020202030204" pitchFamily="34" charset="0"/>
              </a:rPr>
              <a:t>iv</a:t>
            </a:r>
            <a:r>
              <a:rPr lang="cs-CZ" altLang="cs-CZ" sz="2400" dirty="0">
                <a:latin typeface="Arial Narrow" panose="020B0606020202030204" pitchFamily="34" charset="0"/>
              </a:rPr>
              <a:t>) </a:t>
            </a:r>
            <a:r>
              <a:rPr lang="cs-CZ" altLang="cs-CZ" sz="2400" i="1" dirty="0">
                <a:latin typeface="Arial Narrow" panose="020B0606020202030204" pitchFamily="34" charset="0"/>
              </a:rPr>
              <a:t>sociálního režimu pracovníků vyslaných k výkonu služeb</a:t>
            </a:r>
            <a:r>
              <a:rPr lang="cs-CZ" altLang="cs-CZ" sz="2400" dirty="0">
                <a:latin typeface="Arial Narrow" panose="020B0606020202030204" pitchFamily="34" charset="0"/>
              </a:rPr>
              <a:t>. </a:t>
            </a:r>
          </a:p>
          <a:p>
            <a:pPr lvl="1"/>
            <a:r>
              <a:rPr lang="cs-CZ" altLang="cs-CZ" sz="2400" dirty="0">
                <a:latin typeface="Arial Narrow" panose="020B0606020202030204" pitchFamily="34" charset="0"/>
              </a:rPr>
              <a:t>Netýkal se </a:t>
            </a:r>
            <a:r>
              <a:rPr lang="cs-CZ" altLang="cs-CZ" sz="2400" dirty="0" err="1">
                <a:latin typeface="Arial Narrow" panose="020B0606020202030204" pitchFamily="34" charset="0"/>
              </a:rPr>
              <a:t>exportability</a:t>
            </a:r>
            <a:r>
              <a:rPr lang="cs-CZ" altLang="cs-CZ" sz="2400" dirty="0">
                <a:latin typeface="Arial Narrow" panose="020B0606020202030204" pitchFamily="34" charset="0"/>
              </a:rPr>
              <a:t> dětských přídavků – ačkoli její omezení řada zemí požadovala. Stále se mají vyplácet v zemi práce, bez diskriminace. </a:t>
            </a:r>
          </a:p>
          <a:p>
            <a:r>
              <a:rPr lang="cs-CZ" altLang="cs-CZ" sz="2400" dirty="0">
                <a:latin typeface="Arial Narrow" panose="020B0606020202030204" pitchFamily="34" charset="0"/>
              </a:rPr>
              <a:t>Politický kompromis v rámci legislativního trialogu (EK-EP-Rada) dosažen až v březnu 2019, novelizovaná verze platná od 31.7.2019. </a:t>
            </a:r>
          </a:p>
          <a:p>
            <a:pPr lvl="1"/>
            <a:r>
              <a:rPr lang="cs-CZ" altLang="cs-CZ" sz="2400" dirty="0">
                <a:latin typeface="Arial Narrow" panose="020B0606020202030204" pitchFamily="34" charset="0"/>
              </a:rPr>
              <a:t>Pro </a:t>
            </a:r>
            <a:r>
              <a:rPr lang="cs-CZ" altLang="cs-CZ" sz="2400" b="1" dirty="0">
                <a:latin typeface="Arial Narrow" panose="020B0606020202030204" pitchFamily="34" charset="0"/>
              </a:rPr>
              <a:t>přenos dávek v nezaměstnanosti při hledání práce v jiné zemi EU </a:t>
            </a:r>
            <a:r>
              <a:rPr lang="cs-CZ" altLang="cs-CZ" sz="2400" dirty="0">
                <a:latin typeface="Arial Narrow" panose="020B0606020202030204" pitchFamily="34" charset="0"/>
              </a:rPr>
              <a:t>byla stanovena minimální </a:t>
            </a:r>
            <a:r>
              <a:rPr lang="cs-CZ" altLang="cs-CZ" sz="2400" b="1" dirty="0">
                <a:latin typeface="Arial Narrow" panose="020B0606020202030204" pitchFamily="34" charset="0"/>
              </a:rPr>
              <a:t>doba šesti měsíců</a:t>
            </a:r>
            <a:r>
              <a:rPr lang="cs-CZ" altLang="cs-CZ" sz="2400" dirty="0">
                <a:latin typeface="Arial Narrow" panose="020B0606020202030204" pitchFamily="34" charset="0"/>
              </a:rPr>
              <a:t>. Zaměstnanci musí být obvykle zaměstnáni v členském státě </a:t>
            </a:r>
            <a:r>
              <a:rPr lang="cs-CZ" altLang="cs-CZ" sz="2400" b="1" dirty="0">
                <a:latin typeface="Arial Narrow" panose="020B0606020202030204" pitchFamily="34" charset="0"/>
              </a:rPr>
              <a:t>alespoň jeden měsíc</a:t>
            </a:r>
            <a:r>
              <a:rPr lang="cs-CZ" altLang="cs-CZ" sz="2400" dirty="0">
                <a:latin typeface="Arial Narrow" panose="020B0606020202030204" pitchFamily="34" charset="0"/>
              </a:rPr>
              <a:t>, aby měli přístup k jeho dávkám v nezaměstnanosti.</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Nadpis 1">
            <a:extLst>
              <a:ext uri="{FF2B5EF4-FFF2-40B4-BE49-F238E27FC236}">
                <a16:creationId xmlns:a16="http://schemas.microsoft.com/office/drawing/2014/main" id="{EFFA666C-9BF5-5737-2F8E-59CD97143F65}"/>
              </a:ext>
            </a:extLst>
          </p:cNvPr>
          <p:cNvSpPr>
            <a:spLocks noGrp="1" noChangeArrowheads="1"/>
          </p:cNvSpPr>
          <p:nvPr>
            <p:ph type="title"/>
          </p:nvPr>
        </p:nvSpPr>
        <p:spPr>
          <a:xfrm>
            <a:off x="790832" y="260350"/>
            <a:ext cx="9621581" cy="1143000"/>
          </a:xfrm>
        </p:spPr>
        <p:txBody>
          <a:bodyPr>
            <a:normAutofit/>
          </a:bodyPr>
          <a:lstStyle/>
          <a:p>
            <a:pPr algn="ctr"/>
            <a:r>
              <a:rPr lang="cs-CZ" altLang="cs-CZ" sz="3600" dirty="0">
                <a:latin typeface="Arial Narrow" panose="020B0606020202030204" pitchFamily="34" charset="0"/>
              </a:rPr>
              <a:t>Revize nařízení 883/2004</a:t>
            </a:r>
            <a:endParaRPr lang="cs-CZ" altLang="cs-CZ" sz="3600" dirty="0"/>
          </a:p>
        </p:txBody>
      </p:sp>
      <p:sp>
        <p:nvSpPr>
          <p:cNvPr id="103427" name="Zástupný symbol pro obsah 2">
            <a:extLst>
              <a:ext uri="{FF2B5EF4-FFF2-40B4-BE49-F238E27FC236}">
                <a16:creationId xmlns:a16="http://schemas.microsoft.com/office/drawing/2014/main" id="{F49F7DAB-FEF8-47BE-FF00-B2ACEC32716D}"/>
              </a:ext>
            </a:extLst>
          </p:cNvPr>
          <p:cNvSpPr>
            <a:spLocks noGrp="1" noChangeArrowheads="1"/>
          </p:cNvSpPr>
          <p:nvPr>
            <p:ph idx="1"/>
          </p:nvPr>
        </p:nvSpPr>
        <p:spPr>
          <a:xfrm>
            <a:off x="518984" y="1403351"/>
            <a:ext cx="9893429" cy="5338764"/>
          </a:xfrm>
        </p:spPr>
        <p:txBody>
          <a:bodyPr>
            <a:normAutofit/>
          </a:bodyPr>
          <a:lstStyle/>
          <a:p>
            <a:r>
              <a:rPr lang="cs-CZ" altLang="cs-CZ" sz="2400" dirty="0">
                <a:latin typeface="Arial Narrow" panose="020B0606020202030204" pitchFamily="34" charset="0"/>
              </a:rPr>
              <a:t>Země bydliště je obecně odpovědná za poskytování dávek v nezaměstnanosti přeshraničním pracovníkům (</a:t>
            </a:r>
            <a:r>
              <a:rPr lang="cs-CZ" altLang="cs-CZ" sz="2400" dirty="0" err="1">
                <a:latin typeface="Arial Narrow" panose="020B0606020202030204" pitchFamily="34" charset="0"/>
              </a:rPr>
              <a:t>pendlerům</a:t>
            </a:r>
            <a:r>
              <a:rPr lang="cs-CZ" altLang="cs-CZ" sz="2400" dirty="0">
                <a:latin typeface="Arial Narrow" panose="020B0606020202030204" pitchFamily="34" charset="0"/>
              </a:rPr>
              <a:t>), kteří se vrací domů alespoň jednou týdně, ale žádost musí být podána u služeb zaměstnanosti v zemi bydliště. </a:t>
            </a:r>
          </a:p>
          <a:p>
            <a:r>
              <a:rPr lang="cs-CZ" altLang="cs-CZ" sz="2400" dirty="0">
                <a:latin typeface="Arial Narrow" panose="020B0606020202030204" pitchFamily="34" charset="0"/>
              </a:rPr>
              <a:t>Pokud se přeshraniční pracovník vrací méně než jednou týdně, může si vybrat, zda bude žádat o dávky v zemi bydliště nebo v zemi posledního zaměstnání. </a:t>
            </a:r>
          </a:p>
          <a:p>
            <a:pPr lvl="1"/>
            <a:r>
              <a:rPr lang="cs-CZ" altLang="cs-CZ" sz="2400" dirty="0">
                <a:latin typeface="Arial Narrow" panose="020B0606020202030204" pitchFamily="34" charset="0"/>
              </a:rPr>
              <a:t>Země posledního zaměstnání je obecně odpovědná za zpracování žádosti, pokud se pracovník vrací denně nebo alespoň jednou týdně do země bydliště. </a:t>
            </a:r>
          </a:p>
          <a:p>
            <a:r>
              <a:rPr lang="cs-CZ" altLang="cs-CZ" sz="2400" dirty="0">
                <a:latin typeface="Arial Narrow" panose="020B0606020202030204" pitchFamily="34" charset="0"/>
              </a:rPr>
              <a:t>Rodinné dávky mají podpořit sdílení odpovědnosti za péči o dítě a odstranit případné finanční překážky pro rodiče, kteří si sníží pracovní úvazek z důvodu péče o dítě v tomto období. </a:t>
            </a:r>
          </a:p>
          <a:p>
            <a:pPr lvl="1"/>
            <a:r>
              <a:rPr lang="cs-CZ" altLang="cs-CZ" sz="2400" dirty="0">
                <a:latin typeface="Arial Narrow" panose="020B0606020202030204" pitchFamily="34" charset="0"/>
              </a:rPr>
              <a:t>Nařízení rozlišuje mezi peněžitými rodinnými dávkami, jejichž účelem je náhrada příjmu, jenž nebyl získán z důvodu péče o dítě, a všemi ostatními rodinnými dávkami.</a:t>
            </a:r>
          </a:p>
          <a:p>
            <a:endParaRPr lang="cs-CZ" altLang="cs-CZ"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6D58A46F-2235-EFDF-C680-E87A9F05BE12}"/>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Nařízení 883/2004 a dětské přídavky</a:t>
            </a:r>
            <a:endParaRPr lang="en-US" altLang="cs-CZ">
              <a:latin typeface="Arial Narrow" panose="020B0606020202030204" pitchFamily="34" charset="0"/>
            </a:endParaRPr>
          </a:p>
        </p:txBody>
      </p:sp>
      <p:sp>
        <p:nvSpPr>
          <p:cNvPr id="104451" name="Rectangle 3">
            <a:extLst>
              <a:ext uri="{FF2B5EF4-FFF2-40B4-BE49-F238E27FC236}">
                <a16:creationId xmlns:a16="http://schemas.microsoft.com/office/drawing/2014/main" id="{CA49D51E-EE29-78EB-F669-D350F661851C}"/>
              </a:ext>
            </a:extLst>
          </p:cNvPr>
          <p:cNvSpPr>
            <a:spLocks noGrp="1" noChangeArrowheads="1"/>
          </p:cNvSpPr>
          <p:nvPr>
            <p:ph type="body" idx="1"/>
          </p:nvPr>
        </p:nvSpPr>
        <p:spPr>
          <a:xfrm>
            <a:off x="741405" y="1600200"/>
            <a:ext cx="9747208" cy="5068888"/>
          </a:xfrm>
        </p:spPr>
        <p:txBody>
          <a:bodyPr>
            <a:normAutofit/>
          </a:bodyPr>
          <a:lstStyle/>
          <a:p>
            <a:pPr eaLnBrk="1" hangingPunct="1"/>
            <a:r>
              <a:rPr lang="cs-CZ" altLang="cs-CZ" sz="2800" b="1" dirty="0">
                <a:latin typeface="Arial Narrow" panose="020B0606020202030204" pitchFamily="34" charset="0"/>
              </a:rPr>
              <a:t>Rozsudek C-212/05 Gertraud Hartmann</a:t>
            </a:r>
          </a:p>
          <a:p>
            <a:pPr eaLnBrk="1" hangingPunct="1"/>
            <a:r>
              <a:rPr lang="cs-CZ" altLang="cs-CZ" sz="2800" b="0" dirty="0">
                <a:latin typeface="Arial Narrow" panose="020B0606020202030204" pitchFamily="34" charset="0"/>
              </a:rPr>
              <a:t>Rakušanka G.H. se soudila s Bavorskem z důvodu toho, že jejímu německému manželovi, zaměstnanému v Bavorsku, ale bydlícímu s ní v Rakousku, nebyl přiznán příspěvek na východu nezletilého dítěte. O dítě se starala G.H. doma v Rakousku a podle bavorských úřadu nesplňovala podmínku pro jeho vyplacení, kterou byl výkon výdělečné činnosti v Německu.</a:t>
            </a:r>
          </a:p>
          <a:p>
            <a:pPr eaLnBrk="1" hangingPunct="1"/>
            <a:r>
              <a:rPr lang="cs-CZ" altLang="cs-CZ" sz="2800" b="0" dirty="0">
                <a:latin typeface="Arial Narrow" panose="020B0606020202030204" pitchFamily="34" charset="0"/>
              </a:rPr>
              <a:t>Předběžná otázka k SD se tázala po souladu německého zákona se svobodou pohybu osob.</a:t>
            </a:r>
            <a:r>
              <a:rPr lang="cs-CZ" altLang="cs-CZ" sz="2800" b="0" dirty="0"/>
              <a:t>  </a:t>
            </a:r>
            <a:endParaRPr lang="en-US" altLang="cs-CZ" sz="2800" b="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CEA9B608-EB9C-2275-09F2-FA237EC07FEC}"/>
              </a:ext>
            </a:extLst>
          </p:cNvPr>
          <p:cNvSpPr>
            <a:spLocks noGrp="1" noChangeArrowheads="1"/>
          </p:cNvSpPr>
          <p:nvPr>
            <p:ph type="title"/>
          </p:nvPr>
        </p:nvSpPr>
        <p:spPr>
          <a:xfrm>
            <a:off x="647699" y="370704"/>
            <a:ext cx="10706099" cy="729047"/>
          </a:xfrm>
        </p:spPr>
        <p:txBody>
          <a:bodyPr/>
          <a:lstStyle/>
          <a:p>
            <a:pPr algn="ctr" eaLnBrk="1" hangingPunct="1"/>
            <a:r>
              <a:rPr lang="cs-CZ" altLang="cs-CZ" dirty="0">
                <a:latin typeface="Arial Narrow" panose="020B0606020202030204" pitchFamily="34" charset="0"/>
              </a:rPr>
              <a:t>Nařízení 883/2004 a dětské přídavky</a:t>
            </a:r>
            <a:endParaRPr lang="en-US" altLang="cs-CZ" dirty="0">
              <a:latin typeface="Arial Narrow" panose="020B0606020202030204" pitchFamily="34" charset="0"/>
            </a:endParaRPr>
          </a:p>
        </p:txBody>
      </p:sp>
      <p:sp>
        <p:nvSpPr>
          <p:cNvPr id="105475" name="Rectangle 3">
            <a:extLst>
              <a:ext uri="{FF2B5EF4-FFF2-40B4-BE49-F238E27FC236}">
                <a16:creationId xmlns:a16="http://schemas.microsoft.com/office/drawing/2014/main" id="{8FDD9343-31B9-9CA5-9D70-562CF365D33F}"/>
              </a:ext>
            </a:extLst>
          </p:cNvPr>
          <p:cNvSpPr>
            <a:spLocks noGrp="1" noChangeArrowheads="1"/>
          </p:cNvSpPr>
          <p:nvPr>
            <p:ph type="body" idx="1"/>
          </p:nvPr>
        </p:nvSpPr>
        <p:spPr>
          <a:xfrm>
            <a:off x="444843" y="1484314"/>
            <a:ext cx="10115207" cy="5184775"/>
          </a:xfrm>
        </p:spPr>
        <p:txBody>
          <a:bodyPr>
            <a:normAutofit/>
          </a:bodyPr>
          <a:lstStyle/>
          <a:p>
            <a:pPr eaLnBrk="1" hangingPunct="1"/>
            <a:r>
              <a:rPr lang="cs-CZ" altLang="cs-CZ" sz="3200" dirty="0">
                <a:latin typeface="Arial Narrow" panose="020B0606020202030204" pitchFamily="34" charset="0"/>
              </a:rPr>
              <a:t>SD v rozsudku uvedl: </a:t>
            </a:r>
          </a:p>
          <a:p>
            <a:pPr lvl="1" eaLnBrk="1" hangingPunct="1"/>
            <a:r>
              <a:rPr lang="cs-CZ" altLang="cs-CZ" sz="2800" i="1" dirty="0">
                <a:latin typeface="Arial Narrow" panose="020B0606020202030204" pitchFamily="34" charset="0"/>
              </a:rPr>
              <a:t>Manžela paní Hartmann je nutno dle nařízení ES č. 1612/68 považovat za migrujícího pracovníka a paní Hartmann </a:t>
            </a:r>
            <a:r>
              <a:rPr lang="cs-CZ" altLang="cs-CZ" sz="2800" b="1" i="1" dirty="0">
                <a:latin typeface="Arial Narrow" panose="020B0606020202030204" pitchFamily="34" charset="0"/>
              </a:rPr>
              <a:t>je nepřímou adresátkou působnosti daného nařízení - má jako manželka nárok na rovné zacházení</a:t>
            </a:r>
            <a:r>
              <a:rPr lang="cs-CZ" altLang="cs-CZ" sz="2800" i="1" dirty="0">
                <a:latin typeface="Arial Narrow" panose="020B0606020202030204" pitchFamily="34" charset="0"/>
              </a:rPr>
              <a:t>, které toto nařízení migrujícím pracovníkům zajišťuje („migrující“ má v hostitelském státě stejné sociální a daňové výhody jako „domácí“.) </a:t>
            </a:r>
          </a:p>
          <a:p>
            <a:pPr lvl="1" eaLnBrk="1" hangingPunct="1"/>
            <a:r>
              <a:rPr lang="cs-CZ" altLang="cs-CZ" sz="2800" i="1" dirty="0">
                <a:latin typeface="Arial Narrow" panose="020B0606020202030204" pitchFamily="34" charset="0"/>
              </a:rPr>
              <a:t>Německý sociální příspěvek je určen rodině vychovávající dítě, není tedy rozhodující, kdo o něj žádá. Jeho odmítnutí paní Hartmann je porušením čl. 39 Smlouvy ES a nařízení 1612/68.  </a:t>
            </a:r>
            <a:endParaRPr lang="en-US" altLang="cs-CZ" sz="2800" i="1" dirty="0">
              <a:latin typeface="Arial Narrow" panose="020B060602020203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Nadpis 1">
            <a:extLst>
              <a:ext uri="{FF2B5EF4-FFF2-40B4-BE49-F238E27FC236}">
                <a16:creationId xmlns:a16="http://schemas.microsoft.com/office/drawing/2014/main" id="{31A753D4-3619-1E69-C236-958438C862E5}"/>
              </a:ext>
            </a:extLst>
          </p:cNvPr>
          <p:cNvSpPr>
            <a:spLocks noGrp="1" noChangeArrowheads="1"/>
          </p:cNvSpPr>
          <p:nvPr>
            <p:ph type="title"/>
          </p:nvPr>
        </p:nvSpPr>
        <p:spPr/>
        <p:txBody>
          <a:bodyPr/>
          <a:lstStyle/>
          <a:p>
            <a:pPr algn="ctr"/>
            <a:r>
              <a:rPr lang="cs-CZ" altLang="cs-CZ">
                <a:latin typeface="Arial Narrow" panose="020B0606020202030204" pitchFamily="34" charset="0"/>
              </a:rPr>
              <a:t>Nařízení 883/2004 a dětské přídavky</a:t>
            </a:r>
            <a:endParaRPr lang="cs-CZ" altLang="cs-CZ"/>
          </a:p>
        </p:txBody>
      </p:sp>
      <p:sp>
        <p:nvSpPr>
          <p:cNvPr id="106499" name="Zástupný symbol pro obsah 2">
            <a:extLst>
              <a:ext uri="{FF2B5EF4-FFF2-40B4-BE49-F238E27FC236}">
                <a16:creationId xmlns:a16="http://schemas.microsoft.com/office/drawing/2014/main" id="{07AFD4F3-7CBA-5A63-B260-DBC5BFC9A1A1}"/>
              </a:ext>
            </a:extLst>
          </p:cNvPr>
          <p:cNvSpPr>
            <a:spLocks noGrp="1" noChangeArrowheads="1"/>
          </p:cNvSpPr>
          <p:nvPr>
            <p:ph idx="1"/>
          </p:nvPr>
        </p:nvSpPr>
        <p:spPr>
          <a:xfrm>
            <a:off x="444843" y="1600201"/>
            <a:ext cx="10115207" cy="5141913"/>
          </a:xfrm>
        </p:spPr>
        <p:txBody>
          <a:bodyPr>
            <a:normAutofit fontScale="92500"/>
          </a:bodyPr>
          <a:lstStyle/>
          <a:p>
            <a:r>
              <a:rPr lang="cs-CZ" altLang="cs-CZ" sz="2800" dirty="0">
                <a:latin typeface="Arial Narrow" panose="020B0606020202030204" pitchFamily="34" charset="0"/>
              </a:rPr>
              <a:t>SDEU C-322/17 </a:t>
            </a:r>
            <a:r>
              <a:rPr lang="cs-CZ" altLang="cs-CZ" sz="2800" dirty="0" err="1">
                <a:latin typeface="Arial Narrow" panose="020B0606020202030204" pitchFamily="34" charset="0"/>
              </a:rPr>
              <a:t>Bogatu</a:t>
            </a:r>
            <a:r>
              <a:rPr lang="cs-CZ" altLang="cs-CZ" sz="2800" dirty="0">
                <a:latin typeface="Arial Narrow" panose="020B0606020202030204" pitchFamily="34" charset="0"/>
              </a:rPr>
              <a:t>	</a:t>
            </a:r>
          </a:p>
          <a:p>
            <a:r>
              <a:rPr lang="cs-CZ" altLang="cs-CZ" sz="2800" b="0" dirty="0">
                <a:latin typeface="Arial Narrow" panose="020B0606020202030204" pitchFamily="34" charset="0"/>
              </a:rPr>
              <a:t>V lednu 2009 E. </a:t>
            </a:r>
            <a:r>
              <a:rPr lang="cs-CZ" altLang="cs-CZ" sz="2800" b="0" dirty="0" err="1">
                <a:latin typeface="Arial Narrow" panose="020B0606020202030204" pitchFamily="34" charset="0"/>
              </a:rPr>
              <a:t>Bogatu</a:t>
            </a:r>
            <a:r>
              <a:rPr lang="cs-CZ" altLang="cs-CZ" sz="2800" b="0" dirty="0">
                <a:latin typeface="Arial Narrow" panose="020B0606020202030204" pitchFamily="34" charset="0"/>
              </a:rPr>
              <a:t>, rumunský státní příslušník, který měl od roku 2003 bydliště v Irsku, požádal irské orgány o vyplácení rodinných dávek pro své dvě děti bydlící v Rumunsku. V Irsku byl zaměstnán mezi roky 2003 a 2009. V roce 2009 přišel o práci, pak pobíral příspěvkovou dávku v nezaměstnanosti (2009–2010), posléze nepříspěvkovou dávku v nezaměstnanosti (duben 2010 – leden 2013) a nakonec dávky v nemoci (2013–2015). </a:t>
            </a:r>
          </a:p>
          <a:p>
            <a:r>
              <a:rPr lang="cs-CZ" altLang="cs-CZ" sz="2800" b="0" dirty="0">
                <a:latin typeface="Arial Narrow" panose="020B0606020202030204" pitchFamily="34" charset="0"/>
              </a:rPr>
              <a:t>Ač irské orgány vyhověly jeho žádosti, v období od dubna 2010 do ledna 2013, přídavky nevyplácely, protože v tomto období dle nich </a:t>
            </a:r>
            <a:r>
              <a:rPr lang="cs-CZ" altLang="cs-CZ" sz="2800" b="0" dirty="0" err="1">
                <a:latin typeface="Arial Narrow" panose="020B0606020202030204" pitchFamily="34" charset="0"/>
              </a:rPr>
              <a:t>Bogatu</a:t>
            </a:r>
            <a:r>
              <a:rPr lang="cs-CZ" altLang="cs-CZ" sz="2800" b="0" dirty="0">
                <a:latin typeface="Arial Narrow" panose="020B0606020202030204" pitchFamily="34" charset="0"/>
              </a:rPr>
              <a:t> nesplňoval žádnou z podmínek zakládajících nárok na přiznání rodinných dávek pro své děti s bydlištěm v Rumunsku, jelikož v Irsku nevykonával zaměstnání ani nepobíral příspěvkovou dávku.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Nadpis 1">
            <a:extLst>
              <a:ext uri="{FF2B5EF4-FFF2-40B4-BE49-F238E27FC236}">
                <a16:creationId xmlns:a16="http://schemas.microsoft.com/office/drawing/2014/main" id="{289E6201-9D6E-A20D-EB44-8860D836D1E5}"/>
              </a:ext>
            </a:extLst>
          </p:cNvPr>
          <p:cNvSpPr>
            <a:spLocks noGrp="1" noChangeArrowheads="1"/>
          </p:cNvSpPr>
          <p:nvPr>
            <p:ph type="title"/>
          </p:nvPr>
        </p:nvSpPr>
        <p:spPr/>
        <p:txBody>
          <a:bodyPr/>
          <a:lstStyle/>
          <a:p>
            <a:pPr algn="ctr"/>
            <a:r>
              <a:rPr lang="cs-CZ" altLang="cs-CZ">
                <a:latin typeface="Arial Narrow" panose="020B0606020202030204" pitchFamily="34" charset="0"/>
              </a:rPr>
              <a:t>Nařízení 883/2004 a dětské přídavky</a:t>
            </a:r>
            <a:endParaRPr lang="cs-CZ" altLang="cs-CZ"/>
          </a:p>
        </p:txBody>
      </p:sp>
      <p:sp>
        <p:nvSpPr>
          <p:cNvPr id="107523" name="Zástupný symbol pro obsah 2">
            <a:extLst>
              <a:ext uri="{FF2B5EF4-FFF2-40B4-BE49-F238E27FC236}">
                <a16:creationId xmlns:a16="http://schemas.microsoft.com/office/drawing/2014/main" id="{F77A84A4-1CF5-F866-CA48-45C115301EBA}"/>
              </a:ext>
            </a:extLst>
          </p:cNvPr>
          <p:cNvSpPr>
            <a:spLocks noGrp="1" noChangeArrowheads="1"/>
          </p:cNvSpPr>
          <p:nvPr>
            <p:ph idx="1"/>
          </p:nvPr>
        </p:nvSpPr>
        <p:spPr>
          <a:xfrm>
            <a:off x="432486" y="1557339"/>
            <a:ext cx="10105339" cy="5140325"/>
          </a:xfrm>
        </p:spPr>
        <p:txBody>
          <a:bodyPr>
            <a:normAutofit lnSpcReduction="10000"/>
          </a:bodyPr>
          <a:lstStyle/>
          <a:p>
            <a:r>
              <a:rPr lang="cs-CZ" altLang="cs-CZ" sz="2800" dirty="0">
                <a:latin typeface="Arial Narrow" panose="020B0606020202030204" pitchFamily="34" charset="0"/>
              </a:rPr>
              <a:t>SD: </a:t>
            </a:r>
            <a:r>
              <a:rPr lang="cs-CZ" altLang="cs-CZ" sz="2800" b="0" i="1" dirty="0">
                <a:latin typeface="Arial Narrow" panose="020B0606020202030204" pitchFamily="34" charset="0"/>
              </a:rPr>
              <a:t>dle nařízení má osoba nárok na rodinné dávky v souladu s právními předpisy příslušného čl. státu, vč. dávek pro rodinné příslušníky, kteří bydlí v jiném čl. státě, jako kdyby bydleli v prvně uvedeném čl. státě. K získání nároku na rodinné dávky nevyžaduje, aby taková osoba měla zvláštní postavení, mj. tedy postavení zaměstnance. Vůle unijního normotvůrce byla rozšířit nárok na rodinné dávky i na jiné kategorie osob než zaměstnance(!) Nařízení též nepodmiňuje nárok na dávky pro děti bydlící v jiném čl. státě tím, že žadatel pobírá peněžitou dávku z důvodu / v důsledku zaměstnání. </a:t>
            </a:r>
          </a:p>
          <a:p>
            <a:r>
              <a:rPr lang="cs-CZ" altLang="cs-CZ" sz="2800" b="0" i="1" dirty="0">
                <a:latin typeface="Arial Narrow" panose="020B0606020202030204" pitchFamily="34" charset="0"/>
              </a:rPr>
              <a:t>Způsobilost určité osoby k tomu, aby pro své děti, které bydlí v jiném čl. státě, získala v příslušném čl. státě rodinné dávky, nevyžaduje, aby tato osoba vykonávala v tomto příslušném čl. státě zaměstnání ani aby jí tento stát vyplácel peněžitou dávku z důvodu nebo v důsledku takové činnosti.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Nadpis 1">
            <a:extLst>
              <a:ext uri="{FF2B5EF4-FFF2-40B4-BE49-F238E27FC236}">
                <a16:creationId xmlns:a16="http://schemas.microsoft.com/office/drawing/2014/main" id="{D08AE96E-417C-BD63-E384-45459FFDBFF2}"/>
              </a:ext>
            </a:extLst>
          </p:cNvPr>
          <p:cNvSpPr>
            <a:spLocks noGrp="1" noChangeArrowheads="1"/>
          </p:cNvSpPr>
          <p:nvPr>
            <p:ph type="title"/>
          </p:nvPr>
        </p:nvSpPr>
        <p:spPr>
          <a:xfrm>
            <a:off x="647699" y="222423"/>
            <a:ext cx="10706099" cy="914400"/>
          </a:xfrm>
        </p:spPr>
        <p:txBody>
          <a:bodyPr/>
          <a:lstStyle/>
          <a:p>
            <a:pPr algn="ctr"/>
            <a:r>
              <a:rPr lang="cs-CZ" altLang="cs-CZ" dirty="0">
                <a:latin typeface="Arial Narrow" panose="020B0606020202030204" pitchFamily="34" charset="0"/>
              </a:rPr>
              <a:t>C-328/20 </a:t>
            </a:r>
            <a:r>
              <a:rPr lang="cs-CZ" altLang="cs-CZ" i="1" dirty="0">
                <a:latin typeface="Arial Narrow" panose="020B0606020202030204" pitchFamily="34" charset="0"/>
              </a:rPr>
              <a:t>Komise vs. Rakousko </a:t>
            </a:r>
            <a:br>
              <a:rPr lang="cs-CZ" altLang="cs-CZ" dirty="0">
                <a:latin typeface="Arial Narrow" panose="020B0606020202030204" pitchFamily="34" charset="0"/>
              </a:rPr>
            </a:br>
            <a:r>
              <a:rPr lang="cs-CZ" altLang="cs-CZ" sz="2800" dirty="0">
                <a:latin typeface="Arial Narrow" panose="020B0606020202030204" pitchFamily="34" charset="0"/>
              </a:rPr>
              <a:t>(2022)</a:t>
            </a:r>
            <a:endParaRPr lang="cs-CZ" altLang="cs-CZ" dirty="0">
              <a:latin typeface="Arial Narrow" panose="020B0606020202030204" pitchFamily="34" charset="0"/>
            </a:endParaRPr>
          </a:p>
        </p:txBody>
      </p:sp>
      <p:sp>
        <p:nvSpPr>
          <p:cNvPr id="91139" name="Zástupný obsah 2">
            <a:extLst>
              <a:ext uri="{FF2B5EF4-FFF2-40B4-BE49-F238E27FC236}">
                <a16:creationId xmlns:a16="http://schemas.microsoft.com/office/drawing/2014/main" id="{96EC3D3F-C310-1297-595E-645996EBAF7F}"/>
              </a:ext>
            </a:extLst>
          </p:cNvPr>
          <p:cNvSpPr>
            <a:spLocks noGrp="1" noChangeArrowheads="1"/>
          </p:cNvSpPr>
          <p:nvPr>
            <p:ph idx="1"/>
          </p:nvPr>
        </p:nvSpPr>
        <p:spPr>
          <a:xfrm>
            <a:off x="259492" y="1235676"/>
            <a:ext cx="10317892" cy="5577875"/>
          </a:xfrm>
        </p:spPr>
        <p:txBody>
          <a:bodyPr>
            <a:normAutofit/>
          </a:bodyPr>
          <a:lstStyle/>
          <a:p>
            <a:pPr algn="just">
              <a:defRPr/>
            </a:pPr>
            <a:r>
              <a:rPr lang="cs-CZ" altLang="cs-CZ" sz="2000" dirty="0">
                <a:latin typeface="Arial Narrow" panose="020B0606020202030204" pitchFamily="34" charset="0"/>
              </a:rPr>
              <a:t>Evropská komise podala k SDEU žalobu proti Rakousku </a:t>
            </a:r>
            <a:r>
              <a:rPr lang="cs-CZ" altLang="cs-CZ" sz="2000" b="0" dirty="0">
                <a:latin typeface="Arial Narrow" panose="020B0606020202030204" pitchFamily="34" charset="0"/>
              </a:rPr>
              <a:t>kvůli novému pravidlu systému dávek pro děti, které platí od roku 2019. Učinila tak na základě stížnosti české </a:t>
            </a:r>
            <a:r>
              <a:rPr lang="cs-CZ" altLang="cs-CZ" sz="2000" b="0" dirty="0" err="1">
                <a:latin typeface="Arial Narrow" panose="020B0606020202030204" pitchFamily="34" charset="0"/>
              </a:rPr>
              <a:t>pendlerky</a:t>
            </a:r>
            <a:r>
              <a:rPr lang="cs-CZ" altLang="cs-CZ" sz="2000" b="0" dirty="0">
                <a:latin typeface="Arial Narrow" panose="020B0606020202030204" pitchFamily="34" charset="0"/>
              </a:rPr>
              <a:t>. </a:t>
            </a:r>
          </a:p>
          <a:p>
            <a:pPr algn="just">
              <a:defRPr/>
            </a:pPr>
            <a:r>
              <a:rPr lang="cs-CZ" altLang="cs-CZ" sz="2000" b="0" dirty="0">
                <a:latin typeface="Arial Narrow" panose="020B0606020202030204" pitchFamily="34" charset="0"/>
              </a:rPr>
              <a:t>Podle nového pravidla dostávají státní příslušníci jiných čl. zemí než  Rakouska, žijící legálně v Rakousku, snížené dávky na jejich děti, pokud tyto žijí ve své domovské zemi a životní náklady jsou tam nižší – tzv. indexace dětských příspěvků.</a:t>
            </a:r>
          </a:p>
          <a:p>
            <a:pPr algn="just">
              <a:defRPr/>
            </a:pPr>
            <a:r>
              <a:rPr lang="cs-CZ" altLang="cs-CZ" sz="2000" dirty="0">
                <a:latin typeface="Arial Narrow" panose="020B0606020202030204" pitchFamily="34" charset="0"/>
              </a:rPr>
              <a:t>Podle Komise je toto opatření diskriminační a porušuje právo EU.</a:t>
            </a:r>
          </a:p>
          <a:p>
            <a:pPr lvl="1" algn="just">
              <a:defRPr/>
            </a:pPr>
            <a:r>
              <a:rPr lang="cs-CZ" altLang="cs-CZ" dirty="0">
                <a:latin typeface="Arial Narrow" panose="020B0606020202030204" pitchFamily="34" charset="0"/>
              </a:rPr>
              <a:t>Příspěvek EU-migrantů do rakouského sociálního systému je vyčíslován stejně jako u rakouských občanů. </a:t>
            </a:r>
          </a:p>
          <a:p>
            <a:pPr lvl="1" algn="just">
              <a:defRPr/>
            </a:pPr>
            <a:r>
              <a:rPr lang="cs-CZ" altLang="cs-CZ" dirty="0">
                <a:latin typeface="Arial Narrow" panose="020B0606020202030204" pitchFamily="34" charset="0"/>
              </a:rPr>
              <a:t>Rakouským občanům, kteří působí v jiné zemi EU a jejich děti tam s nimi pobývají, nejsou přídavky takto indexovány. </a:t>
            </a:r>
          </a:p>
          <a:p>
            <a:pPr algn="just">
              <a:defRPr/>
            </a:pPr>
            <a:r>
              <a:rPr lang="cs-CZ" sz="2000" dirty="0">
                <a:latin typeface="Arial Narrow" panose="020B0606020202030204" pitchFamily="34" charset="0"/>
              </a:rPr>
              <a:t>Stanovisko AG J. R. de la Tour: </a:t>
            </a:r>
            <a:r>
              <a:rPr lang="cs-CZ" sz="2000" b="0" i="1" dirty="0">
                <a:latin typeface="Arial Narrow" panose="020B0606020202030204" pitchFamily="34" charset="0"/>
              </a:rPr>
              <a:t>Unijní norma slaďující pravidla sociálních systémů vychází z toho, že pokud cizinci v nějaké členské zemi platí daně a sociální příspěvky, mají nárok na podpůrné dávky ve stejné výši jako místní občané. Rakouská úprava, která tento princip porušuje, představuje nepřímou diskriminaci na základě státní příslušnosti. Tu lze připustit jen v odůvodněných případech, Rakouská republika však dostatečný důvod neuvedla.</a:t>
            </a:r>
            <a:endParaRPr lang="cs-CZ" altLang="cs-CZ" sz="2000" b="0" i="1" dirty="0">
              <a:latin typeface="Arial Narrow" panose="020B060602020203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Nadpis 1">
            <a:extLst>
              <a:ext uri="{FF2B5EF4-FFF2-40B4-BE49-F238E27FC236}">
                <a16:creationId xmlns:a16="http://schemas.microsoft.com/office/drawing/2014/main" id="{098D44A9-97B2-E5FB-218D-91D80E12D817}"/>
              </a:ext>
            </a:extLst>
          </p:cNvPr>
          <p:cNvSpPr>
            <a:spLocks noGrp="1" noChangeArrowheads="1"/>
          </p:cNvSpPr>
          <p:nvPr>
            <p:ph type="title"/>
          </p:nvPr>
        </p:nvSpPr>
        <p:spPr>
          <a:xfrm>
            <a:off x="647699" y="210066"/>
            <a:ext cx="10706099" cy="1124464"/>
          </a:xfrm>
        </p:spPr>
        <p:txBody>
          <a:bodyPr/>
          <a:lstStyle/>
          <a:p>
            <a:pPr algn="ctr"/>
            <a:r>
              <a:rPr lang="cs-CZ" altLang="cs-CZ" dirty="0">
                <a:latin typeface="Arial Narrow" panose="020B0606020202030204" pitchFamily="34" charset="0"/>
              </a:rPr>
              <a:t>C-328/20 </a:t>
            </a:r>
            <a:r>
              <a:rPr lang="cs-CZ" altLang="cs-CZ" i="1" dirty="0">
                <a:latin typeface="Arial Narrow" panose="020B0606020202030204" pitchFamily="34" charset="0"/>
              </a:rPr>
              <a:t>Komise vs. Rakousko </a:t>
            </a:r>
            <a:br>
              <a:rPr lang="cs-CZ" altLang="cs-CZ" dirty="0">
                <a:latin typeface="Arial Narrow" panose="020B0606020202030204" pitchFamily="34" charset="0"/>
              </a:rPr>
            </a:br>
            <a:r>
              <a:rPr lang="cs-CZ" altLang="cs-CZ" sz="2800" dirty="0">
                <a:latin typeface="Arial Narrow" panose="020B0606020202030204" pitchFamily="34" charset="0"/>
              </a:rPr>
              <a:t>(2022)</a:t>
            </a:r>
            <a:endParaRPr lang="cs-CZ" altLang="cs-CZ" dirty="0"/>
          </a:p>
        </p:txBody>
      </p:sp>
      <p:sp>
        <p:nvSpPr>
          <p:cNvPr id="109571" name="Zástupný obsah 2">
            <a:extLst>
              <a:ext uri="{FF2B5EF4-FFF2-40B4-BE49-F238E27FC236}">
                <a16:creationId xmlns:a16="http://schemas.microsoft.com/office/drawing/2014/main" id="{25C05751-F3A1-46E5-256A-9535643B5AEE}"/>
              </a:ext>
            </a:extLst>
          </p:cNvPr>
          <p:cNvSpPr>
            <a:spLocks noGrp="1" noChangeArrowheads="1"/>
          </p:cNvSpPr>
          <p:nvPr>
            <p:ph idx="1"/>
          </p:nvPr>
        </p:nvSpPr>
        <p:spPr>
          <a:xfrm>
            <a:off x="506627" y="1600201"/>
            <a:ext cx="10053423" cy="5141913"/>
          </a:xfrm>
        </p:spPr>
        <p:txBody>
          <a:bodyPr>
            <a:normAutofit/>
          </a:bodyPr>
          <a:lstStyle/>
          <a:p>
            <a:r>
              <a:rPr lang="cs-CZ" altLang="cs-CZ" sz="2800" dirty="0">
                <a:latin typeface="Arial Narrow" panose="020B0606020202030204" pitchFamily="34" charset="0"/>
              </a:rPr>
              <a:t>SD: </a:t>
            </a:r>
            <a:r>
              <a:rPr lang="cs-CZ" altLang="cs-CZ" sz="2800" b="0" i="1" dirty="0">
                <a:latin typeface="Arial Narrow" panose="020B0606020202030204" pitchFamily="34" charset="0"/>
              </a:rPr>
              <a:t>Migrující pracovníci daněmi a příspěvky na sociální zabezpečení, jež odvádějí v hostitelském členském státě ze závislé činnosti, kterou v něm vykonávají, přispívají k financování sociálních politik tohoto státu. Proto z nich musí mít prospěch za týchž podmínek jako tuzemští pracovníci. </a:t>
            </a:r>
          </a:p>
          <a:p>
            <a:r>
              <a:rPr lang="cs-CZ" altLang="cs-CZ" sz="2800" b="0" i="1" dirty="0">
                <a:latin typeface="Arial Narrow" panose="020B0606020202030204" pitchFamily="34" charset="0"/>
              </a:rPr>
              <a:t>Rakouská republika tím, </a:t>
            </a:r>
            <a:r>
              <a:rPr lang="cs-CZ" altLang="cs-CZ" sz="2800" i="1" dirty="0">
                <a:solidFill>
                  <a:schemeClr val="tx1"/>
                </a:solidFill>
                <a:latin typeface="Arial Narrow" panose="020B0606020202030204" pitchFamily="34" charset="0"/>
              </a:rPr>
              <a:t>že pro migrující pracovníky, jejichž děti mají trvalý pobyt v jiném členském státě, zavedla mechanismus  indexace dávek pro děti nesplnila povinnosti</a:t>
            </a:r>
            <a:r>
              <a:rPr lang="cs-CZ" altLang="cs-CZ" sz="2800" b="0" i="1" dirty="0">
                <a:latin typeface="Arial Narrow" panose="020B0606020202030204" pitchFamily="34" charset="0"/>
              </a:rPr>
              <a:t>, které pro ni vyplývají z článků 4 a 67 nařízení Evropského parlamentu a Rady (ES) č. 883/2004 ze dne 29. dubna 2004 o koordinaci systémů sociálního zabezpečení, jakož i čl. 7 odst. 2 nařízení Evropského parlamentu a Rady (EU) č. 492/2011 ze dne 5. dubna 2011 o volném pohybu pracovníků uvnitř Unie.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Nadpis 1">
            <a:extLst>
              <a:ext uri="{FF2B5EF4-FFF2-40B4-BE49-F238E27FC236}">
                <a16:creationId xmlns:a16="http://schemas.microsoft.com/office/drawing/2014/main" id="{6398B0E1-C811-B056-9896-030F4C62B4B3}"/>
              </a:ext>
            </a:extLst>
          </p:cNvPr>
          <p:cNvSpPr>
            <a:spLocks noGrp="1" noChangeArrowheads="1"/>
          </p:cNvSpPr>
          <p:nvPr>
            <p:ph type="title"/>
          </p:nvPr>
        </p:nvSpPr>
        <p:spPr/>
        <p:txBody>
          <a:bodyPr/>
          <a:lstStyle/>
          <a:p>
            <a:pPr algn="ctr"/>
            <a:r>
              <a:rPr lang="cs-CZ" altLang="cs-CZ">
                <a:latin typeface="Arial Narrow" panose="020B0606020202030204" pitchFamily="34" charset="0"/>
              </a:rPr>
              <a:t>Příslušníci třetích zemí v judikatuře SD</a:t>
            </a:r>
          </a:p>
        </p:txBody>
      </p:sp>
      <p:sp>
        <p:nvSpPr>
          <p:cNvPr id="110595" name="Zástupný symbol pro obsah 2">
            <a:extLst>
              <a:ext uri="{FF2B5EF4-FFF2-40B4-BE49-F238E27FC236}">
                <a16:creationId xmlns:a16="http://schemas.microsoft.com/office/drawing/2014/main" id="{BDE8DF17-C5E5-71F1-0D20-0C3CD66D58AC}"/>
              </a:ext>
            </a:extLst>
          </p:cNvPr>
          <p:cNvSpPr>
            <a:spLocks noGrp="1" noChangeArrowheads="1"/>
          </p:cNvSpPr>
          <p:nvPr>
            <p:ph idx="1"/>
          </p:nvPr>
        </p:nvSpPr>
        <p:spPr>
          <a:xfrm>
            <a:off x="308920" y="1383957"/>
            <a:ext cx="10179694" cy="5474043"/>
          </a:xfrm>
        </p:spPr>
        <p:txBody>
          <a:bodyPr>
            <a:normAutofit fontScale="92500" lnSpcReduction="10000"/>
          </a:bodyPr>
          <a:lstStyle/>
          <a:p>
            <a:r>
              <a:rPr lang="cs-CZ" altLang="cs-CZ" sz="3000" dirty="0">
                <a:latin typeface="Arial Narrow" panose="020B0606020202030204" pitchFamily="34" charset="0"/>
              </a:rPr>
              <a:t>Rozsudek C-200/02 </a:t>
            </a:r>
            <a:r>
              <a:rPr lang="cs-CZ" altLang="cs-CZ" sz="3000" i="1" dirty="0" err="1">
                <a:latin typeface="Arial Narrow" panose="020B0606020202030204" pitchFamily="34" charset="0"/>
              </a:rPr>
              <a:t>Zhu</a:t>
            </a:r>
            <a:r>
              <a:rPr lang="cs-CZ" altLang="cs-CZ" sz="3000" i="1" dirty="0">
                <a:latin typeface="Arial Narrow" panose="020B0606020202030204" pitchFamily="34" charset="0"/>
              </a:rPr>
              <a:t> a </a:t>
            </a:r>
            <a:r>
              <a:rPr lang="cs-CZ" altLang="cs-CZ" sz="3000" i="1" dirty="0" err="1">
                <a:latin typeface="Arial Narrow" panose="020B0606020202030204" pitchFamily="34" charset="0"/>
              </a:rPr>
              <a:t>Chen</a:t>
            </a:r>
            <a:endParaRPr lang="cs-CZ" altLang="cs-CZ" sz="3000" i="1" dirty="0">
              <a:latin typeface="Arial Narrow" panose="020B0606020202030204" pitchFamily="34" charset="0"/>
            </a:endParaRPr>
          </a:p>
          <a:p>
            <a:r>
              <a:rPr lang="cs-CZ" altLang="cs-CZ" sz="2800" b="0" dirty="0">
                <a:latin typeface="Arial Narrow" panose="020B0606020202030204" pitchFamily="34" charset="0"/>
              </a:rPr>
              <a:t>Finančně zajištěná Číňanka, pobývající ve Velké Británii, odjela účelově porodit do Belfastu (</a:t>
            </a:r>
            <a:r>
              <a:rPr lang="cs-CZ" altLang="cs-CZ" sz="2800" b="0" dirty="0" err="1">
                <a:latin typeface="Arial Narrow" panose="020B0606020202030204" pitchFamily="34" charset="0"/>
              </a:rPr>
              <a:t>Sev</a:t>
            </a:r>
            <a:r>
              <a:rPr lang="cs-CZ" altLang="cs-CZ" sz="2800" b="0" dirty="0">
                <a:latin typeface="Arial Narrow" panose="020B0606020202030204" pitchFamily="34" charset="0"/>
              </a:rPr>
              <a:t>. Irsko), aby využila zvl. zákona Irské republiky, podle něhož každý, kdo se narodí na „Irském ostrově“ a odmítne jiné občanství, získá občanství Irska. Po porodu se s dcerou Catherine-občankou EU, vrátila do Velké Británie a zažádala o právo pobytu jako rodinný příslušník občana EU. Britské úřady však odmítly takový nárok. </a:t>
            </a:r>
          </a:p>
          <a:p>
            <a:r>
              <a:rPr lang="cs-CZ" altLang="cs-CZ" sz="2800" b="0" dirty="0">
                <a:latin typeface="Arial Narrow" panose="020B0606020202030204" pitchFamily="34" charset="0"/>
              </a:rPr>
              <a:t>SD: </a:t>
            </a:r>
            <a:r>
              <a:rPr lang="cs-CZ" altLang="cs-CZ" sz="2800" b="0" i="1" dirty="0">
                <a:latin typeface="Arial Narrow" panose="020B0606020202030204" pitchFamily="34" charset="0"/>
              </a:rPr>
              <a:t>Účelovost jednání paní </a:t>
            </a:r>
            <a:r>
              <a:rPr lang="cs-CZ" altLang="cs-CZ" sz="2800" b="0" i="1" dirty="0" err="1">
                <a:latin typeface="Arial Narrow" panose="020B0606020202030204" pitchFamily="34" charset="0"/>
              </a:rPr>
              <a:t>Chen</a:t>
            </a:r>
            <a:r>
              <a:rPr lang="cs-CZ" altLang="cs-CZ" sz="2800" b="0" i="1" dirty="0">
                <a:latin typeface="Arial Narrow" panose="020B0606020202030204" pitchFamily="34" charset="0"/>
              </a:rPr>
              <a:t> není podstatná. Vymezení podmínek nabytí občanství je věcí každého členského státu. Nikdo nezpochybnil, že irské občanství dcera Catherine platně nabyla. Členský stát není oprávněn omezovat účinky udělení státní příslušnosti ze strany jiného členského státu. Catherine a její rodina, za splnění podmínek stanovených směrnicí 2004/38 (dostatečné finanční prostředky + nemocenské pojištění) mohou profitovat z práva pohybu a pobytu kdekoli v EU. </a:t>
            </a:r>
          </a:p>
          <a:p>
            <a:endParaRPr lang="cs-CZ" altLang="cs-CZ" b="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Motiv Offi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VRO_prezentace" id="{485F1B51-4886-4BEE-9303-EA422C81D8B6}" vid="{D8B64059-E0AD-44A6-B997-6DC8C4E5589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AB6EA75DC9234BB8F7FC7985B6540D" ma:contentTypeVersion="17" ma:contentTypeDescription="Vytvoří nový dokument" ma:contentTypeScope="" ma:versionID="802e1200a6f1edf4a5c0acec655da554">
  <xsd:schema xmlns:xsd="http://www.w3.org/2001/XMLSchema" xmlns:xs="http://www.w3.org/2001/XMLSchema" xmlns:p="http://schemas.microsoft.com/office/2006/metadata/properties" xmlns:ns2="08506671-b2d8-4009-9f63-6b725a8908a0" xmlns:ns3="c96b063f-72a7-4d2b-b06d-4ecda669bddf" targetNamespace="http://schemas.microsoft.com/office/2006/metadata/properties" ma:root="true" ma:fieldsID="643927d2b1d20851b2bc9ade87ce8cba" ns2:_="" ns3:_="">
    <xsd:import namespace="08506671-b2d8-4009-9f63-6b725a8908a0"/>
    <xsd:import namespace="c96b063f-72a7-4d2b-b06d-4ecda669b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671-b2d8-4009-9f63-6b725a890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f0447c-396c-41cb-bb8f-c4232058b8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b063f-72a7-4d2b-b06d-4ecda669bdd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366da5d-a729-4ea0-a3c6-0f5c6526b4ca}" ma:internalName="TaxCatchAll" ma:showField="CatchAllData" ma:web="c96b063f-72a7-4d2b-b06d-4ecda669b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F6AD68-1977-4ED0-9D33-7965F88689BF}">
  <ds:schemaRefs>
    <ds:schemaRef ds:uri="http://schemas.microsoft.com/sharepoint/v3/contenttype/forms"/>
  </ds:schemaRefs>
</ds:datastoreItem>
</file>

<file path=customXml/itemProps2.xml><?xml version="1.0" encoding="utf-8"?>
<ds:datastoreItem xmlns:ds="http://schemas.openxmlformats.org/officeDocument/2006/customXml" ds:itemID="{992CE057-8B81-4FF9-B431-B5860F04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671-b2d8-4009-9f63-6b725a8908a0"/>
    <ds:schemaRef ds:uri="c96b063f-72a7-4d2b-b06d-4ecda669b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80</TotalTime>
  <Words>16539</Words>
  <Application>Microsoft Office PowerPoint</Application>
  <PresentationFormat>Širokoúhlá obrazovka</PresentationFormat>
  <Paragraphs>670</Paragraphs>
  <Slides>135</Slides>
  <Notes>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135</vt:i4>
      </vt:variant>
    </vt:vector>
  </HeadingPairs>
  <TitlesOfParts>
    <vt:vector size="143" baseType="lpstr">
      <vt:lpstr>Aptos</vt:lpstr>
      <vt:lpstr>Arial</vt:lpstr>
      <vt:lpstr>Arial Narrow</vt:lpstr>
      <vt:lpstr>Calibri</vt:lpstr>
      <vt:lpstr>Times New Roman</vt:lpstr>
      <vt:lpstr>Wingdings</vt:lpstr>
      <vt:lpstr>Motiv Office</vt:lpstr>
      <vt:lpstr>Objekt prostředí balíčkovače</vt:lpstr>
      <vt:lpstr> kurz Vt a OHS EU  Volný pohyby pracovníků a osob</vt:lpstr>
      <vt:lpstr>SD C-713/23 Wojewoda Mazowiecki (2025)</vt:lpstr>
      <vt:lpstr>SD C-713/23 Wojewoda Mazowiecki (2025)</vt:lpstr>
      <vt:lpstr>Prezentace aplikace PowerPoint</vt:lpstr>
      <vt:lpstr>Rozměry „pohybového fenoménu“ </vt:lpstr>
      <vt:lpstr>Současné „implikace fenoménu“ </vt:lpstr>
      <vt:lpstr> SDEU C-283/21 Deutsche Rentenversicherung Bund (2024) </vt:lpstr>
      <vt:lpstr> SDEU C-283/21 Deutsche Rentenversicherung Bund (2024) </vt:lpstr>
      <vt:lpstr>C-808/21 Komise v. ČR (2024)</vt:lpstr>
      <vt:lpstr>C-808/21 Komise v. ČR (2024)</vt:lpstr>
      <vt:lpstr>O jaké „volné pohyby“ a „práva“ jde? </vt:lpstr>
      <vt:lpstr>© R. Schütze</vt:lpstr>
      <vt:lpstr>Volný pohyb osob – občanů / pracovníků… </vt:lpstr>
      <vt:lpstr>Klíčová ustanovení SFEU</vt:lpstr>
      <vt:lpstr>Klíčová ustanovení SFEU</vt:lpstr>
      <vt:lpstr>Hlavní předpisy sekundárního práva EU</vt:lpstr>
      <vt:lpstr>Hlavní předpisy sekundárního práva EU</vt:lpstr>
      <vt:lpstr>VP osob a nezbytný evropský prvek</vt:lpstr>
      <vt:lpstr>VP osob a nezbytný evropský prvek</vt:lpstr>
      <vt:lpstr>VP osob a nezbytný evropský prvek</vt:lpstr>
      <vt:lpstr>Prezentace aplikace PowerPoint</vt:lpstr>
      <vt:lpstr>Prezentace aplikace PowerPoint</vt:lpstr>
      <vt:lpstr>Volný pohyb pracovníků</vt:lpstr>
      <vt:lpstr>Pracovník jako pojem práva EU</vt:lpstr>
      <vt:lpstr>Pracovník jako pojem práva EU</vt:lpstr>
      <vt:lpstr>SDEU C‑507/12 Jessy Saint Prix</vt:lpstr>
      <vt:lpstr>SDEU C‑507/12 Jessy Saint Prix</vt:lpstr>
      <vt:lpstr>SDEU C‑507/12 Jessy Saint Prix</vt:lpstr>
      <vt:lpstr>Hledající zaměstnání = kvazi-pracovník</vt:lpstr>
      <vt:lpstr>Hledající zaměstnání = kvazi-pracovník</vt:lpstr>
      <vt:lpstr>Prezentace aplikace PowerPoint</vt:lpstr>
      <vt:lpstr>Status pracovníka po ztrátě zaměstnání  a dočasném přerušení výkonu práce</vt:lpstr>
      <vt:lpstr>Status (výhody) pracovníka EU  náleží i migrujícím, kteří…</vt:lpstr>
      <vt:lpstr>Status (výhody) pracovníka EU  nenáleží migrujícím, kteří…</vt:lpstr>
      <vt:lpstr>Sekundární právo EU o odstranění bariér pracovní migrace – čl. 45 SFEU</vt:lpstr>
      <vt:lpstr>SDEU a zákaz diskriminace  na základě země původu</vt:lpstr>
      <vt:lpstr>SDEU a zákaz diskriminace  na základě země původu</vt:lpstr>
      <vt:lpstr>Sekundární právo EU a možnost zůstat v zemi práce / jiné čl. zemi</vt:lpstr>
      <vt:lpstr>Směrnice 2004/38 o právu občanů Unie a jejich rodinných příslušníků svobodně se pohybovat a pobývat na území členských států</vt:lpstr>
      <vt:lpstr>Omezení při překračování hranic  v „krizové době“</vt:lpstr>
      <vt:lpstr>Omezení překračování hranic  v „krizové době“ </vt:lpstr>
      <vt:lpstr>Omezení překračování hranic  v „krizové době“</vt:lpstr>
      <vt:lpstr>směrnice 2004/38 o právu občanů Unie a jejich rodinných příslušníků svobodně se pohybovat a pobývat na území členských států</vt:lpstr>
      <vt:lpstr>směrnice 2004/38 o právu občanů Unie a jejich rodinných příslušníků svobodně se pohybovat a pobývat na území členských států</vt:lpstr>
      <vt:lpstr>Osobní působnost směrnice 2004/38</vt:lpstr>
      <vt:lpstr>Směrnice 2004/38 - shrnutí</vt:lpstr>
      <vt:lpstr>Přístup migrujících k dávkám zdrav. A soc.</vt:lpstr>
      <vt:lpstr>C-411/20 Familienkasse Niedersachsen-Bremen</vt:lpstr>
      <vt:lpstr>Registrace k pobytu</vt:lpstr>
      <vt:lpstr>Sankce za nesplnění povinnosti vůči hostitelskému státu</vt:lpstr>
      <vt:lpstr>Sankce za nesplnění povinnosti vůči hostitelskému státu</vt:lpstr>
      <vt:lpstr>Právo trvalého pobytu</vt:lpstr>
      <vt:lpstr>Studenti a jejich studijní pobyt  v jiném čl. státě</vt:lpstr>
      <vt:lpstr>Studenti v jiném čl. státě  a podpory při studiu</vt:lpstr>
      <vt:lpstr>Studenti v jiném čl. státě  a podpory při studiu</vt:lpstr>
      <vt:lpstr>Studenti v jiném čl. státě  a podpory při studiu</vt:lpstr>
      <vt:lpstr>Studenti - rodinní příslušníci ––  v judikatuře SDEU</vt:lpstr>
      <vt:lpstr>Příspěvek na studium v zahraničí pro děti migrujících pracovníků (C-542/09)</vt:lpstr>
      <vt:lpstr> SDEU C-401/15 až C-403/15  Noémi Depesme a další </vt:lpstr>
      <vt:lpstr>Otázky k zamyšlení a zodpovězení</vt:lpstr>
      <vt:lpstr> Směrnice 2004/38 a vyhošťování občanů EU </vt:lpstr>
      <vt:lpstr> Směrnice 2004/38 a vyhošťování občanů EU </vt:lpstr>
      <vt:lpstr> Směrnice 2004/38 a vyhošťování občanů EU </vt:lpstr>
      <vt:lpstr>Vyhoštění občana EU ze státu jeho pobytu (C-348/09)</vt:lpstr>
      <vt:lpstr>Vyhoštění občana EU ze státu jeho pobytu (C-348/09)</vt:lpstr>
      <vt:lpstr>C-718/19 Ordre des barreaux francophones et germanophone a další (2021)</vt:lpstr>
      <vt:lpstr>C-718/19 Ordre des barreaux francophones et germanophone a další (2021)</vt:lpstr>
      <vt:lpstr>Oprávněné výjimky z VP osob</vt:lpstr>
      <vt:lpstr>Prezentace aplikace PowerPoint</vt:lpstr>
      <vt:lpstr>SDEU a omezení práva pobytu</vt:lpstr>
      <vt:lpstr>SDEU a omezení práva pobytu</vt:lpstr>
      <vt:lpstr>Omezení fotbalových přestupů „nadějných hráčů“ (C-325/08)</vt:lpstr>
      <vt:lpstr>Omezení fotbalových přestupů „nadějných hráčů“ (C-325/08)</vt:lpstr>
      <vt:lpstr>Migrace a sociální  zabezpečení – čl. 48 SFEU</vt:lpstr>
      <vt:lpstr>Migrace a sociální  zabezpečení – čl. 48 SFEU</vt:lpstr>
      <vt:lpstr>Základní principy koordinace sociálního zabezpečení</vt:lpstr>
      <vt:lpstr>Nárok na dávky ze sociálního pojištění</vt:lpstr>
      <vt:lpstr>Nařízení 883/2004   </vt:lpstr>
      <vt:lpstr>Dávky vyňaté z koordinace</vt:lpstr>
      <vt:lpstr>Principy přístupu migrujících občanů EU k sociálnímu zabezpečení</vt:lpstr>
      <vt:lpstr>Koordinace = aplikace 4 principů  na tyto kategorie migrujících…</vt:lpstr>
      <vt:lpstr>Koordinace = aplikace 4 principů  na tyto kategorie migrujících…</vt:lpstr>
      <vt:lpstr>Prezentace aplikace PowerPoint</vt:lpstr>
      <vt:lpstr>Sociální příspěvky v judikatuře SD</vt:lpstr>
      <vt:lpstr>Sociální příspěvky v judikatuře SD</vt:lpstr>
      <vt:lpstr>Sociální příspěvky v judikatuře SD</vt:lpstr>
      <vt:lpstr>Sociální příspěvky v judikatuře SD</vt:lpstr>
      <vt:lpstr>Komplikovaný vztah nařízení 492/2011 a 883/2004</vt:lpstr>
      <vt:lpstr>Nedávný vývoj judikatury SDEU (po roce 2014)</vt:lpstr>
      <vt:lpstr>Nedávný vývoj judikatury SDEU</vt:lpstr>
      <vt:lpstr>Revize nařízení 883/2004</vt:lpstr>
      <vt:lpstr>Revize nařízení 883/2004</vt:lpstr>
      <vt:lpstr>Nařízení 883/2004 a dětské přídavky</vt:lpstr>
      <vt:lpstr>Nařízení 883/2004 a dětské přídavky</vt:lpstr>
      <vt:lpstr>Nařízení 883/2004 a dětské přídavky</vt:lpstr>
      <vt:lpstr>Nařízení 883/2004 a dětské přídavky</vt:lpstr>
      <vt:lpstr>C-328/20 Komise vs. Rakousko  (2022)</vt:lpstr>
      <vt:lpstr>C-328/20 Komise vs. Rakousko  (2022)</vt:lpstr>
      <vt:lpstr>Příslušníci třetích zemí v judikatuře SD</vt:lpstr>
      <vt:lpstr>Příslušníci třetích zemí v judikatuře SD</vt:lpstr>
      <vt:lpstr>Příslušníci třetích zemí v judikatuře SD</vt:lpstr>
      <vt:lpstr>Práva občana třetí země odvozená od rodinných příslušníků – občanů EU (C-40/11)</vt:lpstr>
      <vt:lpstr>Práva občana třetí země odvozená od rodinných příslušníků – občanů EU (C-40/11)</vt:lpstr>
      <vt:lpstr>  SDEU C-165/16 Toufik Lounes   </vt:lpstr>
      <vt:lpstr>SDEU C-165/16 Toufik Lounes</vt:lpstr>
      <vt:lpstr>SDEU C-165/16 Toufik Lounes</vt:lpstr>
      <vt:lpstr>Právo EU a občané třetích zemí   dlouhodobě uvnitř EU</vt:lpstr>
      <vt:lpstr>Právo EU a občané třetích zemí   dlouhodobě uvnitř EU</vt:lpstr>
      <vt:lpstr>Právo EU a občané třetích zemí   dlouhodobě uvnitř EU</vt:lpstr>
      <vt:lpstr>C-664/23 Caisse d’allocations familiales des Hauts-de-Seine</vt:lpstr>
      <vt:lpstr>Volný pohyb pracovníků a uznávání kvalifikace</vt:lpstr>
      <vt:lpstr>Volný pohyb pracovníků a uznávání kvalifikace</vt:lpstr>
      <vt:lpstr>Přenos kvalifikace mezi členskými státy (C-311/06)</vt:lpstr>
      <vt:lpstr>Uznání praxe jako potřebné kvalifikace (C-424/09)</vt:lpstr>
      <vt:lpstr>Uznání praxe jako potřebné kvalifikace (C-424/09)</vt:lpstr>
      <vt:lpstr>Směrnice 2005/36/ES o uznávání odborných kvalifikací (novela 2013/55)</vt:lpstr>
      <vt:lpstr>Směrnice 2005/36/ES o uznávání odborných kvalifikací (novela 2013/55)</vt:lpstr>
      <vt:lpstr>Evropský orgán pro pracovní záležitosti (European Labour Authority)</vt:lpstr>
      <vt:lpstr>Volný pohyb OSVČ</vt:lpstr>
      <vt:lpstr> SDEU C-442/16 Florea Gusa  </vt:lpstr>
      <vt:lpstr>Přístup OSVČ k sociální ochraně</vt:lpstr>
      <vt:lpstr>Covid-19 a volný pohyb v rámci EU</vt:lpstr>
      <vt:lpstr>SDEU C-128/22 NORDIC INFO  (2023)</vt:lpstr>
      <vt:lpstr>Volný pohyb pracovníků - shrnutí </vt:lpstr>
      <vt:lpstr>Volný pohyb pracovníků - shrnutí</vt:lpstr>
      <vt:lpstr>VP osob / občanů EU – shrnutí dle MV ČR </vt:lpstr>
      <vt:lpstr>VP osob / občanů EU – shrnutí dle MV ČR </vt:lpstr>
      <vt:lpstr>VP osob / občanů EU – shrnutí dle MV ČR </vt:lpstr>
      <vt:lpstr>Zkuste poradit studentovi</vt:lpstr>
      <vt:lpstr>Poraďte I. Janukovičovi</vt:lpstr>
      <vt:lpstr>Poraďte panu T.P. </vt:lpstr>
      <vt:lpstr>Poraďte paní Wilfriedě H. </vt:lpstr>
      <vt:lpstr>Videa k VP osob/pracovníků v českém jazyce</vt:lpstr>
      <vt:lpstr>Aktuální informace  (platné předpisy, novinky a změny) </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MAXIMUM FIVE LINES,   LIGNED BOTTOM LEFT,  NO HYPHENATION</dc:title>
  <dc:creator>OBROVÁ Michaela</dc:creator>
  <cp:lastModifiedBy>Václav Šmejkal</cp:lastModifiedBy>
  <cp:revision>17</cp:revision>
  <dcterms:created xsi:type="dcterms:W3CDTF">2025-01-18T09:44:04Z</dcterms:created>
  <dcterms:modified xsi:type="dcterms:W3CDTF">2026-02-23T08:31:59Z</dcterms:modified>
</cp:coreProperties>
</file>